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13"/>
  </p:notesMasterIdLst>
  <p:sldIdLst>
    <p:sldId id="281" r:id="rId2"/>
    <p:sldId id="256" r:id="rId3"/>
    <p:sldId id="266" r:id="rId4"/>
    <p:sldId id="271" r:id="rId5"/>
    <p:sldId id="286" r:id="rId6"/>
    <p:sldId id="287" r:id="rId7"/>
    <p:sldId id="285" r:id="rId8"/>
    <p:sldId id="288" r:id="rId9"/>
    <p:sldId id="275" r:id="rId10"/>
    <p:sldId id="289" r:id="rId11"/>
    <p:sldId id="284"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56" autoAdjust="0"/>
  </p:normalViewPr>
  <p:slideViewPr>
    <p:cSldViewPr>
      <p:cViewPr varScale="1">
        <p:scale>
          <a:sx n="52" d="100"/>
          <a:sy n="52" d="100"/>
        </p:scale>
        <p:origin x="-8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0B83C3D-20F9-4738-8B5B-8E7926566A0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84B2E0-9F95-4099-A93C-110BE7402CD0}" type="slidenum">
              <a:rPr lang="en-US"/>
              <a:pPr/>
              <a:t>2</a:t>
            </a:fld>
            <a:endParaRPr 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t>All governments, regardless of their color or flavor, have the need and the commitment to offer to his citizens  a common set of elements, that are the basic values of its foundation.</a:t>
            </a:r>
          </a:p>
          <a:p>
            <a:r>
              <a:rPr lang="en-US"/>
              <a:t>Among then, the concept of democracy, the transparency of their actions, as well as the proper use of tax payers money, with efficiency and efficacy to solve society problems, are  fundamental concepts  that need to be performed by any government and public officer.</a:t>
            </a:r>
          </a:p>
          <a:p>
            <a:r>
              <a:rPr lang="en-US"/>
              <a:t>In addition to that, the availability and access to justice are fundamental rights of the human being as expressed on the UN declaration.</a:t>
            </a:r>
          </a:p>
          <a:p>
            <a:endParaRPr 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4254D7-450F-4A0E-9B09-A6075823E317}" type="slidenum">
              <a:rPr lang="en-US"/>
              <a:pPr/>
              <a:t>3</a:t>
            </a:fld>
            <a:endParaRPr lang="en-US"/>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pPr>
              <a:lnSpc>
                <a:spcPct val="80000"/>
              </a:lnSpc>
            </a:pPr>
            <a:r>
              <a:rPr lang="es-PE" sz="800"/>
              <a:t>La problemática de violencia urbana en América Latina se está transformando en uno de las más serias amenazas al desarrollo de los países de la región. Desde hace algunos años se viene produciendo un incremento real de los actos delictivos en las urbes latinoamericanas mientras que en otras regiones como Europa y parte de Asia y Oceanía el número de delitos se está reduciendo.</a:t>
            </a:r>
          </a:p>
          <a:p>
            <a:pPr>
              <a:lnSpc>
                <a:spcPct val="80000"/>
              </a:lnSpc>
            </a:pPr>
            <a:r>
              <a:rPr lang="es-PE" sz="800"/>
              <a:t>Esta amenaza constante está trasformando el desarrollo de las ciudades latinoamericanas en una serie de aspectos, desde el amurallamiento de casas y vecindarios hasta el propio comportamiento de las personas.  Un estado de miedo y amenaza constante se está apoderando de los habitantes de las ciudades que se ven indefensos ante la ofensiva delincuencial mientras las autoridades como respuesta improvisada militarizan las calles generando un círculo vicioso que sólo lleva a más violencia.</a:t>
            </a:r>
          </a:p>
          <a:p>
            <a:pPr>
              <a:lnSpc>
                <a:spcPct val="80000"/>
              </a:lnSpc>
            </a:pPr>
            <a:r>
              <a:rPr lang="es-PE" sz="800"/>
              <a:t>La OMS estima que en América Latina el 7% de las defunciones se deben a causas violentas (homicidios, accidentes y suicidios) y casi la tercera parte de las lesiones fueron causadas por accidentes o eventos de violencia.</a:t>
            </a:r>
          </a:p>
          <a:p>
            <a:pPr>
              <a:lnSpc>
                <a:spcPct val="80000"/>
              </a:lnSpc>
            </a:pPr>
            <a:r>
              <a:rPr lang="es-PE" sz="800"/>
              <a:t>En 2001 el BID publicó un estudio que sólo demuestra lo alarmante de la situación delincuencial en América Latina:</a:t>
            </a:r>
            <a:endParaRPr lang="en-US" sz="800"/>
          </a:p>
          <a:p>
            <a:pPr>
              <a:lnSpc>
                <a:spcPct val="80000"/>
              </a:lnSpc>
            </a:pPr>
            <a:r>
              <a:rPr lang="es-PE" sz="800"/>
              <a:t>Cada año 140,000 personas son asesinadas</a:t>
            </a:r>
            <a:endParaRPr lang="en-US" sz="800"/>
          </a:p>
          <a:p>
            <a:pPr>
              <a:lnSpc>
                <a:spcPct val="80000"/>
              </a:lnSpc>
            </a:pPr>
            <a:r>
              <a:rPr lang="es-PE" sz="800"/>
              <a:t>28 millones de familias son robadas al año</a:t>
            </a:r>
            <a:endParaRPr lang="en-US" sz="800"/>
          </a:p>
          <a:p>
            <a:pPr>
              <a:lnSpc>
                <a:spcPct val="80000"/>
              </a:lnSpc>
            </a:pPr>
            <a:r>
              <a:rPr lang="es-PE" sz="800"/>
              <a:t>En 10 años, entre 1984 y 1994, la tasa de homicidios aumentó en 44%</a:t>
            </a:r>
            <a:endParaRPr lang="en-US" sz="800"/>
          </a:p>
          <a:p>
            <a:pPr>
              <a:lnSpc>
                <a:spcPct val="80000"/>
              </a:lnSpc>
            </a:pPr>
            <a:r>
              <a:rPr lang="es-PE" sz="800"/>
              <a:t>Estas cifras consumen el 14.2% del PIB latinoamericano</a:t>
            </a:r>
            <a:endParaRPr lang="en-US" sz="800"/>
          </a:p>
          <a:p>
            <a:pPr>
              <a:lnSpc>
                <a:spcPct val="80000"/>
              </a:lnSpc>
            </a:pPr>
            <a:r>
              <a:rPr lang="es-PE" sz="800"/>
              <a:t>Estas cifras indican que la violencia en la región es cinco veces mayor al resto del mundo convirtiendo a América Latina en la región más violenta del planeta. “La violencia es en la actualidad –sin duda- la principal limitante del desarrollo económico de América Latina”.</a:t>
            </a:r>
          </a:p>
          <a:p>
            <a:pPr>
              <a:lnSpc>
                <a:spcPct val="80000"/>
              </a:lnSpc>
            </a:pPr>
            <a:r>
              <a:rPr lang="es-PE" sz="800"/>
              <a:t>A pesar de que la problemática de la seguridad ciudadana se hace evidente tanto para gobernantes como para gobernados, son pocas las políticas públicas que hayan demostrado tener algún éxito.  </a:t>
            </a:r>
          </a:p>
          <a:p>
            <a:pPr>
              <a:lnSpc>
                <a:spcPct val="80000"/>
              </a:lnSpc>
            </a:pPr>
            <a:r>
              <a:rPr lang="es-PE" sz="800"/>
              <a:t>Un reciente estudio sobre el problema de la violencia urbana menciona </a:t>
            </a:r>
            <a:r>
              <a:rPr lang="es-PE" sz="800" i="1"/>
              <a:t>“Hoy se ve la necesidad de tener un mayor conocimiento de la problemática y una nueva óptica para enfrentar el problema. Ya no es suficiente actuar con el sentido común y con la transferencia de recursos hacia la represión; se requiere tener verdaderos observatorios de la violencia, nuevos conceptos y metodologías para entenderla y novedosas concepciones para enfrentarla. Eso será posible sólo si se incorporan a nuevos actores sociales y no se convierte en un tema exclusivo de un sector del Estado”.</a:t>
            </a:r>
            <a:endParaRPr lang="es-PE" sz="800"/>
          </a:p>
          <a:p>
            <a:pPr>
              <a:lnSpc>
                <a:spcPct val="80000"/>
              </a:lnSpc>
            </a:pPr>
            <a:r>
              <a:rPr lang="es-PE" sz="800"/>
              <a:t>El espacio público está siendo perdido a favor de la delincuencia y la calidad de vida de la población se ve severamente afectada en una serie de aspectos, desde el económico hasta el psicológico y esta tensión, esta sensación de desamparo e inseguridad afecta casi todas las facetas del quehacer urbano y empresarial, afectando de este modo también el desarrollo de la región. Lo más dramático es que la violencia afecta sobretodo a uno de los segmentos claves del desarrollo y futuro de los países: los jóvenes entre 15 y 25 (en la mitad de los países de la región el asesinato es la segunda causa más importante de muerte de este segmento poblacional).</a:t>
            </a:r>
          </a:p>
          <a:p>
            <a:pPr>
              <a:lnSpc>
                <a:spcPct val="80000"/>
              </a:lnSpc>
            </a:pPr>
            <a:r>
              <a:rPr lang="es-PE" sz="800"/>
              <a:t>América Latina se está transformando en un continente de grandes urbes con dos ciudades de más de 15 millones de habitantes, 28 ciudades de más de un millón de habitantes y 35 con más de 600 mil habitantes. Este crecimiento se sostiene y aumenta en el siglo XXI. Es así que en 1950 sólo el 41% de la población de la región vivía en ciudades mientras que a principios del siglo XXI se estima que el 77% de la población latinoamericana vive en ciudades. Siendo la violencia un fenómeno inherente a las ciudades desde que aparecieron, es necesario afrontar el problema desde una nueva perspectiva, más integral.</a:t>
            </a:r>
            <a:endParaRPr lang="en-US" sz="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D6CFB-AB3E-4227-B357-95AEA5AD70F5}" type="slidenum">
              <a:rPr lang="en-US"/>
              <a:pPr/>
              <a:t>4</a:t>
            </a:fld>
            <a:endParaRPr lang="en-US"/>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t>Traditional solutions are very expensive to deploy. They require huge investments in infrastructure, such as building new police districts, cars, radios, hiring police force, training them, build prisons as well as providing to defendants the due right to defense and  access to  courts.</a:t>
            </a:r>
          </a:p>
          <a:p>
            <a:endParaRPr lang="en-US"/>
          </a:p>
          <a:p>
            <a:r>
              <a:rPr lang="en-US"/>
              <a:t>Technology can, at a low cost and excellent ROI,  improve the efficiency of existing traditional methods, as well as to bring new solutions. More people can be serviced, with the current infrastructure, bring much more efficiency the authorities.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1D2B4-59CF-4CD1-8F85-577A3CB9CA46}" type="slidenum">
              <a:rPr lang="en-US"/>
              <a:pPr/>
              <a:t>6</a:t>
            </a:fld>
            <a:endParaRPr lang="en-US"/>
          </a:p>
        </p:txBody>
      </p:sp>
      <p:sp>
        <p:nvSpPr>
          <p:cNvPr id="47106" name="Rectangle 2"/>
          <p:cNvSpPr>
            <a:spLocks noRot="1" noChangeArrowheads="1" noTextEdit="1"/>
          </p:cNvSpPr>
          <p:nvPr>
            <p:ph type="sldImg"/>
          </p:nvPr>
        </p:nvSpPr>
        <p:spPr>
          <a:xfrm>
            <a:off x="1143000" y="685800"/>
            <a:ext cx="4573588" cy="3430588"/>
          </a:xfrm>
          <a:ln/>
        </p:spPr>
      </p:sp>
      <p:sp>
        <p:nvSpPr>
          <p:cNvPr id="47107" name="Rectangle 3"/>
          <p:cNvSpPr>
            <a:spLocks noGrp="1" noChangeArrowheads="1"/>
          </p:cNvSpPr>
          <p:nvPr>
            <p:ph type="body" idx="1"/>
          </p:nvPr>
        </p:nvSpPr>
        <p:spPr/>
        <p:txBody>
          <a:bodyPr/>
          <a:lstStyle/>
          <a:p>
            <a:r>
              <a:rPr lang="en-US"/>
              <a:t>Smart</a:t>
            </a:r>
          </a:p>
          <a:p>
            <a:pPr>
              <a:buFontTx/>
              <a:buChar char="•"/>
            </a:pPr>
            <a:r>
              <a:rPr lang="en-US"/>
              <a:t>Smart about the network</a:t>
            </a:r>
          </a:p>
          <a:p>
            <a:pPr>
              <a:buFontTx/>
              <a:buChar char="•"/>
            </a:pPr>
            <a:r>
              <a:rPr lang="en-US"/>
              <a:t>Smart about other devices</a:t>
            </a:r>
          </a:p>
          <a:p>
            <a:pPr>
              <a:buFontTx/>
              <a:buChar char="•"/>
            </a:pPr>
            <a:r>
              <a:rPr lang="en-US"/>
              <a:t>Smart about services</a:t>
            </a:r>
          </a:p>
          <a:p>
            <a:pPr>
              <a:buFontTx/>
              <a:buChar char="•"/>
            </a:pPr>
            <a:r>
              <a:rPr lang="en-US"/>
              <a:t>Smart about you and your information</a:t>
            </a:r>
          </a:p>
          <a:p>
            <a:endParaRPr lang="en-US"/>
          </a:p>
          <a:p>
            <a:endParaRPr 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CF5A5-0A04-491E-95E5-DD4885C4AF83}" type="slidenum">
              <a:rPr lang="en-US"/>
              <a:pPr/>
              <a:t>7</a:t>
            </a:fld>
            <a:endParaRPr lang="en-US"/>
          </a:p>
        </p:txBody>
      </p:sp>
      <p:sp>
        <p:nvSpPr>
          <p:cNvPr id="44034" name="Rectangle 2"/>
          <p:cNvSpPr>
            <a:spLocks noRot="1" noChangeArrowheads="1" noTextEdit="1"/>
          </p:cNvSpPr>
          <p:nvPr>
            <p:ph type="sldImg"/>
          </p:nvPr>
        </p:nvSpPr>
        <p:spPr>
          <a:xfrm>
            <a:off x="1144588" y="685800"/>
            <a:ext cx="4572000" cy="3429000"/>
          </a:xfrm>
          <a:ln/>
        </p:spPr>
      </p:sp>
      <p:sp>
        <p:nvSpPr>
          <p:cNvPr id="44035" name="Rectangle 3"/>
          <p:cNvSpPr>
            <a:spLocks noGrp="1" noChangeArrowheads="1"/>
          </p:cNvSpPr>
          <p:nvPr>
            <p:ph type="body" idx="1"/>
          </p:nvPr>
        </p:nvSpPr>
        <p:spPr/>
        <p:txBody>
          <a:bodyPr/>
          <a:lstStyle/>
          <a:p>
            <a:endParaRPr lang="es-MX"/>
          </a:p>
          <a:p>
            <a:r>
              <a:rPr lang="es-MX"/>
              <a:t>Falta mucho por hacer, apenas inicio en el interior de las organizaciones</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BB509-0C0B-4899-AA1B-D3BB191BB4BD}" type="slidenum">
              <a:rPr lang="en-US"/>
              <a:pPr/>
              <a:t>9</a:t>
            </a:fld>
            <a:endParaRPr lang="en-US"/>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a:t>Show the movies from Paris &amp; São Paulo – Invite people to have a look on the Miraflores solution at the boot.</a:t>
            </a:r>
          </a:p>
          <a:p>
            <a:endParaRPr 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5DBC0A-973A-4724-A4AE-ADEB25481A93}" type="slidenum">
              <a:rPr lang="en-US"/>
              <a:pPr/>
              <a:t>11</a:t>
            </a:fld>
            <a:endParaRPr lang="en-US"/>
          </a:p>
        </p:txBody>
      </p:sp>
      <p:sp>
        <p:nvSpPr>
          <p:cNvPr id="40962" name="Rectangle 2"/>
          <p:cNvSpPr>
            <a:spLocks noRot="1" noChangeArrowheads="1" noTextEdit="1"/>
          </p:cNvSpPr>
          <p:nvPr>
            <p:ph type="sldImg"/>
          </p:nvPr>
        </p:nvSpPr>
        <p:spPr>
          <a:xfrm>
            <a:off x="1123950" y="692150"/>
            <a:ext cx="4610100" cy="3457575"/>
          </a:xfrm>
          <a:ln/>
        </p:spPr>
      </p:sp>
      <p:sp>
        <p:nvSpPr>
          <p:cNvPr id="40963" name="Rectangle 3"/>
          <p:cNvSpPr>
            <a:spLocks noGrp="1" noChangeArrowheads="1"/>
          </p:cNvSpPr>
          <p:nvPr>
            <p:ph type="body" idx="1"/>
          </p:nvPr>
        </p:nvSpPr>
        <p:spPr>
          <a:xfrm>
            <a:off x="914400" y="4379913"/>
            <a:ext cx="5029200" cy="4073525"/>
          </a:xfrm>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3B851D-212C-4AA3-AD3B-327D62520E78}" type="slidenum">
              <a:rPr lang="en-US"/>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15BCCA-2C39-455C-91B0-28E1B00250FA}"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671D65-E584-46BB-B2C0-8D4BF09431D4}"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C8B9AE-C9D9-4D43-828F-9D7AB984AE3F}" type="slidenum">
              <a:rPr lang="en-US"/>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522A2E-48F9-4534-BEAA-8AFF88FB4D11}"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8E4778-C64A-45A4-9DEB-08E4C8F31421}"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2CA8456-13AB-42E2-BCDB-CF36B044AF71}"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085AE88-BE39-46E8-9094-3C1DABC709B4}"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3198433-631E-4F94-893F-2D3F311E04CD}"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AC37672-847F-4666-A695-792ACCD0DAB0}"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4A24B7-3189-4628-8489-10482D67A32A}"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16367C9-C668-4C58-BEF2-00491385E46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fade/>
  </p:transition>
  <p:txStyles>
    <p:titleStyle>
      <a:lvl1pPr algn="ctr" rtl="0" fontAlgn="base">
        <a:spcBef>
          <a:spcPts val="1200"/>
        </a:spcBef>
        <a:spcAft>
          <a:spcPts val="300"/>
        </a:spcAft>
        <a:defRPr sz="4400" b="1">
          <a:solidFill>
            <a:schemeClr val="tx2"/>
          </a:solidFill>
          <a:latin typeface="+mj-lt"/>
          <a:ea typeface="+mj-ea"/>
          <a:cs typeface="+mj-cs"/>
        </a:defRPr>
      </a:lvl1pPr>
      <a:lvl2pPr algn="ctr" rtl="0" fontAlgn="base">
        <a:spcBef>
          <a:spcPts val="1200"/>
        </a:spcBef>
        <a:spcAft>
          <a:spcPts val="300"/>
        </a:spcAft>
        <a:defRPr sz="4400" b="1">
          <a:solidFill>
            <a:schemeClr val="tx2"/>
          </a:solidFill>
          <a:latin typeface="Arial" pitchFamily="34" charset="0"/>
        </a:defRPr>
      </a:lvl2pPr>
      <a:lvl3pPr algn="ctr" rtl="0" fontAlgn="base">
        <a:spcBef>
          <a:spcPts val="1200"/>
        </a:spcBef>
        <a:spcAft>
          <a:spcPts val="300"/>
        </a:spcAft>
        <a:defRPr sz="4400" b="1">
          <a:solidFill>
            <a:schemeClr val="tx2"/>
          </a:solidFill>
          <a:latin typeface="Arial" pitchFamily="34" charset="0"/>
        </a:defRPr>
      </a:lvl3pPr>
      <a:lvl4pPr algn="ctr" rtl="0" fontAlgn="base">
        <a:spcBef>
          <a:spcPts val="1200"/>
        </a:spcBef>
        <a:spcAft>
          <a:spcPts val="300"/>
        </a:spcAft>
        <a:defRPr sz="4400" b="1">
          <a:solidFill>
            <a:schemeClr val="tx2"/>
          </a:solidFill>
          <a:latin typeface="Arial" pitchFamily="34" charset="0"/>
        </a:defRPr>
      </a:lvl4pPr>
      <a:lvl5pPr algn="ctr" rtl="0" fontAlgn="base">
        <a:spcBef>
          <a:spcPts val="1200"/>
        </a:spcBef>
        <a:spcAft>
          <a:spcPts val="300"/>
        </a:spcAft>
        <a:defRPr sz="4400" b="1">
          <a:solidFill>
            <a:schemeClr val="tx2"/>
          </a:solidFill>
          <a:latin typeface="Arial" pitchFamily="34" charset="0"/>
        </a:defRPr>
      </a:lvl5pPr>
      <a:lvl6pPr marL="457200" algn="ctr" rtl="0" fontAlgn="base">
        <a:spcBef>
          <a:spcPts val="1200"/>
        </a:spcBef>
        <a:spcAft>
          <a:spcPts val="300"/>
        </a:spcAft>
        <a:defRPr sz="4400" b="1">
          <a:solidFill>
            <a:schemeClr val="tx2"/>
          </a:solidFill>
          <a:latin typeface="Arial" pitchFamily="34" charset="0"/>
        </a:defRPr>
      </a:lvl6pPr>
      <a:lvl7pPr marL="914400" algn="ctr" rtl="0" fontAlgn="base">
        <a:spcBef>
          <a:spcPts val="1200"/>
        </a:spcBef>
        <a:spcAft>
          <a:spcPts val="300"/>
        </a:spcAft>
        <a:defRPr sz="4400" b="1">
          <a:solidFill>
            <a:schemeClr val="tx2"/>
          </a:solidFill>
          <a:latin typeface="Arial" pitchFamily="34" charset="0"/>
        </a:defRPr>
      </a:lvl7pPr>
      <a:lvl8pPr marL="1371600" algn="ctr" rtl="0" fontAlgn="base">
        <a:spcBef>
          <a:spcPts val="1200"/>
        </a:spcBef>
        <a:spcAft>
          <a:spcPts val="300"/>
        </a:spcAft>
        <a:defRPr sz="4400" b="1">
          <a:solidFill>
            <a:schemeClr val="tx2"/>
          </a:solidFill>
          <a:latin typeface="Arial" pitchFamily="34" charset="0"/>
        </a:defRPr>
      </a:lvl8pPr>
      <a:lvl9pPr marL="1828800" algn="ctr" rtl="0" fontAlgn="base">
        <a:spcBef>
          <a:spcPts val="1200"/>
        </a:spcBef>
        <a:spcAft>
          <a:spcPts val="300"/>
        </a:spcAft>
        <a:defRPr sz="4400" b="1">
          <a:solidFill>
            <a:schemeClr val="tx2"/>
          </a:solidFill>
          <a:latin typeface="Arial" pitchFamily="34" charset="0"/>
        </a:defRPr>
      </a:lvl9pPr>
    </p:titleStyle>
    <p:bodyStyle>
      <a:lvl1pPr marL="342900" indent="-342900" algn="l" rtl="0" fontAlgn="base">
        <a:spcBef>
          <a:spcPts val="1200"/>
        </a:spcBef>
        <a:spcAft>
          <a:spcPts val="300"/>
        </a:spcAft>
        <a:buChar char="•"/>
        <a:defRPr sz="3200" b="1" i="1">
          <a:solidFill>
            <a:schemeClr val="tx1"/>
          </a:solidFill>
          <a:latin typeface="+mn-lt"/>
          <a:ea typeface="+mn-ea"/>
          <a:cs typeface="+mn-cs"/>
        </a:defRPr>
      </a:lvl1pPr>
      <a:lvl2pPr marL="742950" indent="-285750" algn="l" rtl="0" fontAlgn="base">
        <a:spcBef>
          <a:spcPts val="1200"/>
        </a:spcBef>
        <a:spcAft>
          <a:spcPts val="300"/>
        </a:spcAft>
        <a:buChar char="–"/>
        <a:defRPr sz="2800" b="1">
          <a:solidFill>
            <a:schemeClr val="tx1"/>
          </a:solidFill>
          <a:latin typeface="+mn-lt"/>
        </a:defRPr>
      </a:lvl2pPr>
      <a:lvl3pPr marL="1143000" indent="-228600" algn="l" rtl="0" fontAlgn="base">
        <a:spcBef>
          <a:spcPts val="1200"/>
        </a:spcBef>
        <a:spcAft>
          <a:spcPts val="300"/>
        </a:spcAft>
        <a:buChar char="•"/>
        <a:defRPr sz="2400" b="1">
          <a:solidFill>
            <a:schemeClr val="tx1"/>
          </a:solidFill>
          <a:latin typeface="+mn-lt"/>
        </a:defRPr>
      </a:lvl3pPr>
      <a:lvl4pPr marL="1600200" indent="-228600" algn="l" rtl="0" fontAlgn="base">
        <a:spcBef>
          <a:spcPts val="1200"/>
        </a:spcBef>
        <a:spcAft>
          <a:spcPts val="300"/>
        </a:spcAft>
        <a:buChar char="–"/>
        <a:defRPr sz="2000" b="1" i="1">
          <a:solidFill>
            <a:schemeClr val="tx1"/>
          </a:solidFill>
          <a:latin typeface="+mn-lt"/>
        </a:defRPr>
      </a:lvl4pPr>
      <a:lvl5pPr marL="2057400" indent="-228600" algn="l" rtl="0" fontAlgn="base">
        <a:spcBef>
          <a:spcPts val="1200"/>
        </a:spcBef>
        <a:spcAft>
          <a:spcPts val="300"/>
        </a:spcAft>
        <a:buChar char="»"/>
        <a:defRPr sz="2000" b="1">
          <a:solidFill>
            <a:schemeClr val="tx1"/>
          </a:solidFill>
          <a:latin typeface="+mn-lt"/>
        </a:defRPr>
      </a:lvl5pPr>
      <a:lvl6pPr marL="2514600" indent="-228600" algn="l" rtl="0" fontAlgn="base">
        <a:spcBef>
          <a:spcPts val="1200"/>
        </a:spcBef>
        <a:spcAft>
          <a:spcPts val="300"/>
        </a:spcAft>
        <a:buChar char="»"/>
        <a:defRPr sz="2000" b="1">
          <a:solidFill>
            <a:schemeClr val="tx1"/>
          </a:solidFill>
          <a:latin typeface="+mn-lt"/>
        </a:defRPr>
      </a:lvl6pPr>
      <a:lvl7pPr marL="2971800" indent="-228600" algn="l" rtl="0" fontAlgn="base">
        <a:spcBef>
          <a:spcPts val="1200"/>
        </a:spcBef>
        <a:spcAft>
          <a:spcPts val="300"/>
        </a:spcAft>
        <a:buChar char="»"/>
        <a:defRPr sz="2000" b="1">
          <a:solidFill>
            <a:schemeClr val="tx1"/>
          </a:solidFill>
          <a:latin typeface="+mn-lt"/>
        </a:defRPr>
      </a:lvl7pPr>
      <a:lvl8pPr marL="3429000" indent="-228600" algn="l" rtl="0" fontAlgn="base">
        <a:spcBef>
          <a:spcPts val="1200"/>
        </a:spcBef>
        <a:spcAft>
          <a:spcPts val="300"/>
        </a:spcAft>
        <a:buChar char="»"/>
        <a:defRPr sz="2000" b="1">
          <a:solidFill>
            <a:schemeClr val="tx1"/>
          </a:solidFill>
          <a:latin typeface="+mn-lt"/>
        </a:defRPr>
      </a:lvl8pPr>
      <a:lvl9pPr marL="3886200" indent="-228600" algn="l" rtl="0" fontAlgn="base">
        <a:spcBef>
          <a:spcPts val="1200"/>
        </a:spcBef>
        <a:spcAft>
          <a:spcPts val="30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proverbia.net/citasautor.asp?autor=60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5.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image" Target="../media/image38.png"/><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41.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png"/><Relationship Id="rId14" Type="http://schemas.openxmlformats.org/officeDocument/2006/relationships/image" Target="../media/image49.png"/></Relationships>
</file>

<file path=ppt/slides/_rels/slide9.xml.rels><?xml version="1.0" encoding="UTF-8" standalone="yes"?>
<Relationships xmlns="http://schemas.openxmlformats.org/package/2006/relationships"><Relationship Id="rId3" Type="http://schemas.openxmlformats.org/officeDocument/2006/relationships/hyperlink" Target="Firefighters%20of%20Paris%20-%20Subtitulado.wm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Sao%20Paulo%20-%20Subtitulado%20Espa&#241;ol.wm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ctrTitle"/>
          </p:nvPr>
        </p:nvSpPr>
        <p:spPr>
          <a:xfrm>
            <a:off x="609600" y="1371600"/>
            <a:ext cx="7772400" cy="1470025"/>
          </a:xfrm>
        </p:spPr>
        <p:txBody>
          <a:bodyPr/>
          <a:lstStyle/>
          <a:p>
            <a:r>
              <a:rPr lang="es-VE"/>
              <a:t>¿Puede la tecnología hacer más seguro al mundo?</a:t>
            </a:r>
          </a:p>
        </p:txBody>
      </p:sp>
      <p:sp>
        <p:nvSpPr>
          <p:cNvPr id="28677" name="Rectangle 5"/>
          <p:cNvSpPr>
            <a:spLocks noGrp="1" noChangeArrowheads="1"/>
          </p:cNvSpPr>
          <p:nvPr>
            <p:ph type="subTitle" idx="1"/>
          </p:nvPr>
        </p:nvSpPr>
        <p:spPr/>
        <p:txBody>
          <a:bodyPr/>
          <a:lstStyle/>
          <a:p>
            <a:r>
              <a:rPr lang="en-US"/>
              <a:t>Rubén Bravo</a:t>
            </a:r>
          </a:p>
          <a:p>
            <a:r>
              <a:rPr lang="es-VE" sz="2400"/>
              <a:t>Director para Sector Público  </a:t>
            </a:r>
          </a:p>
          <a:p>
            <a:r>
              <a:rPr lang="es-VE" sz="2400"/>
              <a:t>Microsoft – América Latina</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endParaRPr lang="en-US"/>
          </a:p>
        </p:txBody>
      </p:sp>
      <p:sp>
        <p:nvSpPr>
          <p:cNvPr id="49155" name="Rectangle 3"/>
          <p:cNvSpPr>
            <a:spLocks noGrp="1" noChangeArrowheads="1"/>
          </p:cNvSpPr>
          <p:nvPr>
            <p:ph type="body" idx="1"/>
          </p:nvPr>
        </p:nvSpPr>
        <p:spPr/>
        <p:txBody>
          <a:bodyPr/>
          <a:lstStyle/>
          <a:p>
            <a:r>
              <a:rPr lang="en-US" sz="2800"/>
              <a:t>El buen ciudadano es aquel que no puede tolerar en su patria un poder que pretenda hacerse superior a las leyes.</a:t>
            </a:r>
          </a:p>
          <a:p>
            <a:pPr>
              <a:buFontTx/>
              <a:buNone/>
            </a:pPr>
            <a:r>
              <a:rPr lang="en-US" sz="2800"/>
              <a:t>                    </a:t>
            </a:r>
            <a:r>
              <a:rPr lang="en-US" sz="2800" u="sng">
                <a:solidFill>
                  <a:schemeClr val="hlink"/>
                </a:solidFill>
              </a:rPr>
              <a:t>Marco Tulio Cicerón</a:t>
            </a:r>
            <a:r>
              <a:rPr lang="en-US" sz="2800"/>
              <a:t> </a:t>
            </a:r>
          </a:p>
          <a:p>
            <a:r>
              <a:rPr lang="en-US" sz="2800"/>
              <a:t>Hemos aprendido a volar como los pájaros, a nadar como los peces; pero no hemos aprendido el sencillo arte de vivir como hermanos.</a:t>
            </a:r>
            <a:endParaRPr lang="en-US" sz="2800">
              <a:hlinkClick r:id="rId2" tooltip="Frases de Martin Luther King"/>
            </a:endParaRPr>
          </a:p>
          <a:p>
            <a:pPr>
              <a:buFontTx/>
              <a:buNone/>
            </a:pPr>
            <a:r>
              <a:rPr lang="en-US" sz="2800" b="0"/>
              <a:t>                     </a:t>
            </a:r>
            <a:r>
              <a:rPr lang="en-US" sz="2800">
                <a:hlinkClick r:id="rId2" tooltip="Frases de Martin Luther King"/>
              </a:rPr>
              <a:t>Martin Luther King</a:t>
            </a:r>
            <a:endParaRPr lang="en-US" sz="280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185988" y="5867400"/>
            <a:ext cx="4772025" cy="549275"/>
          </a:xfrm>
          <a:prstGeom prst="rect">
            <a:avLst/>
          </a:prstGeom>
          <a:noFill/>
          <a:ln w="12700">
            <a:noFill/>
            <a:miter lim="800000"/>
            <a:headEnd type="none" w="sm" len="sm"/>
            <a:tailEnd type="none" w="sm" len="sm"/>
          </a:ln>
          <a:effectLst/>
        </p:spPr>
        <p:txBody>
          <a:bodyPr lIns="91419" tIns="45711" rIns="91419" bIns="45711">
            <a:spAutoFit/>
          </a:bodyPr>
          <a:lstStyle/>
          <a:p>
            <a:pPr algn="ctr" eaLnBrk="0" hangingPunct="0"/>
            <a:r>
              <a:rPr lang="en-US" sz="1000">
                <a:effectLst>
                  <a:outerShdw blurRad="38100" dist="38100" dir="2700000" algn="tl">
                    <a:srgbClr val="000000"/>
                  </a:outerShdw>
                </a:effectLst>
                <a:latin typeface="Franklin Gothic Book" pitchFamily="34" charset="0"/>
                <a:cs typeface="Arial" pitchFamily="34" charset="0"/>
              </a:rPr>
              <a:t>© 2005 Microsoft Corporation. All rights reserved.</a:t>
            </a:r>
          </a:p>
          <a:p>
            <a:pPr algn="ctr" eaLnBrk="0" hangingPunct="0"/>
            <a:r>
              <a:rPr lang="en-US" sz="1000">
                <a:effectLst>
                  <a:outerShdw blurRad="38100" dist="38100" dir="2700000" algn="tl">
                    <a:srgbClr val="000000"/>
                  </a:outerShdw>
                </a:effectLst>
                <a:latin typeface="Franklin Gothic Book" pitchFamily="34" charset="0"/>
                <a:cs typeface="Arial" pitchFamily="34" charset="0"/>
              </a:rPr>
              <a:t>This presentation is for informational purposes only. </a:t>
            </a:r>
          </a:p>
          <a:p>
            <a:pPr algn="ctr" eaLnBrk="0" hangingPunct="0"/>
            <a:r>
              <a:rPr lang="en-US" sz="1000">
                <a:effectLst>
                  <a:outerShdw blurRad="38100" dist="38100" dir="2700000" algn="tl">
                    <a:srgbClr val="000000"/>
                  </a:outerShdw>
                </a:effectLst>
                <a:latin typeface="Franklin Gothic Book" pitchFamily="34" charset="0"/>
                <a:cs typeface="Arial" pitchFamily="34" charset="0"/>
              </a:rPr>
              <a:t>MICROSOFT MAKES NO WARRANTIES, EXPRESS OR IMPLIED, IN THIS SUMMARY.</a:t>
            </a:r>
          </a:p>
        </p:txBody>
      </p:sp>
      <p:pic>
        <p:nvPicPr>
          <p:cNvPr id="39939" name="Picture 3" descr="Microsoft logo and tagline"/>
          <p:cNvPicPr>
            <a:picLocks noChangeAspect="1" noChangeArrowheads="1"/>
          </p:cNvPicPr>
          <p:nvPr/>
        </p:nvPicPr>
        <p:blipFill>
          <a:blip r:embed="rId3" cstate="print">
            <a:lum bright="50000"/>
          </a:blip>
          <a:srcRect/>
          <a:stretch>
            <a:fillRect/>
          </a:stretch>
        </p:blipFill>
        <p:spPr bwMode="black">
          <a:xfrm>
            <a:off x="1598613" y="2516188"/>
            <a:ext cx="5913437" cy="1276350"/>
          </a:xfrm>
          <a:prstGeom prst="rect">
            <a:avLst/>
          </a:prstGeom>
          <a:noFill/>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52400" y="381000"/>
            <a:ext cx="4343400" cy="1143000"/>
          </a:xfrm>
        </p:spPr>
        <p:txBody>
          <a:bodyPr/>
          <a:lstStyle/>
          <a:p>
            <a:r>
              <a:rPr lang="es-VE" sz="4000"/>
              <a:t>Pilares de los </a:t>
            </a:r>
            <a:br>
              <a:rPr lang="es-VE" sz="4000"/>
            </a:br>
            <a:r>
              <a:rPr lang="es-VE" sz="4000"/>
              <a:t>Gobiernos</a:t>
            </a:r>
          </a:p>
        </p:txBody>
      </p:sp>
      <p:sp>
        <p:nvSpPr>
          <p:cNvPr id="2051" name="Rectangle 3"/>
          <p:cNvSpPr>
            <a:spLocks noGrp="1" noChangeArrowheads="1"/>
          </p:cNvSpPr>
          <p:nvPr>
            <p:ph type="body" idx="1"/>
          </p:nvPr>
        </p:nvSpPr>
        <p:spPr>
          <a:xfrm>
            <a:off x="304800" y="1951038"/>
            <a:ext cx="4267200" cy="4525962"/>
          </a:xfrm>
        </p:spPr>
        <p:txBody>
          <a:bodyPr/>
          <a:lstStyle/>
          <a:p>
            <a:r>
              <a:rPr lang="es-VE" i="0"/>
              <a:t>Democracia</a:t>
            </a:r>
          </a:p>
          <a:p>
            <a:r>
              <a:rPr lang="es-VE" i="0"/>
              <a:t>Transparencia</a:t>
            </a:r>
          </a:p>
          <a:p>
            <a:r>
              <a:rPr lang="es-VE" i="0"/>
              <a:t>Eficacia y Eficiencia</a:t>
            </a:r>
          </a:p>
          <a:p>
            <a:r>
              <a:rPr lang="es-VE" i="0"/>
              <a:t>Justicia</a:t>
            </a:r>
          </a:p>
        </p:txBody>
      </p:sp>
      <p:sp>
        <p:nvSpPr>
          <p:cNvPr id="2052" name="Rectangle 4"/>
          <p:cNvSpPr>
            <a:spLocks noChangeArrowheads="1"/>
          </p:cNvSpPr>
          <p:nvPr/>
        </p:nvSpPr>
        <p:spPr bwMode="auto">
          <a:xfrm>
            <a:off x="4953000" y="381000"/>
            <a:ext cx="3962400" cy="1143000"/>
          </a:xfrm>
          <a:prstGeom prst="rect">
            <a:avLst/>
          </a:prstGeom>
          <a:noFill/>
          <a:ln w="9525">
            <a:noFill/>
            <a:miter lim="800000"/>
            <a:headEnd/>
            <a:tailEnd/>
          </a:ln>
          <a:effectLst/>
        </p:spPr>
        <p:txBody>
          <a:bodyPr anchor="ctr"/>
          <a:lstStyle/>
          <a:p>
            <a:pPr algn="ctr">
              <a:spcBef>
                <a:spcPts val="1200"/>
              </a:spcBef>
              <a:spcAft>
                <a:spcPts val="300"/>
              </a:spcAft>
            </a:pPr>
            <a:r>
              <a:rPr lang="es-VE" sz="4000" b="1">
                <a:solidFill>
                  <a:schemeClr val="tx2"/>
                </a:solidFill>
              </a:rPr>
              <a:t>Servicios a los Ciudadanos</a:t>
            </a:r>
          </a:p>
        </p:txBody>
      </p:sp>
      <p:sp>
        <p:nvSpPr>
          <p:cNvPr id="2053" name="Rectangle 5"/>
          <p:cNvSpPr>
            <a:spLocks noChangeArrowheads="1"/>
          </p:cNvSpPr>
          <p:nvPr/>
        </p:nvSpPr>
        <p:spPr bwMode="auto">
          <a:xfrm>
            <a:off x="5105400" y="1951038"/>
            <a:ext cx="3886200" cy="4525962"/>
          </a:xfrm>
          <a:prstGeom prst="rect">
            <a:avLst/>
          </a:prstGeom>
          <a:noFill/>
          <a:ln w="9525">
            <a:noFill/>
            <a:miter lim="800000"/>
            <a:headEnd/>
            <a:tailEnd/>
          </a:ln>
          <a:effectLst/>
        </p:spPr>
        <p:txBody>
          <a:bodyPr/>
          <a:lstStyle/>
          <a:p>
            <a:pPr marL="342900" indent="-342900">
              <a:spcBef>
                <a:spcPts val="1200"/>
              </a:spcBef>
              <a:spcAft>
                <a:spcPts val="300"/>
              </a:spcAft>
              <a:buFontTx/>
              <a:buChar char="•"/>
            </a:pPr>
            <a:r>
              <a:rPr lang="es-VE" sz="3200" b="1"/>
              <a:t>Educación</a:t>
            </a:r>
          </a:p>
          <a:p>
            <a:pPr marL="342900" indent="-342900">
              <a:spcBef>
                <a:spcPts val="1200"/>
              </a:spcBef>
              <a:spcAft>
                <a:spcPts val="300"/>
              </a:spcAft>
              <a:buFontTx/>
              <a:buChar char="•"/>
            </a:pPr>
            <a:r>
              <a:rPr lang="es-VE" sz="3200" b="1"/>
              <a:t>Salud</a:t>
            </a:r>
          </a:p>
          <a:p>
            <a:pPr marL="342900" indent="-342900">
              <a:spcBef>
                <a:spcPts val="1200"/>
              </a:spcBef>
              <a:spcAft>
                <a:spcPts val="300"/>
              </a:spcAft>
              <a:buFontTx/>
              <a:buChar char="•"/>
            </a:pPr>
            <a:r>
              <a:rPr lang="es-VE" sz="3200" b="1"/>
              <a:t>Empleo</a:t>
            </a:r>
          </a:p>
          <a:p>
            <a:pPr marL="342900" indent="-342900">
              <a:spcBef>
                <a:spcPts val="1200"/>
              </a:spcBef>
              <a:spcAft>
                <a:spcPts val="300"/>
              </a:spcAft>
              <a:buFontTx/>
              <a:buChar char="•"/>
            </a:pPr>
            <a:r>
              <a:rPr lang="es-VE" sz="3200" b="1"/>
              <a:t>Seguridad</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s-VE"/>
              <a:t>Violencia en América Latina</a:t>
            </a:r>
          </a:p>
        </p:txBody>
      </p:sp>
      <p:sp>
        <p:nvSpPr>
          <p:cNvPr id="12291" name="Rectangle 3"/>
          <p:cNvSpPr>
            <a:spLocks noGrp="1" noChangeArrowheads="1"/>
          </p:cNvSpPr>
          <p:nvPr>
            <p:ph type="body" idx="1"/>
          </p:nvPr>
        </p:nvSpPr>
        <p:spPr>
          <a:xfrm>
            <a:off x="457200" y="1600200"/>
            <a:ext cx="8229600" cy="3886200"/>
          </a:xfrm>
        </p:spPr>
        <p:txBody>
          <a:bodyPr/>
          <a:lstStyle/>
          <a:p>
            <a:r>
              <a:rPr lang="es-VE" sz="2800" i="0"/>
              <a:t>140.000 asesinatos</a:t>
            </a:r>
          </a:p>
          <a:p>
            <a:r>
              <a:rPr lang="es-VE" sz="2800" i="0"/>
              <a:t>28 millones de robos a hogares</a:t>
            </a:r>
          </a:p>
          <a:p>
            <a:r>
              <a:rPr lang="es-VE" sz="2800" i="0"/>
              <a:t>El número de Homicidios se incrementó 44% en 10 años</a:t>
            </a:r>
          </a:p>
          <a:p>
            <a:r>
              <a:rPr lang="es-VE" sz="2800" i="0"/>
              <a:t>7% de las muertes se deben a causas violentas</a:t>
            </a:r>
          </a:p>
          <a:p>
            <a:pPr>
              <a:buFontTx/>
              <a:buNone/>
            </a:pPr>
            <a:r>
              <a:rPr lang="es-VE" sz="2800" i="0"/>
              <a:t>                                                  </a:t>
            </a:r>
            <a:endParaRPr lang="en-US" sz="2000" i="0"/>
          </a:p>
        </p:txBody>
      </p:sp>
      <p:sp>
        <p:nvSpPr>
          <p:cNvPr id="12292" name="Rectangle 4"/>
          <p:cNvSpPr>
            <a:spLocks noChangeArrowheads="1"/>
          </p:cNvSpPr>
          <p:nvPr/>
        </p:nvSpPr>
        <p:spPr bwMode="auto">
          <a:xfrm>
            <a:off x="457200" y="5029200"/>
            <a:ext cx="8229600" cy="1752600"/>
          </a:xfrm>
          <a:prstGeom prst="rect">
            <a:avLst/>
          </a:prstGeom>
          <a:noFill/>
          <a:ln w="9525">
            <a:noFill/>
            <a:miter lim="800000"/>
            <a:headEnd/>
            <a:tailEnd/>
          </a:ln>
          <a:effectLst/>
        </p:spPr>
        <p:txBody>
          <a:bodyPr/>
          <a:lstStyle/>
          <a:p>
            <a:pPr marL="342900" indent="-342900">
              <a:lnSpc>
                <a:spcPct val="80000"/>
              </a:lnSpc>
              <a:spcBef>
                <a:spcPts val="1200"/>
              </a:spcBef>
              <a:spcAft>
                <a:spcPts val="300"/>
              </a:spcAft>
            </a:pPr>
            <a:endParaRPr lang="en-US" sz="2400" b="1"/>
          </a:p>
          <a:p>
            <a:pPr marL="342900" indent="-342900">
              <a:lnSpc>
                <a:spcPct val="80000"/>
              </a:lnSpc>
              <a:spcBef>
                <a:spcPts val="1200"/>
              </a:spcBef>
              <a:spcAft>
                <a:spcPts val="300"/>
              </a:spcAft>
              <a:buFontTx/>
              <a:buChar char="•"/>
            </a:pPr>
            <a:r>
              <a:rPr lang="es-VE" sz="2400" b="1"/>
              <a:t>Impacto del 14.2% en el PIB de América Latina</a:t>
            </a:r>
          </a:p>
          <a:p>
            <a:pPr marL="342900" indent="-342900">
              <a:lnSpc>
                <a:spcPct val="80000"/>
              </a:lnSpc>
              <a:spcBef>
                <a:spcPts val="1200"/>
              </a:spcBef>
              <a:spcAft>
                <a:spcPts val="300"/>
              </a:spcAft>
              <a:buFontTx/>
              <a:buChar char="•"/>
            </a:pPr>
            <a:endParaRPr lang="es-VE" sz="2400" b="1"/>
          </a:p>
          <a:p>
            <a:pPr marL="2057400" lvl="4" indent="-228600">
              <a:lnSpc>
                <a:spcPct val="80000"/>
              </a:lnSpc>
              <a:spcBef>
                <a:spcPts val="1200"/>
              </a:spcBef>
              <a:spcAft>
                <a:spcPts val="300"/>
              </a:spcAft>
              <a:buFontTx/>
              <a:buChar char="»"/>
            </a:pPr>
            <a:r>
              <a:rPr lang="es-VE" sz="1600" b="1" i="1"/>
              <a:t>Fuente</a:t>
            </a:r>
            <a:r>
              <a:rPr lang="en-US" sz="1600" b="1" i="1"/>
              <a:t>: BID - 2001</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s-VE" sz="4000"/>
              <a:t>Las capacidades de inversión gubernamental son limitadas</a:t>
            </a:r>
          </a:p>
        </p:txBody>
      </p:sp>
      <p:sp>
        <p:nvSpPr>
          <p:cNvPr id="17411" name="Rectangle 3"/>
          <p:cNvSpPr>
            <a:spLocks noGrp="1" noChangeArrowheads="1"/>
          </p:cNvSpPr>
          <p:nvPr>
            <p:ph type="body" idx="1"/>
          </p:nvPr>
        </p:nvSpPr>
        <p:spPr/>
        <p:txBody>
          <a:bodyPr/>
          <a:lstStyle/>
          <a:p>
            <a:r>
              <a:rPr lang="es-VE" sz="2800" i="0"/>
              <a:t>Invertir en soluciones tradicionales no es suficiente</a:t>
            </a:r>
          </a:p>
          <a:p>
            <a:r>
              <a:rPr lang="es-VE" sz="2800" i="0"/>
              <a:t>La necesidad de recursos es superior al crecimiento del problema</a:t>
            </a:r>
          </a:p>
          <a:p>
            <a:r>
              <a:rPr lang="es-VE" sz="2800" i="0"/>
              <a:t>Las herramientas tecnológicas:</a:t>
            </a:r>
          </a:p>
          <a:p>
            <a:pPr lvl="1"/>
            <a:r>
              <a:rPr lang="es-VE" sz="2400" i="1"/>
              <a:t>Pueden aportar nuevas soluciones </a:t>
            </a:r>
          </a:p>
          <a:p>
            <a:pPr lvl="1"/>
            <a:r>
              <a:rPr lang="es-VE" sz="2400" i="1"/>
              <a:t>Utilizan recursos existentes y los maximizan, respetando los pilares fundamentales de los Gobiernos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s-MX"/>
              <a:t>Factores de cambio tecnológico</a:t>
            </a:r>
          </a:p>
        </p:txBody>
      </p:sp>
      <p:sp>
        <p:nvSpPr>
          <p:cNvPr id="45059" name="Rectangle 3"/>
          <p:cNvSpPr>
            <a:spLocks noGrp="1" noChangeArrowheads="1"/>
          </p:cNvSpPr>
          <p:nvPr>
            <p:ph type="body" idx="1"/>
          </p:nvPr>
        </p:nvSpPr>
        <p:spPr>
          <a:xfrm>
            <a:off x="228600" y="1752600"/>
            <a:ext cx="8991600" cy="3706813"/>
          </a:xfrm>
        </p:spPr>
        <p:txBody>
          <a:bodyPr/>
          <a:lstStyle/>
          <a:p>
            <a:r>
              <a:rPr lang="es-MX" sz="2400"/>
              <a:t>Digitalización		Contenido</a:t>
            </a:r>
          </a:p>
          <a:p>
            <a:r>
              <a:rPr lang="es-MX" sz="2400"/>
              <a:t>Chip			Proceso universal / dispositivos</a:t>
            </a:r>
          </a:p>
          <a:p>
            <a:r>
              <a:rPr lang="es-MX" sz="2400"/>
              <a:t>Almacenamiento	Capacidad/Historia/Tendencias</a:t>
            </a:r>
          </a:p>
          <a:p>
            <a:r>
              <a:rPr lang="es-MX" sz="2400"/>
              <a:t>Redes			Comunicación, lugar/tiempo</a:t>
            </a:r>
          </a:p>
          <a:p>
            <a:r>
              <a:rPr lang="es-MX" sz="2400"/>
              <a:t>Software			Integración / orquestación</a:t>
            </a:r>
          </a:p>
          <a:p>
            <a:r>
              <a:rPr lang="es-MX" sz="2400"/>
              <a:t>Proceso			Flexibilidad / calidad</a:t>
            </a:r>
          </a:p>
          <a:p>
            <a:r>
              <a:rPr lang="es-MX" sz="2400"/>
              <a:t>Gente			Conocimiento / Aplicación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rot="3221362">
            <a:off x="3856038" y="-1690688"/>
            <a:ext cx="1828800" cy="10210801"/>
          </a:xfrm>
          <a:prstGeom prst="upDownArrow">
            <a:avLst>
              <a:gd name="adj1" fmla="val 61537"/>
              <a:gd name="adj2" fmla="val 71188"/>
            </a:avLst>
          </a:prstGeom>
          <a:solidFill>
            <a:schemeClr val="accent2">
              <a:alpha val="45000"/>
            </a:schemeClr>
          </a:solidFill>
          <a:ln w="12700">
            <a:noFill/>
            <a:miter lim="800000"/>
            <a:headEnd type="none" w="sm" len="sm"/>
            <a:tailEnd type="none" w="sm" len="sm"/>
          </a:ln>
          <a:effectLst/>
        </p:spPr>
        <p:txBody>
          <a:bodyPr wrap="none" anchor="ctr"/>
          <a:lstStyle/>
          <a:p>
            <a:endParaRPr lang="en-US"/>
          </a:p>
        </p:txBody>
      </p:sp>
      <p:sp>
        <p:nvSpPr>
          <p:cNvPr id="46083" name="Rectangle 3"/>
          <p:cNvSpPr>
            <a:spLocks noGrp="1" noChangeArrowheads="1"/>
          </p:cNvSpPr>
          <p:nvPr>
            <p:ph type="title"/>
          </p:nvPr>
        </p:nvSpPr>
        <p:spPr>
          <a:xfrm>
            <a:off x="76200" y="0"/>
            <a:ext cx="5029200" cy="1738313"/>
          </a:xfrm>
        </p:spPr>
        <p:txBody>
          <a:bodyPr/>
          <a:lstStyle/>
          <a:p>
            <a:r>
              <a:rPr lang="en-US" sz="3200">
                <a:solidFill>
                  <a:schemeClr val="accent1"/>
                </a:solidFill>
              </a:rPr>
              <a:t>Aprovechar la creciente gama de dispositivos inteligentes</a:t>
            </a:r>
          </a:p>
        </p:txBody>
      </p:sp>
      <p:pic>
        <p:nvPicPr>
          <p:cNvPr id="46084" name="Picture 4" descr="CFL"/>
          <p:cNvPicPr>
            <a:picLocks noChangeAspect="1" noChangeArrowheads="1"/>
          </p:cNvPicPr>
          <p:nvPr/>
        </p:nvPicPr>
        <p:blipFill>
          <a:blip r:embed="rId3" cstate="print"/>
          <a:srcRect/>
          <a:stretch>
            <a:fillRect/>
          </a:stretch>
        </p:blipFill>
        <p:spPr bwMode="auto">
          <a:xfrm>
            <a:off x="1524000" y="3810000"/>
            <a:ext cx="1066800" cy="1487488"/>
          </a:xfrm>
          <a:prstGeom prst="rect">
            <a:avLst/>
          </a:prstGeom>
          <a:noFill/>
        </p:spPr>
      </p:pic>
      <p:pic>
        <p:nvPicPr>
          <p:cNvPr id="46085" name="Picture 5" descr="X-Box console_cropped Dec00 smaller"/>
          <p:cNvPicPr>
            <a:picLocks noChangeAspect="1" noChangeArrowheads="1"/>
          </p:cNvPicPr>
          <p:nvPr/>
        </p:nvPicPr>
        <p:blipFill>
          <a:blip r:embed="rId4" cstate="print"/>
          <a:srcRect/>
          <a:stretch>
            <a:fillRect/>
          </a:stretch>
        </p:blipFill>
        <p:spPr bwMode="auto">
          <a:xfrm>
            <a:off x="2209800" y="2362200"/>
            <a:ext cx="1749425" cy="1752600"/>
          </a:xfrm>
          <a:prstGeom prst="rect">
            <a:avLst/>
          </a:prstGeom>
          <a:noFill/>
        </p:spPr>
      </p:pic>
      <p:pic>
        <p:nvPicPr>
          <p:cNvPr id="46086" name="Picture 6" descr="Compaq Presario 1400-Wireless Internet SMALLER"/>
          <p:cNvPicPr>
            <a:picLocks noChangeAspect="1" noChangeArrowheads="1"/>
          </p:cNvPicPr>
          <p:nvPr/>
        </p:nvPicPr>
        <p:blipFill>
          <a:blip r:embed="rId5" cstate="print"/>
          <a:srcRect/>
          <a:stretch>
            <a:fillRect/>
          </a:stretch>
        </p:blipFill>
        <p:spPr bwMode="auto">
          <a:xfrm>
            <a:off x="2667000" y="4419600"/>
            <a:ext cx="1719263" cy="1828800"/>
          </a:xfrm>
          <a:prstGeom prst="rect">
            <a:avLst/>
          </a:prstGeom>
          <a:noFill/>
          <a:ln w="9525">
            <a:noFill/>
            <a:miter lim="800000"/>
            <a:headEnd/>
            <a:tailEnd/>
          </a:ln>
        </p:spPr>
      </p:pic>
      <p:pic>
        <p:nvPicPr>
          <p:cNvPr id="46088" name="Picture 8" descr="MS Tablet docked"/>
          <p:cNvPicPr>
            <a:picLocks noChangeAspect="1" noChangeArrowheads="1"/>
          </p:cNvPicPr>
          <p:nvPr/>
        </p:nvPicPr>
        <p:blipFill>
          <a:blip r:embed="rId6" cstate="print"/>
          <a:srcRect/>
          <a:stretch>
            <a:fillRect/>
          </a:stretch>
        </p:blipFill>
        <p:spPr bwMode="auto">
          <a:xfrm>
            <a:off x="7162800" y="685800"/>
            <a:ext cx="1447800" cy="1236663"/>
          </a:xfrm>
          <a:prstGeom prst="rect">
            <a:avLst/>
          </a:prstGeom>
          <a:noFill/>
        </p:spPr>
      </p:pic>
      <p:pic>
        <p:nvPicPr>
          <p:cNvPr id="46089" name="Picture 9" descr="UltimateTV-set"/>
          <p:cNvPicPr>
            <a:picLocks noChangeAspect="1" noChangeArrowheads="1"/>
          </p:cNvPicPr>
          <p:nvPr/>
        </p:nvPicPr>
        <p:blipFill>
          <a:blip r:embed="rId7" cstate="print"/>
          <a:srcRect/>
          <a:stretch>
            <a:fillRect/>
          </a:stretch>
        </p:blipFill>
        <p:spPr bwMode="auto">
          <a:xfrm>
            <a:off x="6172200" y="2133600"/>
            <a:ext cx="1600200" cy="1595438"/>
          </a:xfrm>
          <a:prstGeom prst="rect">
            <a:avLst/>
          </a:prstGeom>
          <a:noFill/>
        </p:spPr>
      </p:pic>
      <p:pic>
        <p:nvPicPr>
          <p:cNvPr id="46090" name="Picture 10" descr="Mondo_smaller"/>
          <p:cNvPicPr>
            <a:picLocks noChangeAspect="1" noChangeArrowheads="1"/>
          </p:cNvPicPr>
          <p:nvPr/>
        </p:nvPicPr>
        <p:blipFill>
          <a:blip r:embed="rId8" cstate="print"/>
          <a:srcRect/>
          <a:stretch>
            <a:fillRect/>
          </a:stretch>
        </p:blipFill>
        <p:spPr bwMode="auto">
          <a:xfrm>
            <a:off x="914400" y="5181600"/>
            <a:ext cx="709613" cy="1295400"/>
          </a:xfrm>
          <a:prstGeom prst="rect">
            <a:avLst/>
          </a:prstGeom>
          <a:noFill/>
        </p:spPr>
      </p:pic>
      <p:pic>
        <p:nvPicPr>
          <p:cNvPr id="46091" name="Picture 11" descr="Tablet PC ProtoType 01 MS_03_2001_medium"/>
          <p:cNvPicPr>
            <a:picLocks noChangeAspect="1" noChangeArrowheads="1"/>
          </p:cNvPicPr>
          <p:nvPr/>
        </p:nvPicPr>
        <p:blipFill>
          <a:blip r:embed="rId9" cstate="print"/>
          <a:srcRect/>
          <a:stretch>
            <a:fillRect/>
          </a:stretch>
        </p:blipFill>
        <p:spPr bwMode="auto">
          <a:xfrm>
            <a:off x="5562600" y="304800"/>
            <a:ext cx="1247775" cy="1524000"/>
          </a:xfrm>
          <a:prstGeom prst="rect">
            <a:avLst/>
          </a:prstGeom>
          <a:noFill/>
        </p:spPr>
      </p:pic>
      <p:pic>
        <p:nvPicPr>
          <p:cNvPr id="46092" name="Picture 12"/>
          <p:cNvPicPr>
            <a:picLocks noChangeAspect="1" noChangeArrowheads="1"/>
          </p:cNvPicPr>
          <p:nvPr>
            <p:ph idx="1"/>
          </p:nvPr>
        </p:nvPicPr>
        <p:blipFill>
          <a:blip r:embed="rId10" cstate="print"/>
          <a:srcRect/>
          <a:stretch>
            <a:fillRect/>
          </a:stretch>
        </p:blipFill>
        <p:spPr>
          <a:xfrm>
            <a:off x="3886200" y="3657600"/>
            <a:ext cx="1295400" cy="717550"/>
          </a:xfrm>
          <a:noFill/>
          <a:ln/>
        </p:spPr>
      </p:pic>
      <p:pic>
        <p:nvPicPr>
          <p:cNvPr id="46093" name="Picture 13" descr="Compaq IPAQ_TOP_with Movie Maker small"/>
          <p:cNvPicPr>
            <a:picLocks noChangeAspect="1" noChangeArrowheads="1"/>
          </p:cNvPicPr>
          <p:nvPr/>
        </p:nvPicPr>
        <p:blipFill>
          <a:blip r:embed="rId11" cstate="print"/>
          <a:srcRect/>
          <a:stretch>
            <a:fillRect/>
          </a:stretch>
        </p:blipFill>
        <p:spPr bwMode="auto">
          <a:xfrm>
            <a:off x="3810000" y="1524000"/>
            <a:ext cx="2192338" cy="2209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2000"/>
                                        <p:tgtEl>
                                          <p:spTgt spid="46082"/>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46090"/>
                                        </p:tgtEl>
                                        <p:attrNameLst>
                                          <p:attrName>style.visibility</p:attrName>
                                        </p:attrNameLst>
                                      </p:cBhvr>
                                      <p:to>
                                        <p:strVal val="visible"/>
                                      </p:to>
                                    </p:set>
                                    <p:anim calcmode="lin" valueType="num">
                                      <p:cBhvr>
                                        <p:cTn id="11" dur="500" fill="hold"/>
                                        <p:tgtEl>
                                          <p:spTgt spid="46090"/>
                                        </p:tgtEl>
                                        <p:attrNameLst>
                                          <p:attrName>ppt_w</p:attrName>
                                        </p:attrNameLst>
                                      </p:cBhvr>
                                      <p:tavLst>
                                        <p:tav tm="0">
                                          <p:val>
                                            <p:fltVal val="0"/>
                                          </p:val>
                                        </p:tav>
                                        <p:tav tm="100000">
                                          <p:val>
                                            <p:strVal val="#ppt_w"/>
                                          </p:val>
                                        </p:tav>
                                      </p:tavLst>
                                    </p:anim>
                                    <p:anim calcmode="lin" valueType="num">
                                      <p:cBhvr>
                                        <p:cTn id="12" dur="500" fill="hold"/>
                                        <p:tgtEl>
                                          <p:spTgt spid="46090"/>
                                        </p:tgtEl>
                                        <p:attrNameLst>
                                          <p:attrName>ppt_h</p:attrName>
                                        </p:attrNameLst>
                                      </p:cBhvr>
                                      <p:tavLst>
                                        <p:tav tm="0">
                                          <p:val>
                                            <p:fltVal val="0"/>
                                          </p:val>
                                        </p:tav>
                                        <p:tav tm="100000">
                                          <p:val>
                                            <p:strVal val="#ppt_h"/>
                                          </p:val>
                                        </p:tav>
                                      </p:tavLst>
                                    </p:anim>
                                    <p:animEffect transition="in" filter="fade">
                                      <p:cBhvr>
                                        <p:cTn id="13" dur="500"/>
                                        <p:tgtEl>
                                          <p:spTgt spid="46090"/>
                                        </p:tgtEl>
                                      </p:cBhvr>
                                    </p:animEffect>
                                  </p:childTnLst>
                                </p:cTn>
                              </p:par>
                            </p:childTnLst>
                          </p:cTn>
                        </p:par>
                        <p:par>
                          <p:cTn id="14" fill="hold">
                            <p:stCondLst>
                              <p:cond delay="2500"/>
                            </p:stCondLst>
                            <p:childTnLst>
                              <p:par>
                                <p:cTn id="15" presetID="53" presetClass="entr" presetSubtype="0" fill="hold" nodeType="afterEffect">
                                  <p:stCondLst>
                                    <p:cond delay="0"/>
                                  </p:stCondLst>
                                  <p:childTnLst>
                                    <p:set>
                                      <p:cBhvr>
                                        <p:cTn id="16" dur="1" fill="hold">
                                          <p:stCondLst>
                                            <p:cond delay="0"/>
                                          </p:stCondLst>
                                        </p:cTn>
                                        <p:tgtEl>
                                          <p:spTgt spid="46084"/>
                                        </p:tgtEl>
                                        <p:attrNameLst>
                                          <p:attrName>style.visibility</p:attrName>
                                        </p:attrNameLst>
                                      </p:cBhvr>
                                      <p:to>
                                        <p:strVal val="visible"/>
                                      </p:to>
                                    </p:set>
                                    <p:anim calcmode="lin" valueType="num">
                                      <p:cBhvr>
                                        <p:cTn id="17" dur="500" fill="hold"/>
                                        <p:tgtEl>
                                          <p:spTgt spid="46084"/>
                                        </p:tgtEl>
                                        <p:attrNameLst>
                                          <p:attrName>ppt_w</p:attrName>
                                        </p:attrNameLst>
                                      </p:cBhvr>
                                      <p:tavLst>
                                        <p:tav tm="0">
                                          <p:val>
                                            <p:fltVal val="0"/>
                                          </p:val>
                                        </p:tav>
                                        <p:tav tm="100000">
                                          <p:val>
                                            <p:strVal val="#ppt_w"/>
                                          </p:val>
                                        </p:tav>
                                      </p:tavLst>
                                    </p:anim>
                                    <p:anim calcmode="lin" valueType="num">
                                      <p:cBhvr>
                                        <p:cTn id="18" dur="500" fill="hold"/>
                                        <p:tgtEl>
                                          <p:spTgt spid="46084"/>
                                        </p:tgtEl>
                                        <p:attrNameLst>
                                          <p:attrName>ppt_h</p:attrName>
                                        </p:attrNameLst>
                                      </p:cBhvr>
                                      <p:tavLst>
                                        <p:tav tm="0">
                                          <p:val>
                                            <p:fltVal val="0"/>
                                          </p:val>
                                        </p:tav>
                                        <p:tav tm="100000">
                                          <p:val>
                                            <p:strVal val="#ppt_h"/>
                                          </p:val>
                                        </p:tav>
                                      </p:tavLst>
                                    </p:anim>
                                    <p:animEffect transition="in" filter="fade">
                                      <p:cBhvr>
                                        <p:cTn id="19" dur="500"/>
                                        <p:tgtEl>
                                          <p:spTgt spid="46084"/>
                                        </p:tgtEl>
                                      </p:cBhvr>
                                    </p:animEffect>
                                  </p:childTnLst>
                                </p:cTn>
                              </p:par>
                            </p:childTnLst>
                          </p:cTn>
                        </p:par>
                        <p:par>
                          <p:cTn id="20" fill="hold">
                            <p:stCondLst>
                              <p:cond delay="3000"/>
                            </p:stCondLst>
                            <p:childTnLst>
                              <p:par>
                                <p:cTn id="21" presetID="53" presetClass="entr" presetSubtype="0" fill="hold" nodeType="afterEffect">
                                  <p:stCondLst>
                                    <p:cond delay="0"/>
                                  </p:stCondLst>
                                  <p:childTnLst>
                                    <p:set>
                                      <p:cBhvr>
                                        <p:cTn id="22" dur="1" fill="hold">
                                          <p:stCondLst>
                                            <p:cond delay="0"/>
                                          </p:stCondLst>
                                        </p:cTn>
                                        <p:tgtEl>
                                          <p:spTgt spid="46086"/>
                                        </p:tgtEl>
                                        <p:attrNameLst>
                                          <p:attrName>style.visibility</p:attrName>
                                        </p:attrNameLst>
                                      </p:cBhvr>
                                      <p:to>
                                        <p:strVal val="visible"/>
                                      </p:to>
                                    </p:set>
                                    <p:anim calcmode="lin" valueType="num">
                                      <p:cBhvr>
                                        <p:cTn id="23" dur="500" fill="hold"/>
                                        <p:tgtEl>
                                          <p:spTgt spid="46086"/>
                                        </p:tgtEl>
                                        <p:attrNameLst>
                                          <p:attrName>ppt_w</p:attrName>
                                        </p:attrNameLst>
                                      </p:cBhvr>
                                      <p:tavLst>
                                        <p:tav tm="0">
                                          <p:val>
                                            <p:fltVal val="0"/>
                                          </p:val>
                                        </p:tav>
                                        <p:tav tm="100000">
                                          <p:val>
                                            <p:strVal val="#ppt_w"/>
                                          </p:val>
                                        </p:tav>
                                      </p:tavLst>
                                    </p:anim>
                                    <p:anim calcmode="lin" valueType="num">
                                      <p:cBhvr>
                                        <p:cTn id="24" dur="500" fill="hold"/>
                                        <p:tgtEl>
                                          <p:spTgt spid="46086"/>
                                        </p:tgtEl>
                                        <p:attrNameLst>
                                          <p:attrName>ppt_h</p:attrName>
                                        </p:attrNameLst>
                                      </p:cBhvr>
                                      <p:tavLst>
                                        <p:tav tm="0">
                                          <p:val>
                                            <p:fltVal val="0"/>
                                          </p:val>
                                        </p:tav>
                                        <p:tav tm="100000">
                                          <p:val>
                                            <p:strVal val="#ppt_h"/>
                                          </p:val>
                                        </p:tav>
                                      </p:tavLst>
                                    </p:anim>
                                    <p:animEffect transition="in" filter="fade">
                                      <p:cBhvr>
                                        <p:cTn id="25" dur="500"/>
                                        <p:tgtEl>
                                          <p:spTgt spid="46086"/>
                                        </p:tgtEl>
                                      </p:cBhvr>
                                    </p:animEffect>
                                  </p:childTnLst>
                                </p:cTn>
                              </p:par>
                            </p:childTnLst>
                          </p:cTn>
                        </p:par>
                        <p:par>
                          <p:cTn id="26" fill="hold">
                            <p:stCondLst>
                              <p:cond delay="3500"/>
                            </p:stCondLst>
                            <p:childTnLst>
                              <p:par>
                                <p:cTn id="27" presetID="53" presetClass="entr" presetSubtype="0" fill="hold" nodeType="afterEffect">
                                  <p:stCondLst>
                                    <p:cond delay="0"/>
                                  </p:stCondLst>
                                  <p:childTnLst>
                                    <p:set>
                                      <p:cBhvr>
                                        <p:cTn id="28" dur="1" fill="hold">
                                          <p:stCondLst>
                                            <p:cond delay="0"/>
                                          </p:stCondLst>
                                        </p:cTn>
                                        <p:tgtEl>
                                          <p:spTgt spid="46085"/>
                                        </p:tgtEl>
                                        <p:attrNameLst>
                                          <p:attrName>style.visibility</p:attrName>
                                        </p:attrNameLst>
                                      </p:cBhvr>
                                      <p:to>
                                        <p:strVal val="visible"/>
                                      </p:to>
                                    </p:set>
                                    <p:anim calcmode="lin" valueType="num">
                                      <p:cBhvr>
                                        <p:cTn id="29" dur="500" fill="hold"/>
                                        <p:tgtEl>
                                          <p:spTgt spid="46085"/>
                                        </p:tgtEl>
                                        <p:attrNameLst>
                                          <p:attrName>ppt_w</p:attrName>
                                        </p:attrNameLst>
                                      </p:cBhvr>
                                      <p:tavLst>
                                        <p:tav tm="0">
                                          <p:val>
                                            <p:fltVal val="0"/>
                                          </p:val>
                                        </p:tav>
                                        <p:tav tm="100000">
                                          <p:val>
                                            <p:strVal val="#ppt_w"/>
                                          </p:val>
                                        </p:tav>
                                      </p:tavLst>
                                    </p:anim>
                                    <p:anim calcmode="lin" valueType="num">
                                      <p:cBhvr>
                                        <p:cTn id="30" dur="500" fill="hold"/>
                                        <p:tgtEl>
                                          <p:spTgt spid="46085"/>
                                        </p:tgtEl>
                                        <p:attrNameLst>
                                          <p:attrName>ppt_h</p:attrName>
                                        </p:attrNameLst>
                                      </p:cBhvr>
                                      <p:tavLst>
                                        <p:tav tm="0">
                                          <p:val>
                                            <p:fltVal val="0"/>
                                          </p:val>
                                        </p:tav>
                                        <p:tav tm="100000">
                                          <p:val>
                                            <p:strVal val="#ppt_h"/>
                                          </p:val>
                                        </p:tav>
                                      </p:tavLst>
                                    </p:anim>
                                    <p:animEffect transition="in" filter="fade">
                                      <p:cBhvr>
                                        <p:cTn id="31" dur="500"/>
                                        <p:tgtEl>
                                          <p:spTgt spid="46085"/>
                                        </p:tgtEl>
                                      </p:cBhvr>
                                    </p:animEffect>
                                  </p:childTnLst>
                                </p:cTn>
                              </p:par>
                            </p:childTnLst>
                          </p:cTn>
                        </p:par>
                        <p:par>
                          <p:cTn id="32" fill="hold">
                            <p:stCondLst>
                              <p:cond delay="4000"/>
                            </p:stCondLst>
                            <p:childTnLst>
                              <p:par>
                                <p:cTn id="33" presetID="53" presetClass="entr" presetSubtype="0" fill="hold" nodeType="afterEffect">
                                  <p:stCondLst>
                                    <p:cond delay="0"/>
                                  </p:stCondLst>
                                  <p:childTnLst>
                                    <p:set>
                                      <p:cBhvr>
                                        <p:cTn id="34" dur="1" fill="hold">
                                          <p:stCondLst>
                                            <p:cond delay="0"/>
                                          </p:stCondLst>
                                        </p:cTn>
                                        <p:tgtEl>
                                          <p:spTgt spid="46092"/>
                                        </p:tgtEl>
                                        <p:attrNameLst>
                                          <p:attrName>style.visibility</p:attrName>
                                        </p:attrNameLst>
                                      </p:cBhvr>
                                      <p:to>
                                        <p:strVal val="visible"/>
                                      </p:to>
                                    </p:set>
                                    <p:anim calcmode="lin" valueType="num">
                                      <p:cBhvr>
                                        <p:cTn id="35" dur="500" fill="hold"/>
                                        <p:tgtEl>
                                          <p:spTgt spid="46092"/>
                                        </p:tgtEl>
                                        <p:attrNameLst>
                                          <p:attrName>ppt_w</p:attrName>
                                        </p:attrNameLst>
                                      </p:cBhvr>
                                      <p:tavLst>
                                        <p:tav tm="0">
                                          <p:val>
                                            <p:fltVal val="0"/>
                                          </p:val>
                                        </p:tav>
                                        <p:tav tm="100000">
                                          <p:val>
                                            <p:strVal val="#ppt_w"/>
                                          </p:val>
                                        </p:tav>
                                      </p:tavLst>
                                    </p:anim>
                                    <p:anim calcmode="lin" valueType="num">
                                      <p:cBhvr>
                                        <p:cTn id="36" dur="500" fill="hold"/>
                                        <p:tgtEl>
                                          <p:spTgt spid="46092"/>
                                        </p:tgtEl>
                                        <p:attrNameLst>
                                          <p:attrName>ppt_h</p:attrName>
                                        </p:attrNameLst>
                                      </p:cBhvr>
                                      <p:tavLst>
                                        <p:tav tm="0">
                                          <p:val>
                                            <p:fltVal val="0"/>
                                          </p:val>
                                        </p:tav>
                                        <p:tav tm="100000">
                                          <p:val>
                                            <p:strVal val="#ppt_h"/>
                                          </p:val>
                                        </p:tav>
                                      </p:tavLst>
                                    </p:anim>
                                    <p:animEffect transition="in" filter="fade">
                                      <p:cBhvr>
                                        <p:cTn id="37" dur="500"/>
                                        <p:tgtEl>
                                          <p:spTgt spid="46092"/>
                                        </p:tgtEl>
                                      </p:cBhvr>
                                    </p:animEffect>
                                  </p:childTnLst>
                                </p:cTn>
                              </p:par>
                            </p:childTnLst>
                          </p:cTn>
                        </p:par>
                        <p:par>
                          <p:cTn id="38" fill="hold">
                            <p:stCondLst>
                              <p:cond delay="4500"/>
                            </p:stCondLst>
                            <p:childTnLst>
                              <p:par>
                                <p:cTn id="39" presetID="53" presetClass="entr" presetSubtype="0" fill="hold" nodeType="afterEffect">
                                  <p:stCondLst>
                                    <p:cond delay="0"/>
                                  </p:stCondLst>
                                  <p:childTnLst>
                                    <p:set>
                                      <p:cBhvr>
                                        <p:cTn id="40" dur="1" fill="hold">
                                          <p:stCondLst>
                                            <p:cond delay="0"/>
                                          </p:stCondLst>
                                        </p:cTn>
                                        <p:tgtEl>
                                          <p:spTgt spid="46093"/>
                                        </p:tgtEl>
                                        <p:attrNameLst>
                                          <p:attrName>style.visibility</p:attrName>
                                        </p:attrNameLst>
                                      </p:cBhvr>
                                      <p:to>
                                        <p:strVal val="visible"/>
                                      </p:to>
                                    </p:set>
                                    <p:anim calcmode="lin" valueType="num">
                                      <p:cBhvr>
                                        <p:cTn id="41" dur="500" fill="hold"/>
                                        <p:tgtEl>
                                          <p:spTgt spid="46093"/>
                                        </p:tgtEl>
                                        <p:attrNameLst>
                                          <p:attrName>ppt_w</p:attrName>
                                        </p:attrNameLst>
                                      </p:cBhvr>
                                      <p:tavLst>
                                        <p:tav tm="0">
                                          <p:val>
                                            <p:fltVal val="0"/>
                                          </p:val>
                                        </p:tav>
                                        <p:tav tm="100000">
                                          <p:val>
                                            <p:strVal val="#ppt_w"/>
                                          </p:val>
                                        </p:tav>
                                      </p:tavLst>
                                    </p:anim>
                                    <p:anim calcmode="lin" valueType="num">
                                      <p:cBhvr>
                                        <p:cTn id="42" dur="500" fill="hold"/>
                                        <p:tgtEl>
                                          <p:spTgt spid="46093"/>
                                        </p:tgtEl>
                                        <p:attrNameLst>
                                          <p:attrName>ppt_h</p:attrName>
                                        </p:attrNameLst>
                                      </p:cBhvr>
                                      <p:tavLst>
                                        <p:tav tm="0">
                                          <p:val>
                                            <p:fltVal val="0"/>
                                          </p:val>
                                        </p:tav>
                                        <p:tav tm="100000">
                                          <p:val>
                                            <p:strVal val="#ppt_h"/>
                                          </p:val>
                                        </p:tav>
                                      </p:tavLst>
                                    </p:anim>
                                    <p:animEffect transition="in" filter="fade">
                                      <p:cBhvr>
                                        <p:cTn id="43" dur="500"/>
                                        <p:tgtEl>
                                          <p:spTgt spid="46093"/>
                                        </p:tgtEl>
                                      </p:cBhvr>
                                    </p:animEffect>
                                  </p:childTnLst>
                                </p:cTn>
                              </p:par>
                            </p:childTnLst>
                          </p:cTn>
                        </p:par>
                        <p:par>
                          <p:cTn id="44" fill="hold">
                            <p:stCondLst>
                              <p:cond delay="5000"/>
                            </p:stCondLst>
                            <p:childTnLst>
                              <p:par>
                                <p:cTn id="45" presetID="53" presetClass="entr" presetSubtype="0" fill="hold" nodeType="afterEffect">
                                  <p:stCondLst>
                                    <p:cond delay="0"/>
                                  </p:stCondLst>
                                  <p:childTnLst>
                                    <p:set>
                                      <p:cBhvr>
                                        <p:cTn id="46" dur="1" fill="hold">
                                          <p:stCondLst>
                                            <p:cond delay="0"/>
                                          </p:stCondLst>
                                        </p:cTn>
                                        <p:tgtEl>
                                          <p:spTgt spid="46089"/>
                                        </p:tgtEl>
                                        <p:attrNameLst>
                                          <p:attrName>style.visibility</p:attrName>
                                        </p:attrNameLst>
                                      </p:cBhvr>
                                      <p:to>
                                        <p:strVal val="visible"/>
                                      </p:to>
                                    </p:set>
                                    <p:anim calcmode="lin" valueType="num">
                                      <p:cBhvr>
                                        <p:cTn id="47" dur="500" fill="hold"/>
                                        <p:tgtEl>
                                          <p:spTgt spid="46089"/>
                                        </p:tgtEl>
                                        <p:attrNameLst>
                                          <p:attrName>ppt_w</p:attrName>
                                        </p:attrNameLst>
                                      </p:cBhvr>
                                      <p:tavLst>
                                        <p:tav tm="0">
                                          <p:val>
                                            <p:fltVal val="0"/>
                                          </p:val>
                                        </p:tav>
                                        <p:tav tm="100000">
                                          <p:val>
                                            <p:strVal val="#ppt_w"/>
                                          </p:val>
                                        </p:tav>
                                      </p:tavLst>
                                    </p:anim>
                                    <p:anim calcmode="lin" valueType="num">
                                      <p:cBhvr>
                                        <p:cTn id="48" dur="500" fill="hold"/>
                                        <p:tgtEl>
                                          <p:spTgt spid="46089"/>
                                        </p:tgtEl>
                                        <p:attrNameLst>
                                          <p:attrName>ppt_h</p:attrName>
                                        </p:attrNameLst>
                                      </p:cBhvr>
                                      <p:tavLst>
                                        <p:tav tm="0">
                                          <p:val>
                                            <p:fltVal val="0"/>
                                          </p:val>
                                        </p:tav>
                                        <p:tav tm="100000">
                                          <p:val>
                                            <p:strVal val="#ppt_h"/>
                                          </p:val>
                                        </p:tav>
                                      </p:tavLst>
                                    </p:anim>
                                    <p:animEffect transition="in" filter="fade">
                                      <p:cBhvr>
                                        <p:cTn id="49" dur="500"/>
                                        <p:tgtEl>
                                          <p:spTgt spid="46089"/>
                                        </p:tgtEl>
                                      </p:cBhvr>
                                    </p:animEffect>
                                  </p:childTnLst>
                                </p:cTn>
                              </p:par>
                            </p:childTnLst>
                          </p:cTn>
                        </p:par>
                        <p:par>
                          <p:cTn id="50" fill="hold">
                            <p:stCondLst>
                              <p:cond delay="5500"/>
                            </p:stCondLst>
                            <p:childTnLst>
                              <p:par>
                                <p:cTn id="51" presetID="53" presetClass="entr" presetSubtype="0" fill="hold" nodeType="afterEffect">
                                  <p:stCondLst>
                                    <p:cond delay="0"/>
                                  </p:stCondLst>
                                  <p:childTnLst>
                                    <p:set>
                                      <p:cBhvr>
                                        <p:cTn id="52" dur="1" fill="hold">
                                          <p:stCondLst>
                                            <p:cond delay="0"/>
                                          </p:stCondLst>
                                        </p:cTn>
                                        <p:tgtEl>
                                          <p:spTgt spid="46091"/>
                                        </p:tgtEl>
                                        <p:attrNameLst>
                                          <p:attrName>style.visibility</p:attrName>
                                        </p:attrNameLst>
                                      </p:cBhvr>
                                      <p:to>
                                        <p:strVal val="visible"/>
                                      </p:to>
                                    </p:set>
                                    <p:anim calcmode="lin" valueType="num">
                                      <p:cBhvr>
                                        <p:cTn id="53" dur="500" fill="hold"/>
                                        <p:tgtEl>
                                          <p:spTgt spid="46091"/>
                                        </p:tgtEl>
                                        <p:attrNameLst>
                                          <p:attrName>ppt_w</p:attrName>
                                        </p:attrNameLst>
                                      </p:cBhvr>
                                      <p:tavLst>
                                        <p:tav tm="0">
                                          <p:val>
                                            <p:fltVal val="0"/>
                                          </p:val>
                                        </p:tav>
                                        <p:tav tm="100000">
                                          <p:val>
                                            <p:strVal val="#ppt_w"/>
                                          </p:val>
                                        </p:tav>
                                      </p:tavLst>
                                    </p:anim>
                                    <p:anim calcmode="lin" valueType="num">
                                      <p:cBhvr>
                                        <p:cTn id="54" dur="500" fill="hold"/>
                                        <p:tgtEl>
                                          <p:spTgt spid="46091"/>
                                        </p:tgtEl>
                                        <p:attrNameLst>
                                          <p:attrName>ppt_h</p:attrName>
                                        </p:attrNameLst>
                                      </p:cBhvr>
                                      <p:tavLst>
                                        <p:tav tm="0">
                                          <p:val>
                                            <p:fltVal val="0"/>
                                          </p:val>
                                        </p:tav>
                                        <p:tav tm="100000">
                                          <p:val>
                                            <p:strVal val="#ppt_h"/>
                                          </p:val>
                                        </p:tav>
                                      </p:tavLst>
                                    </p:anim>
                                    <p:animEffect transition="in" filter="fade">
                                      <p:cBhvr>
                                        <p:cTn id="55" dur="500"/>
                                        <p:tgtEl>
                                          <p:spTgt spid="46091"/>
                                        </p:tgtEl>
                                      </p:cBhvr>
                                    </p:animEffect>
                                  </p:childTnLst>
                                </p:cTn>
                              </p:par>
                            </p:childTnLst>
                          </p:cTn>
                        </p:par>
                        <p:par>
                          <p:cTn id="56" fill="hold">
                            <p:stCondLst>
                              <p:cond delay="6000"/>
                            </p:stCondLst>
                            <p:childTnLst>
                              <p:par>
                                <p:cTn id="57" presetID="53" presetClass="entr" presetSubtype="0" fill="hold" nodeType="afterEffect">
                                  <p:stCondLst>
                                    <p:cond delay="0"/>
                                  </p:stCondLst>
                                  <p:childTnLst>
                                    <p:set>
                                      <p:cBhvr>
                                        <p:cTn id="58" dur="1" fill="hold">
                                          <p:stCondLst>
                                            <p:cond delay="0"/>
                                          </p:stCondLst>
                                        </p:cTn>
                                        <p:tgtEl>
                                          <p:spTgt spid="46088"/>
                                        </p:tgtEl>
                                        <p:attrNameLst>
                                          <p:attrName>style.visibility</p:attrName>
                                        </p:attrNameLst>
                                      </p:cBhvr>
                                      <p:to>
                                        <p:strVal val="visible"/>
                                      </p:to>
                                    </p:set>
                                    <p:anim calcmode="lin" valueType="num">
                                      <p:cBhvr>
                                        <p:cTn id="59" dur="500" fill="hold"/>
                                        <p:tgtEl>
                                          <p:spTgt spid="46088"/>
                                        </p:tgtEl>
                                        <p:attrNameLst>
                                          <p:attrName>ppt_w</p:attrName>
                                        </p:attrNameLst>
                                      </p:cBhvr>
                                      <p:tavLst>
                                        <p:tav tm="0">
                                          <p:val>
                                            <p:fltVal val="0"/>
                                          </p:val>
                                        </p:tav>
                                        <p:tav tm="100000">
                                          <p:val>
                                            <p:strVal val="#ppt_w"/>
                                          </p:val>
                                        </p:tav>
                                      </p:tavLst>
                                    </p:anim>
                                    <p:anim calcmode="lin" valueType="num">
                                      <p:cBhvr>
                                        <p:cTn id="60" dur="500" fill="hold"/>
                                        <p:tgtEl>
                                          <p:spTgt spid="46088"/>
                                        </p:tgtEl>
                                        <p:attrNameLst>
                                          <p:attrName>ppt_h</p:attrName>
                                        </p:attrNameLst>
                                      </p:cBhvr>
                                      <p:tavLst>
                                        <p:tav tm="0">
                                          <p:val>
                                            <p:fltVal val="0"/>
                                          </p:val>
                                        </p:tav>
                                        <p:tav tm="100000">
                                          <p:val>
                                            <p:strVal val="#ppt_h"/>
                                          </p:val>
                                        </p:tav>
                                      </p:tavLst>
                                    </p:anim>
                                    <p:animEffect transition="in" filter="fade">
                                      <p:cBhvr>
                                        <p:cTn id="61" dur="500"/>
                                        <p:tgtEl>
                                          <p:spTgt spid="4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Transparent Oval"/>
          <p:cNvPicPr>
            <a:picLocks noChangeAspect="1" noChangeArrowheads="1"/>
          </p:cNvPicPr>
          <p:nvPr/>
        </p:nvPicPr>
        <p:blipFill>
          <a:blip r:embed="rId3" cstate="print"/>
          <a:srcRect/>
          <a:stretch>
            <a:fillRect/>
          </a:stretch>
        </p:blipFill>
        <p:spPr bwMode="auto">
          <a:xfrm>
            <a:off x="695325" y="1371600"/>
            <a:ext cx="7762875" cy="5421313"/>
          </a:xfrm>
          <a:prstGeom prst="rect">
            <a:avLst/>
          </a:prstGeom>
          <a:noFill/>
        </p:spPr>
      </p:pic>
      <p:sp>
        <p:nvSpPr>
          <p:cNvPr id="43011" name="Rectangle 3"/>
          <p:cNvSpPr>
            <a:spLocks noGrp="1" noChangeArrowheads="1"/>
          </p:cNvSpPr>
          <p:nvPr>
            <p:ph type="title"/>
          </p:nvPr>
        </p:nvSpPr>
        <p:spPr>
          <a:xfrm>
            <a:off x="349250" y="228600"/>
            <a:ext cx="8413750" cy="1244600"/>
          </a:xfrm>
        </p:spPr>
        <p:txBody>
          <a:bodyPr/>
          <a:lstStyle/>
          <a:p>
            <a:r>
              <a:rPr lang="es-MX"/>
              <a:t>Conectando todo</a:t>
            </a:r>
            <a:r>
              <a:rPr lang="es-MX" sz="4800"/>
              <a:t/>
            </a:r>
            <a:br>
              <a:rPr lang="es-MX" sz="4800"/>
            </a:br>
            <a:r>
              <a:rPr lang="es-MX" sz="3200">
                <a:solidFill>
                  <a:schemeClr val="tx1"/>
                </a:solidFill>
              </a:rPr>
              <a:t>Interoperatividad Universal</a:t>
            </a:r>
          </a:p>
        </p:txBody>
      </p:sp>
      <p:pic>
        <p:nvPicPr>
          <p:cNvPr id="43012" name="Picture 4" descr="Domain-Oval"/>
          <p:cNvPicPr>
            <a:picLocks noChangeAspect="1" noChangeArrowheads="1"/>
          </p:cNvPicPr>
          <p:nvPr/>
        </p:nvPicPr>
        <p:blipFill>
          <a:blip r:embed="rId4" cstate="print">
            <a:lum bright="-12000"/>
          </a:blip>
          <a:srcRect/>
          <a:stretch>
            <a:fillRect/>
          </a:stretch>
        </p:blipFill>
        <p:spPr bwMode="auto">
          <a:xfrm>
            <a:off x="2133600" y="2590800"/>
            <a:ext cx="4659313" cy="2932113"/>
          </a:xfrm>
          <a:prstGeom prst="rect">
            <a:avLst/>
          </a:prstGeom>
          <a:noFill/>
        </p:spPr>
      </p:pic>
      <p:sp>
        <p:nvSpPr>
          <p:cNvPr id="43013" name="Text Box 5"/>
          <p:cNvSpPr txBox="1">
            <a:spLocks noChangeArrowheads="1"/>
          </p:cNvSpPr>
          <p:nvPr/>
        </p:nvSpPr>
        <p:spPr bwMode="auto">
          <a:xfrm>
            <a:off x="5410200" y="4114800"/>
            <a:ext cx="2717800" cy="530225"/>
          </a:xfrm>
          <a:prstGeom prst="rect">
            <a:avLst/>
          </a:prstGeom>
          <a:noFill/>
          <a:ln w="9525">
            <a:noFill/>
            <a:miter lim="800000"/>
            <a:headEnd/>
            <a:tailEnd/>
          </a:ln>
          <a:effectLst/>
        </p:spPr>
        <p:txBody>
          <a:bodyPr>
            <a:spAutoFit/>
          </a:bodyPr>
          <a:lstStyle/>
          <a:p>
            <a:pPr algn="ctr">
              <a:lnSpc>
                <a:spcPct val="80000"/>
              </a:lnSpc>
            </a:pPr>
            <a:r>
              <a:rPr lang="es-MX">
                <a:effectLst>
                  <a:outerShdw blurRad="38100" dist="38100" dir="2700000" algn="tl">
                    <a:srgbClr val="000000"/>
                  </a:outerShdw>
                </a:effectLst>
                <a:latin typeface="Segoe" pitchFamily="34" charset="0"/>
              </a:rPr>
              <a:t>Interacción</a:t>
            </a:r>
          </a:p>
          <a:p>
            <a:pPr algn="ctr">
              <a:lnSpc>
                <a:spcPct val="80000"/>
              </a:lnSpc>
            </a:pPr>
            <a:r>
              <a:rPr lang="es-MX">
                <a:effectLst>
                  <a:outerShdw blurRad="38100" dist="38100" dir="2700000" algn="tl">
                    <a:srgbClr val="000000"/>
                  </a:outerShdw>
                </a:effectLst>
                <a:latin typeface="Segoe" pitchFamily="34" charset="0"/>
              </a:rPr>
              <a:t>Máquina a Máquina</a:t>
            </a:r>
          </a:p>
        </p:txBody>
      </p:sp>
      <p:sp>
        <p:nvSpPr>
          <p:cNvPr id="43014" name="Text Box 6"/>
          <p:cNvSpPr txBox="1">
            <a:spLocks noChangeArrowheads="1"/>
          </p:cNvSpPr>
          <p:nvPr/>
        </p:nvSpPr>
        <p:spPr bwMode="auto">
          <a:xfrm>
            <a:off x="3276600" y="2057400"/>
            <a:ext cx="2449513" cy="530225"/>
          </a:xfrm>
          <a:prstGeom prst="rect">
            <a:avLst/>
          </a:prstGeom>
          <a:noFill/>
          <a:ln w="9525">
            <a:noFill/>
            <a:miter lim="800000"/>
            <a:headEnd/>
            <a:tailEnd/>
          </a:ln>
          <a:effectLst/>
        </p:spPr>
        <p:txBody>
          <a:bodyPr>
            <a:spAutoFit/>
          </a:bodyPr>
          <a:lstStyle/>
          <a:p>
            <a:pPr algn="ctr">
              <a:lnSpc>
                <a:spcPct val="80000"/>
              </a:lnSpc>
            </a:pPr>
            <a:r>
              <a:rPr lang="es-MX">
                <a:effectLst>
                  <a:outerShdw blurRad="38100" dist="38100" dir="2700000" algn="tl">
                    <a:srgbClr val="000000"/>
                  </a:outerShdw>
                </a:effectLst>
                <a:latin typeface="Segoe" pitchFamily="34" charset="0"/>
              </a:rPr>
              <a:t>Interacción</a:t>
            </a:r>
          </a:p>
          <a:p>
            <a:pPr algn="ctr">
              <a:lnSpc>
                <a:spcPct val="80000"/>
              </a:lnSpc>
            </a:pPr>
            <a:r>
              <a:rPr lang="es-MX">
                <a:effectLst>
                  <a:outerShdw blurRad="38100" dist="38100" dir="2700000" algn="tl">
                    <a:srgbClr val="000000"/>
                  </a:outerShdw>
                </a:effectLst>
                <a:latin typeface="Segoe" pitchFamily="34" charset="0"/>
              </a:rPr>
              <a:t>Persona a Persona</a:t>
            </a:r>
          </a:p>
        </p:txBody>
      </p:sp>
      <p:sp>
        <p:nvSpPr>
          <p:cNvPr id="43015" name="Text Box 7"/>
          <p:cNvSpPr txBox="1">
            <a:spLocks noChangeArrowheads="1"/>
          </p:cNvSpPr>
          <p:nvPr/>
        </p:nvSpPr>
        <p:spPr bwMode="auto">
          <a:xfrm>
            <a:off x="762000" y="4114800"/>
            <a:ext cx="2522538" cy="530225"/>
          </a:xfrm>
          <a:prstGeom prst="rect">
            <a:avLst/>
          </a:prstGeom>
          <a:noFill/>
          <a:ln w="9525">
            <a:noFill/>
            <a:miter lim="800000"/>
            <a:headEnd/>
            <a:tailEnd/>
          </a:ln>
          <a:effectLst/>
        </p:spPr>
        <p:txBody>
          <a:bodyPr>
            <a:spAutoFit/>
          </a:bodyPr>
          <a:lstStyle/>
          <a:p>
            <a:pPr algn="ctr">
              <a:lnSpc>
                <a:spcPct val="80000"/>
              </a:lnSpc>
            </a:pPr>
            <a:r>
              <a:rPr lang="es-MX">
                <a:effectLst>
                  <a:outerShdw blurRad="38100" dist="38100" dir="2700000" algn="tl">
                    <a:srgbClr val="000000"/>
                  </a:outerShdw>
                </a:effectLst>
                <a:latin typeface="Segoe" pitchFamily="34" charset="0"/>
              </a:rPr>
              <a:t>Interacción</a:t>
            </a:r>
          </a:p>
          <a:p>
            <a:pPr algn="ctr">
              <a:lnSpc>
                <a:spcPct val="80000"/>
              </a:lnSpc>
            </a:pPr>
            <a:r>
              <a:rPr lang="es-MX">
                <a:effectLst>
                  <a:outerShdw blurRad="38100" dist="38100" dir="2700000" algn="tl">
                    <a:srgbClr val="000000"/>
                  </a:outerShdw>
                </a:effectLst>
                <a:latin typeface="Segoe" pitchFamily="34" charset="0"/>
              </a:rPr>
              <a:t>Persona a Máquina</a:t>
            </a:r>
          </a:p>
        </p:txBody>
      </p:sp>
      <p:sp>
        <p:nvSpPr>
          <p:cNvPr id="43016" name="Line 8"/>
          <p:cNvSpPr>
            <a:spLocks noChangeAspect="1" noChangeShapeType="1"/>
          </p:cNvSpPr>
          <p:nvPr/>
        </p:nvSpPr>
        <p:spPr bwMode="auto">
          <a:xfrm>
            <a:off x="4122738" y="3155950"/>
            <a:ext cx="307975" cy="469900"/>
          </a:xfrm>
          <a:prstGeom prst="line">
            <a:avLst/>
          </a:prstGeom>
          <a:noFill/>
          <a:ln w="127000">
            <a:solidFill>
              <a:srgbClr val="A2ABCA"/>
            </a:solidFill>
            <a:round/>
            <a:headEnd/>
            <a:tailEnd/>
          </a:ln>
          <a:effectLst/>
        </p:spPr>
        <p:txBody>
          <a:bodyPr/>
          <a:lstStyle/>
          <a:p>
            <a:endParaRPr lang="en-US"/>
          </a:p>
        </p:txBody>
      </p:sp>
      <p:sp>
        <p:nvSpPr>
          <p:cNvPr id="43017" name="Line 9"/>
          <p:cNvSpPr>
            <a:spLocks noChangeAspect="1" noChangeShapeType="1"/>
          </p:cNvSpPr>
          <p:nvPr/>
        </p:nvSpPr>
        <p:spPr bwMode="auto">
          <a:xfrm flipH="1">
            <a:off x="4633913" y="3205163"/>
            <a:ext cx="254000" cy="366712"/>
          </a:xfrm>
          <a:prstGeom prst="line">
            <a:avLst/>
          </a:prstGeom>
          <a:noFill/>
          <a:ln w="127000">
            <a:solidFill>
              <a:srgbClr val="A2ABCA"/>
            </a:solidFill>
            <a:round/>
            <a:headEnd/>
            <a:tailEnd/>
          </a:ln>
          <a:effectLst/>
        </p:spPr>
        <p:txBody>
          <a:bodyPr/>
          <a:lstStyle/>
          <a:p>
            <a:endParaRPr lang="en-US"/>
          </a:p>
        </p:txBody>
      </p:sp>
      <p:sp>
        <p:nvSpPr>
          <p:cNvPr id="43018" name="Line 10"/>
          <p:cNvSpPr>
            <a:spLocks noChangeAspect="1" noChangeShapeType="1"/>
          </p:cNvSpPr>
          <p:nvPr/>
        </p:nvSpPr>
        <p:spPr bwMode="auto">
          <a:xfrm>
            <a:off x="3059113" y="3919538"/>
            <a:ext cx="635000" cy="31750"/>
          </a:xfrm>
          <a:prstGeom prst="line">
            <a:avLst/>
          </a:prstGeom>
          <a:noFill/>
          <a:ln w="127000">
            <a:solidFill>
              <a:srgbClr val="A3CEB7"/>
            </a:solidFill>
            <a:round/>
            <a:headEnd/>
            <a:tailEnd/>
          </a:ln>
          <a:effectLst/>
        </p:spPr>
        <p:txBody>
          <a:bodyPr/>
          <a:lstStyle/>
          <a:p>
            <a:endParaRPr lang="en-US"/>
          </a:p>
        </p:txBody>
      </p:sp>
      <p:sp>
        <p:nvSpPr>
          <p:cNvPr id="43019" name="Line 11"/>
          <p:cNvSpPr>
            <a:spLocks noChangeAspect="1" noChangeShapeType="1"/>
          </p:cNvSpPr>
          <p:nvPr/>
        </p:nvSpPr>
        <p:spPr bwMode="auto">
          <a:xfrm flipV="1">
            <a:off x="3494088" y="4057650"/>
            <a:ext cx="346075" cy="488950"/>
          </a:xfrm>
          <a:prstGeom prst="line">
            <a:avLst/>
          </a:prstGeom>
          <a:noFill/>
          <a:ln w="127000">
            <a:solidFill>
              <a:srgbClr val="A3CEB7"/>
            </a:solidFill>
            <a:round/>
            <a:headEnd/>
            <a:tailEnd/>
          </a:ln>
          <a:effectLst/>
        </p:spPr>
        <p:txBody>
          <a:bodyPr/>
          <a:lstStyle/>
          <a:p>
            <a:endParaRPr lang="en-US"/>
          </a:p>
        </p:txBody>
      </p:sp>
      <p:grpSp>
        <p:nvGrpSpPr>
          <p:cNvPr id="43020" name="Group 12"/>
          <p:cNvGrpSpPr>
            <a:grpSpLocks/>
          </p:cNvGrpSpPr>
          <p:nvPr/>
        </p:nvGrpSpPr>
        <p:grpSpPr bwMode="auto">
          <a:xfrm>
            <a:off x="2286000" y="3468688"/>
            <a:ext cx="942975" cy="725487"/>
            <a:chOff x="1416" y="2160"/>
            <a:chExt cx="594" cy="457"/>
          </a:xfrm>
        </p:grpSpPr>
        <p:pic>
          <p:nvPicPr>
            <p:cNvPr id="43021" name="Picture 13" descr="Person-to-Machine-oval"/>
            <p:cNvPicPr>
              <a:picLocks noChangeAspect="1" noChangeArrowheads="1"/>
            </p:cNvPicPr>
            <p:nvPr/>
          </p:nvPicPr>
          <p:blipFill>
            <a:blip r:embed="rId5" cstate="print"/>
            <a:srcRect/>
            <a:stretch>
              <a:fillRect/>
            </a:stretch>
          </p:blipFill>
          <p:spPr bwMode="auto">
            <a:xfrm>
              <a:off x="1416" y="2218"/>
              <a:ext cx="594" cy="399"/>
            </a:xfrm>
            <a:prstGeom prst="rect">
              <a:avLst/>
            </a:prstGeom>
            <a:noFill/>
            <a:ln w="9525">
              <a:noFill/>
              <a:miter lim="800000"/>
              <a:headEnd/>
              <a:tailEnd/>
            </a:ln>
          </p:spPr>
        </p:pic>
        <p:grpSp>
          <p:nvGrpSpPr>
            <p:cNvPr id="43022" name="Group 14"/>
            <p:cNvGrpSpPr>
              <a:grpSpLocks/>
            </p:cNvGrpSpPr>
            <p:nvPr/>
          </p:nvGrpSpPr>
          <p:grpSpPr bwMode="auto">
            <a:xfrm>
              <a:off x="1537" y="2160"/>
              <a:ext cx="303" cy="335"/>
              <a:chOff x="1537" y="2160"/>
              <a:chExt cx="303" cy="335"/>
            </a:xfrm>
          </p:grpSpPr>
          <p:pic>
            <p:nvPicPr>
              <p:cNvPr id="43023" name="Picture 15" descr="Red User sm"/>
              <p:cNvPicPr>
                <a:picLocks noChangeAspect="1" noChangeArrowheads="1"/>
              </p:cNvPicPr>
              <p:nvPr/>
            </p:nvPicPr>
            <p:blipFill>
              <a:blip r:embed="rId6" cstate="print"/>
              <a:srcRect/>
              <a:stretch>
                <a:fillRect/>
              </a:stretch>
            </p:blipFill>
            <p:spPr bwMode="auto">
              <a:xfrm>
                <a:off x="1537" y="2160"/>
                <a:ext cx="223" cy="301"/>
              </a:xfrm>
              <a:prstGeom prst="rect">
                <a:avLst/>
              </a:prstGeom>
              <a:noFill/>
            </p:spPr>
          </p:pic>
          <p:pic>
            <p:nvPicPr>
              <p:cNvPr id="43024" name="Picture 16" descr="Mobile Phone sm"/>
              <p:cNvPicPr>
                <a:picLocks noChangeAspect="1" noChangeArrowheads="1"/>
              </p:cNvPicPr>
              <p:nvPr/>
            </p:nvPicPr>
            <p:blipFill>
              <a:blip r:embed="rId7" cstate="print"/>
              <a:srcRect/>
              <a:stretch>
                <a:fillRect/>
              </a:stretch>
            </p:blipFill>
            <p:spPr bwMode="auto">
              <a:xfrm>
                <a:off x="1726" y="2226"/>
                <a:ext cx="114" cy="269"/>
              </a:xfrm>
              <a:prstGeom prst="rect">
                <a:avLst/>
              </a:prstGeom>
              <a:noFill/>
            </p:spPr>
          </p:pic>
        </p:grpSp>
      </p:grpSp>
      <p:grpSp>
        <p:nvGrpSpPr>
          <p:cNvPr id="43025" name="Group 17"/>
          <p:cNvGrpSpPr>
            <a:grpSpLocks noChangeAspect="1"/>
          </p:cNvGrpSpPr>
          <p:nvPr/>
        </p:nvGrpSpPr>
        <p:grpSpPr bwMode="auto">
          <a:xfrm>
            <a:off x="2876550" y="4306888"/>
            <a:ext cx="941388" cy="727075"/>
            <a:chOff x="1199" y="2185"/>
            <a:chExt cx="714" cy="549"/>
          </a:xfrm>
        </p:grpSpPr>
        <p:pic>
          <p:nvPicPr>
            <p:cNvPr id="43026" name="Picture 18" descr="Person-to-Machine-oval"/>
            <p:cNvPicPr>
              <a:picLocks noChangeAspect="1" noChangeArrowheads="1"/>
            </p:cNvPicPr>
            <p:nvPr/>
          </p:nvPicPr>
          <p:blipFill>
            <a:blip r:embed="rId5" cstate="print"/>
            <a:srcRect/>
            <a:stretch>
              <a:fillRect/>
            </a:stretch>
          </p:blipFill>
          <p:spPr bwMode="auto">
            <a:xfrm>
              <a:off x="1199" y="2255"/>
              <a:ext cx="714" cy="479"/>
            </a:xfrm>
            <a:prstGeom prst="rect">
              <a:avLst/>
            </a:prstGeom>
            <a:noFill/>
            <a:ln w="9525">
              <a:noFill/>
              <a:miter lim="800000"/>
              <a:headEnd/>
              <a:tailEnd/>
            </a:ln>
          </p:spPr>
        </p:pic>
        <p:pic>
          <p:nvPicPr>
            <p:cNvPr id="43027" name="Picture 19" descr="Server and XML Web Service sm"/>
            <p:cNvPicPr>
              <a:picLocks noChangeAspect="1" noChangeArrowheads="1"/>
            </p:cNvPicPr>
            <p:nvPr/>
          </p:nvPicPr>
          <p:blipFill>
            <a:blip r:embed="rId8" cstate="print"/>
            <a:srcRect/>
            <a:stretch>
              <a:fillRect/>
            </a:stretch>
          </p:blipFill>
          <p:spPr bwMode="auto">
            <a:xfrm>
              <a:off x="1416" y="2185"/>
              <a:ext cx="279" cy="426"/>
            </a:xfrm>
            <a:prstGeom prst="rect">
              <a:avLst/>
            </a:prstGeom>
            <a:noFill/>
            <a:ln w="9525">
              <a:noFill/>
              <a:miter lim="800000"/>
              <a:headEnd/>
              <a:tailEnd/>
            </a:ln>
          </p:spPr>
        </p:pic>
      </p:grpSp>
      <p:grpSp>
        <p:nvGrpSpPr>
          <p:cNvPr id="43028" name="Group 20"/>
          <p:cNvGrpSpPr>
            <a:grpSpLocks noChangeAspect="1"/>
          </p:cNvGrpSpPr>
          <p:nvPr/>
        </p:nvGrpSpPr>
        <p:grpSpPr bwMode="auto">
          <a:xfrm>
            <a:off x="3429000" y="2743200"/>
            <a:ext cx="941388" cy="639763"/>
            <a:chOff x="1615" y="974"/>
            <a:chExt cx="714" cy="483"/>
          </a:xfrm>
        </p:grpSpPr>
        <p:pic>
          <p:nvPicPr>
            <p:cNvPr id="43029" name="Picture 21" descr="Person-to-Person-oval"/>
            <p:cNvPicPr>
              <a:picLocks noChangeAspect="1" noChangeArrowheads="1"/>
            </p:cNvPicPr>
            <p:nvPr/>
          </p:nvPicPr>
          <p:blipFill>
            <a:blip r:embed="rId9" cstate="print"/>
            <a:srcRect/>
            <a:stretch>
              <a:fillRect/>
            </a:stretch>
          </p:blipFill>
          <p:spPr bwMode="auto">
            <a:xfrm>
              <a:off x="1615" y="978"/>
              <a:ext cx="714" cy="479"/>
            </a:xfrm>
            <a:prstGeom prst="rect">
              <a:avLst/>
            </a:prstGeom>
            <a:noFill/>
            <a:ln w="9525">
              <a:noFill/>
              <a:miter lim="800000"/>
              <a:headEnd/>
              <a:tailEnd/>
            </a:ln>
          </p:spPr>
        </p:pic>
        <p:grpSp>
          <p:nvGrpSpPr>
            <p:cNvPr id="43030" name="Group 22"/>
            <p:cNvGrpSpPr>
              <a:grpSpLocks noChangeAspect="1"/>
            </p:cNvGrpSpPr>
            <p:nvPr/>
          </p:nvGrpSpPr>
          <p:grpSpPr bwMode="auto">
            <a:xfrm>
              <a:off x="1745" y="974"/>
              <a:ext cx="455" cy="410"/>
              <a:chOff x="-333" y="2299"/>
              <a:chExt cx="455" cy="410"/>
            </a:xfrm>
          </p:grpSpPr>
          <p:pic>
            <p:nvPicPr>
              <p:cNvPr id="43031" name="Picture 23" descr="Yellow User sm"/>
              <p:cNvPicPr>
                <a:picLocks noChangeAspect="1" noChangeArrowheads="1"/>
              </p:cNvPicPr>
              <p:nvPr/>
            </p:nvPicPr>
            <p:blipFill>
              <a:blip r:embed="rId10" cstate="print"/>
              <a:srcRect/>
              <a:stretch>
                <a:fillRect/>
              </a:stretch>
            </p:blipFill>
            <p:spPr bwMode="auto">
              <a:xfrm>
                <a:off x="-333" y="2299"/>
                <a:ext cx="258" cy="347"/>
              </a:xfrm>
              <a:prstGeom prst="rect">
                <a:avLst/>
              </a:prstGeom>
              <a:noFill/>
            </p:spPr>
          </p:pic>
          <p:pic>
            <p:nvPicPr>
              <p:cNvPr id="43032" name="Picture 24" descr="PC sm"/>
              <p:cNvPicPr>
                <a:picLocks noChangeAspect="1" noChangeArrowheads="1"/>
              </p:cNvPicPr>
              <p:nvPr/>
            </p:nvPicPr>
            <p:blipFill>
              <a:blip r:embed="rId11" cstate="print"/>
              <a:srcRect/>
              <a:stretch>
                <a:fillRect/>
              </a:stretch>
            </p:blipFill>
            <p:spPr bwMode="auto">
              <a:xfrm>
                <a:off x="-225" y="2364"/>
                <a:ext cx="347" cy="345"/>
              </a:xfrm>
              <a:prstGeom prst="rect">
                <a:avLst/>
              </a:prstGeom>
              <a:noFill/>
            </p:spPr>
          </p:pic>
        </p:grpSp>
      </p:grpSp>
      <p:grpSp>
        <p:nvGrpSpPr>
          <p:cNvPr id="43033" name="Group 25"/>
          <p:cNvGrpSpPr>
            <a:grpSpLocks noChangeAspect="1"/>
          </p:cNvGrpSpPr>
          <p:nvPr/>
        </p:nvGrpSpPr>
        <p:grpSpPr bwMode="auto">
          <a:xfrm>
            <a:off x="4648200" y="2743200"/>
            <a:ext cx="941388" cy="652463"/>
            <a:chOff x="2559" y="1049"/>
            <a:chExt cx="714" cy="493"/>
          </a:xfrm>
        </p:grpSpPr>
        <p:pic>
          <p:nvPicPr>
            <p:cNvPr id="43034" name="Picture 26" descr="Person-to-Person-oval"/>
            <p:cNvPicPr>
              <a:picLocks noChangeAspect="1" noChangeArrowheads="1"/>
            </p:cNvPicPr>
            <p:nvPr/>
          </p:nvPicPr>
          <p:blipFill>
            <a:blip r:embed="rId9" cstate="print"/>
            <a:srcRect/>
            <a:stretch>
              <a:fillRect/>
            </a:stretch>
          </p:blipFill>
          <p:spPr bwMode="auto">
            <a:xfrm>
              <a:off x="2559" y="1063"/>
              <a:ext cx="714" cy="479"/>
            </a:xfrm>
            <a:prstGeom prst="rect">
              <a:avLst/>
            </a:prstGeom>
            <a:noFill/>
            <a:ln w="9525">
              <a:noFill/>
              <a:miter lim="800000"/>
              <a:headEnd/>
              <a:tailEnd/>
            </a:ln>
          </p:spPr>
        </p:pic>
        <p:grpSp>
          <p:nvGrpSpPr>
            <p:cNvPr id="43035" name="Group 27"/>
            <p:cNvGrpSpPr>
              <a:grpSpLocks noChangeAspect="1"/>
            </p:cNvGrpSpPr>
            <p:nvPr/>
          </p:nvGrpSpPr>
          <p:grpSpPr bwMode="auto">
            <a:xfrm>
              <a:off x="2698" y="1049"/>
              <a:ext cx="436" cy="411"/>
              <a:chOff x="446" y="2624"/>
              <a:chExt cx="436" cy="411"/>
            </a:xfrm>
          </p:grpSpPr>
          <p:pic>
            <p:nvPicPr>
              <p:cNvPr id="43036" name="Picture 28" descr="Green User sm"/>
              <p:cNvPicPr>
                <a:picLocks noChangeAspect="1" noChangeArrowheads="1"/>
              </p:cNvPicPr>
              <p:nvPr/>
            </p:nvPicPr>
            <p:blipFill>
              <a:blip r:embed="rId12" cstate="print"/>
              <a:srcRect/>
              <a:stretch>
                <a:fillRect/>
              </a:stretch>
            </p:blipFill>
            <p:spPr bwMode="auto">
              <a:xfrm>
                <a:off x="446" y="2624"/>
                <a:ext cx="258" cy="346"/>
              </a:xfrm>
              <a:prstGeom prst="rect">
                <a:avLst/>
              </a:prstGeom>
              <a:noFill/>
            </p:spPr>
          </p:pic>
          <p:pic>
            <p:nvPicPr>
              <p:cNvPr id="43037" name="Picture 29" descr="Tablet PC sm"/>
              <p:cNvPicPr>
                <a:picLocks noChangeAspect="1" noChangeArrowheads="1"/>
              </p:cNvPicPr>
              <p:nvPr/>
            </p:nvPicPr>
            <p:blipFill>
              <a:blip r:embed="rId13" cstate="print"/>
              <a:srcRect/>
              <a:stretch>
                <a:fillRect/>
              </a:stretch>
            </p:blipFill>
            <p:spPr bwMode="auto">
              <a:xfrm>
                <a:off x="641" y="2754"/>
                <a:ext cx="241" cy="281"/>
              </a:xfrm>
              <a:prstGeom prst="rect">
                <a:avLst/>
              </a:prstGeom>
              <a:noFill/>
            </p:spPr>
          </p:pic>
        </p:grpSp>
      </p:grpSp>
      <p:sp>
        <p:nvSpPr>
          <p:cNvPr id="43038" name="Line 30"/>
          <p:cNvSpPr>
            <a:spLocks noChangeAspect="1" noChangeShapeType="1"/>
          </p:cNvSpPr>
          <p:nvPr/>
        </p:nvSpPr>
        <p:spPr bwMode="auto">
          <a:xfrm flipV="1">
            <a:off x="4006850" y="3744913"/>
            <a:ext cx="314325" cy="147637"/>
          </a:xfrm>
          <a:prstGeom prst="line">
            <a:avLst/>
          </a:prstGeom>
          <a:noFill/>
          <a:ln w="127000">
            <a:solidFill>
              <a:srgbClr val="6F64D8"/>
            </a:solidFill>
            <a:round/>
            <a:headEnd/>
            <a:tailEnd/>
          </a:ln>
          <a:effectLst/>
        </p:spPr>
        <p:txBody>
          <a:bodyPr/>
          <a:lstStyle/>
          <a:p>
            <a:endParaRPr lang="en-US"/>
          </a:p>
        </p:txBody>
      </p:sp>
      <p:sp>
        <p:nvSpPr>
          <p:cNvPr id="43039" name="Line 31"/>
          <p:cNvSpPr>
            <a:spLocks noChangeAspect="1" noChangeShapeType="1"/>
          </p:cNvSpPr>
          <p:nvPr/>
        </p:nvSpPr>
        <p:spPr bwMode="auto">
          <a:xfrm>
            <a:off x="4640263" y="3768725"/>
            <a:ext cx="196850" cy="258763"/>
          </a:xfrm>
          <a:prstGeom prst="line">
            <a:avLst/>
          </a:prstGeom>
          <a:noFill/>
          <a:ln w="127000">
            <a:solidFill>
              <a:srgbClr val="6F64D8"/>
            </a:solidFill>
            <a:round/>
            <a:headEnd/>
            <a:tailEnd/>
          </a:ln>
          <a:effectLst/>
        </p:spPr>
        <p:txBody>
          <a:bodyPr/>
          <a:lstStyle/>
          <a:p>
            <a:endParaRPr lang="en-US"/>
          </a:p>
        </p:txBody>
      </p:sp>
      <p:sp>
        <p:nvSpPr>
          <p:cNvPr id="43040" name="Line 32"/>
          <p:cNvSpPr>
            <a:spLocks noChangeAspect="1" noChangeShapeType="1"/>
          </p:cNvSpPr>
          <p:nvPr/>
        </p:nvSpPr>
        <p:spPr bwMode="auto">
          <a:xfrm flipH="1" flipV="1">
            <a:off x="4056063" y="4029075"/>
            <a:ext cx="730250" cy="85725"/>
          </a:xfrm>
          <a:prstGeom prst="line">
            <a:avLst/>
          </a:prstGeom>
          <a:noFill/>
          <a:ln w="127000">
            <a:solidFill>
              <a:srgbClr val="6F64D8"/>
            </a:solidFill>
            <a:round/>
            <a:headEnd/>
            <a:tailEnd/>
          </a:ln>
          <a:effectLst/>
        </p:spPr>
        <p:txBody>
          <a:bodyPr/>
          <a:lstStyle/>
          <a:p>
            <a:endParaRPr lang="en-US"/>
          </a:p>
        </p:txBody>
      </p:sp>
      <p:grpSp>
        <p:nvGrpSpPr>
          <p:cNvPr id="43041" name="Group 33"/>
          <p:cNvGrpSpPr>
            <a:grpSpLocks noChangeAspect="1"/>
          </p:cNvGrpSpPr>
          <p:nvPr/>
        </p:nvGrpSpPr>
        <p:grpSpPr bwMode="auto">
          <a:xfrm>
            <a:off x="4154488" y="3433763"/>
            <a:ext cx="682625" cy="517525"/>
            <a:chOff x="2125" y="1435"/>
            <a:chExt cx="518" cy="392"/>
          </a:xfrm>
        </p:grpSpPr>
        <p:pic>
          <p:nvPicPr>
            <p:cNvPr id="43042" name="Picture 34" descr="XML-Person-oval"/>
            <p:cNvPicPr>
              <a:picLocks noChangeAspect="1" noChangeArrowheads="1"/>
            </p:cNvPicPr>
            <p:nvPr/>
          </p:nvPicPr>
          <p:blipFill>
            <a:blip r:embed="rId14" cstate="print"/>
            <a:srcRect/>
            <a:stretch>
              <a:fillRect/>
            </a:stretch>
          </p:blipFill>
          <p:spPr bwMode="auto">
            <a:xfrm>
              <a:off x="2125" y="1435"/>
              <a:ext cx="518" cy="392"/>
            </a:xfrm>
            <a:prstGeom prst="rect">
              <a:avLst/>
            </a:prstGeom>
            <a:noFill/>
          </p:spPr>
        </p:pic>
        <p:pic>
          <p:nvPicPr>
            <p:cNvPr id="43043" name="Picture 35" descr="XML Web Service sm"/>
            <p:cNvPicPr>
              <a:picLocks noChangeAspect="1" noChangeArrowheads="1"/>
            </p:cNvPicPr>
            <p:nvPr/>
          </p:nvPicPr>
          <p:blipFill>
            <a:blip r:embed="rId15" cstate="print"/>
            <a:srcRect/>
            <a:stretch>
              <a:fillRect/>
            </a:stretch>
          </p:blipFill>
          <p:spPr bwMode="auto">
            <a:xfrm>
              <a:off x="2295" y="1487"/>
              <a:ext cx="179" cy="216"/>
            </a:xfrm>
            <a:prstGeom prst="rect">
              <a:avLst/>
            </a:prstGeom>
            <a:noFill/>
            <a:ln w="9525">
              <a:noFill/>
              <a:miter lim="800000"/>
              <a:headEnd/>
              <a:tailEnd/>
            </a:ln>
          </p:spPr>
        </p:pic>
      </p:grpSp>
      <p:grpSp>
        <p:nvGrpSpPr>
          <p:cNvPr id="43044" name="Group 36"/>
          <p:cNvGrpSpPr>
            <a:grpSpLocks noChangeAspect="1"/>
          </p:cNvGrpSpPr>
          <p:nvPr/>
        </p:nvGrpSpPr>
        <p:grpSpPr bwMode="auto">
          <a:xfrm>
            <a:off x="3517900" y="3703638"/>
            <a:ext cx="684213" cy="519112"/>
            <a:chOff x="1689" y="1732"/>
            <a:chExt cx="518" cy="392"/>
          </a:xfrm>
        </p:grpSpPr>
        <p:pic>
          <p:nvPicPr>
            <p:cNvPr id="43045" name="Picture 37" descr="Xml-Person_Machine-oval"/>
            <p:cNvPicPr>
              <a:picLocks noChangeAspect="1" noChangeArrowheads="1"/>
            </p:cNvPicPr>
            <p:nvPr/>
          </p:nvPicPr>
          <p:blipFill>
            <a:blip r:embed="rId16" cstate="print"/>
            <a:srcRect/>
            <a:stretch>
              <a:fillRect/>
            </a:stretch>
          </p:blipFill>
          <p:spPr bwMode="auto">
            <a:xfrm>
              <a:off x="1689" y="1732"/>
              <a:ext cx="518" cy="392"/>
            </a:xfrm>
            <a:prstGeom prst="rect">
              <a:avLst/>
            </a:prstGeom>
            <a:noFill/>
          </p:spPr>
        </p:pic>
        <p:pic>
          <p:nvPicPr>
            <p:cNvPr id="43046" name="Picture 38" descr="XML Web Service sm"/>
            <p:cNvPicPr>
              <a:picLocks noChangeAspect="1" noChangeArrowheads="1"/>
            </p:cNvPicPr>
            <p:nvPr/>
          </p:nvPicPr>
          <p:blipFill>
            <a:blip r:embed="rId15" cstate="print"/>
            <a:srcRect/>
            <a:stretch>
              <a:fillRect/>
            </a:stretch>
          </p:blipFill>
          <p:spPr bwMode="auto">
            <a:xfrm>
              <a:off x="1858" y="1776"/>
              <a:ext cx="179" cy="216"/>
            </a:xfrm>
            <a:prstGeom prst="rect">
              <a:avLst/>
            </a:prstGeom>
            <a:noFill/>
            <a:ln w="9525">
              <a:noFill/>
              <a:miter lim="800000"/>
              <a:headEnd/>
              <a:tailEnd/>
            </a:ln>
          </p:spPr>
        </p:pic>
      </p:grpSp>
      <p:grpSp>
        <p:nvGrpSpPr>
          <p:cNvPr id="43047" name="Group 39"/>
          <p:cNvGrpSpPr>
            <a:grpSpLocks/>
          </p:cNvGrpSpPr>
          <p:nvPr/>
        </p:nvGrpSpPr>
        <p:grpSpPr bwMode="auto">
          <a:xfrm>
            <a:off x="762000" y="4648200"/>
            <a:ext cx="2114550" cy="1781175"/>
            <a:chOff x="288" y="2928"/>
            <a:chExt cx="1332" cy="1122"/>
          </a:xfrm>
        </p:grpSpPr>
        <p:pic>
          <p:nvPicPr>
            <p:cNvPr id="43048" name="Picture 40" descr="3D Oval disc teal"/>
            <p:cNvPicPr>
              <a:picLocks noChangeAspect="1" noChangeArrowheads="1"/>
            </p:cNvPicPr>
            <p:nvPr/>
          </p:nvPicPr>
          <p:blipFill>
            <a:blip r:embed="rId17" cstate="print"/>
            <a:srcRect/>
            <a:stretch>
              <a:fillRect/>
            </a:stretch>
          </p:blipFill>
          <p:spPr bwMode="auto">
            <a:xfrm>
              <a:off x="288" y="3312"/>
              <a:ext cx="1332" cy="738"/>
            </a:xfrm>
            <a:prstGeom prst="rect">
              <a:avLst/>
            </a:prstGeom>
            <a:noFill/>
          </p:spPr>
        </p:pic>
        <p:grpSp>
          <p:nvGrpSpPr>
            <p:cNvPr id="43049" name="Group 41"/>
            <p:cNvGrpSpPr>
              <a:grpSpLocks/>
            </p:cNvGrpSpPr>
            <p:nvPr/>
          </p:nvGrpSpPr>
          <p:grpSpPr bwMode="auto">
            <a:xfrm>
              <a:off x="672" y="2928"/>
              <a:ext cx="522" cy="912"/>
              <a:chOff x="402" y="3072"/>
              <a:chExt cx="604" cy="1056"/>
            </a:xfrm>
          </p:grpSpPr>
          <p:pic>
            <p:nvPicPr>
              <p:cNvPr id="43050" name="Picture 42" descr="man arm crossed green"/>
              <p:cNvPicPr>
                <a:picLocks noChangeAspect="1" noChangeArrowheads="1"/>
              </p:cNvPicPr>
              <p:nvPr/>
            </p:nvPicPr>
            <p:blipFill>
              <a:blip r:embed="rId18" cstate="print">
                <a:lum bright="-6000"/>
              </a:blip>
              <a:srcRect/>
              <a:stretch>
                <a:fillRect/>
              </a:stretch>
            </p:blipFill>
            <p:spPr bwMode="auto">
              <a:xfrm>
                <a:off x="402" y="3072"/>
                <a:ext cx="343" cy="1035"/>
              </a:xfrm>
              <a:prstGeom prst="rect">
                <a:avLst/>
              </a:prstGeom>
              <a:noFill/>
            </p:spPr>
          </p:pic>
          <p:pic>
            <p:nvPicPr>
              <p:cNvPr id="43051" name="Picture 43" descr="woman gold"/>
              <p:cNvPicPr>
                <a:picLocks noChangeAspect="1" noChangeArrowheads="1"/>
              </p:cNvPicPr>
              <p:nvPr/>
            </p:nvPicPr>
            <p:blipFill>
              <a:blip r:embed="rId19" cstate="print">
                <a:lum bright="-6000"/>
              </a:blip>
              <a:srcRect/>
              <a:stretch>
                <a:fillRect/>
              </a:stretch>
            </p:blipFill>
            <p:spPr bwMode="auto">
              <a:xfrm>
                <a:off x="720" y="3120"/>
                <a:ext cx="286" cy="1008"/>
              </a:xfrm>
              <a:prstGeom prst="rect">
                <a:avLst/>
              </a:prstGeom>
              <a:noFill/>
            </p:spPr>
          </p:pic>
        </p:grpSp>
        <p:sp>
          <p:nvSpPr>
            <p:cNvPr id="43052" name="Text Box 44"/>
            <p:cNvSpPr txBox="1">
              <a:spLocks noChangeArrowheads="1"/>
            </p:cNvSpPr>
            <p:nvPr/>
          </p:nvSpPr>
          <p:spPr bwMode="auto">
            <a:xfrm>
              <a:off x="367" y="3552"/>
              <a:ext cx="1121" cy="384"/>
            </a:xfrm>
            <a:prstGeom prst="rect">
              <a:avLst/>
            </a:prstGeom>
            <a:noFill/>
            <a:ln w="12700">
              <a:noFill/>
              <a:miter lim="800000"/>
              <a:headEnd/>
              <a:tailEnd/>
            </a:ln>
            <a:effectLst/>
          </p:spPr>
          <p:txBody>
            <a:bodyPr wrap="none">
              <a:spAutoFit/>
            </a:bodyPr>
            <a:lstStyle/>
            <a:p>
              <a:pPr algn="ctr">
                <a:lnSpc>
                  <a:spcPct val="85000"/>
                </a:lnSpc>
              </a:pPr>
              <a:r>
                <a:rPr lang="es-MX" sz="2000" b="1">
                  <a:effectLst>
                    <a:outerShdw blurRad="38100" dist="38100" dir="2700000" algn="tl">
                      <a:srgbClr val="000000"/>
                    </a:outerShdw>
                  </a:effectLst>
                  <a:latin typeface="Segoe Semibold" pitchFamily="34" charset="0"/>
                </a:rPr>
                <a:t>Analistas</a:t>
              </a:r>
            </a:p>
            <a:p>
              <a:pPr algn="ctr">
                <a:lnSpc>
                  <a:spcPct val="85000"/>
                </a:lnSpc>
              </a:pPr>
              <a:r>
                <a:rPr lang="es-MX" sz="2000" b="1">
                  <a:effectLst>
                    <a:outerShdw blurRad="38100" dist="38100" dir="2700000" algn="tl">
                      <a:srgbClr val="000000"/>
                    </a:outerShdw>
                  </a:effectLst>
                  <a:latin typeface="Segoe Semibold" pitchFamily="34" charset="0"/>
                </a:rPr>
                <a:t>Y Empleados</a:t>
              </a:r>
            </a:p>
          </p:txBody>
        </p:sp>
      </p:grpSp>
      <p:grpSp>
        <p:nvGrpSpPr>
          <p:cNvPr id="43053" name="Group 45"/>
          <p:cNvGrpSpPr>
            <a:grpSpLocks/>
          </p:cNvGrpSpPr>
          <p:nvPr/>
        </p:nvGrpSpPr>
        <p:grpSpPr bwMode="auto">
          <a:xfrm>
            <a:off x="762000" y="1828800"/>
            <a:ext cx="1905000" cy="1466850"/>
            <a:chOff x="528" y="960"/>
            <a:chExt cx="1332" cy="1026"/>
          </a:xfrm>
        </p:grpSpPr>
        <p:pic>
          <p:nvPicPr>
            <p:cNvPr id="43054" name="Picture 46" descr="3D Oval disc teal"/>
            <p:cNvPicPr>
              <a:picLocks noChangeAspect="1" noChangeArrowheads="1"/>
            </p:cNvPicPr>
            <p:nvPr/>
          </p:nvPicPr>
          <p:blipFill>
            <a:blip r:embed="rId17" cstate="print"/>
            <a:srcRect/>
            <a:stretch>
              <a:fillRect/>
            </a:stretch>
          </p:blipFill>
          <p:spPr bwMode="auto">
            <a:xfrm>
              <a:off x="528" y="1248"/>
              <a:ext cx="1332" cy="738"/>
            </a:xfrm>
            <a:prstGeom prst="rect">
              <a:avLst/>
            </a:prstGeom>
            <a:noFill/>
          </p:spPr>
        </p:pic>
        <p:grpSp>
          <p:nvGrpSpPr>
            <p:cNvPr id="43055" name="Group 47"/>
            <p:cNvGrpSpPr>
              <a:grpSpLocks/>
            </p:cNvGrpSpPr>
            <p:nvPr/>
          </p:nvGrpSpPr>
          <p:grpSpPr bwMode="auto">
            <a:xfrm>
              <a:off x="666" y="960"/>
              <a:ext cx="1056" cy="702"/>
              <a:chOff x="191" y="1056"/>
              <a:chExt cx="1168" cy="777"/>
            </a:xfrm>
          </p:grpSpPr>
          <p:pic>
            <p:nvPicPr>
              <p:cNvPr id="43056" name="Picture 48" descr="house building tall wide green"/>
              <p:cNvPicPr>
                <a:picLocks noChangeAspect="1" noChangeArrowheads="1"/>
              </p:cNvPicPr>
              <p:nvPr/>
            </p:nvPicPr>
            <p:blipFill>
              <a:blip r:embed="rId20" cstate="print"/>
              <a:srcRect/>
              <a:stretch>
                <a:fillRect/>
              </a:stretch>
            </p:blipFill>
            <p:spPr bwMode="auto">
              <a:xfrm>
                <a:off x="864" y="1056"/>
                <a:ext cx="495" cy="720"/>
              </a:xfrm>
              <a:prstGeom prst="rect">
                <a:avLst/>
              </a:prstGeom>
              <a:noFill/>
            </p:spPr>
          </p:pic>
          <p:pic>
            <p:nvPicPr>
              <p:cNvPr id="43057" name="Picture 49" descr="house building tall tan"/>
              <p:cNvPicPr>
                <a:picLocks noChangeAspect="1" noChangeArrowheads="1"/>
              </p:cNvPicPr>
              <p:nvPr/>
            </p:nvPicPr>
            <p:blipFill>
              <a:blip r:embed="rId21" cstate="print"/>
              <a:srcRect/>
              <a:stretch>
                <a:fillRect/>
              </a:stretch>
            </p:blipFill>
            <p:spPr bwMode="auto">
              <a:xfrm>
                <a:off x="191" y="1104"/>
                <a:ext cx="385" cy="714"/>
              </a:xfrm>
              <a:prstGeom prst="rect">
                <a:avLst/>
              </a:prstGeom>
              <a:noFill/>
            </p:spPr>
          </p:pic>
          <p:pic>
            <p:nvPicPr>
              <p:cNvPr id="43058" name="Picture 50" descr="house bare bones blue"/>
              <p:cNvPicPr>
                <a:picLocks noChangeAspect="1" noChangeArrowheads="1"/>
              </p:cNvPicPr>
              <p:nvPr/>
            </p:nvPicPr>
            <p:blipFill>
              <a:blip r:embed="rId22" cstate="print"/>
              <a:srcRect/>
              <a:stretch>
                <a:fillRect/>
              </a:stretch>
            </p:blipFill>
            <p:spPr bwMode="auto">
              <a:xfrm>
                <a:off x="480" y="1296"/>
                <a:ext cx="576" cy="537"/>
              </a:xfrm>
              <a:prstGeom prst="rect">
                <a:avLst/>
              </a:prstGeom>
              <a:noFill/>
            </p:spPr>
          </p:pic>
        </p:grpSp>
        <p:sp>
          <p:nvSpPr>
            <p:cNvPr id="43059" name="Text Box 51"/>
            <p:cNvSpPr txBox="1">
              <a:spLocks noChangeArrowheads="1"/>
            </p:cNvSpPr>
            <p:nvPr/>
          </p:nvSpPr>
          <p:spPr bwMode="auto">
            <a:xfrm>
              <a:off x="625" y="1632"/>
              <a:ext cx="1146" cy="245"/>
            </a:xfrm>
            <a:prstGeom prst="rect">
              <a:avLst/>
            </a:prstGeom>
            <a:noFill/>
            <a:ln w="12700" algn="ctr">
              <a:noFill/>
              <a:miter lim="800000"/>
              <a:headEnd/>
              <a:tailEnd/>
            </a:ln>
            <a:effectLst/>
          </p:spPr>
          <p:txBody>
            <a:bodyPr wrap="none">
              <a:spAutoFit/>
            </a:bodyPr>
            <a:lstStyle/>
            <a:p>
              <a:pPr algn="ctr">
                <a:lnSpc>
                  <a:spcPct val="85000"/>
                </a:lnSpc>
              </a:pPr>
              <a:r>
                <a:rPr lang="es-MX" sz="2000" b="1">
                  <a:effectLst>
                    <a:outerShdw blurRad="38100" dist="38100" dir="2700000" algn="tl">
                      <a:srgbClr val="000000"/>
                    </a:outerShdw>
                  </a:effectLst>
                  <a:latin typeface="Segoe Semibold" pitchFamily="34" charset="0"/>
                </a:rPr>
                <a:t>Ciudadanos</a:t>
              </a:r>
            </a:p>
          </p:txBody>
        </p:sp>
      </p:grpSp>
      <p:pic>
        <p:nvPicPr>
          <p:cNvPr id="43060" name="Picture 52" descr="XML Web Service Ice"/>
          <p:cNvPicPr>
            <a:picLocks noChangeAspect="1" noChangeArrowheads="1"/>
          </p:cNvPicPr>
          <p:nvPr/>
        </p:nvPicPr>
        <p:blipFill>
          <a:blip r:embed="rId23" cstate="print">
            <a:lum contrast="30000"/>
          </a:blip>
          <a:srcRect/>
          <a:stretch>
            <a:fillRect/>
          </a:stretch>
        </p:blipFill>
        <p:spPr bwMode="auto">
          <a:xfrm>
            <a:off x="7772400" y="228600"/>
            <a:ext cx="1143000" cy="1371600"/>
          </a:xfrm>
          <a:prstGeom prst="rect">
            <a:avLst/>
          </a:prstGeom>
          <a:noFill/>
        </p:spPr>
      </p:pic>
      <p:sp>
        <p:nvSpPr>
          <p:cNvPr id="43061" name="Line 53"/>
          <p:cNvSpPr>
            <a:spLocks noChangeShapeType="1"/>
          </p:cNvSpPr>
          <p:nvPr/>
        </p:nvSpPr>
        <p:spPr bwMode="auto">
          <a:xfrm flipV="1">
            <a:off x="5029200" y="3886200"/>
            <a:ext cx="914400" cy="228600"/>
          </a:xfrm>
          <a:prstGeom prst="line">
            <a:avLst/>
          </a:prstGeom>
          <a:noFill/>
          <a:ln w="127000">
            <a:solidFill>
              <a:srgbClr val="CDB675"/>
            </a:solidFill>
            <a:round/>
            <a:headEnd/>
            <a:tailEnd/>
          </a:ln>
          <a:effectLst/>
        </p:spPr>
        <p:txBody>
          <a:bodyPr/>
          <a:lstStyle/>
          <a:p>
            <a:endParaRPr lang="en-US"/>
          </a:p>
        </p:txBody>
      </p:sp>
      <p:grpSp>
        <p:nvGrpSpPr>
          <p:cNvPr id="43062" name="Group 54"/>
          <p:cNvGrpSpPr>
            <a:grpSpLocks noChangeAspect="1"/>
          </p:cNvGrpSpPr>
          <p:nvPr/>
        </p:nvGrpSpPr>
        <p:grpSpPr bwMode="auto">
          <a:xfrm>
            <a:off x="5562600" y="3429000"/>
            <a:ext cx="942975" cy="733425"/>
            <a:chOff x="3255" y="1752"/>
            <a:chExt cx="714" cy="554"/>
          </a:xfrm>
        </p:grpSpPr>
        <p:pic>
          <p:nvPicPr>
            <p:cNvPr id="43063" name="Picture 55" descr="Machine-to-Machine-oval"/>
            <p:cNvPicPr>
              <a:picLocks noChangeAspect="1" noChangeArrowheads="1"/>
            </p:cNvPicPr>
            <p:nvPr/>
          </p:nvPicPr>
          <p:blipFill>
            <a:blip r:embed="rId24" cstate="print"/>
            <a:srcRect/>
            <a:stretch>
              <a:fillRect/>
            </a:stretch>
          </p:blipFill>
          <p:spPr bwMode="auto">
            <a:xfrm>
              <a:off x="3255" y="1827"/>
              <a:ext cx="714" cy="479"/>
            </a:xfrm>
            <a:prstGeom prst="rect">
              <a:avLst/>
            </a:prstGeom>
            <a:noFill/>
            <a:ln w="9525">
              <a:noFill/>
              <a:miter lim="800000"/>
              <a:headEnd/>
              <a:tailEnd/>
            </a:ln>
          </p:spPr>
        </p:pic>
        <p:pic>
          <p:nvPicPr>
            <p:cNvPr id="43064" name="Picture 56" descr="Server and XML Web Service sm"/>
            <p:cNvPicPr>
              <a:picLocks noChangeAspect="1" noChangeArrowheads="1"/>
            </p:cNvPicPr>
            <p:nvPr/>
          </p:nvPicPr>
          <p:blipFill>
            <a:blip r:embed="rId8" cstate="print"/>
            <a:srcRect/>
            <a:stretch>
              <a:fillRect/>
            </a:stretch>
          </p:blipFill>
          <p:spPr bwMode="auto">
            <a:xfrm>
              <a:off x="3472" y="1752"/>
              <a:ext cx="280" cy="427"/>
            </a:xfrm>
            <a:prstGeom prst="rect">
              <a:avLst/>
            </a:prstGeom>
            <a:noFill/>
            <a:ln w="9525">
              <a:noFill/>
              <a:miter lim="800000"/>
              <a:headEnd/>
              <a:tailEnd/>
            </a:ln>
          </p:spPr>
        </p:pic>
      </p:grpSp>
      <p:sp>
        <p:nvSpPr>
          <p:cNvPr id="43065" name="Line 57"/>
          <p:cNvSpPr>
            <a:spLocks noChangeShapeType="1"/>
          </p:cNvSpPr>
          <p:nvPr/>
        </p:nvSpPr>
        <p:spPr bwMode="auto">
          <a:xfrm>
            <a:off x="5029200" y="4191000"/>
            <a:ext cx="381000" cy="457200"/>
          </a:xfrm>
          <a:prstGeom prst="line">
            <a:avLst/>
          </a:prstGeom>
          <a:noFill/>
          <a:ln w="127000">
            <a:solidFill>
              <a:srgbClr val="CDB675"/>
            </a:solidFill>
            <a:round/>
            <a:headEnd/>
            <a:tailEnd/>
          </a:ln>
          <a:effectLst/>
        </p:spPr>
        <p:txBody>
          <a:bodyPr/>
          <a:lstStyle/>
          <a:p>
            <a:endParaRPr lang="en-US"/>
          </a:p>
        </p:txBody>
      </p:sp>
      <p:grpSp>
        <p:nvGrpSpPr>
          <p:cNvPr id="43066" name="Group 58"/>
          <p:cNvGrpSpPr>
            <a:grpSpLocks/>
          </p:cNvGrpSpPr>
          <p:nvPr/>
        </p:nvGrpSpPr>
        <p:grpSpPr bwMode="auto">
          <a:xfrm>
            <a:off x="4616450" y="3843338"/>
            <a:ext cx="684213" cy="517525"/>
            <a:chOff x="2884" y="2396"/>
            <a:chExt cx="431" cy="326"/>
          </a:xfrm>
        </p:grpSpPr>
        <p:pic>
          <p:nvPicPr>
            <p:cNvPr id="43067" name="Picture 59" descr="XML-Machine-oval"/>
            <p:cNvPicPr>
              <a:picLocks noChangeAspect="1" noChangeArrowheads="1"/>
            </p:cNvPicPr>
            <p:nvPr/>
          </p:nvPicPr>
          <p:blipFill>
            <a:blip r:embed="rId25" cstate="print"/>
            <a:srcRect/>
            <a:stretch>
              <a:fillRect/>
            </a:stretch>
          </p:blipFill>
          <p:spPr bwMode="auto">
            <a:xfrm>
              <a:off x="2884" y="2396"/>
              <a:ext cx="431" cy="326"/>
            </a:xfrm>
            <a:prstGeom prst="rect">
              <a:avLst/>
            </a:prstGeom>
            <a:noFill/>
          </p:spPr>
        </p:pic>
        <p:pic>
          <p:nvPicPr>
            <p:cNvPr id="43068" name="Picture 60" descr="XML Web Service sm"/>
            <p:cNvPicPr>
              <a:picLocks noChangeAspect="1" noChangeArrowheads="1"/>
            </p:cNvPicPr>
            <p:nvPr/>
          </p:nvPicPr>
          <p:blipFill>
            <a:blip r:embed="rId26" cstate="print"/>
            <a:srcRect/>
            <a:stretch>
              <a:fillRect/>
            </a:stretch>
          </p:blipFill>
          <p:spPr bwMode="auto">
            <a:xfrm flipH="1">
              <a:off x="3025" y="2427"/>
              <a:ext cx="149" cy="179"/>
            </a:xfrm>
            <a:prstGeom prst="rect">
              <a:avLst/>
            </a:prstGeom>
            <a:noFill/>
            <a:ln w="9525">
              <a:noFill/>
              <a:miter lim="800000"/>
              <a:headEnd/>
              <a:tailEnd/>
            </a:ln>
          </p:spPr>
        </p:pic>
      </p:grpSp>
      <p:grpSp>
        <p:nvGrpSpPr>
          <p:cNvPr id="43069" name="Group 61"/>
          <p:cNvGrpSpPr>
            <a:grpSpLocks noChangeAspect="1"/>
          </p:cNvGrpSpPr>
          <p:nvPr/>
        </p:nvGrpSpPr>
        <p:grpSpPr bwMode="auto">
          <a:xfrm>
            <a:off x="5029200" y="4343400"/>
            <a:ext cx="941388" cy="733425"/>
            <a:chOff x="3255" y="1752"/>
            <a:chExt cx="714" cy="554"/>
          </a:xfrm>
        </p:grpSpPr>
        <p:pic>
          <p:nvPicPr>
            <p:cNvPr id="43070" name="Picture 62" descr="Machine-to-Machine-oval"/>
            <p:cNvPicPr>
              <a:picLocks noChangeAspect="1" noChangeArrowheads="1"/>
            </p:cNvPicPr>
            <p:nvPr/>
          </p:nvPicPr>
          <p:blipFill>
            <a:blip r:embed="rId24" cstate="print"/>
            <a:srcRect/>
            <a:stretch>
              <a:fillRect/>
            </a:stretch>
          </p:blipFill>
          <p:spPr bwMode="auto">
            <a:xfrm>
              <a:off x="3255" y="1827"/>
              <a:ext cx="714" cy="479"/>
            </a:xfrm>
            <a:prstGeom prst="rect">
              <a:avLst/>
            </a:prstGeom>
            <a:noFill/>
            <a:ln w="9525">
              <a:noFill/>
              <a:miter lim="800000"/>
              <a:headEnd/>
              <a:tailEnd/>
            </a:ln>
          </p:spPr>
        </p:pic>
        <p:pic>
          <p:nvPicPr>
            <p:cNvPr id="43071" name="Picture 63" descr="Server and XML Web Service sm"/>
            <p:cNvPicPr>
              <a:picLocks noChangeAspect="1" noChangeArrowheads="1"/>
            </p:cNvPicPr>
            <p:nvPr/>
          </p:nvPicPr>
          <p:blipFill>
            <a:blip r:embed="rId8" cstate="print"/>
            <a:srcRect/>
            <a:stretch>
              <a:fillRect/>
            </a:stretch>
          </p:blipFill>
          <p:spPr bwMode="auto">
            <a:xfrm>
              <a:off x="3472" y="1752"/>
              <a:ext cx="280" cy="427"/>
            </a:xfrm>
            <a:prstGeom prst="rect">
              <a:avLst/>
            </a:prstGeom>
            <a:noFill/>
            <a:ln w="9525">
              <a:noFill/>
              <a:miter lim="800000"/>
              <a:headEnd/>
              <a:tailEnd/>
            </a:ln>
          </p:spPr>
        </p:pic>
      </p:grpSp>
      <p:grpSp>
        <p:nvGrpSpPr>
          <p:cNvPr id="43072" name="Group 64"/>
          <p:cNvGrpSpPr>
            <a:grpSpLocks/>
          </p:cNvGrpSpPr>
          <p:nvPr/>
        </p:nvGrpSpPr>
        <p:grpSpPr bwMode="auto">
          <a:xfrm>
            <a:off x="5791200" y="4800600"/>
            <a:ext cx="2590800" cy="1781175"/>
            <a:chOff x="3408" y="2976"/>
            <a:chExt cx="1632" cy="1122"/>
          </a:xfrm>
        </p:grpSpPr>
        <p:pic>
          <p:nvPicPr>
            <p:cNvPr id="43073" name="Picture 65" descr="3D Oval disc teal"/>
            <p:cNvPicPr>
              <a:picLocks noChangeAspect="1" noChangeArrowheads="1"/>
            </p:cNvPicPr>
            <p:nvPr/>
          </p:nvPicPr>
          <p:blipFill>
            <a:blip r:embed="rId17" cstate="print"/>
            <a:srcRect/>
            <a:stretch>
              <a:fillRect/>
            </a:stretch>
          </p:blipFill>
          <p:spPr bwMode="auto">
            <a:xfrm>
              <a:off x="3558" y="3360"/>
              <a:ext cx="1332" cy="738"/>
            </a:xfrm>
            <a:prstGeom prst="rect">
              <a:avLst/>
            </a:prstGeom>
            <a:noFill/>
          </p:spPr>
        </p:pic>
        <p:pic>
          <p:nvPicPr>
            <p:cNvPr id="43074" name="Picture 66" descr="small business small"/>
            <p:cNvPicPr>
              <a:picLocks noChangeAspect="1" noChangeArrowheads="1"/>
            </p:cNvPicPr>
            <p:nvPr/>
          </p:nvPicPr>
          <p:blipFill>
            <a:blip r:embed="rId27" cstate="print"/>
            <a:srcRect/>
            <a:stretch>
              <a:fillRect/>
            </a:stretch>
          </p:blipFill>
          <p:spPr bwMode="auto">
            <a:xfrm>
              <a:off x="3792" y="2976"/>
              <a:ext cx="864" cy="734"/>
            </a:xfrm>
            <a:prstGeom prst="rect">
              <a:avLst/>
            </a:prstGeom>
            <a:noFill/>
          </p:spPr>
        </p:pic>
        <p:sp>
          <p:nvSpPr>
            <p:cNvPr id="43075" name="Text Box 67"/>
            <p:cNvSpPr txBox="1">
              <a:spLocks noChangeArrowheads="1"/>
            </p:cNvSpPr>
            <p:nvPr/>
          </p:nvSpPr>
          <p:spPr bwMode="auto">
            <a:xfrm>
              <a:off x="3408" y="3600"/>
              <a:ext cx="1632" cy="384"/>
            </a:xfrm>
            <a:prstGeom prst="rect">
              <a:avLst/>
            </a:prstGeom>
            <a:noFill/>
            <a:ln w="12700" algn="ctr">
              <a:noFill/>
              <a:miter lim="800000"/>
              <a:headEnd/>
              <a:tailEnd/>
            </a:ln>
            <a:effectLst/>
          </p:spPr>
          <p:txBody>
            <a:bodyPr>
              <a:spAutoFit/>
            </a:bodyPr>
            <a:lstStyle/>
            <a:p>
              <a:pPr algn="ctr">
                <a:lnSpc>
                  <a:spcPct val="85000"/>
                </a:lnSpc>
              </a:pPr>
              <a:endParaRPr lang="es-MX" sz="2000" b="1">
                <a:effectLst>
                  <a:outerShdw blurRad="38100" dist="38100" dir="2700000" algn="tl">
                    <a:srgbClr val="000000"/>
                  </a:outerShdw>
                </a:effectLst>
                <a:latin typeface="Segoe Semibold" pitchFamily="34" charset="0"/>
              </a:endParaRPr>
            </a:p>
            <a:p>
              <a:pPr algn="ctr">
                <a:lnSpc>
                  <a:spcPct val="85000"/>
                </a:lnSpc>
              </a:pPr>
              <a:r>
                <a:rPr lang="es-MX" sz="2000" b="1">
                  <a:effectLst>
                    <a:outerShdw blurRad="38100" dist="38100" dir="2700000" algn="tl">
                      <a:srgbClr val="000000"/>
                    </a:outerShdw>
                  </a:effectLst>
                  <a:latin typeface="Segoe Semibold" pitchFamily="34" charset="0"/>
                </a:rPr>
                <a:t>PYMES</a:t>
              </a:r>
            </a:p>
          </p:txBody>
        </p:sp>
      </p:grpSp>
      <p:grpSp>
        <p:nvGrpSpPr>
          <p:cNvPr id="43076" name="Group 68"/>
          <p:cNvGrpSpPr>
            <a:grpSpLocks/>
          </p:cNvGrpSpPr>
          <p:nvPr/>
        </p:nvGrpSpPr>
        <p:grpSpPr bwMode="auto">
          <a:xfrm>
            <a:off x="6227763" y="1371600"/>
            <a:ext cx="2568575" cy="2162175"/>
            <a:chOff x="3923" y="672"/>
            <a:chExt cx="1618" cy="1362"/>
          </a:xfrm>
        </p:grpSpPr>
        <p:pic>
          <p:nvPicPr>
            <p:cNvPr id="43077" name="Picture 69" descr="3D Oval disc teal"/>
            <p:cNvPicPr>
              <a:picLocks noChangeAspect="1" noChangeArrowheads="1"/>
            </p:cNvPicPr>
            <p:nvPr/>
          </p:nvPicPr>
          <p:blipFill>
            <a:blip r:embed="rId17" cstate="print"/>
            <a:srcRect/>
            <a:stretch>
              <a:fillRect/>
            </a:stretch>
          </p:blipFill>
          <p:spPr bwMode="auto">
            <a:xfrm>
              <a:off x="4080" y="1296"/>
              <a:ext cx="1332" cy="738"/>
            </a:xfrm>
            <a:prstGeom prst="rect">
              <a:avLst/>
            </a:prstGeom>
            <a:noFill/>
          </p:spPr>
        </p:pic>
        <p:grpSp>
          <p:nvGrpSpPr>
            <p:cNvPr id="43078" name="Group 70"/>
            <p:cNvGrpSpPr>
              <a:grpSpLocks/>
            </p:cNvGrpSpPr>
            <p:nvPr/>
          </p:nvGrpSpPr>
          <p:grpSpPr bwMode="auto">
            <a:xfrm>
              <a:off x="4368" y="672"/>
              <a:ext cx="729" cy="1092"/>
              <a:chOff x="4343" y="480"/>
              <a:chExt cx="889" cy="1332"/>
            </a:xfrm>
          </p:grpSpPr>
          <p:pic>
            <p:nvPicPr>
              <p:cNvPr id="43079" name="Picture 71" descr="high rise 3"/>
              <p:cNvPicPr>
                <a:picLocks noChangeAspect="1" noChangeArrowheads="1"/>
              </p:cNvPicPr>
              <p:nvPr/>
            </p:nvPicPr>
            <p:blipFill>
              <a:blip r:embed="rId28" cstate="print"/>
              <a:srcRect/>
              <a:stretch>
                <a:fillRect/>
              </a:stretch>
            </p:blipFill>
            <p:spPr bwMode="auto">
              <a:xfrm>
                <a:off x="4343" y="763"/>
                <a:ext cx="307" cy="940"/>
              </a:xfrm>
              <a:prstGeom prst="rect">
                <a:avLst/>
              </a:prstGeom>
              <a:noFill/>
            </p:spPr>
          </p:pic>
          <p:pic>
            <p:nvPicPr>
              <p:cNvPr id="43080" name="Picture 72" descr="high rise building smaller"/>
              <p:cNvPicPr>
                <a:picLocks noChangeAspect="1" noChangeArrowheads="1"/>
              </p:cNvPicPr>
              <p:nvPr/>
            </p:nvPicPr>
            <p:blipFill>
              <a:blip r:embed="rId29" cstate="print"/>
              <a:srcRect/>
              <a:stretch>
                <a:fillRect/>
              </a:stretch>
            </p:blipFill>
            <p:spPr bwMode="auto">
              <a:xfrm>
                <a:off x="4608" y="480"/>
                <a:ext cx="624" cy="1332"/>
              </a:xfrm>
              <a:prstGeom prst="rect">
                <a:avLst/>
              </a:prstGeom>
              <a:noFill/>
            </p:spPr>
          </p:pic>
        </p:grpSp>
        <p:sp>
          <p:nvSpPr>
            <p:cNvPr id="43081" name="Text Box 73"/>
            <p:cNvSpPr txBox="1">
              <a:spLocks noChangeArrowheads="1"/>
            </p:cNvSpPr>
            <p:nvPr/>
          </p:nvSpPr>
          <p:spPr bwMode="auto">
            <a:xfrm>
              <a:off x="3923" y="1632"/>
              <a:ext cx="1618" cy="384"/>
            </a:xfrm>
            <a:prstGeom prst="rect">
              <a:avLst/>
            </a:prstGeom>
            <a:noFill/>
            <a:ln w="12700" algn="ctr">
              <a:noFill/>
              <a:miter lim="800000"/>
              <a:headEnd/>
              <a:tailEnd/>
            </a:ln>
            <a:effectLst/>
          </p:spPr>
          <p:txBody>
            <a:bodyPr wrap="none">
              <a:spAutoFit/>
            </a:bodyPr>
            <a:lstStyle/>
            <a:p>
              <a:pPr algn="ctr">
                <a:lnSpc>
                  <a:spcPct val="85000"/>
                </a:lnSpc>
              </a:pPr>
              <a:r>
                <a:rPr lang="es-MX" sz="2000" b="1">
                  <a:effectLst>
                    <a:outerShdw blurRad="38100" dist="38100" dir="2700000" algn="tl">
                      <a:srgbClr val="000000"/>
                    </a:outerShdw>
                  </a:effectLst>
                  <a:latin typeface="Segoe Semibold" pitchFamily="34" charset="0"/>
                </a:rPr>
                <a:t>Instituciones</a:t>
              </a:r>
            </a:p>
            <a:p>
              <a:pPr algn="ctr">
                <a:lnSpc>
                  <a:spcPct val="85000"/>
                </a:lnSpc>
              </a:pPr>
              <a:r>
                <a:rPr lang="es-MX" sz="2000" b="1">
                  <a:effectLst>
                    <a:outerShdw blurRad="38100" dist="38100" dir="2700000" algn="tl">
                      <a:srgbClr val="000000"/>
                    </a:outerShdw>
                  </a:effectLst>
                  <a:latin typeface="Segoe Semibold" pitchFamily="34" charset="0"/>
                </a:rPr>
                <a:t>P</a:t>
              </a:r>
              <a:r>
                <a:rPr lang="es-MX" sz="2000" b="1">
                  <a:effectLst>
                    <a:outerShdw blurRad="38100" dist="38100" dir="2700000" algn="tl">
                      <a:srgbClr val="000000"/>
                    </a:outerShdw>
                  </a:effectLst>
                  <a:latin typeface="Arial"/>
                </a:rPr>
                <a:t>ú</a:t>
              </a:r>
              <a:r>
                <a:rPr lang="es-MX" sz="2000" b="1">
                  <a:effectLst>
                    <a:outerShdw blurRad="38100" dist="38100" dir="2700000" algn="tl">
                      <a:srgbClr val="000000"/>
                    </a:outerShdw>
                  </a:effectLst>
                  <a:latin typeface="Segoe Semibold" pitchFamily="34" charset="0"/>
                </a:rPr>
                <a:t>blicas y Privadas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fade">
                                      <p:cBhvr>
                                        <p:cTn id="7" dur="2000"/>
                                        <p:tgtEl>
                                          <p:spTgt spid="430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014"/>
                                        </p:tgtEl>
                                        <p:attrNameLst>
                                          <p:attrName>style.visibility</p:attrName>
                                        </p:attrNameLst>
                                      </p:cBhvr>
                                      <p:to>
                                        <p:strVal val="visible"/>
                                      </p:to>
                                    </p:set>
                                    <p:animEffect transition="in" filter="fade">
                                      <p:cBhvr>
                                        <p:cTn id="10" dur="2000"/>
                                        <p:tgtEl>
                                          <p:spTgt spid="430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015"/>
                                        </p:tgtEl>
                                        <p:attrNameLst>
                                          <p:attrName>style.visibility</p:attrName>
                                        </p:attrNameLst>
                                      </p:cBhvr>
                                      <p:to>
                                        <p:strVal val="visible"/>
                                      </p:to>
                                    </p:set>
                                    <p:animEffect transition="in" filter="fade">
                                      <p:cBhvr>
                                        <p:cTn id="13" dur="2000"/>
                                        <p:tgtEl>
                                          <p:spTgt spid="4301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43010"/>
                                        </p:tgtEl>
                                        <p:attrNameLst>
                                          <p:attrName>style.visibility</p:attrName>
                                        </p:attrNameLst>
                                      </p:cBhvr>
                                      <p:to>
                                        <p:strVal val="visible"/>
                                      </p:to>
                                    </p:set>
                                    <p:anim calcmode="lin" valueType="num">
                                      <p:cBhvr>
                                        <p:cTn id="18" dur="1000" fill="hold"/>
                                        <p:tgtEl>
                                          <p:spTgt spid="43010"/>
                                        </p:tgtEl>
                                        <p:attrNameLst>
                                          <p:attrName>ppt_w</p:attrName>
                                        </p:attrNameLst>
                                      </p:cBhvr>
                                      <p:tavLst>
                                        <p:tav tm="0">
                                          <p:val>
                                            <p:fltVal val="0"/>
                                          </p:val>
                                        </p:tav>
                                        <p:tav tm="100000">
                                          <p:val>
                                            <p:strVal val="#ppt_w"/>
                                          </p:val>
                                        </p:tav>
                                      </p:tavLst>
                                    </p:anim>
                                    <p:anim calcmode="lin" valueType="num">
                                      <p:cBhvr>
                                        <p:cTn id="19" dur="1000" fill="hold"/>
                                        <p:tgtEl>
                                          <p:spTgt spid="43010"/>
                                        </p:tgtEl>
                                        <p:attrNameLst>
                                          <p:attrName>ppt_h</p:attrName>
                                        </p:attrNameLst>
                                      </p:cBhvr>
                                      <p:tavLst>
                                        <p:tav tm="0">
                                          <p:val>
                                            <p:fltVal val="0"/>
                                          </p:val>
                                        </p:tav>
                                        <p:tav tm="100000">
                                          <p:val>
                                            <p:strVal val="#ppt_h"/>
                                          </p:val>
                                        </p:tav>
                                      </p:tavLst>
                                    </p:anim>
                                    <p:animEffect transition="in" filter="fade">
                                      <p:cBhvr>
                                        <p:cTn id="20" dur="1000"/>
                                        <p:tgtEl>
                                          <p:spTgt spid="43010"/>
                                        </p:tgtEl>
                                      </p:cBhvr>
                                    </p:animEffect>
                                  </p:childTnLst>
                                </p:cTn>
                              </p:par>
                              <p:par>
                                <p:cTn id="21" presetID="23" presetClass="entr" presetSubtype="528" fill="hold" nodeType="withEffect">
                                  <p:stCondLst>
                                    <p:cond delay="0"/>
                                  </p:stCondLst>
                                  <p:childTnLst>
                                    <p:set>
                                      <p:cBhvr>
                                        <p:cTn id="22" dur="1" fill="hold">
                                          <p:stCondLst>
                                            <p:cond delay="0"/>
                                          </p:stCondLst>
                                        </p:cTn>
                                        <p:tgtEl>
                                          <p:spTgt spid="43053"/>
                                        </p:tgtEl>
                                        <p:attrNameLst>
                                          <p:attrName>style.visibility</p:attrName>
                                        </p:attrNameLst>
                                      </p:cBhvr>
                                      <p:to>
                                        <p:strVal val="visible"/>
                                      </p:to>
                                    </p:set>
                                    <p:anim calcmode="lin" valueType="num">
                                      <p:cBhvr>
                                        <p:cTn id="23" dur="2000" fill="hold"/>
                                        <p:tgtEl>
                                          <p:spTgt spid="43053"/>
                                        </p:tgtEl>
                                        <p:attrNameLst>
                                          <p:attrName>ppt_w</p:attrName>
                                        </p:attrNameLst>
                                      </p:cBhvr>
                                      <p:tavLst>
                                        <p:tav tm="0">
                                          <p:val>
                                            <p:fltVal val="0"/>
                                          </p:val>
                                        </p:tav>
                                        <p:tav tm="100000">
                                          <p:val>
                                            <p:strVal val="#ppt_w"/>
                                          </p:val>
                                        </p:tav>
                                      </p:tavLst>
                                    </p:anim>
                                    <p:anim calcmode="lin" valueType="num">
                                      <p:cBhvr>
                                        <p:cTn id="24" dur="2000" fill="hold"/>
                                        <p:tgtEl>
                                          <p:spTgt spid="43053"/>
                                        </p:tgtEl>
                                        <p:attrNameLst>
                                          <p:attrName>ppt_h</p:attrName>
                                        </p:attrNameLst>
                                      </p:cBhvr>
                                      <p:tavLst>
                                        <p:tav tm="0">
                                          <p:val>
                                            <p:fltVal val="0"/>
                                          </p:val>
                                        </p:tav>
                                        <p:tav tm="100000">
                                          <p:val>
                                            <p:strVal val="#ppt_h"/>
                                          </p:val>
                                        </p:tav>
                                      </p:tavLst>
                                    </p:anim>
                                    <p:anim calcmode="lin" valueType="num">
                                      <p:cBhvr>
                                        <p:cTn id="25" dur="2000" fill="hold"/>
                                        <p:tgtEl>
                                          <p:spTgt spid="43053"/>
                                        </p:tgtEl>
                                        <p:attrNameLst>
                                          <p:attrName>ppt_x</p:attrName>
                                        </p:attrNameLst>
                                      </p:cBhvr>
                                      <p:tavLst>
                                        <p:tav tm="0">
                                          <p:val>
                                            <p:fltVal val="0.5"/>
                                          </p:val>
                                        </p:tav>
                                        <p:tav tm="100000">
                                          <p:val>
                                            <p:strVal val="#ppt_x"/>
                                          </p:val>
                                        </p:tav>
                                      </p:tavLst>
                                    </p:anim>
                                    <p:anim calcmode="lin" valueType="num">
                                      <p:cBhvr>
                                        <p:cTn id="26" dur="2000" fill="hold"/>
                                        <p:tgtEl>
                                          <p:spTgt spid="43053"/>
                                        </p:tgtEl>
                                        <p:attrNameLst>
                                          <p:attrName>ppt_y</p:attrName>
                                        </p:attrNameLst>
                                      </p:cBhvr>
                                      <p:tavLst>
                                        <p:tav tm="0">
                                          <p:val>
                                            <p:fltVal val="0.5"/>
                                          </p:val>
                                        </p:tav>
                                        <p:tav tm="100000">
                                          <p:val>
                                            <p:strVal val="#ppt_y"/>
                                          </p:val>
                                        </p:tav>
                                      </p:tavLst>
                                    </p:anim>
                                  </p:childTnLst>
                                </p:cTn>
                              </p:par>
                              <p:par>
                                <p:cTn id="27" presetID="23" presetClass="entr" presetSubtype="528" fill="hold" nodeType="withEffect">
                                  <p:stCondLst>
                                    <p:cond delay="0"/>
                                  </p:stCondLst>
                                  <p:childTnLst>
                                    <p:set>
                                      <p:cBhvr>
                                        <p:cTn id="28" dur="1" fill="hold">
                                          <p:stCondLst>
                                            <p:cond delay="0"/>
                                          </p:stCondLst>
                                        </p:cTn>
                                        <p:tgtEl>
                                          <p:spTgt spid="43047"/>
                                        </p:tgtEl>
                                        <p:attrNameLst>
                                          <p:attrName>style.visibility</p:attrName>
                                        </p:attrNameLst>
                                      </p:cBhvr>
                                      <p:to>
                                        <p:strVal val="visible"/>
                                      </p:to>
                                    </p:set>
                                    <p:anim calcmode="lin" valueType="num">
                                      <p:cBhvr>
                                        <p:cTn id="29" dur="2000" fill="hold"/>
                                        <p:tgtEl>
                                          <p:spTgt spid="43047"/>
                                        </p:tgtEl>
                                        <p:attrNameLst>
                                          <p:attrName>ppt_w</p:attrName>
                                        </p:attrNameLst>
                                      </p:cBhvr>
                                      <p:tavLst>
                                        <p:tav tm="0">
                                          <p:val>
                                            <p:fltVal val="0"/>
                                          </p:val>
                                        </p:tav>
                                        <p:tav tm="100000">
                                          <p:val>
                                            <p:strVal val="#ppt_w"/>
                                          </p:val>
                                        </p:tav>
                                      </p:tavLst>
                                    </p:anim>
                                    <p:anim calcmode="lin" valueType="num">
                                      <p:cBhvr>
                                        <p:cTn id="30" dur="2000" fill="hold"/>
                                        <p:tgtEl>
                                          <p:spTgt spid="43047"/>
                                        </p:tgtEl>
                                        <p:attrNameLst>
                                          <p:attrName>ppt_h</p:attrName>
                                        </p:attrNameLst>
                                      </p:cBhvr>
                                      <p:tavLst>
                                        <p:tav tm="0">
                                          <p:val>
                                            <p:fltVal val="0"/>
                                          </p:val>
                                        </p:tav>
                                        <p:tav tm="100000">
                                          <p:val>
                                            <p:strVal val="#ppt_h"/>
                                          </p:val>
                                        </p:tav>
                                      </p:tavLst>
                                    </p:anim>
                                    <p:anim calcmode="lin" valueType="num">
                                      <p:cBhvr>
                                        <p:cTn id="31" dur="2000" fill="hold"/>
                                        <p:tgtEl>
                                          <p:spTgt spid="43047"/>
                                        </p:tgtEl>
                                        <p:attrNameLst>
                                          <p:attrName>ppt_x</p:attrName>
                                        </p:attrNameLst>
                                      </p:cBhvr>
                                      <p:tavLst>
                                        <p:tav tm="0">
                                          <p:val>
                                            <p:fltVal val="0.5"/>
                                          </p:val>
                                        </p:tav>
                                        <p:tav tm="100000">
                                          <p:val>
                                            <p:strVal val="#ppt_x"/>
                                          </p:val>
                                        </p:tav>
                                      </p:tavLst>
                                    </p:anim>
                                    <p:anim calcmode="lin" valueType="num">
                                      <p:cBhvr>
                                        <p:cTn id="32" dur="2000" fill="hold"/>
                                        <p:tgtEl>
                                          <p:spTgt spid="43047"/>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0"/>
                                  </p:stCondLst>
                                  <p:childTnLst>
                                    <p:set>
                                      <p:cBhvr>
                                        <p:cTn id="34" dur="1" fill="hold">
                                          <p:stCondLst>
                                            <p:cond delay="0"/>
                                          </p:stCondLst>
                                        </p:cTn>
                                        <p:tgtEl>
                                          <p:spTgt spid="43072"/>
                                        </p:tgtEl>
                                        <p:attrNameLst>
                                          <p:attrName>style.visibility</p:attrName>
                                        </p:attrNameLst>
                                      </p:cBhvr>
                                      <p:to>
                                        <p:strVal val="visible"/>
                                      </p:to>
                                    </p:set>
                                    <p:anim calcmode="lin" valueType="num">
                                      <p:cBhvr>
                                        <p:cTn id="35" dur="2000" fill="hold"/>
                                        <p:tgtEl>
                                          <p:spTgt spid="43072"/>
                                        </p:tgtEl>
                                        <p:attrNameLst>
                                          <p:attrName>ppt_w</p:attrName>
                                        </p:attrNameLst>
                                      </p:cBhvr>
                                      <p:tavLst>
                                        <p:tav tm="0">
                                          <p:val>
                                            <p:fltVal val="0"/>
                                          </p:val>
                                        </p:tav>
                                        <p:tav tm="100000">
                                          <p:val>
                                            <p:strVal val="#ppt_w"/>
                                          </p:val>
                                        </p:tav>
                                      </p:tavLst>
                                    </p:anim>
                                    <p:anim calcmode="lin" valueType="num">
                                      <p:cBhvr>
                                        <p:cTn id="36" dur="2000" fill="hold"/>
                                        <p:tgtEl>
                                          <p:spTgt spid="43072"/>
                                        </p:tgtEl>
                                        <p:attrNameLst>
                                          <p:attrName>ppt_h</p:attrName>
                                        </p:attrNameLst>
                                      </p:cBhvr>
                                      <p:tavLst>
                                        <p:tav tm="0">
                                          <p:val>
                                            <p:fltVal val="0"/>
                                          </p:val>
                                        </p:tav>
                                        <p:tav tm="100000">
                                          <p:val>
                                            <p:strVal val="#ppt_h"/>
                                          </p:val>
                                        </p:tav>
                                      </p:tavLst>
                                    </p:anim>
                                    <p:anim calcmode="lin" valueType="num">
                                      <p:cBhvr>
                                        <p:cTn id="37" dur="2000" fill="hold"/>
                                        <p:tgtEl>
                                          <p:spTgt spid="43072"/>
                                        </p:tgtEl>
                                        <p:attrNameLst>
                                          <p:attrName>ppt_x</p:attrName>
                                        </p:attrNameLst>
                                      </p:cBhvr>
                                      <p:tavLst>
                                        <p:tav tm="0">
                                          <p:val>
                                            <p:fltVal val="0.5"/>
                                          </p:val>
                                        </p:tav>
                                        <p:tav tm="100000">
                                          <p:val>
                                            <p:strVal val="#ppt_x"/>
                                          </p:val>
                                        </p:tav>
                                      </p:tavLst>
                                    </p:anim>
                                    <p:anim calcmode="lin" valueType="num">
                                      <p:cBhvr>
                                        <p:cTn id="38" dur="2000" fill="hold"/>
                                        <p:tgtEl>
                                          <p:spTgt spid="43072"/>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0"/>
                                  </p:stCondLst>
                                  <p:childTnLst>
                                    <p:set>
                                      <p:cBhvr>
                                        <p:cTn id="40" dur="1" fill="hold">
                                          <p:stCondLst>
                                            <p:cond delay="0"/>
                                          </p:stCondLst>
                                        </p:cTn>
                                        <p:tgtEl>
                                          <p:spTgt spid="43076"/>
                                        </p:tgtEl>
                                        <p:attrNameLst>
                                          <p:attrName>style.visibility</p:attrName>
                                        </p:attrNameLst>
                                      </p:cBhvr>
                                      <p:to>
                                        <p:strVal val="visible"/>
                                      </p:to>
                                    </p:set>
                                    <p:anim calcmode="lin" valueType="num">
                                      <p:cBhvr>
                                        <p:cTn id="41" dur="2000" fill="hold"/>
                                        <p:tgtEl>
                                          <p:spTgt spid="43076"/>
                                        </p:tgtEl>
                                        <p:attrNameLst>
                                          <p:attrName>ppt_w</p:attrName>
                                        </p:attrNameLst>
                                      </p:cBhvr>
                                      <p:tavLst>
                                        <p:tav tm="0">
                                          <p:val>
                                            <p:fltVal val="0"/>
                                          </p:val>
                                        </p:tav>
                                        <p:tav tm="100000">
                                          <p:val>
                                            <p:strVal val="#ppt_w"/>
                                          </p:val>
                                        </p:tav>
                                      </p:tavLst>
                                    </p:anim>
                                    <p:anim calcmode="lin" valueType="num">
                                      <p:cBhvr>
                                        <p:cTn id="42" dur="2000" fill="hold"/>
                                        <p:tgtEl>
                                          <p:spTgt spid="43076"/>
                                        </p:tgtEl>
                                        <p:attrNameLst>
                                          <p:attrName>ppt_h</p:attrName>
                                        </p:attrNameLst>
                                      </p:cBhvr>
                                      <p:tavLst>
                                        <p:tav tm="0">
                                          <p:val>
                                            <p:fltVal val="0"/>
                                          </p:val>
                                        </p:tav>
                                        <p:tav tm="100000">
                                          <p:val>
                                            <p:strVal val="#ppt_h"/>
                                          </p:val>
                                        </p:tav>
                                      </p:tavLst>
                                    </p:anim>
                                    <p:anim calcmode="lin" valueType="num">
                                      <p:cBhvr>
                                        <p:cTn id="43" dur="2000" fill="hold"/>
                                        <p:tgtEl>
                                          <p:spTgt spid="43076"/>
                                        </p:tgtEl>
                                        <p:attrNameLst>
                                          <p:attrName>ppt_x</p:attrName>
                                        </p:attrNameLst>
                                      </p:cBhvr>
                                      <p:tavLst>
                                        <p:tav tm="0">
                                          <p:val>
                                            <p:fltVal val="0.5"/>
                                          </p:val>
                                        </p:tav>
                                        <p:tav tm="100000">
                                          <p:val>
                                            <p:strVal val="#ppt_x"/>
                                          </p:val>
                                        </p:tav>
                                      </p:tavLst>
                                    </p:anim>
                                    <p:anim calcmode="lin" valueType="num">
                                      <p:cBhvr>
                                        <p:cTn id="44" dur="2000" fill="hold"/>
                                        <p:tgtEl>
                                          <p:spTgt spid="4307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43014" grpId="0"/>
      <p:bldP spid="430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p:cNvSpPr>
            <a:spLocks noChangeShapeType="1"/>
          </p:cNvSpPr>
          <p:nvPr/>
        </p:nvSpPr>
        <p:spPr bwMode="auto">
          <a:xfrm flipV="1">
            <a:off x="2147888" y="2873375"/>
            <a:ext cx="5006975" cy="1960563"/>
          </a:xfrm>
          <a:prstGeom prst="line">
            <a:avLst/>
          </a:prstGeom>
          <a:noFill/>
          <a:ln w="9525">
            <a:solidFill>
              <a:schemeClr val="tx1"/>
            </a:solidFill>
            <a:round/>
            <a:headEnd/>
            <a:tailEnd/>
          </a:ln>
          <a:effectLst/>
        </p:spPr>
        <p:txBody>
          <a:bodyPr>
            <a:spAutoFit/>
          </a:bodyPr>
          <a:lstStyle/>
          <a:p>
            <a:endParaRPr lang="en-US"/>
          </a:p>
        </p:txBody>
      </p:sp>
      <p:sp>
        <p:nvSpPr>
          <p:cNvPr id="48131" name="Line 3"/>
          <p:cNvSpPr>
            <a:spLocks noChangeShapeType="1"/>
          </p:cNvSpPr>
          <p:nvPr/>
        </p:nvSpPr>
        <p:spPr bwMode="auto">
          <a:xfrm flipV="1">
            <a:off x="2147888" y="4281488"/>
            <a:ext cx="4775200" cy="566737"/>
          </a:xfrm>
          <a:prstGeom prst="line">
            <a:avLst/>
          </a:prstGeom>
          <a:noFill/>
          <a:ln w="9525">
            <a:solidFill>
              <a:schemeClr val="tx1"/>
            </a:solidFill>
            <a:round/>
            <a:headEnd/>
            <a:tailEnd/>
          </a:ln>
          <a:effectLst/>
        </p:spPr>
        <p:txBody>
          <a:bodyPr>
            <a:spAutoFit/>
          </a:bodyPr>
          <a:lstStyle/>
          <a:p>
            <a:endParaRPr lang="en-US"/>
          </a:p>
        </p:txBody>
      </p:sp>
      <p:sp>
        <p:nvSpPr>
          <p:cNvPr id="48132" name="Text Box 4"/>
          <p:cNvSpPr txBox="1">
            <a:spLocks noChangeArrowheads="1"/>
          </p:cNvSpPr>
          <p:nvPr/>
        </p:nvSpPr>
        <p:spPr bwMode="auto">
          <a:xfrm>
            <a:off x="4529138" y="5048250"/>
            <a:ext cx="260350" cy="571500"/>
          </a:xfrm>
          <a:prstGeom prst="rect">
            <a:avLst/>
          </a:prstGeom>
          <a:noFill/>
          <a:ln w="9525">
            <a:noFill/>
            <a:miter lim="800000"/>
            <a:headEnd/>
            <a:tailEnd/>
          </a:ln>
          <a:effectLst/>
        </p:spPr>
        <p:txBody>
          <a:bodyPr wrap="none" lIns="130609" tIns="65305" rIns="130609" bIns="65305">
            <a:spAutoFit/>
          </a:bodyPr>
          <a:lstStyle/>
          <a:p>
            <a:pPr algn="ctr" defTabSz="1306513"/>
            <a:endParaRPr lang="en-US" sz="2900" b="1"/>
          </a:p>
        </p:txBody>
      </p:sp>
      <p:pic>
        <p:nvPicPr>
          <p:cNvPr id="48133" name="Picture 5" descr="tvandsystem_new  email"/>
          <p:cNvPicPr preferRelativeResize="0">
            <a:picLocks noChangeArrowheads="1"/>
          </p:cNvPicPr>
          <p:nvPr/>
        </p:nvPicPr>
        <p:blipFill>
          <a:blip r:embed="rId2" cstate="print"/>
          <a:srcRect/>
          <a:stretch>
            <a:fillRect/>
          </a:stretch>
        </p:blipFill>
        <p:spPr bwMode="auto">
          <a:xfrm>
            <a:off x="6996113" y="3843338"/>
            <a:ext cx="1076325" cy="1179512"/>
          </a:xfrm>
          <a:prstGeom prst="rect">
            <a:avLst/>
          </a:prstGeom>
          <a:noFill/>
        </p:spPr>
      </p:pic>
      <p:pic>
        <p:nvPicPr>
          <p:cNvPr id="48134" name="Picture 6" descr="RIM Blackberry Internet pager"/>
          <p:cNvPicPr preferRelativeResize="0">
            <a:picLocks noChangeArrowheads="1"/>
          </p:cNvPicPr>
          <p:nvPr/>
        </p:nvPicPr>
        <p:blipFill>
          <a:blip r:embed="rId3" cstate="print"/>
          <a:srcRect/>
          <a:stretch>
            <a:fillRect/>
          </a:stretch>
        </p:blipFill>
        <p:spPr bwMode="auto">
          <a:xfrm>
            <a:off x="1654175" y="4956175"/>
            <a:ext cx="712788" cy="493713"/>
          </a:xfrm>
          <a:prstGeom prst="rect">
            <a:avLst/>
          </a:prstGeom>
          <a:noFill/>
        </p:spPr>
      </p:pic>
      <p:pic>
        <p:nvPicPr>
          <p:cNvPr id="48135" name="Picture 7" descr="Woman OS46006"/>
          <p:cNvPicPr preferRelativeResize="0">
            <a:picLocks noChangeArrowheads="1"/>
          </p:cNvPicPr>
          <p:nvPr/>
        </p:nvPicPr>
        <p:blipFill>
          <a:blip r:embed="rId4" cstate="print"/>
          <a:srcRect/>
          <a:stretch>
            <a:fillRect/>
          </a:stretch>
        </p:blipFill>
        <p:spPr bwMode="auto">
          <a:xfrm>
            <a:off x="4392613" y="3187700"/>
            <a:ext cx="720725" cy="2374900"/>
          </a:xfrm>
          <a:prstGeom prst="rect">
            <a:avLst/>
          </a:prstGeom>
          <a:noFill/>
        </p:spPr>
      </p:pic>
      <p:sp>
        <p:nvSpPr>
          <p:cNvPr id="48136" name="Text Box 8"/>
          <p:cNvSpPr txBox="1">
            <a:spLocks noChangeArrowheads="1"/>
          </p:cNvSpPr>
          <p:nvPr/>
        </p:nvSpPr>
        <p:spPr bwMode="black">
          <a:xfrm>
            <a:off x="5284788" y="2944813"/>
            <a:ext cx="1587" cy="701675"/>
          </a:xfrm>
          <a:prstGeom prst="rect">
            <a:avLst/>
          </a:prstGeom>
          <a:noFill/>
          <a:ln w="12700">
            <a:noFill/>
            <a:miter lim="800000"/>
            <a:headEnd type="none" w="sm" len="sm"/>
            <a:tailEnd type="none" w="sm" len="sm"/>
          </a:ln>
          <a:effectLst/>
        </p:spPr>
        <p:txBody>
          <a:bodyPr wrap="none" lIns="0" tIns="0" rIns="0" bIns="0">
            <a:spAutoFit/>
          </a:bodyPr>
          <a:lstStyle/>
          <a:p>
            <a:pPr defTabSz="1306513" eaLnBrk="0" hangingPunct="0"/>
            <a:endParaRPr lang="en-US" sz="4600" b="1">
              <a:cs typeface="Arial" pitchFamily="34" charset="0"/>
            </a:endParaRPr>
          </a:p>
        </p:txBody>
      </p:sp>
      <p:sp>
        <p:nvSpPr>
          <p:cNvPr id="48137" name="Text Box 9"/>
          <p:cNvSpPr txBox="1">
            <a:spLocks noChangeArrowheads="1"/>
          </p:cNvSpPr>
          <p:nvPr/>
        </p:nvSpPr>
        <p:spPr bwMode="black">
          <a:xfrm>
            <a:off x="5097463" y="3708400"/>
            <a:ext cx="1587" cy="701675"/>
          </a:xfrm>
          <a:prstGeom prst="rect">
            <a:avLst/>
          </a:prstGeom>
          <a:noFill/>
          <a:ln w="12700">
            <a:noFill/>
            <a:miter lim="800000"/>
            <a:headEnd type="none" w="sm" len="sm"/>
            <a:tailEnd type="none" w="sm" len="sm"/>
          </a:ln>
          <a:effectLst/>
        </p:spPr>
        <p:txBody>
          <a:bodyPr wrap="none" lIns="0" tIns="0" rIns="0" bIns="0">
            <a:spAutoFit/>
          </a:bodyPr>
          <a:lstStyle/>
          <a:p>
            <a:pPr defTabSz="1306513" eaLnBrk="0" hangingPunct="0"/>
            <a:endParaRPr lang="en-US" sz="4600" b="1">
              <a:cs typeface="Arial" pitchFamily="34" charset="0"/>
            </a:endParaRPr>
          </a:p>
        </p:txBody>
      </p:sp>
      <p:sp>
        <p:nvSpPr>
          <p:cNvPr id="48138" name="Text Box 10"/>
          <p:cNvSpPr txBox="1">
            <a:spLocks noChangeArrowheads="1"/>
          </p:cNvSpPr>
          <p:nvPr/>
        </p:nvSpPr>
        <p:spPr bwMode="black">
          <a:xfrm>
            <a:off x="3927475" y="3394075"/>
            <a:ext cx="0" cy="701675"/>
          </a:xfrm>
          <a:prstGeom prst="rect">
            <a:avLst/>
          </a:prstGeom>
          <a:noFill/>
          <a:ln w="12700">
            <a:noFill/>
            <a:miter lim="800000"/>
            <a:headEnd type="none" w="sm" len="sm"/>
            <a:tailEnd type="none" w="sm" len="sm"/>
          </a:ln>
          <a:effectLst/>
        </p:spPr>
        <p:txBody>
          <a:bodyPr wrap="none" lIns="0" tIns="0" rIns="0" bIns="0">
            <a:spAutoFit/>
          </a:bodyPr>
          <a:lstStyle/>
          <a:p>
            <a:pPr defTabSz="1306513" eaLnBrk="0" hangingPunct="0"/>
            <a:endParaRPr lang="en-US" sz="4600" b="1">
              <a:cs typeface="Arial" pitchFamily="34" charset="0"/>
            </a:endParaRPr>
          </a:p>
        </p:txBody>
      </p:sp>
      <p:sp>
        <p:nvSpPr>
          <p:cNvPr id="48139" name="Text Box 11"/>
          <p:cNvSpPr txBox="1">
            <a:spLocks noChangeArrowheads="1"/>
          </p:cNvSpPr>
          <p:nvPr/>
        </p:nvSpPr>
        <p:spPr bwMode="black">
          <a:xfrm>
            <a:off x="4652963" y="2681288"/>
            <a:ext cx="1587" cy="701675"/>
          </a:xfrm>
          <a:prstGeom prst="rect">
            <a:avLst/>
          </a:prstGeom>
          <a:noFill/>
          <a:ln w="12700">
            <a:noFill/>
            <a:miter lim="800000"/>
            <a:headEnd type="none" w="sm" len="sm"/>
            <a:tailEnd type="none" w="sm" len="sm"/>
          </a:ln>
          <a:effectLst/>
        </p:spPr>
        <p:txBody>
          <a:bodyPr wrap="none" lIns="0" tIns="0" rIns="0" bIns="0">
            <a:spAutoFit/>
          </a:bodyPr>
          <a:lstStyle/>
          <a:p>
            <a:pPr defTabSz="1306513" eaLnBrk="0" hangingPunct="0"/>
            <a:endParaRPr lang="en-US" sz="4600" b="1">
              <a:cs typeface="Arial" pitchFamily="34" charset="0"/>
            </a:endParaRPr>
          </a:p>
        </p:txBody>
      </p:sp>
      <p:pic>
        <p:nvPicPr>
          <p:cNvPr id="48140" name="Picture 12" descr="Motorola Timeport P8167 cell phone"/>
          <p:cNvPicPr preferRelativeResize="0">
            <a:picLocks noChangeArrowheads="1"/>
          </p:cNvPicPr>
          <p:nvPr/>
        </p:nvPicPr>
        <p:blipFill>
          <a:blip r:embed="rId5" cstate="print">
            <a:lum bright="12000" contrast="6000"/>
          </a:blip>
          <a:srcRect/>
          <a:stretch>
            <a:fillRect/>
          </a:stretch>
        </p:blipFill>
        <p:spPr bwMode="auto">
          <a:xfrm>
            <a:off x="3478213" y="6111875"/>
            <a:ext cx="569912" cy="746125"/>
          </a:xfrm>
          <a:prstGeom prst="rect">
            <a:avLst/>
          </a:prstGeom>
          <a:noFill/>
        </p:spPr>
      </p:pic>
      <p:pic>
        <p:nvPicPr>
          <p:cNvPr id="48141" name="Picture 13" descr="Compaq ipaq Pocket PC front"/>
          <p:cNvPicPr preferRelativeResize="0">
            <a:picLocks noChangeArrowheads="1"/>
          </p:cNvPicPr>
          <p:nvPr/>
        </p:nvPicPr>
        <p:blipFill>
          <a:blip r:embed="rId6" cstate="print"/>
          <a:srcRect/>
          <a:stretch>
            <a:fillRect/>
          </a:stretch>
        </p:blipFill>
        <p:spPr bwMode="auto">
          <a:xfrm>
            <a:off x="5546725" y="5811838"/>
            <a:ext cx="703263" cy="1046162"/>
          </a:xfrm>
          <a:prstGeom prst="rect">
            <a:avLst/>
          </a:prstGeom>
          <a:noFill/>
        </p:spPr>
      </p:pic>
      <p:pic>
        <p:nvPicPr>
          <p:cNvPr id="48142" name="Picture 14" descr="Compaq Presario 5000 w mon, speaker2_09-00"/>
          <p:cNvPicPr preferRelativeResize="0">
            <a:picLocks noChangeArrowheads="1"/>
          </p:cNvPicPr>
          <p:nvPr/>
        </p:nvPicPr>
        <p:blipFill>
          <a:blip r:embed="rId7" cstate="print"/>
          <a:srcRect/>
          <a:stretch>
            <a:fillRect/>
          </a:stretch>
        </p:blipFill>
        <p:spPr bwMode="auto">
          <a:xfrm>
            <a:off x="790575" y="2921000"/>
            <a:ext cx="1755775" cy="1239838"/>
          </a:xfrm>
          <a:prstGeom prst="rect">
            <a:avLst/>
          </a:prstGeom>
          <a:noFill/>
        </p:spPr>
      </p:pic>
      <p:pic>
        <p:nvPicPr>
          <p:cNvPr id="48143" name="Picture 15" descr="Compaq Presario 1400-Wireless Internet SMALLER"/>
          <p:cNvPicPr>
            <a:picLocks noChangeArrowheads="1"/>
          </p:cNvPicPr>
          <p:nvPr/>
        </p:nvPicPr>
        <p:blipFill>
          <a:blip r:embed="rId8" cstate="print"/>
          <a:srcRect/>
          <a:stretch>
            <a:fillRect/>
          </a:stretch>
        </p:blipFill>
        <p:spPr bwMode="auto">
          <a:xfrm>
            <a:off x="2709863" y="1322388"/>
            <a:ext cx="1336675" cy="1128712"/>
          </a:xfrm>
          <a:prstGeom prst="rect">
            <a:avLst/>
          </a:prstGeom>
          <a:noFill/>
        </p:spPr>
      </p:pic>
      <p:pic>
        <p:nvPicPr>
          <p:cNvPr id="48144" name="Picture 16" descr="I-mac"/>
          <p:cNvPicPr preferRelativeResize="0">
            <a:picLocks noChangeArrowheads="1"/>
          </p:cNvPicPr>
          <p:nvPr/>
        </p:nvPicPr>
        <p:blipFill>
          <a:blip r:embed="rId9" cstate="print"/>
          <a:srcRect/>
          <a:stretch>
            <a:fillRect/>
          </a:stretch>
        </p:blipFill>
        <p:spPr bwMode="auto">
          <a:xfrm>
            <a:off x="5254625" y="1474788"/>
            <a:ext cx="1154113" cy="747712"/>
          </a:xfrm>
          <a:prstGeom prst="rect">
            <a:avLst/>
          </a:prstGeom>
          <a:noFill/>
        </p:spPr>
      </p:pic>
      <p:pic>
        <p:nvPicPr>
          <p:cNvPr id="48145" name="Picture 17" descr="PalmVx_March01"/>
          <p:cNvPicPr>
            <a:picLocks noChangeAspect="1" noChangeArrowheads="1"/>
          </p:cNvPicPr>
          <p:nvPr>
            <p:ph idx="4294967295"/>
          </p:nvPr>
        </p:nvPicPr>
        <p:blipFill>
          <a:blip r:embed="rId10" cstate="print"/>
          <a:srcRect/>
          <a:stretch>
            <a:fillRect/>
          </a:stretch>
        </p:blipFill>
        <p:spPr>
          <a:xfrm>
            <a:off x="6961188" y="3865563"/>
            <a:ext cx="584200" cy="1738312"/>
          </a:xfrm>
          <a:noFill/>
          <a:ln/>
        </p:spPr>
      </p:pic>
      <p:sp>
        <p:nvSpPr>
          <p:cNvPr id="48146" name="Rectangle 18"/>
          <p:cNvSpPr>
            <a:spLocks noChangeArrowheads="1"/>
          </p:cNvSpPr>
          <p:nvPr/>
        </p:nvSpPr>
        <p:spPr bwMode="auto">
          <a:xfrm>
            <a:off x="533400" y="381000"/>
            <a:ext cx="8570913" cy="695325"/>
          </a:xfrm>
          <a:prstGeom prst="rect">
            <a:avLst/>
          </a:prstGeom>
          <a:noFill/>
          <a:ln w="9525">
            <a:noFill/>
            <a:miter lim="800000"/>
            <a:headEnd/>
            <a:tailEnd/>
          </a:ln>
          <a:effectLst/>
        </p:spPr>
        <p:txBody>
          <a:bodyPr>
            <a:spAutoFit/>
          </a:bodyPr>
          <a:lstStyle/>
          <a:p>
            <a:pPr algn="ctr">
              <a:spcBef>
                <a:spcPts val="1200"/>
              </a:spcBef>
              <a:spcAft>
                <a:spcPts val="300"/>
              </a:spcAft>
            </a:pPr>
            <a:r>
              <a:rPr lang="es-MX" sz="4000" b="1">
                <a:solidFill>
                  <a:schemeClr val="tx2"/>
                </a:solidFill>
              </a:rPr>
              <a:t>No más Islas de Información </a:t>
            </a:r>
          </a:p>
        </p:txBody>
      </p:sp>
      <p:pic>
        <p:nvPicPr>
          <p:cNvPr id="48147" name="Picture 19"/>
          <p:cNvPicPr>
            <a:picLocks noChangeAspect="1" noChangeArrowheads="1"/>
          </p:cNvPicPr>
          <p:nvPr/>
        </p:nvPicPr>
        <p:blipFill>
          <a:blip r:embed="rId11" cstate="print"/>
          <a:srcRect l="9761" t="7654" r="11868"/>
          <a:stretch>
            <a:fillRect/>
          </a:stretch>
        </p:blipFill>
        <p:spPr bwMode="auto">
          <a:xfrm>
            <a:off x="3571875" y="2528888"/>
            <a:ext cx="941388" cy="782637"/>
          </a:xfrm>
          <a:prstGeom prst="rect">
            <a:avLst/>
          </a:prstGeom>
          <a:noFill/>
          <a:ln w="9525">
            <a:noFill/>
            <a:miter lim="800000"/>
            <a:headEnd type="none" w="sm" len="sm"/>
            <a:tailEnd type="none" w="sm" len="sm"/>
          </a:ln>
          <a:effectLst/>
        </p:spPr>
      </p:pic>
      <p:pic>
        <p:nvPicPr>
          <p:cNvPr id="48148" name="Picture 20"/>
          <p:cNvPicPr>
            <a:picLocks noChangeAspect="1" noChangeArrowheads="1"/>
          </p:cNvPicPr>
          <p:nvPr/>
        </p:nvPicPr>
        <p:blipFill>
          <a:blip r:embed="rId12" cstate="print"/>
          <a:srcRect t="32877" b="33220"/>
          <a:stretch>
            <a:fillRect/>
          </a:stretch>
        </p:blipFill>
        <p:spPr bwMode="auto">
          <a:xfrm>
            <a:off x="2566988" y="3614738"/>
            <a:ext cx="1549400" cy="430212"/>
          </a:xfrm>
          <a:prstGeom prst="rect">
            <a:avLst/>
          </a:prstGeom>
          <a:noFill/>
          <a:ln w="9525">
            <a:noFill/>
            <a:miter lim="800000"/>
            <a:headEnd type="none" w="sm" len="sm"/>
            <a:tailEnd type="none" w="sm" len="sm"/>
          </a:ln>
          <a:effectLst/>
        </p:spPr>
      </p:pic>
      <p:pic>
        <p:nvPicPr>
          <p:cNvPr id="48149" name="Picture 21"/>
          <p:cNvPicPr>
            <a:picLocks noChangeAspect="1" noChangeArrowheads="1"/>
          </p:cNvPicPr>
          <p:nvPr/>
        </p:nvPicPr>
        <p:blipFill>
          <a:blip r:embed="rId13" cstate="print"/>
          <a:srcRect/>
          <a:stretch>
            <a:fillRect/>
          </a:stretch>
        </p:blipFill>
        <p:spPr bwMode="auto">
          <a:xfrm>
            <a:off x="5089525" y="2203450"/>
            <a:ext cx="501650" cy="1089025"/>
          </a:xfrm>
          <a:prstGeom prst="rect">
            <a:avLst/>
          </a:prstGeom>
          <a:noFill/>
          <a:ln w="9525">
            <a:noFill/>
            <a:miter lim="800000"/>
            <a:headEnd type="none" w="sm" len="sm"/>
            <a:tailEnd type="none" w="sm" len="sm"/>
          </a:ln>
          <a:effectLst/>
        </p:spPr>
      </p:pic>
      <p:pic>
        <p:nvPicPr>
          <p:cNvPr id="48150" name="Picture 22"/>
          <p:cNvPicPr>
            <a:picLocks noChangeAspect="1" noChangeArrowheads="1"/>
          </p:cNvPicPr>
          <p:nvPr/>
        </p:nvPicPr>
        <p:blipFill>
          <a:blip r:embed="rId14" cstate="print"/>
          <a:srcRect t="33220" b="32877"/>
          <a:stretch>
            <a:fillRect/>
          </a:stretch>
        </p:blipFill>
        <p:spPr bwMode="auto">
          <a:xfrm>
            <a:off x="5186363" y="4259263"/>
            <a:ext cx="1549400" cy="446087"/>
          </a:xfrm>
          <a:prstGeom prst="rect">
            <a:avLst/>
          </a:prstGeom>
          <a:noFill/>
          <a:ln w="9525">
            <a:noFill/>
            <a:miter lim="800000"/>
            <a:headEnd type="none" w="sm" len="sm"/>
            <a:tailEnd type="none" w="sm" len="sm"/>
          </a:ln>
          <a:effectLst/>
        </p:spPr>
      </p:pic>
      <p:pic>
        <p:nvPicPr>
          <p:cNvPr id="48151" name="Picture 23"/>
          <p:cNvPicPr>
            <a:picLocks noChangeAspect="1" noChangeArrowheads="1"/>
          </p:cNvPicPr>
          <p:nvPr/>
        </p:nvPicPr>
        <p:blipFill>
          <a:blip r:embed="rId15" cstate="print"/>
          <a:srcRect t="16216" r="4935" b="23471"/>
          <a:stretch>
            <a:fillRect/>
          </a:stretch>
        </p:blipFill>
        <p:spPr bwMode="auto">
          <a:xfrm>
            <a:off x="5461000" y="2879725"/>
            <a:ext cx="1385888" cy="1000125"/>
          </a:xfrm>
          <a:prstGeom prst="rect">
            <a:avLst/>
          </a:prstGeom>
          <a:noFill/>
          <a:ln w="9525">
            <a:noFill/>
            <a:miter lim="800000"/>
            <a:headEnd type="none" w="sm" len="sm"/>
            <a:tailEnd type="none" w="sm" len="sm"/>
          </a:ln>
          <a:effectLst/>
        </p:spPr>
      </p:pic>
      <p:pic>
        <p:nvPicPr>
          <p:cNvPr id="48152" name="Picture 24"/>
          <p:cNvPicPr>
            <a:picLocks noChangeAspect="1" noChangeArrowheads="1"/>
          </p:cNvPicPr>
          <p:nvPr/>
        </p:nvPicPr>
        <p:blipFill>
          <a:blip r:embed="rId16" cstate="print"/>
          <a:srcRect l="4935" t="23471" b="16216"/>
          <a:stretch>
            <a:fillRect/>
          </a:stretch>
        </p:blipFill>
        <p:spPr bwMode="auto">
          <a:xfrm>
            <a:off x="2825750" y="4522788"/>
            <a:ext cx="1385888" cy="1000125"/>
          </a:xfrm>
          <a:prstGeom prst="rect">
            <a:avLst/>
          </a:prstGeom>
          <a:noFill/>
          <a:ln w="9525">
            <a:noFill/>
            <a:miter lim="800000"/>
            <a:headEnd type="none" w="sm" len="sm"/>
            <a:tailEnd type="none" w="sm" len="sm"/>
          </a:ln>
          <a:effectLst/>
        </p:spPr>
      </p:pic>
      <p:pic>
        <p:nvPicPr>
          <p:cNvPr id="48153" name="Picture 25"/>
          <p:cNvPicPr>
            <a:picLocks noChangeAspect="1" noChangeArrowheads="1"/>
          </p:cNvPicPr>
          <p:nvPr/>
        </p:nvPicPr>
        <p:blipFill>
          <a:blip r:embed="rId17" cstate="print"/>
          <a:srcRect l="11868" r="9761" b="7654"/>
          <a:stretch>
            <a:fillRect/>
          </a:stretch>
        </p:blipFill>
        <p:spPr bwMode="auto">
          <a:xfrm>
            <a:off x="4987925" y="4918075"/>
            <a:ext cx="941388" cy="782638"/>
          </a:xfrm>
          <a:prstGeom prst="rect">
            <a:avLst/>
          </a:prstGeom>
          <a:noFill/>
          <a:ln w="9525">
            <a:noFill/>
            <a:miter lim="800000"/>
            <a:headEnd type="none" w="sm" len="sm"/>
            <a:tailEnd type="none" w="sm" len="sm"/>
          </a:ln>
          <a:effectLst/>
        </p:spPr>
      </p:pic>
      <p:pic>
        <p:nvPicPr>
          <p:cNvPr id="48154" name="Picture 26"/>
          <p:cNvPicPr>
            <a:picLocks noChangeAspect="1" noChangeArrowheads="1"/>
          </p:cNvPicPr>
          <p:nvPr/>
        </p:nvPicPr>
        <p:blipFill>
          <a:blip r:embed="rId18" cstate="print"/>
          <a:srcRect/>
          <a:stretch>
            <a:fillRect/>
          </a:stretch>
        </p:blipFill>
        <p:spPr bwMode="auto">
          <a:xfrm>
            <a:off x="3986213" y="5056188"/>
            <a:ext cx="571500" cy="1238250"/>
          </a:xfrm>
          <a:prstGeom prst="rect">
            <a:avLst/>
          </a:prstGeom>
          <a:noFill/>
          <a:ln w="9525">
            <a:noFill/>
            <a:miter lim="800000"/>
            <a:headEnd type="none" w="sm" len="sm"/>
            <a:tailEnd type="none" w="sm" len="sm"/>
          </a:ln>
          <a:effectLst/>
        </p:spPr>
      </p:pic>
      <p:sp>
        <p:nvSpPr>
          <p:cNvPr id="48155" name="Line 27"/>
          <p:cNvSpPr>
            <a:spLocks noChangeShapeType="1"/>
          </p:cNvSpPr>
          <p:nvPr/>
        </p:nvSpPr>
        <p:spPr bwMode="auto">
          <a:xfrm flipH="1">
            <a:off x="2133600" y="2278063"/>
            <a:ext cx="725488" cy="581025"/>
          </a:xfrm>
          <a:prstGeom prst="line">
            <a:avLst/>
          </a:prstGeom>
          <a:noFill/>
          <a:ln w="9525">
            <a:solidFill>
              <a:schemeClr val="tx1"/>
            </a:solidFill>
            <a:round/>
            <a:headEnd type="none" w="sm" len="sm"/>
            <a:tailEnd type="none" w="sm" len="sm"/>
          </a:ln>
          <a:effectLst/>
        </p:spPr>
        <p:txBody>
          <a:bodyPr wrap="none" lIns="80156" tIns="40078" rIns="80156" bIns="40078">
            <a:spAutoFit/>
          </a:bodyPr>
          <a:lstStyle/>
          <a:p>
            <a:endParaRPr lang="en-US"/>
          </a:p>
        </p:txBody>
      </p:sp>
      <p:sp>
        <p:nvSpPr>
          <p:cNvPr id="48156" name="Line 28"/>
          <p:cNvSpPr>
            <a:spLocks noChangeShapeType="1"/>
          </p:cNvSpPr>
          <p:nvPr/>
        </p:nvSpPr>
        <p:spPr bwMode="auto">
          <a:xfrm>
            <a:off x="1843088" y="4267200"/>
            <a:ext cx="0" cy="550863"/>
          </a:xfrm>
          <a:prstGeom prst="line">
            <a:avLst/>
          </a:prstGeom>
          <a:noFill/>
          <a:ln w="9525">
            <a:solidFill>
              <a:schemeClr val="tx1"/>
            </a:solidFill>
            <a:round/>
            <a:headEnd type="none" w="sm" len="sm"/>
            <a:tailEnd type="none" w="sm" len="sm"/>
          </a:ln>
          <a:effectLst/>
        </p:spPr>
        <p:txBody>
          <a:bodyPr wrap="none" lIns="80156" tIns="40078" rIns="80156" bIns="40078">
            <a:spAutoFit/>
          </a:bodyPr>
          <a:lstStyle/>
          <a:p>
            <a:endParaRPr lang="en-US"/>
          </a:p>
        </p:txBody>
      </p:sp>
      <p:sp>
        <p:nvSpPr>
          <p:cNvPr id="48157" name="Line 29"/>
          <p:cNvSpPr>
            <a:spLocks noChangeShapeType="1"/>
          </p:cNvSpPr>
          <p:nvPr/>
        </p:nvSpPr>
        <p:spPr bwMode="auto">
          <a:xfrm>
            <a:off x="2133600" y="5602288"/>
            <a:ext cx="1379538" cy="841375"/>
          </a:xfrm>
          <a:prstGeom prst="line">
            <a:avLst/>
          </a:prstGeom>
          <a:noFill/>
          <a:ln w="9525">
            <a:solidFill>
              <a:schemeClr val="tx1"/>
            </a:solidFill>
            <a:round/>
            <a:headEnd type="none" w="sm" len="sm"/>
            <a:tailEnd type="none" w="sm" len="sm"/>
          </a:ln>
          <a:effectLst/>
        </p:spPr>
        <p:txBody>
          <a:bodyPr wrap="none" lIns="80156" tIns="40078" rIns="80156" bIns="40078">
            <a:spAutoFit/>
          </a:bodyPr>
          <a:lstStyle/>
          <a:p>
            <a:endParaRPr lang="en-US"/>
          </a:p>
        </p:txBody>
      </p:sp>
      <p:sp>
        <p:nvSpPr>
          <p:cNvPr id="48158" name="Line 30"/>
          <p:cNvSpPr>
            <a:spLocks noChangeShapeType="1"/>
          </p:cNvSpPr>
          <p:nvPr/>
        </p:nvSpPr>
        <p:spPr bwMode="auto">
          <a:xfrm flipV="1">
            <a:off x="4064000" y="6618288"/>
            <a:ext cx="1377950" cy="0"/>
          </a:xfrm>
          <a:prstGeom prst="line">
            <a:avLst/>
          </a:prstGeom>
          <a:noFill/>
          <a:ln w="9525">
            <a:solidFill>
              <a:schemeClr val="tx1"/>
            </a:solidFill>
            <a:round/>
            <a:headEnd type="none" w="sm" len="sm"/>
            <a:tailEnd type="none" w="sm" len="sm"/>
          </a:ln>
          <a:effectLst/>
        </p:spPr>
        <p:txBody>
          <a:bodyPr lIns="80156" tIns="40078" rIns="80156" bIns="40078">
            <a:spAutoFit/>
          </a:bodyPr>
          <a:lstStyle/>
          <a:p>
            <a:endParaRPr lang="en-US"/>
          </a:p>
        </p:txBody>
      </p:sp>
      <p:sp>
        <p:nvSpPr>
          <p:cNvPr id="48159" name="Line 31"/>
          <p:cNvSpPr>
            <a:spLocks noChangeShapeType="1"/>
          </p:cNvSpPr>
          <p:nvPr/>
        </p:nvSpPr>
        <p:spPr bwMode="auto">
          <a:xfrm flipV="1">
            <a:off x="6400800" y="5094288"/>
            <a:ext cx="1074738" cy="928687"/>
          </a:xfrm>
          <a:prstGeom prst="line">
            <a:avLst/>
          </a:prstGeom>
          <a:noFill/>
          <a:ln w="9525">
            <a:solidFill>
              <a:schemeClr val="tx1"/>
            </a:solidFill>
            <a:round/>
            <a:headEnd type="none" w="sm" len="sm"/>
            <a:tailEnd type="none" w="sm" len="sm"/>
          </a:ln>
          <a:effectLst/>
        </p:spPr>
        <p:txBody>
          <a:bodyPr lIns="80156" tIns="40078" rIns="80156" bIns="40078">
            <a:spAutoFit/>
          </a:bodyPr>
          <a:lstStyle/>
          <a:p>
            <a:endParaRPr lang="en-US"/>
          </a:p>
        </p:txBody>
      </p:sp>
      <p:sp>
        <p:nvSpPr>
          <p:cNvPr id="48160" name="Line 32"/>
          <p:cNvSpPr>
            <a:spLocks noChangeShapeType="1"/>
          </p:cNvSpPr>
          <p:nvPr/>
        </p:nvSpPr>
        <p:spPr bwMode="auto">
          <a:xfrm>
            <a:off x="7504113" y="3440113"/>
            <a:ext cx="14287" cy="290512"/>
          </a:xfrm>
          <a:prstGeom prst="line">
            <a:avLst/>
          </a:prstGeom>
          <a:noFill/>
          <a:ln w="9525">
            <a:solidFill>
              <a:schemeClr val="tx1"/>
            </a:solidFill>
            <a:round/>
            <a:headEnd type="none" w="sm" len="sm"/>
            <a:tailEnd type="none" w="sm" len="sm"/>
          </a:ln>
          <a:effectLst/>
        </p:spPr>
        <p:txBody>
          <a:bodyPr wrap="none" lIns="80156" tIns="40078" rIns="80156" bIns="40078">
            <a:spAutoFit/>
          </a:bodyPr>
          <a:lstStyle/>
          <a:p>
            <a:endParaRPr lang="en-US"/>
          </a:p>
        </p:txBody>
      </p:sp>
      <p:sp>
        <p:nvSpPr>
          <p:cNvPr id="48161" name="Line 33"/>
          <p:cNvSpPr>
            <a:spLocks noChangeShapeType="1"/>
          </p:cNvSpPr>
          <p:nvPr/>
        </p:nvSpPr>
        <p:spPr bwMode="auto">
          <a:xfrm>
            <a:off x="6226175" y="1871663"/>
            <a:ext cx="987425" cy="566737"/>
          </a:xfrm>
          <a:prstGeom prst="line">
            <a:avLst/>
          </a:prstGeom>
          <a:noFill/>
          <a:ln w="9525">
            <a:solidFill>
              <a:schemeClr val="tx1"/>
            </a:solidFill>
            <a:round/>
            <a:headEnd type="none" w="sm" len="sm"/>
            <a:tailEnd type="none" w="sm" len="sm"/>
          </a:ln>
          <a:effectLst/>
        </p:spPr>
        <p:txBody>
          <a:bodyPr wrap="none" lIns="80156" tIns="40078" rIns="80156" bIns="40078">
            <a:spAutoFit/>
          </a:bodyPr>
          <a:lstStyle/>
          <a:p>
            <a:endParaRPr lang="en-US"/>
          </a:p>
        </p:txBody>
      </p:sp>
      <p:sp>
        <p:nvSpPr>
          <p:cNvPr id="48162" name="Line 34"/>
          <p:cNvSpPr>
            <a:spLocks noChangeShapeType="1"/>
          </p:cNvSpPr>
          <p:nvPr/>
        </p:nvSpPr>
        <p:spPr bwMode="auto">
          <a:xfrm>
            <a:off x="3817938" y="1871663"/>
            <a:ext cx="1304925" cy="0"/>
          </a:xfrm>
          <a:prstGeom prst="line">
            <a:avLst/>
          </a:prstGeom>
          <a:noFill/>
          <a:ln w="9525">
            <a:solidFill>
              <a:schemeClr val="tx1"/>
            </a:solidFill>
            <a:round/>
            <a:headEnd type="none" w="sm" len="sm"/>
            <a:tailEnd type="none" w="sm" len="sm"/>
          </a:ln>
          <a:effectLst/>
        </p:spPr>
        <p:txBody>
          <a:bodyPr wrap="none" lIns="80156" tIns="40078" rIns="80156" bIns="40078">
            <a:spAutoFit/>
          </a:bodyPr>
          <a:lstStyle/>
          <a:p>
            <a:endParaRPr lang="en-US"/>
          </a:p>
        </p:txBody>
      </p:sp>
      <p:sp>
        <p:nvSpPr>
          <p:cNvPr id="48163" name="Text Box 35"/>
          <p:cNvSpPr txBox="1">
            <a:spLocks noChangeArrowheads="1"/>
          </p:cNvSpPr>
          <p:nvPr/>
        </p:nvSpPr>
        <p:spPr bwMode="auto">
          <a:xfrm>
            <a:off x="6691313" y="5821363"/>
            <a:ext cx="2233612" cy="717550"/>
          </a:xfrm>
          <a:prstGeom prst="rect">
            <a:avLst/>
          </a:prstGeom>
          <a:noFill/>
          <a:ln w="9525">
            <a:noFill/>
            <a:miter lim="800000"/>
            <a:headEnd type="none" w="sm" len="sm"/>
            <a:tailEnd type="none" w="sm" len="sm"/>
          </a:ln>
          <a:effectLst/>
        </p:spPr>
        <p:txBody>
          <a:bodyPr wrap="none" lIns="80156" tIns="40078" rIns="80156" bIns="40078">
            <a:spAutoFit/>
          </a:bodyPr>
          <a:lstStyle/>
          <a:p>
            <a:r>
              <a:rPr lang="es-MX" sz="1400" b="1" i="1">
                <a:solidFill>
                  <a:schemeClr val="tx2"/>
                </a:solidFill>
                <a:effectLst>
                  <a:outerShdw blurRad="38100" dist="38100" dir="2700000" algn="tl">
                    <a:srgbClr val="000000"/>
                  </a:outerShdw>
                </a:effectLst>
              </a:rPr>
              <a:t>Información a cualquier </a:t>
            </a:r>
          </a:p>
          <a:p>
            <a:r>
              <a:rPr lang="es-MX" sz="1400" b="1" i="1">
                <a:solidFill>
                  <a:schemeClr val="tx2"/>
                </a:solidFill>
                <a:effectLst>
                  <a:outerShdw blurRad="38100" dist="38100" dir="2700000" algn="tl">
                    <a:srgbClr val="000000"/>
                  </a:outerShdw>
                </a:effectLst>
              </a:rPr>
              <a:t>dato, en cualquier hora,</a:t>
            </a:r>
          </a:p>
          <a:p>
            <a:r>
              <a:rPr lang="es-MX" sz="1400" b="1" i="1">
                <a:solidFill>
                  <a:schemeClr val="tx2"/>
                </a:solidFill>
                <a:effectLst>
                  <a:outerShdw blurRad="38100" dist="38100" dir="2700000" algn="tl">
                    <a:srgbClr val="000000"/>
                  </a:outerShdw>
                </a:effectLst>
              </a:rPr>
              <a:t> en cualquier dispositivo</a:t>
            </a:r>
            <a:endParaRPr lang="en-US" sz="1400" b="1" i="1">
              <a:solidFill>
                <a:schemeClr val="tx2"/>
              </a:solidFill>
              <a:effectLst>
                <a:outerShdw blurRad="38100" dist="38100" dir="2700000" algn="tl">
                  <a:srgbClr val="000000"/>
                </a:outerShdw>
              </a:effectLst>
            </a:endParaRPr>
          </a:p>
        </p:txBody>
      </p:sp>
      <p:sp>
        <p:nvSpPr>
          <p:cNvPr id="48164" name="Line 36"/>
          <p:cNvSpPr>
            <a:spLocks noChangeShapeType="1"/>
          </p:cNvSpPr>
          <p:nvPr/>
        </p:nvSpPr>
        <p:spPr bwMode="auto">
          <a:xfrm flipV="1">
            <a:off x="2105025" y="2438400"/>
            <a:ext cx="1146175" cy="2395538"/>
          </a:xfrm>
          <a:prstGeom prst="line">
            <a:avLst/>
          </a:prstGeom>
          <a:noFill/>
          <a:ln w="9525">
            <a:solidFill>
              <a:schemeClr val="tx1"/>
            </a:solidFill>
            <a:round/>
            <a:headEnd/>
            <a:tailEnd/>
          </a:ln>
          <a:effectLst/>
        </p:spPr>
        <p:txBody>
          <a:bodyPr>
            <a:spAutoFit/>
          </a:bodyPr>
          <a:lstStyle/>
          <a:p>
            <a:endParaRPr lang="en-US"/>
          </a:p>
        </p:txBody>
      </p:sp>
      <p:sp>
        <p:nvSpPr>
          <p:cNvPr id="48165" name="Line 37"/>
          <p:cNvSpPr>
            <a:spLocks noChangeShapeType="1"/>
          </p:cNvSpPr>
          <p:nvPr/>
        </p:nvSpPr>
        <p:spPr bwMode="auto">
          <a:xfrm flipV="1">
            <a:off x="2090738" y="2147888"/>
            <a:ext cx="3308350" cy="2700337"/>
          </a:xfrm>
          <a:prstGeom prst="line">
            <a:avLst/>
          </a:prstGeom>
          <a:noFill/>
          <a:ln w="9525">
            <a:solidFill>
              <a:schemeClr val="tx1"/>
            </a:solidFill>
            <a:round/>
            <a:headEnd/>
            <a:tailEnd/>
          </a:ln>
          <a:effectLst/>
        </p:spPr>
        <p:txBody>
          <a:bodyPr>
            <a:spAutoFit/>
          </a:bodyPr>
          <a:lstStyle/>
          <a:p>
            <a:endParaRPr lang="en-US"/>
          </a:p>
        </p:txBody>
      </p:sp>
      <p:sp>
        <p:nvSpPr>
          <p:cNvPr id="48166" name="Line 38"/>
          <p:cNvSpPr>
            <a:spLocks noChangeShapeType="1"/>
          </p:cNvSpPr>
          <p:nvPr/>
        </p:nvSpPr>
        <p:spPr bwMode="auto">
          <a:xfrm>
            <a:off x="2060575" y="4862513"/>
            <a:ext cx="3440113" cy="1247775"/>
          </a:xfrm>
          <a:prstGeom prst="line">
            <a:avLst/>
          </a:prstGeom>
          <a:noFill/>
          <a:ln w="9525">
            <a:solidFill>
              <a:schemeClr val="tx1"/>
            </a:solidFill>
            <a:round/>
            <a:headEnd/>
            <a:tailEnd/>
          </a:ln>
          <a:effectLst/>
        </p:spPr>
        <p:txBody>
          <a:bodyPr>
            <a:spAutoFit/>
          </a:bodyPr>
          <a:lstStyle/>
          <a:p>
            <a:endParaRPr lang="en-US"/>
          </a:p>
        </p:txBody>
      </p:sp>
      <p:sp>
        <p:nvSpPr>
          <p:cNvPr id="48167" name="Line 39"/>
          <p:cNvSpPr>
            <a:spLocks noChangeShapeType="1"/>
          </p:cNvSpPr>
          <p:nvPr/>
        </p:nvSpPr>
        <p:spPr bwMode="auto">
          <a:xfrm flipV="1">
            <a:off x="2105025" y="4441825"/>
            <a:ext cx="4891088" cy="392113"/>
          </a:xfrm>
          <a:prstGeom prst="line">
            <a:avLst/>
          </a:prstGeom>
          <a:noFill/>
          <a:ln w="9525">
            <a:noFill/>
            <a:round/>
            <a:headEnd/>
            <a:tailEnd/>
          </a:ln>
          <a:effectLst/>
        </p:spPr>
        <p:txBody>
          <a:bodyPr>
            <a:spAutoFit/>
          </a:bodyPr>
          <a:lstStyle/>
          <a:p>
            <a:endParaRPr lang="en-US"/>
          </a:p>
        </p:txBody>
      </p:sp>
      <p:sp>
        <p:nvSpPr>
          <p:cNvPr id="48168" name="Line 40"/>
          <p:cNvSpPr>
            <a:spLocks noChangeShapeType="1"/>
          </p:cNvSpPr>
          <p:nvPr/>
        </p:nvSpPr>
        <p:spPr bwMode="auto">
          <a:xfrm>
            <a:off x="3556000" y="2497138"/>
            <a:ext cx="144463" cy="3686175"/>
          </a:xfrm>
          <a:prstGeom prst="line">
            <a:avLst/>
          </a:prstGeom>
          <a:noFill/>
          <a:ln w="9525">
            <a:solidFill>
              <a:schemeClr val="tx1"/>
            </a:solidFill>
            <a:round/>
            <a:headEnd/>
            <a:tailEnd/>
          </a:ln>
          <a:effectLst/>
        </p:spPr>
        <p:txBody>
          <a:bodyPr>
            <a:spAutoFit/>
          </a:bodyPr>
          <a:lstStyle/>
          <a:p>
            <a:endParaRPr lang="en-US"/>
          </a:p>
        </p:txBody>
      </p:sp>
      <p:sp>
        <p:nvSpPr>
          <p:cNvPr id="48169" name="Line 41"/>
          <p:cNvSpPr>
            <a:spLocks noChangeShapeType="1"/>
          </p:cNvSpPr>
          <p:nvPr/>
        </p:nvSpPr>
        <p:spPr bwMode="auto">
          <a:xfrm>
            <a:off x="5616575" y="2162175"/>
            <a:ext cx="247650" cy="3586163"/>
          </a:xfrm>
          <a:prstGeom prst="line">
            <a:avLst/>
          </a:prstGeom>
          <a:noFill/>
          <a:ln w="9525">
            <a:solidFill>
              <a:schemeClr val="tx1"/>
            </a:solidFill>
            <a:round/>
            <a:headEnd/>
            <a:tailEnd/>
          </a:ln>
          <a:effectLst/>
        </p:spPr>
        <p:txBody>
          <a:bodyPr>
            <a:spAutoFit/>
          </a:bodyPr>
          <a:lstStyle/>
          <a:p>
            <a:endParaRPr lang="en-US"/>
          </a:p>
        </p:txBody>
      </p:sp>
      <p:sp>
        <p:nvSpPr>
          <p:cNvPr id="48170" name="Line 42"/>
          <p:cNvSpPr>
            <a:spLocks noChangeShapeType="1"/>
          </p:cNvSpPr>
          <p:nvPr/>
        </p:nvSpPr>
        <p:spPr bwMode="auto">
          <a:xfrm>
            <a:off x="3744913" y="2525713"/>
            <a:ext cx="3206750" cy="1727200"/>
          </a:xfrm>
          <a:prstGeom prst="line">
            <a:avLst/>
          </a:prstGeom>
          <a:noFill/>
          <a:ln w="9525">
            <a:solidFill>
              <a:schemeClr val="tx1"/>
            </a:solidFill>
            <a:round/>
            <a:headEnd/>
            <a:tailEnd/>
          </a:ln>
          <a:effectLst/>
        </p:spPr>
        <p:txBody>
          <a:bodyPr>
            <a:spAutoFit/>
          </a:bodyPr>
          <a:lstStyle/>
          <a:p>
            <a:endParaRPr lang="en-US"/>
          </a:p>
        </p:txBody>
      </p:sp>
      <p:sp>
        <p:nvSpPr>
          <p:cNvPr id="48171" name="Line 43"/>
          <p:cNvSpPr>
            <a:spLocks noChangeShapeType="1"/>
          </p:cNvSpPr>
          <p:nvPr/>
        </p:nvSpPr>
        <p:spPr bwMode="auto">
          <a:xfrm>
            <a:off x="3744913" y="2554288"/>
            <a:ext cx="3395662" cy="349250"/>
          </a:xfrm>
          <a:prstGeom prst="line">
            <a:avLst/>
          </a:prstGeom>
          <a:noFill/>
          <a:ln w="9525">
            <a:noFill/>
            <a:round/>
            <a:headEnd/>
            <a:tailEnd/>
          </a:ln>
          <a:effectLst/>
        </p:spPr>
        <p:txBody>
          <a:bodyPr>
            <a:spAutoFit/>
          </a:bodyPr>
          <a:lstStyle/>
          <a:p>
            <a:endParaRPr lang="en-US"/>
          </a:p>
        </p:txBody>
      </p:sp>
      <p:sp>
        <p:nvSpPr>
          <p:cNvPr id="48172" name="Line 44"/>
          <p:cNvSpPr>
            <a:spLocks noChangeShapeType="1"/>
          </p:cNvSpPr>
          <p:nvPr/>
        </p:nvSpPr>
        <p:spPr bwMode="auto">
          <a:xfrm flipV="1">
            <a:off x="4049713" y="4252913"/>
            <a:ext cx="2887662" cy="1770062"/>
          </a:xfrm>
          <a:prstGeom prst="line">
            <a:avLst/>
          </a:prstGeom>
          <a:noFill/>
          <a:ln w="9525">
            <a:solidFill>
              <a:schemeClr val="tx1"/>
            </a:solidFill>
            <a:round/>
            <a:headEnd/>
            <a:tailEnd/>
          </a:ln>
          <a:effectLst/>
        </p:spPr>
        <p:txBody>
          <a:bodyPr>
            <a:spAutoFit/>
          </a:bodyPr>
          <a:lstStyle/>
          <a:p>
            <a:endParaRPr lang="en-US"/>
          </a:p>
        </p:txBody>
      </p:sp>
      <p:sp>
        <p:nvSpPr>
          <p:cNvPr id="48173" name="Line 45"/>
          <p:cNvSpPr>
            <a:spLocks noChangeShapeType="1"/>
          </p:cNvSpPr>
          <p:nvPr/>
        </p:nvSpPr>
        <p:spPr bwMode="auto">
          <a:xfrm flipH="1" flipV="1">
            <a:off x="3657600" y="2452688"/>
            <a:ext cx="3454400" cy="392112"/>
          </a:xfrm>
          <a:prstGeom prst="line">
            <a:avLst/>
          </a:prstGeom>
          <a:noFill/>
          <a:ln w="9525">
            <a:solidFill>
              <a:schemeClr val="tx1"/>
            </a:solidFill>
            <a:round/>
            <a:headEnd/>
            <a:tailEnd/>
          </a:ln>
          <a:effectLst/>
        </p:spPr>
        <p:txBody>
          <a:bodyPr>
            <a:spAutoFit/>
          </a:bodyPr>
          <a:lstStyle/>
          <a:p>
            <a:endParaRPr lang="en-US"/>
          </a:p>
        </p:txBody>
      </p:sp>
      <p:sp>
        <p:nvSpPr>
          <p:cNvPr id="48174" name="Line 46"/>
          <p:cNvSpPr>
            <a:spLocks noChangeShapeType="1"/>
          </p:cNvSpPr>
          <p:nvPr/>
        </p:nvSpPr>
        <p:spPr bwMode="auto">
          <a:xfrm>
            <a:off x="5602288" y="2176463"/>
            <a:ext cx="1349375" cy="2076450"/>
          </a:xfrm>
          <a:prstGeom prst="line">
            <a:avLst/>
          </a:prstGeom>
          <a:noFill/>
          <a:ln w="9525">
            <a:noFill/>
            <a:round/>
            <a:headEnd/>
            <a:tailEnd/>
          </a:ln>
          <a:effectLst/>
        </p:spPr>
        <p:txBody>
          <a:bodyPr>
            <a:spAutoFit/>
          </a:bodyPr>
          <a:lstStyle/>
          <a:p>
            <a:endParaRPr lang="en-US"/>
          </a:p>
        </p:txBody>
      </p:sp>
      <p:sp>
        <p:nvSpPr>
          <p:cNvPr id="48175" name="Line 47"/>
          <p:cNvSpPr>
            <a:spLocks noChangeShapeType="1"/>
          </p:cNvSpPr>
          <p:nvPr/>
        </p:nvSpPr>
        <p:spPr bwMode="auto">
          <a:xfrm>
            <a:off x="5630863" y="2147888"/>
            <a:ext cx="1320800" cy="2076450"/>
          </a:xfrm>
          <a:prstGeom prst="line">
            <a:avLst/>
          </a:prstGeom>
          <a:noFill/>
          <a:ln w="9525">
            <a:solidFill>
              <a:schemeClr val="tx1"/>
            </a:solidFill>
            <a:round/>
            <a:headEnd/>
            <a:tailEnd/>
          </a:ln>
          <a:effectLst/>
        </p:spPr>
        <p:txBody>
          <a:bodyPr>
            <a:spAutoFit/>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8163"/>
                                        </p:tgtEl>
                                        <p:attrNameLst>
                                          <p:attrName>style.visibility</p:attrName>
                                        </p:attrNameLst>
                                      </p:cBhvr>
                                      <p:to>
                                        <p:strVal val="visible"/>
                                      </p:to>
                                    </p:set>
                                    <p:anim calcmode="lin" valueType="num">
                                      <p:cBhvr>
                                        <p:cTn id="7" dur="1000" fill="hold"/>
                                        <p:tgtEl>
                                          <p:spTgt spid="48163"/>
                                        </p:tgtEl>
                                        <p:attrNameLst>
                                          <p:attrName>ppt_w</p:attrName>
                                        </p:attrNameLst>
                                      </p:cBhvr>
                                      <p:tavLst>
                                        <p:tav tm="0">
                                          <p:val>
                                            <p:strVal val="#ppt_w*0.70"/>
                                          </p:val>
                                        </p:tav>
                                        <p:tav tm="100000">
                                          <p:val>
                                            <p:strVal val="#ppt_w"/>
                                          </p:val>
                                        </p:tav>
                                      </p:tavLst>
                                    </p:anim>
                                    <p:anim calcmode="lin" valueType="num">
                                      <p:cBhvr>
                                        <p:cTn id="8" dur="1000" fill="hold"/>
                                        <p:tgtEl>
                                          <p:spTgt spid="48163"/>
                                        </p:tgtEl>
                                        <p:attrNameLst>
                                          <p:attrName>ppt_h</p:attrName>
                                        </p:attrNameLst>
                                      </p:cBhvr>
                                      <p:tavLst>
                                        <p:tav tm="0">
                                          <p:val>
                                            <p:strVal val="#ppt_h"/>
                                          </p:val>
                                        </p:tav>
                                        <p:tav tm="100000">
                                          <p:val>
                                            <p:strVal val="#ppt_h"/>
                                          </p:val>
                                        </p:tav>
                                      </p:tavLst>
                                    </p:anim>
                                    <p:animEffect transition="in" filter="fade">
                                      <p:cBhvr>
                                        <p:cTn id="9" dur="1000"/>
                                        <p:tgtEl>
                                          <p:spTgt spid="48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s-VE"/>
              <a:t>Casos de Referencia</a:t>
            </a:r>
          </a:p>
        </p:txBody>
      </p:sp>
      <p:sp>
        <p:nvSpPr>
          <p:cNvPr id="21507" name="Rectangle 3"/>
          <p:cNvSpPr>
            <a:spLocks noGrp="1" noChangeArrowheads="1"/>
          </p:cNvSpPr>
          <p:nvPr>
            <p:ph type="body" idx="1"/>
          </p:nvPr>
        </p:nvSpPr>
        <p:spPr/>
        <p:txBody>
          <a:bodyPr/>
          <a:lstStyle/>
          <a:p>
            <a:r>
              <a:rPr lang="es-VE" i="0"/>
              <a:t>Bomberos de París</a:t>
            </a:r>
          </a:p>
          <a:p>
            <a:r>
              <a:rPr lang="es-VE" i="0"/>
              <a:t>São Paulo – Tribunal de Justicia</a:t>
            </a:r>
          </a:p>
          <a:p>
            <a:r>
              <a:rPr lang="es-VE" i="0"/>
              <a:t>Miraflores</a:t>
            </a:r>
          </a:p>
        </p:txBody>
      </p:sp>
      <p:sp>
        <p:nvSpPr>
          <p:cNvPr id="21508" name="AutoShape 4">
            <a:hlinkClick r:id="rId3" action="ppaction://hlinkfile" highlightClick="1"/>
          </p:cNvPr>
          <p:cNvSpPr>
            <a:spLocks noChangeArrowheads="1"/>
          </p:cNvSpPr>
          <p:nvPr/>
        </p:nvSpPr>
        <p:spPr bwMode="auto">
          <a:xfrm>
            <a:off x="4800600" y="1676400"/>
            <a:ext cx="685800" cy="457200"/>
          </a:xfrm>
          <a:prstGeom prst="actionButtonEnd">
            <a:avLst/>
          </a:prstGeom>
          <a:solidFill>
            <a:schemeClr val="accent1"/>
          </a:solidFill>
          <a:ln w="9525">
            <a:noFill/>
            <a:miter lim="800000"/>
            <a:headEnd/>
            <a:tailEnd/>
          </a:ln>
          <a:effectLst/>
        </p:spPr>
        <p:txBody>
          <a:bodyPr wrap="none" anchor="ctr"/>
          <a:lstStyle/>
          <a:p>
            <a:endParaRPr lang="en-US"/>
          </a:p>
        </p:txBody>
      </p:sp>
      <p:sp>
        <p:nvSpPr>
          <p:cNvPr id="21509" name="AutoShape 5">
            <a:hlinkClick r:id="rId4" action="ppaction://hlinkfile" highlightClick="1"/>
          </p:cNvPr>
          <p:cNvSpPr>
            <a:spLocks noChangeArrowheads="1"/>
          </p:cNvSpPr>
          <p:nvPr/>
        </p:nvSpPr>
        <p:spPr bwMode="auto">
          <a:xfrm>
            <a:off x="7391400" y="2362200"/>
            <a:ext cx="685800" cy="457200"/>
          </a:xfrm>
          <a:prstGeom prst="actionButtonEnd">
            <a:avLst/>
          </a:prstGeom>
          <a:solidFill>
            <a:schemeClr val="accent1"/>
          </a:solidFill>
          <a:ln w="9525">
            <a:noFill/>
            <a:miter lim="800000"/>
            <a:headEnd/>
            <a:tailEnd/>
          </a:ln>
          <a:effectLst/>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Default Design">
  <a:themeElements>
    <a:clrScheme name="">
      <a:dk1>
        <a:srgbClr val="000000"/>
      </a:dk1>
      <a:lt1>
        <a:srgbClr val="FFFFFF"/>
      </a:lt1>
      <a:dk2>
        <a:srgbClr val="00478E"/>
      </a:dk2>
      <a:lt2>
        <a:srgbClr val="FFCC29"/>
      </a:lt2>
      <a:accent1>
        <a:srgbClr val="FCEB98"/>
      </a:accent1>
      <a:accent2>
        <a:srgbClr val="6699FF"/>
      </a:accent2>
      <a:accent3>
        <a:srgbClr val="AAB1C6"/>
      </a:accent3>
      <a:accent4>
        <a:srgbClr val="DADADA"/>
      </a:accent4>
      <a:accent5>
        <a:srgbClr val="FDF3CA"/>
      </a:accent5>
      <a:accent6>
        <a:srgbClr val="5C8AE7"/>
      </a:accent6>
      <a:hlink>
        <a:srgbClr val="66CC66"/>
      </a:hlink>
      <a:folHlink>
        <a:srgbClr val="FA7438"/>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TotalTime>
  <Words>1211</Words>
  <Application>Microsoft Office PowerPoint</Application>
  <PresentationFormat>On-screen Show (4:3)</PresentationFormat>
  <Paragraphs>103</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Segoe</vt:lpstr>
      <vt:lpstr>Segoe Semibold</vt:lpstr>
      <vt:lpstr>Franklin Gothic Book</vt:lpstr>
      <vt:lpstr>1_Default Design</vt:lpstr>
      <vt:lpstr>¿Puede la tecnología hacer más seguro al mundo?</vt:lpstr>
      <vt:lpstr>Pilares de los  Gobiernos</vt:lpstr>
      <vt:lpstr>Violencia en América Latina</vt:lpstr>
      <vt:lpstr>Las capacidades de inversión gubernamental son limitadas</vt:lpstr>
      <vt:lpstr>Factores de cambio tecnológico</vt:lpstr>
      <vt:lpstr>Aprovechar la creciente gama de dispositivos inteligentes</vt:lpstr>
      <vt:lpstr>Conectando todo Interoperatividad Universal</vt:lpstr>
      <vt:lpstr>Slide 8</vt:lpstr>
      <vt:lpstr>Casos de Referencia</vt:lpstr>
      <vt:lpstr>Slide 10</vt:lpstr>
      <vt:lpstr>Slide 11</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a safer world using Technolgy</dc:title>
  <dc:creator>Lorenzo Madrid</dc:creator>
  <cp:lastModifiedBy>anarod</cp:lastModifiedBy>
  <cp:revision>11</cp:revision>
  <dcterms:created xsi:type="dcterms:W3CDTF">2005-09-08T15:01:50Z</dcterms:created>
  <dcterms:modified xsi:type="dcterms:W3CDTF">2010-07-12T06:04:12Z</dcterms:modified>
</cp:coreProperties>
</file>