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9" r:id="rId1"/>
  </p:sldMasterIdLst>
  <p:notesMasterIdLst>
    <p:notesMasterId r:id="rId21"/>
  </p:notesMasterIdLst>
  <p:handoutMasterIdLst>
    <p:handoutMasterId r:id="rId22"/>
  </p:handoutMasterIdLst>
  <p:sldIdLst>
    <p:sldId id="256" r:id="rId2"/>
    <p:sldId id="257" r:id="rId3"/>
    <p:sldId id="261" r:id="rId4"/>
    <p:sldId id="266" r:id="rId5"/>
    <p:sldId id="268" r:id="rId6"/>
    <p:sldId id="267" r:id="rId7"/>
    <p:sldId id="265" r:id="rId8"/>
    <p:sldId id="263" r:id="rId9"/>
    <p:sldId id="269" r:id="rId10"/>
    <p:sldId id="270" r:id="rId11"/>
    <p:sldId id="275" r:id="rId12"/>
    <p:sldId id="276" r:id="rId13"/>
    <p:sldId id="274" r:id="rId14"/>
    <p:sldId id="278" r:id="rId15"/>
    <p:sldId id="277" r:id="rId16"/>
    <p:sldId id="264" r:id="rId17"/>
    <p:sldId id="259" r:id="rId18"/>
    <p:sldId id="271" r:id="rId19"/>
    <p:sldId id="273" r:id="rId20"/>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85" autoAdjust="0"/>
  </p:normalViewPr>
  <p:slideViewPr>
    <p:cSldViewPr>
      <p:cViewPr varScale="1">
        <p:scale>
          <a:sx n="58" d="100"/>
          <a:sy n="58" d="100"/>
        </p:scale>
        <p:origin x="-6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427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427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427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F9B45B6-61A2-4F85-A31E-D28DD075C17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945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9460"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946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C6C8324-7283-4948-BF65-5FF73BDA038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8EAD8-E971-4239-A57E-F3C25F4943A2}" type="slidenum">
              <a:rPr lang="en-US"/>
              <a:pPr/>
              <a:t>17</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ct val="80000"/>
              </a:lnSpc>
            </a:pPr>
            <a:r>
              <a:rPr lang="en-US" sz="800" b="1"/>
              <a:t>Scanning</a:t>
            </a:r>
            <a:r>
              <a:rPr lang="en-US" sz="800"/>
              <a:t>	Identifying problems using knowledge, basic data, and electronic maps.</a:t>
            </a:r>
          </a:p>
          <a:p>
            <a:pPr>
              <a:lnSpc>
                <a:spcPct val="80000"/>
              </a:lnSpc>
            </a:pPr>
            <a:r>
              <a:rPr lang="en-US" sz="800" b="1"/>
              <a:t>Analysis</a:t>
            </a:r>
            <a:r>
              <a:rPr lang="en-US" sz="800"/>
              <a:t>	Using hunches, information, and data to dig deeper into problems’ characteristics and causes.</a:t>
            </a:r>
          </a:p>
          <a:p>
            <a:pPr>
              <a:lnSpc>
                <a:spcPct val="80000"/>
              </a:lnSpc>
            </a:pPr>
            <a:r>
              <a:rPr lang="en-US" sz="800" b="1"/>
              <a:t>Response</a:t>
            </a:r>
            <a:r>
              <a:rPr lang="en-US" sz="800"/>
              <a:t>	Working with the community (where appropriate/possible) to devise a solution.</a:t>
            </a:r>
          </a:p>
          <a:p>
            <a:pPr>
              <a:lnSpc>
                <a:spcPct val="80000"/>
              </a:lnSpc>
            </a:pPr>
            <a:r>
              <a:rPr lang="en-US" sz="800" b="1"/>
              <a:t>Assessment</a:t>
            </a:r>
            <a:r>
              <a:rPr lang="en-US" sz="800"/>
              <a:t> Looking back to see if the solution worked and what lessons can be drawn.</a:t>
            </a:r>
          </a:p>
          <a:p>
            <a:pPr>
              <a:lnSpc>
                <a:spcPct val="80000"/>
              </a:lnSpc>
            </a:pPr>
            <a:endParaRPr lang="en-US" sz="800"/>
          </a:p>
          <a:p>
            <a:pPr>
              <a:lnSpc>
                <a:spcPct val="80000"/>
              </a:lnSpc>
            </a:pPr>
            <a:r>
              <a:rPr lang="en-US" sz="800" b="1"/>
              <a:t>The Boston Gun Project</a:t>
            </a:r>
            <a:r>
              <a:rPr lang="en-US" sz="800"/>
              <a:t> </a:t>
            </a:r>
          </a:p>
          <a:p>
            <a:pPr>
              <a:lnSpc>
                <a:spcPct val="80000"/>
              </a:lnSpc>
            </a:pPr>
            <a:r>
              <a:rPr lang="en-US" sz="800"/>
              <a:t>Problem-oriented policing initiative aimed at homicide victimization among young people in Boston. </a:t>
            </a:r>
          </a:p>
          <a:p>
            <a:pPr>
              <a:lnSpc>
                <a:spcPct val="80000"/>
              </a:lnSpc>
            </a:pPr>
            <a:endParaRPr lang="en-US" sz="800"/>
          </a:p>
          <a:p>
            <a:pPr>
              <a:lnSpc>
                <a:spcPct val="80000"/>
              </a:lnSpc>
            </a:pPr>
            <a:r>
              <a:rPr lang="en-US" sz="800"/>
              <a:t>Boston experienced epidemic of </a:t>
            </a:r>
            <a:r>
              <a:rPr lang="en-US" sz="800" b="1"/>
              <a:t>youth homicide</a:t>
            </a:r>
            <a:r>
              <a:rPr lang="en-US" sz="800"/>
              <a:t> between the late </a:t>
            </a:r>
            <a:r>
              <a:rPr lang="en-US" sz="800" b="1"/>
              <a:t>1980s and early 1990s</a:t>
            </a:r>
            <a:r>
              <a:rPr lang="en-US" sz="800"/>
              <a:t>. </a:t>
            </a:r>
          </a:p>
          <a:p>
            <a:pPr>
              <a:lnSpc>
                <a:spcPct val="80000"/>
              </a:lnSpc>
            </a:pPr>
            <a:endParaRPr lang="en-US" sz="800"/>
          </a:p>
          <a:p>
            <a:pPr>
              <a:lnSpc>
                <a:spcPct val="80000"/>
              </a:lnSpc>
            </a:pPr>
            <a:r>
              <a:rPr lang="en-US" sz="800"/>
              <a:t>Youth homicide (ages 24 and under) </a:t>
            </a:r>
            <a:r>
              <a:rPr lang="en-US" sz="800" b="1"/>
              <a:t>increased 230 % -- from 22 victims in 1987 to 73 victims in 1990</a:t>
            </a:r>
            <a:r>
              <a:rPr lang="en-US" sz="800"/>
              <a:t>. Remained high well after the peak of the epidemic. Boston averaged about 44 youth homicides per year between 1991 and 1995.</a:t>
            </a:r>
          </a:p>
          <a:p>
            <a:pPr>
              <a:lnSpc>
                <a:spcPct val="80000"/>
              </a:lnSpc>
            </a:pPr>
            <a:endParaRPr lang="en-US" sz="800"/>
          </a:p>
          <a:p>
            <a:pPr>
              <a:lnSpc>
                <a:spcPct val="80000"/>
              </a:lnSpc>
            </a:pPr>
            <a:r>
              <a:rPr lang="en-US" sz="800"/>
              <a:t>1) assembling an </a:t>
            </a:r>
            <a:r>
              <a:rPr lang="en-US" sz="800" b="1"/>
              <a:t>interagency working group</a:t>
            </a:r>
            <a:r>
              <a:rPr lang="en-US" sz="800"/>
              <a:t> of largely line-level criminal justice and other practitioners; 2) applying quantitative and qualitative </a:t>
            </a:r>
            <a:r>
              <a:rPr lang="en-US" sz="800" b="1"/>
              <a:t>research</a:t>
            </a:r>
            <a:r>
              <a:rPr lang="en-US" sz="800"/>
              <a:t> techniques to create an assessment of the nature of, and dynamics driving, youth violence in Boston; 3) developing an </a:t>
            </a:r>
            <a:r>
              <a:rPr lang="en-US" sz="800" b="1"/>
              <a:t>intervention</a:t>
            </a:r>
            <a:r>
              <a:rPr lang="en-US" sz="800"/>
              <a:t> designed to have a substantial, near-term impact on youth homicide: 4) </a:t>
            </a:r>
            <a:r>
              <a:rPr lang="en-US" sz="800" b="1"/>
              <a:t>implementing</a:t>
            </a:r>
            <a:r>
              <a:rPr lang="en-US" sz="800"/>
              <a:t> and adapting the intervention; and 5) </a:t>
            </a:r>
            <a:r>
              <a:rPr lang="en-US" sz="800" b="1"/>
              <a:t>evaluating</a:t>
            </a:r>
            <a:r>
              <a:rPr lang="en-US" sz="800"/>
              <a:t> the intervention's impact.</a:t>
            </a:r>
          </a:p>
          <a:p>
            <a:pPr>
              <a:lnSpc>
                <a:spcPct val="80000"/>
              </a:lnSpc>
            </a:pPr>
            <a:endParaRPr lang="en-US" sz="800"/>
          </a:p>
          <a:p>
            <a:pPr>
              <a:lnSpc>
                <a:spcPct val="80000"/>
              </a:lnSpc>
            </a:pPr>
            <a:r>
              <a:rPr lang="en-US" sz="800" b="1"/>
              <a:t>Partnership</a:t>
            </a:r>
            <a:r>
              <a:rPr lang="en-US" sz="800"/>
              <a:t> included (Boston Gun Project Working Group) Boston PD; Mass. Dept’s of probation &amp; parole; office of Suffolk County DA; office US Attny; Bureau of ATF; Mass. Dept of Youth Services (juvenile corrections); Boston School Police; and gang outreach and prevention "streetworkers" attached to the Boston Community Centers program. Other important participants, either as regular partners later in the process or episodically, Ten Point Coalition of activist black clergy, Drug Enforcement Administration, Mass. State Police, and office Mass. AG.</a:t>
            </a:r>
          </a:p>
          <a:p>
            <a:pPr>
              <a:lnSpc>
                <a:spcPct val="80000"/>
              </a:lnSpc>
            </a:pPr>
            <a:endParaRPr lang="en-US" sz="800"/>
          </a:p>
          <a:p>
            <a:pPr>
              <a:lnSpc>
                <a:spcPct val="80000"/>
              </a:lnSpc>
            </a:pPr>
            <a:r>
              <a:rPr lang="en-US" sz="800"/>
              <a:t>Began in 1995, implemented "Operation Ceasefire" in late spring of 1996. </a:t>
            </a:r>
          </a:p>
          <a:p>
            <a:pPr>
              <a:lnSpc>
                <a:spcPct val="80000"/>
              </a:lnSpc>
            </a:pPr>
            <a:endParaRPr lang="en-US" sz="800"/>
          </a:p>
          <a:p>
            <a:pPr>
              <a:lnSpc>
                <a:spcPct val="80000"/>
              </a:lnSpc>
            </a:pPr>
            <a:r>
              <a:rPr lang="en-US" sz="800"/>
              <a:t>Operation Ceasefire innovative partnership between researchers and practitioners brought together to assess the city's youth homicide problem and implement intervention (near-term impact). </a:t>
            </a:r>
          </a:p>
          <a:p>
            <a:pPr>
              <a:lnSpc>
                <a:spcPct val="80000"/>
              </a:lnSpc>
            </a:pPr>
            <a:endParaRPr lang="en-US" sz="800"/>
          </a:p>
          <a:p>
            <a:pPr>
              <a:lnSpc>
                <a:spcPct val="80000"/>
              </a:lnSpc>
            </a:pPr>
            <a:r>
              <a:rPr lang="en-US" sz="800"/>
              <a:t>Based on "pulling levers" deterrence strategy</a:t>
            </a:r>
            <a:r>
              <a:rPr lang="en-US" sz="800" b="1"/>
              <a:t> focused </a:t>
            </a:r>
            <a:r>
              <a:rPr lang="en-US" sz="800"/>
              <a:t>criminal justice attention on </a:t>
            </a:r>
            <a:r>
              <a:rPr lang="en-US" sz="800" b="1"/>
              <a:t>small # of chronically offending</a:t>
            </a:r>
            <a:r>
              <a:rPr lang="en-US" sz="800"/>
              <a:t> gang-involved youth responsible for much of Boston's youth homicide problem. </a:t>
            </a:r>
          </a:p>
          <a:p>
            <a:pPr>
              <a:lnSpc>
                <a:spcPct val="80000"/>
              </a:lnSpc>
            </a:pPr>
            <a:endParaRPr lang="en-US" sz="800"/>
          </a:p>
          <a:p>
            <a:pPr>
              <a:lnSpc>
                <a:spcPct val="80000"/>
              </a:lnSpc>
            </a:pPr>
            <a:r>
              <a:rPr lang="en-US" sz="800" b="1"/>
              <a:t>Impact evaluation</a:t>
            </a:r>
            <a:r>
              <a:rPr lang="en-US" sz="800"/>
              <a:t> suggests that intervention was associated with significant reductions in youth homicide victimization, shots fired calls for service, and gun assault incidents in Boston. </a:t>
            </a:r>
          </a:p>
          <a:p>
            <a:pPr>
              <a:lnSpc>
                <a:spcPct val="80000"/>
              </a:lnSpc>
            </a:pPr>
            <a:endParaRPr lang="en-US" sz="800"/>
          </a:p>
          <a:p>
            <a:pPr>
              <a:lnSpc>
                <a:spcPct val="80000"/>
              </a:lnSpc>
            </a:pPr>
            <a:r>
              <a:rPr lang="en-US" sz="800"/>
              <a:t>Comparative analysis of youth homicide trends in Boston relative to youth homicide trends in other major U.S. and New England cities also supports a unique program effect associated with the Ceasefire intervention.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15363"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15364"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15365"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15366" name="Rectangle 6"/>
          <p:cNvSpPr>
            <a:spLocks noGrp="1" noChangeArrowheads="1"/>
          </p:cNvSpPr>
          <p:nvPr>
            <p:ph type="sldNum" sz="quarter" idx="4"/>
          </p:nvPr>
        </p:nvSpPr>
        <p:spPr>
          <a:xfrm>
            <a:off x="2209800" y="6248400"/>
            <a:ext cx="1219200" cy="457200"/>
          </a:xfrm>
        </p:spPr>
        <p:txBody>
          <a:bodyPr/>
          <a:lstStyle>
            <a:lvl1pPr>
              <a:defRPr/>
            </a:lvl1pPr>
          </a:lstStyle>
          <a:p>
            <a:fld id="{BB09775C-E4C0-45BF-8049-4D7FE436AD08}" type="slidenum">
              <a:rPr lang="en-US"/>
              <a:pPr/>
              <a:t>‹#›</a:t>
            </a:fld>
            <a:endParaRPr lang="en-US"/>
          </a:p>
        </p:txBody>
      </p:sp>
      <p:sp>
        <p:nvSpPr>
          <p:cNvPr id="15367"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en-US"/>
          </a:p>
        </p:txBody>
      </p:sp>
      <p:sp>
        <p:nvSpPr>
          <p:cNvPr id="15368"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eaLnBrk="1" hangingPunct="1"/>
            <a:endParaRPr lang="es-ES" sz="2400">
              <a:latin typeface="Times New Roman" pitchFamily="18" charset="0"/>
            </a:endParaRPr>
          </a:p>
        </p:txBody>
      </p:sp>
      <p:sp>
        <p:nvSpPr>
          <p:cNvPr id="15369"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eaLnBrk="1" hangingPunct="1"/>
            <a:endParaRPr lang="es-ES" sz="2400">
              <a:latin typeface="Times New Roman" pitchFamily="18" charset="0"/>
            </a:endParaRPr>
          </a:p>
        </p:txBody>
      </p:sp>
      <p:sp>
        <p:nvSpPr>
          <p:cNvPr id="15370"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eaLnBrk="1" hangingPunct="1"/>
            <a:endParaRPr lang="es-ES"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DF0318-A8CD-4A59-9EDA-AFD9D8D3D01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780824-FB82-4F2A-90BD-73130BC8C2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126974-F1A7-4CDB-AFA1-2463731DE9A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557B0E-366E-4217-9D1D-A3626B9D1AA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A484D6-F14F-4F4B-988F-6CDC02C81C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717DCA6-9284-4652-8CD9-462DF150B8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F9B36BA-B7FD-45CA-A060-3C20A56DA4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075E52F-9950-4662-A729-CF71FB86A12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0CFD72-8380-40BF-B0A6-AF208A10D88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CC520B-06BA-4ECC-8FDB-65554DC5A7D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14341"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4342"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962D912E-21FE-46DB-B8B2-740A097AC7FC}" type="slidenum">
              <a:rPr lang="en-US"/>
              <a:pPr/>
              <a:t>‹#›</a:t>
            </a:fld>
            <a:endParaRPr lang="en-US"/>
          </a:p>
        </p:txBody>
      </p:sp>
      <p:sp>
        <p:nvSpPr>
          <p:cNvPr id="14343"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en-US"/>
          </a:p>
        </p:txBody>
      </p:sp>
      <p:sp>
        <p:nvSpPr>
          <p:cNvPr id="14344"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eaLnBrk="1" hangingPunct="1"/>
            <a:endParaRPr lang="es-ES" sz="2400">
              <a:latin typeface="Times New Roman" pitchFamily="18" charset="0"/>
            </a:endParaRPr>
          </a:p>
        </p:txBody>
      </p:sp>
      <p:sp>
        <p:nvSpPr>
          <p:cNvPr id="14345"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eaLnBrk="1" hangingPunct="1"/>
            <a:endParaRPr lang="es-ES" sz="2400">
              <a:latin typeface="Times New Roman" pitchFamily="18" charset="0"/>
            </a:endParaRPr>
          </a:p>
        </p:txBody>
      </p:sp>
      <p:sp>
        <p:nvSpPr>
          <p:cNvPr id="14346"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eaLnBrk="1" hangingPunct="1"/>
            <a:endParaRPr lang="es-E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itchFamily="34" charset="0"/>
        </a:defRPr>
      </a:lvl2pPr>
      <a:lvl3pPr algn="l" rtl="0" fontAlgn="base">
        <a:spcBef>
          <a:spcPct val="0"/>
        </a:spcBef>
        <a:spcAft>
          <a:spcPct val="0"/>
        </a:spcAft>
        <a:defRPr sz="4200">
          <a:solidFill>
            <a:schemeClr val="tx2"/>
          </a:solidFill>
          <a:latin typeface="Arial" pitchFamily="34" charset="0"/>
        </a:defRPr>
      </a:lvl3pPr>
      <a:lvl4pPr algn="l" rtl="0" fontAlgn="base">
        <a:spcBef>
          <a:spcPct val="0"/>
        </a:spcBef>
        <a:spcAft>
          <a:spcPct val="0"/>
        </a:spcAft>
        <a:defRPr sz="4200">
          <a:solidFill>
            <a:schemeClr val="tx2"/>
          </a:solidFill>
          <a:latin typeface="Arial" pitchFamily="34" charset="0"/>
        </a:defRPr>
      </a:lvl4pPr>
      <a:lvl5pPr algn="l" rtl="0" fontAlgn="base">
        <a:spcBef>
          <a:spcPct val="0"/>
        </a:spcBef>
        <a:spcAft>
          <a:spcPct val="0"/>
        </a:spcAft>
        <a:defRPr sz="4200">
          <a:solidFill>
            <a:schemeClr val="tx2"/>
          </a:solidFill>
          <a:latin typeface="Arial" pitchFamily="34" charset="0"/>
        </a:defRPr>
      </a:lvl5pPr>
      <a:lvl6pPr marL="457200" algn="l" rtl="0" fontAlgn="base">
        <a:spcBef>
          <a:spcPct val="0"/>
        </a:spcBef>
        <a:spcAft>
          <a:spcPct val="0"/>
        </a:spcAft>
        <a:defRPr sz="4200">
          <a:solidFill>
            <a:schemeClr val="tx2"/>
          </a:solidFill>
          <a:latin typeface="Arial" pitchFamily="34" charset="0"/>
        </a:defRPr>
      </a:lvl6pPr>
      <a:lvl7pPr marL="914400" algn="l" rtl="0" fontAlgn="base">
        <a:spcBef>
          <a:spcPct val="0"/>
        </a:spcBef>
        <a:spcAft>
          <a:spcPct val="0"/>
        </a:spcAft>
        <a:defRPr sz="4200">
          <a:solidFill>
            <a:schemeClr val="tx2"/>
          </a:solidFill>
          <a:latin typeface="Arial" pitchFamily="34" charset="0"/>
        </a:defRPr>
      </a:lvl7pPr>
      <a:lvl8pPr marL="1371600" algn="l" rtl="0" fontAlgn="base">
        <a:spcBef>
          <a:spcPct val="0"/>
        </a:spcBef>
        <a:spcAft>
          <a:spcPct val="0"/>
        </a:spcAft>
        <a:defRPr sz="4200">
          <a:solidFill>
            <a:schemeClr val="tx2"/>
          </a:solidFill>
          <a:latin typeface="Arial" pitchFamily="34" charset="0"/>
        </a:defRPr>
      </a:lvl8pPr>
      <a:lvl9pPr marL="1828800" algn="l" rtl="0" fontAlgn="base">
        <a:spcBef>
          <a:spcPct val="0"/>
        </a:spcBef>
        <a:spcAft>
          <a:spcPct val="0"/>
        </a:spcAft>
        <a:defRPr sz="4200">
          <a:solidFill>
            <a:schemeClr val="tx2"/>
          </a:solidFill>
          <a:latin typeface="Arial" pitchFamily="34"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800"/>
              <a:t>Using data to understand homicides in Trinidad &amp; Tobago</a:t>
            </a:r>
          </a:p>
        </p:txBody>
      </p:sp>
      <p:sp>
        <p:nvSpPr>
          <p:cNvPr id="2051" name="Rectangle 3"/>
          <p:cNvSpPr>
            <a:spLocks noGrp="1" noChangeArrowheads="1"/>
          </p:cNvSpPr>
          <p:nvPr>
            <p:ph type="subTitle" idx="1"/>
          </p:nvPr>
        </p:nvSpPr>
        <p:spPr/>
        <p:txBody>
          <a:bodyPr/>
          <a:lstStyle/>
          <a:p>
            <a:r>
              <a:rPr lang="en-US"/>
              <a:t>Joel Miller</a:t>
            </a:r>
          </a:p>
          <a:p>
            <a:r>
              <a:rPr lang="en-US"/>
              <a:t>September 2005</a:t>
            </a:r>
          </a:p>
        </p:txBody>
      </p:sp>
      <p:pic>
        <p:nvPicPr>
          <p:cNvPr id="2052" name="Picture 4" descr="VERALOGO"/>
          <p:cNvPicPr>
            <a:picLocks noChangeAspect="1" noChangeArrowheads="1"/>
          </p:cNvPicPr>
          <p:nvPr/>
        </p:nvPicPr>
        <p:blipFill>
          <a:blip r:embed="rId2" cstate="print"/>
          <a:srcRect/>
          <a:stretch>
            <a:fillRect/>
          </a:stretch>
        </p:blipFill>
        <p:spPr bwMode="auto">
          <a:xfrm>
            <a:off x="6227763" y="5786438"/>
            <a:ext cx="2819400" cy="105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Newspapers: Key murder characteristics</a:t>
            </a:r>
          </a:p>
        </p:txBody>
      </p:sp>
      <p:sp>
        <p:nvSpPr>
          <p:cNvPr id="39939" name="Rectangle 3"/>
          <p:cNvSpPr>
            <a:spLocks noGrp="1" noChangeArrowheads="1"/>
          </p:cNvSpPr>
          <p:nvPr>
            <p:ph type="body" idx="1"/>
          </p:nvPr>
        </p:nvSpPr>
        <p:spPr/>
        <p:txBody>
          <a:bodyPr/>
          <a:lstStyle/>
          <a:p>
            <a:pPr>
              <a:lnSpc>
                <a:spcPct val="90000"/>
              </a:lnSpc>
            </a:pPr>
            <a:r>
              <a:rPr lang="en-US"/>
              <a:t>Happen more at night</a:t>
            </a:r>
          </a:p>
          <a:p>
            <a:pPr>
              <a:lnSpc>
                <a:spcPct val="90000"/>
              </a:lnSpc>
            </a:pPr>
            <a:endParaRPr lang="en-US"/>
          </a:p>
          <a:p>
            <a:pPr>
              <a:lnSpc>
                <a:spcPct val="90000"/>
              </a:lnSpc>
            </a:pPr>
            <a:r>
              <a:rPr lang="en-US"/>
              <a:t>Predominantly victims (and probably suspects) young males</a:t>
            </a:r>
          </a:p>
          <a:p>
            <a:pPr>
              <a:lnSpc>
                <a:spcPct val="90000"/>
              </a:lnSpc>
            </a:pPr>
            <a:endParaRPr lang="en-US"/>
          </a:p>
          <a:p>
            <a:pPr>
              <a:lnSpc>
                <a:spcPct val="90000"/>
              </a:lnSpc>
            </a:pPr>
            <a:r>
              <a:rPr lang="en-US"/>
              <a:t>Guns frequently used</a:t>
            </a:r>
          </a:p>
          <a:p>
            <a:pPr>
              <a:lnSpc>
                <a:spcPct val="90000"/>
              </a:lnSpc>
            </a:pPr>
            <a:endParaRPr lang="en-US"/>
          </a:p>
          <a:p>
            <a:pPr>
              <a:lnSpc>
                <a:spcPct val="90000"/>
              </a:lnSpc>
            </a:pPr>
            <a:r>
              <a:rPr lang="en-US"/>
              <a:t>Gang involved</a:t>
            </a:r>
          </a:p>
          <a:p>
            <a:pPr>
              <a:lnSpc>
                <a:spcPct val="90000"/>
              </a:lnSpc>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Grp="1" noChangeArrowheads="1"/>
          </p:cNvSpPr>
          <p:nvPr>
            <p:ph type="title"/>
          </p:nvPr>
        </p:nvSpPr>
        <p:spPr/>
        <p:txBody>
          <a:bodyPr/>
          <a:lstStyle/>
          <a:p>
            <a:r>
              <a:rPr lang="en-US"/>
              <a:t>Newspapers: Time of day</a:t>
            </a:r>
          </a:p>
        </p:txBody>
      </p:sp>
      <p:grpSp>
        <p:nvGrpSpPr>
          <p:cNvPr id="48204" name="Group 76"/>
          <p:cNvGrpSpPr>
            <a:grpSpLocks/>
          </p:cNvGrpSpPr>
          <p:nvPr/>
        </p:nvGrpSpPr>
        <p:grpSpPr bwMode="auto">
          <a:xfrm>
            <a:off x="0" y="1714500"/>
            <a:ext cx="9144000" cy="4686300"/>
            <a:chOff x="0" y="1080"/>
            <a:chExt cx="5760" cy="2952"/>
          </a:xfrm>
        </p:grpSpPr>
        <p:sp>
          <p:nvSpPr>
            <p:cNvPr id="48135" name="AutoShape 7"/>
            <p:cNvSpPr>
              <a:spLocks noChangeAspect="1" noChangeArrowheads="1" noTextEdit="1"/>
            </p:cNvSpPr>
            <p:nvPr/>
          </p:nvSpPr>
          <p:spPr bwMode="auto">
            <a:xfrm>
              <a:off x="0" y="1080"/>
              <a:ext cx="5760" cy="2952"/>
            </a:xfrm>
            <a:prstGeom prst="rect">
              <a:avLst/>
            </a:prstGeom>
            <a:noFill/>
            <a:ln w="9525">
              <a:noFill/>
              <a:miter lim="800000"/>
              <a:headEnd/>
              <a:tailEnd/>
            </a:ln>
          </p:spPr>
          <p:txBody>
            <a:bodyPr/>
            <a:lstStyle/>
            <a:p>
              <a:endParaRPr lang="en-US"/>
            </a:p>
          </p:txBody>
        </p:sp>
        <p:sp>
          <p:nvSpPr>
            <p:cNvPr id="48137" name="Rectangle 9"/>
            <p:cNvSpPr>
              <a:spLocks noChangeArrowheads="1"/>
            </p:cNvSpPr>
            <p:nvPr/>
          </p:nvSpPr>
          <p:spPr bwMode="auto">
            <a:xfrm>
              <a:off x="426" y="1294"/>
              <a:ext cx="5218" cy="2127"/>
            </a:xfrm>
            <a:prstGeom prst="rect">
              <a:avLst/>
            </a:prstGeom>
            <a:noFill/>
            <a:ln w="9525">
              <a:noFill/>
              <a:miter lim="800000"/>
              <a:headEnd/>
              <a:tailEnd/>
            </a:ln>
          </p:spPr>
          <p:txBody>
            <a:bodyPr/>
            <a:lstStyle/>
            <a:p>
              <a:endParaRPr lang="en-US"/>
            </a:p>
          </p:txBody>
        </p:sp>
        <p:sp>
          <p:nvSpPr>
            <p:cNvPr id="48138" name="Line 10"/>
            <p:cNvSpPr>
              <a:spLocks noChangeShapeType="1"/>
            </p:cNvSpPr>
            <p:nvPr/>
          </p:nvSpPr>
          <p:spPr bwMode="auto">
            <a:xfrm>
              <a:off x="426" y="3207"/>
              <a:ext cx="5218" cy="1"/>
            </a:xfrm>
            <a:prstGeom prst="line">
              <a:avLst/>
            </a:prstGeom>
            <a:noFill/>
            <a:ln w="0">
              <a:solidFill>
                <a:srgbClr val="000000"/>
              </a:solidFill>
              <a:round/>
              <a:headEnd/>
              <a:tailEnd/>
            </a:ln>
          </p:spPr>
          <p:txBody>
            <a:bodyPr/>
            <a:lstStyle/>
            <a:p>
              <a:endParaRPr lang="en-US"/>
            </a:p>
          </p:txBody>
        </p:sp>
        <p:sp>
          <p:nvSpPr>
            <p:cNvPr id="48139" name="Line 11"/>
            <p:cNvSpPr>
              <a:spLocks noChangeShapeType="1"/>
            </p:cNvSpPr>
            <p:nvPr/>
          </p:nvSpPr>
          <p:spPr bwMode="auto">
            <a:xfrm>
              <a:off x="426" y="2992"/>
              <a:ext cx="5218" cy="1"/>
            </a:xfrm>
            <a:prstGeom prst="line">
              <a:avLst/>
            </a:prstGeom>
            <a:noFill/>
            <a:ln w="0">
              <a:solidFill>
                <a:srgbClr val="000000"/>
              </a:solidFill>
              <a:round/>
              <a:headEnd/>
              <a:tailEnd/>
            </a:ln>
          </p:spPr>
          <p:txBody>
            <a:bodyPr/>
            <a:lstStyle/>
            <a:p>
              <a:endParaRPr lang="en-US"/>
            </a:p>
          </p:txBody>
        </p:sp>
        <p:sp>
          <p:nvSpPr>
            <p:cNvPr id="48140" name="Line 12"/>
            <p:cNvSpPr>
              <a:spLocks noChangeShapeType="1"/>
            </p:cNvSpPr>
            <p:nvPr/>
          </p:nvSpPr>
          <p:spPr bwMode="auto">
            <a:xfrm>
              <a:off x="426" y="2786"/>
              <a:ext cx="5218" cy="1"/>
            </a:xfrm>
            <a:prstGeom prst="line">
              <a:avLst/>
            </a:prstGeom>
            <a:noFill/>
            <a:ln w="0">
              <a:solidFill>
                <a:srgbClr val="000000"/>
              </a:solidFill>
              <a:round/>
              <a:headEnd/>
              <a:tailEnd/>
            </a:ln>
          </p:spPr>
          <p:txBody>
            <a:bodyPr/>
            <a:lstStyle/>
            <a:p>
              <a:endParaRPr lang="en-US"/>
            </a:p>
          </p:txBody>
        </p:sp>
        <p:sp>
          <p:nvSpPr>
            <p:cNvPr id="48141" name="Line 13"/>
            <p:cNvSpPr>
              <a:spLocks noChangeShapeType="1"/>
            </p:cNvSpPr>
            <p:nvPr/>
          </p:nvSpPr>
          <p:spPr bwMode="auto">
            <a:xfrm>
              <a:off x="426" y="2572"/>
              <a:ext cx="5218" cy="1"/>
            </a:xfrm>
            <a:prstGeom prst="line">
              <a:avLst/>
            </a:prstGeom>
            <a:noFill/>
            <a:ln w="0">
              <a:solidFill>
                <a:srgbClr val="000000"/>
              </a:solidFill>
              <a:round/>
              <a:headEnd/>
              <a:tailEnd/>
            </a:ln>
          </p:spPr>
          <p:txBody>
            <a:bodyPr/>
            <a:lstStyle/>
            <a:p>
              <a:endParaRPr lang="en-US"/>
            </a:p>
          </p:txBody>
        </p:sp>
        <p:sp>
          <p:nvSpPr>
            <p:cNvPr id="48142" name="Line 14"/>
            <p:cNvSpPr>
              <a:spLocks noChangeShapeType="1"/>
            </p:cNvSpPr>
            <p:nvPr/>
          </p:nvSpPr>
          <p:spPr bwMode="auto">
            <a:xfrm>
              <a:off x="426" y="2358"/>
              <a:ext cx="5218" cy="1"/>
            </a:xfrm>
            <a:prstGeom prst="line">
              <a:avLst/>
            </a:prstGeom>
            <a:noFill/>
            <a:ln w="0">
              <a:solidFill>
                <a:srgbClr val="000000"/>
              </a:solidFill>
              <a:round/>
              <a:headEnd/>
              <a:tailEnd/>
            </a:ln>
          </p:spPr>
          <p:txBody>
            <a:bodyPr/>
            <a:lstStyle/>
            <a:p>
              <a:endParaRPr lang="en-US"/>
            </a:p>
          </p:txBody>
        </p:sp>
        <p:sp>
          <p:nvSpPr>
            <p:cNvPr id="48143" name="Line 15"/>
            <p:cNvSpPr>
              <a:spLocks noChangeShapeType="1"/>
            </p:cNvSpPr>
            <p:nvPr/>
          </p:nvSpPr>
          <p:spPr bwMode="auto">
            <a:xfrm>
              <a:off x="426" y="2143"/>
              <a:ext cx="5218" cy="1"/>
            </a:xfrm>
            <a:prstGeom prst="line">
              <a:avLst/>
            </a:prstGeom>
            <a:noFill/>
            <a:ln w="0">
              <a:solidFill>
                <a:srgbClr val="000000"/>
              </a:solidFill>
              <a:round/>
              <a:headEnd/>
              <a:tailEnd/>
            </a:ln>
          </p:spPr>
          <p:txBody>
            <a:bodyPr/>
            <a:lstStyle/>
            <a:p>
              <a:endParaRPr lang="en-US"/>
            </a:p>
          </p:txBody>
        </p:sp>
        <p:sp>
          <p:nvSpPr>
            <p:cNvPr id="48144" name="Line 16"/>
            <p:cNvSpPr>
              <a:spLocks noChangeShapeType="1"/>
            </p:cNvSpPr>
            <p:nvPr/>
          </p:nvSpPr>
          <p:spPr bwMode="auto">
            <a:xfrm>
              <a:off x="426" y="1929"/>
              <a:ext cx="5218" cy="1"/>
            </a:xfrm>
            <a:prstGeom prst="line">
              <a:avLst/>
            </a:prstGeom>
            <a:noFill/>
            <a:ln w="0">
              <a:solidFill>
                <a:srgbClr val="000000"/>
              </a:solidFill>
              <a:round/>
              <a:headEnd/>
              <a:tailEnd/>
            </a:ln>
          </p:spPr>
          <p:txBody>
            <a:bodyPr/>
            <a:lstStyle/>
            <a:p>
              <a:endParaRPr lang="en-US"/>
            </a:p>
          </p:txBody>
        </p:sp>
        <p:sp>
          <p:nvSpPr>
            <p:cNvPr id="48145" name="Line 17"/>
            <p:cNvSpPr>
              <a:spLocks noChangeShapeType="1"/>
            </p:cNvSpPr>
            <p:nvPr/>
          </p:nvSpPr>
          <p:spPr bwMode="auto">
            <a:xfrm>
              <a:off x="426" y="1723"/>
              <a:ext cx="5218" cy="1"/>
            </a:xfrm>
            <a:prstGeom prst="line">
              <a:avLst/>
            </a:prstGeom>
            <a:noFill/>
            <a:ln w="0">
              <a:solidFill>
                <a:srgbClr val="000000"/>
              </a:solidFill>
              <a:round/>
              <a:headEnd/>
              <a:tailEnd/>
            </a:ln>
          </p:spPr>
          <p:txBody>
            <a:bodyPr/>
            <a:lstStyle/>
            <a:p>
              <a:endParaRPr lang="en-US"/>
            </a:p>
          </p:txBody>
        </p:sp>
        <p:sp>
          <p:nvSpPr>
            <p:cNvPr id="48146" name="Line 18"/>
            <p:cNvSpPr>
              <a:spLocks noChangeShapeType="1"/>
            </p:cNvSpPr>
            <p:nvPr/>
          </p:nvSpPr>
          <p:spPr bwMode="auto">
            <a:xfrm>
              <a:off x="426" y="1509"/>
              <a:ext cx="5218" cy="1"/>
            </a:xfrm>
            <a:prstGeom prst="line">
              <a:avLst/>
            </a:prstGeom>
            <a:noFill/>
            <a:ln w="0">
              <a:solidFill>
                <a:srgbClr val="000000"/>
              </a:solidFill>
              <a:round/>
              <a:headEnd/>
              <a:tailEnd/>
            </a:ln>
          </p:spPr>
          <p:txBody>
            <a:bodyPr/>
            <a:lstStyle/>
            <a:p>
              <a:endParaRPr lang="en-US"/>
            </a:p>
          </p:txBody>
        </p:sp>
        <p:sp>
          <p:nvSpPr>
            <p:cNvPr id="48147" name="Line 19"/>
            <p:cNvSpPr>
              <a:spLocks noChangeShapeType="1"/>
            </p:cNvSpPr>
            <p:nvPr/>
          </p:nvSpPr>
          <p:spPr bwMode="auto">
            <a:xfrm>
              <a:off x="426" y="1294"/>
              <a:ext cx="5218" cy="1"/>
            </a:xfrm>
            <a:prstGeom prst="line">
              <a:avLst/>
            </a:prstGeom>
            <a:noFill/>
            <a:ln w="0">
              <a:solidFill>
                <a:srgbClr val="000000"/>
              </a:solidFill>
              <a:round/>
              <a:headEnd/>
              <a:tailEnd/>
            </a:ln>
          </p:spPr>
          <p:txBody>
            <a:bodyPr/>
            <a:lstStyle/>
            <a:p>
              <a:endParaRPr lang="en-US"/>
            </a:p>
          </p:txBody>
        </p:sp>
        <p:sp>
          <p:nvSpPr>
            <p:cNvPr id="48148" name="Rectangle 20"/>
            <p:cNvSpPr>
              <a:spLocks noChangeArrowheads="1"/>
            </p:cNvSpPr>
            <p:nvPr/>
          </p:nvSpPr>
          <p:spPr bwMode="auto">
            <a:xfrm>
              <a:off x="426" y="1294"/>
              <a:ext cx="5218" cy="2127"/>
            </a:xfrm>
            <a:prstGeom prst="rect">
              <a:avLst/>
            </a:prstGeom>
            <a:noFill/>
            <a:ln w="12700">
              <a:solidFill>
                <a:srgbClr val="808080"/>
              </a:solidFill>
              <a:miter lim="800000"/>
              <a:headEnd/>
              <a:tailEnd/>
            </a:ln>
          </p:spPr>
          <p:txBody>
            <a:bodyPr/>
            <a:lstStyle/>
            <a:p>
              <a:endParaRPr lang="en-US"/>
            </a:p>
          </p:txBody>
        </p:sp>
        <p:sp>
          <p:nvSpPr>
            <p:cNvPr id="48149" name="Rectangle 21"/>
            <p:cNvSpPr>
              <a:spLocks noChangeArrowheads="1"/>
            </p:cNvSpPr>
            <p:nvPr/>
          </p:nvSpPr>
          <p:spPr bwMode="auto">
            <a:xfrm>
              <a:off x="681" y="2572"/>
              <a:ext cx="349" cy="849"/>
            </a:xfrm>
            <a:prstGeom prst="rect">
              <a:avLst/>
            </a:prstGeom>
            <a:solidFill>
              <a:srgbClr val="33CCCC"/>
            </a:solidFill>
            <a:ln w="12700">
              <a:solidFill>
                <a:srgbClr val="000000"/>
              </a:solidFill>
              <a:miter lim="800000"/>
              <a:headEnd/>
              <a:tailEnd/>
            </a:ln>
          </p:spPr>
          <p:txBody>
            <a:bodyPr/>
            <a:lstStyle/>
            <a:p>
              <a:endParaRPr lang="en-US"/>
            </a:p>
          </p:txBody>
        </p:sp>
        <p:sp>
          <p:nvSpPr>
            <p:cNvPr id="48150" name="Rectangle 22"/>
            <p:cNvSpPr>
              <a:spLocks noChangeArrowheads="1"/>
            </p:cNvSpPr>
            <p:nvPr/>
          </p:nvSpPr>
          <p:spPr bwMode="auto">
            <a:xfrm>
              <a:off x="1548" y="3135"/>
              <a:ext cx="357" cy="286"/>
            </a:xfrm>
            <a:prstGeom prst="rect">
              <a:avLst/>
            </a:prstGeom>
            <a:solidFill>
              <a:srgbClr val="33CCCC"/>
            </a:solidFill>
            <a:ln w="12700">
              <a:solidFill>
                <a:srgbClr val="000000"/>
              </a:solidFill>
              <a:miter lim="800000"/>
              <a:headEnd/>
              <a:tailEnd/>
            </a:ln>
          </p:spPr>
          <p:txBody>
            <a:bodyPr/>
            <a:lstStyle/>
            <a:p>
              <a:endParaRPr lang="en-US"/>
            </a:p>
          </p:txBody>
        </p:sp>
        <p:sp>
          <p:nvSpPr>
            <p:cNvPr id="48151" name="Rectangle 23"/>
            <p:cNvSpPr>
              <a:spLocks noChangeArrowheads="1"/>
            </p:cNvSpPr>
            <p:nvPr/>
          </p:nvSpPr>
          <p:spPr bwMode="auto">
            <a:xfrm>
              <a:off x="2423" y="3080"/>
              <a:ext cx="349" cy="341"/>
            </a:xfrm>
            <a:prstGeom prst="rect">
              <a:avLst/>
            </a:prstGeom>
            <a:solidFill>
              <a:srgbClr val="33CCCC"/>
            </a:solidFill>
            <a:ln w="12700">
              <a:solidFill>
                <a:srgbClr val="000000"/>
              </a:solidFill>
              <a:miter lim="800000"/>
              <a:headEnd/>
              <a:tailEnd/>
            </a:ln>
          </p:spPr>
          <p:txBody>
            <a:bodyPr/>
            <a:lstStyle/>
            <a:p>
              <a:endParaRPr lang="en-US"/>
            </a:p>
          </p:txBody>
        </p:sp>
        <p:sp>
          <p:nvSpPr>
            <p:cNvPr id="48152" name="Rectangle 24"/>
            <p:cNvSpPr>
              <a:spLocks noChangeArrowheads="1"/>
            </p:cNvSpPr>
            <p:nvPr/>
          </p:nvSpPr>
          <p:spPr bwMode="auto">
            <a:xfrm>
              <a:off x="3290" y="3199"/>
              <a:ext cx="349" cy="222"/>
            </a:xfrm>
            <a:prstGeom prst="rect">
              <a:avLst/>
            </a:prstGeom>
            <a:solidFill>
              <a:srgbClr val="33CCCC"/>
            </a:solidFill>
            <a:ln w="12700">
              <a:solidFill>
                <a:srgbClr val="000000"/>
              </a:solidFill>
              <a:miter lim="800000"/>
              <a:headEnd/>
              <a:tailEnd/>
            </a:ln>
          </p:spPr>
          <p:txBody>
            <a:bodyPr/>
            <a:lstStyle/>
            <a:p>
              <a:endParaRPr lang="en-US"/>
            </a:p>
          </p:txBody>
        </p:sp>
        <p:sp>
          <p:nvSpPr>
            <p:cNvPr id="48153" name="Rectangle 25"/>
            <p:cNvSpPr>
              <a:spLocks noChangeArrowheads="1"/>
            </p:cNvSpPr>
            <p:nvPr/>
          </p:nvSpPr>
          <p:spPr bwMode="auto">
            <a:xfrm>
              <a:off x="4157" y="2794"/>
              <a:ext cx="357" cy="627"/>
            </a:xfrm>
            <a:prstGeom prst="rect">
              <a:avLst/>
            </a:prstGeom>
            <a:solidFill>
              <a:srgbClr val="33CCCC"/>
            </a:solidFill>
            <a:ln w="12700">
              <a:solidFill>
                <a:srgbClr val="000000"/>
              </a:solidFill>
              <a:miter lim="800000"/>
              <a:headEnd/>
              <a:tailEnd/>
            </a:ln>
          </p:spPr>
          <p:txBody>
            <a:bodyPr/>
            <a:lstStyle/>
            <a:p>
              <a:endParaRPr lang="en-US"/>
            </a:p>
          </p:txBody>
        </p:sp>
        <p:sp>
          <p:nvSpPr>
            <p:cNvPr id="48154" name="Rectangle 26"/>
            <p:cNvSpPr>
              <a:spLocks noChangeArrowheads="1"/>
            </p:cNvSpPr>
            <p:nvPr/>
          </p:nvSpPr>
          <p:spPr bwMode="auto">
            <a:xfrm>
              <a:off x="5032" y="1493"/>
              <a:ext cx="349" cy="1928"/>
            </a:xfrm>
            <a:prstGeom prst="rect">
              <a:avLst/>
            </a:prstGeom>
            <a:solidFill>
              <a:srgbClr val="33CCCC"/>
            </a:solidFill>
            <a:ln w="12700">
              <a:solidFill>
                <a:srgbClr val="000000"/>
              </a:solidFill>
              <a:miter lim="800000"/>
              <a:headEnd/>
              <a:tailEnd/>
            </a:ln>
          </p:spPr>
          <p:txBody>
            <a:bodyPr/>
            <a:lstStyle/>
            <a:p>
              <a:endParaRPr lang="en-US"/>
            </a:p>
          </p:txBody>
        </p:sp>
        <p:sp>
          <p:nvSpPr>
            <p:cNvPr id="48155" name="Line 27"/>
            <p:cNvSpPr>
              <a:spLocks noChangeShapeType="1"/>
            </p:cNvSpPr>
            <p:nvPr/>
          </p:nvSpPr>
          <p:spPr bwMode="auto">
            <a:xfrm>
              <a:off x="426" y="1294"/>
              <a:ext cx="1" cy="2127"/>
            </a:xfrm>
            <a:prstGeom prst="line">
              <a:avLst/>
            </a:prstGeom>
            <a:noFill/>
            <a:ln w="0">
              <a:solidFill>
                <a:srgbClr val="000000"/>
              </a:solidFill>
              <a:round/>
              <a:headEnd/>
              <a:tailEnd/>
            </a:ln>
          </p:spPr>
          <p:txBody>
            <a:bodyPr/>
            <a:lstStyle/>
            <a:p>
              <a:endParaRPr lang="en-US"/>
            </a:p>
          </p:txBody>
        </p:sp>
        <p:sp>
          <p:nvSpPr>
            <p:cNvPr id="48156" name="Line 28"/>
            <p:cNvSpPr>
              <a:spLocks noChangeShapeType="1"/>
            </p:cNvSpPr>
            <p:nvPr/>
          </p:nvSpPr>
          <p:spPr bwMode="auto">
            <a:xfrm>
              <a:off x="395" y="3421"/>
              <a:ext cx="31" cy="1"/>
            </a:xfrm>
            <a:prstGeom prst="line">
              <a:avLst/>
            </a:prstGeom>
            <a:noFill/>
            <a:ln w="0">
              <a:solidFill>
                <a:srgbClr val="000000"/>
              </a:solidFill>
              <a:round/>
              <a:headEnd/>
              <a:tailEnd/>
            </a:ln>
          </p:spPr>
          <p:txBody>
            <a:bodyPr/>
            <a:lstStyle/>
            <a:p>
              <a:endParaRPr lang="en-US"/>
            </a:p>
          </p:txBody>
        </p:sp>
        <p:sp>
          <p:nvSpPr>
            <p:cNvPr id="48157" name="Line 29"/>
            <p:cNvSpPr>
              <a:spLocks noChangeShapeType="1"/>
            </p:cNvSpPr>
            <p:nvPr/>
          </p:nvSpPr>
          <p:spPr bwMode="auto">
            <a:xfrm>
              <a:off x="395" y="3207"/>
              <a:ext cx="31" cy="1"/>
            </a:xfrm>
            <a:prstGeom prst="line">
              <a:avLst/>
            </a:prstGeom>
            <a:noFill/>
            <a:ln w="0">
              <a:solidFill>
                <a:srgbClr val="000000"/>
              </a:solidFill>
              <a:round/>
              <a:headEnd/>
              <a:tailEnd/>
            </a:ln>
          </p:spPr>
          <p:txBody>
            <a:bodyPr/>
            <a:lstStyle/>
            <a:p>
              <a:endParaRPr lang="en-US"/>
            </a:p>
          </p:txBody>
        </p:sp>
        <p:sp>
          <p:nvSpPr>
            <p:cNvPr id="48158" name="Line 30"/>
            <p:cNvSpPr>
              <a:spLocks noChangeShapeType="1"/>
            </p:cNvSpPr>
            <p:nvPr/>
          </p:nvSpPr>
          <p:spPr bwMode="auto">
            <a:xfrm>
              <a:off x="395" y="2992"/>
              <a:ext cx="31" cy="1"/>
            </a:xfrm>
            <a:prstGeom prst="line">
              <a:avLst/>
            </a:prstGeom>
            <a:noFill/>
            <a:ln w="0">
              <a:solidFill>
                <a:srgbClr val="000000"/>
              </a:solidFill>
              <a:round/>
              <a:headEnd/>
              <a:tailEnd/>
            </a:ln>
          </p:spPr>
          <p:txBody>
            <a:bodyPr/>
            <a:lstStyle/>
            <a:p>
              <a:endParaRPr lang="en-US"/>
            </a:p>
          </p:txBody>
        </p:sp>
        <p:sp>
          <p:nvSpPr>
            <p:cNvPr id="48159" name="Line 31"/>
            <p:cNvSpPr>
              <a:spLocks noChangeShapeType="1"/>
            </p:cNvSpPr>
            <p:nvPr/>
          </p:nvSpPr>
          <p:spPr bwMode="auto">
            <a:xfrm>
              <a:off x="395" y="2786"/>
              <a:ext cx="31" cy="1"/>
            </a:xfrm>
            <a:prstGeom prst="line">
              <a:avLst/>
            </a:prstGeom>
            <a:noFill/>
            <a:ln w="0">
              <a:solidFill>
                <a:srgbClr val="000000"/>
              </a:solidFill>
              <a:round/>
              <a:headEnd/>
              <a:tailEnd/>
            </a:ln>
          </p:spPr>
          <p:txBody>
            <a:bodyPr/>
            <a:lstStyle/>
            <a:p>
              <a:endParaRPr lang="en-US"/>
            </a:p>
          </p:txBody>
        </p:sp>
        <p:sp>
          <p:nvSpPr>
            <p:cNvPr id="48160" name="Line 32"/>
            <p:cNvSpPr>
              <a:spLocks noChangeShapeType="1"/>
            </p:cNvSpPr>
            <p:nvPr/>
          </p:nvSpPr>
          <p:spPr bwMode="auto">
            <a:xfrm>
              <a:off x="395" y="2572"/>
              <a:ext cx="31" cy="1"/>
            </a:xfrm>
            <a:prstGeom prst="line">
              <a:avLst/>
            </a:prstGeom>
            <a:noFill/>
            <a:ln w="0">
              <a:solidFill>
                <a:srgbClr val="000000"/>
              </a:solidFill>
              <a:round/>
              <a:headEnd/>
              <a:tailEnd/>
            </a:ln>
          </p:spPr>
          <p:txBody>
            <a:bodyPr/>
            <a:lstStyle/>
            <a:p>
              <a:endParaRPr lang="en-US"/>
            </a:p>
          </p:txBody>
        </p:sp>
        <p:sp>
          <p:nvSpPr>
            <p:cNvPr id="48161" name="Line 33"/>
            <p:cNvSpPr>
              <a:spLocks noChangeShapeType="1"/>
            </p:cNvSpPr>
            <p:nvPr/>
          </p:nvSpPr>
          <p:spPr bwMode="auto">
            <a:xfrm>
              <a:off x="395" y="2358"/>
              <a:ext cx="31" cy="1"/>
            </a:xfrm>
            <a:prstGeom prst="line">
              <a:avLst/>
            </a:prstGeom>
            <a:noFill/>
            <a:ln w="0">
              <a:solidFill>
                <a:srgbClr val="000000"/>
              </a:solidFill>
              <a:round/>
              <a:headEnd/>
              <a:tailEnd/>
            </a:ln>
          </p:spPr>
          <p:txBody>
            <a:bodyPr/>
            <a:lstStyle/>
            <a:p>
              <a:endParaRPr lang="en-US"/>
            </a:p>
          </p:txBody>
        </p:sp>
        <p:sp>
          <p:nvSpPr>
            <p:cNvPr id="48162" name="Line 34"/>
            <p:cNvSpPr>
              <a:spLocks noChangeShapeType="1"/>
            </p:cNvSpPr>
            <p:nvPr/>
          </p:nvSpPr>
          <p:spPr bwMode="auto">
            <a:xfrm>
              <a:off x="395" y="2143"/>
              <a:ext cx="31" cy="1"/>
            </a:xfrm>
            <a:prstGeom prst="line">
              <a:avLst/>
            </a:prstGeom>
            <a:noFill/>
            <a:ln w="0">
              <a:solidFill>
                <a:srgbClr val="000000"/>
              </a:solidFill>
              <a:round/>
              <a:headEnd/>
              <a:tailEnd/>
            </a:ln>
          </p:spPr>
          <p:txBody>
            <a:bodyPr/>
            <a:lstStyle/>
            <a:p>
              <a:endParaRPr lang="en-US"/>
            </a:p>
          </p:txBody>
        </p:sp>
        <p:sp>
          <p:nvSpPr>
            <p:cNvPr id="48163" name="Line 35"/>
            <p:cNvSpPr>
              <a:spLocks noChangeShapeType="1"/>
            </p:cNvSpPr>
            <p:nvPr/>
          </p:nvSpPr>
          <p:spPr bwMode="auto">
            <a:xfrm>
              <a:off x="395" y="1929"/>
              <a:ext cx="31" cy="1"/>
            </a:xfrm>
            <a:prstGeom prst="line">
              <a:avLst/>
            </a:prstGeom>
            <a:noFill/>
            <a:ln w="0">
              <a:solidFill>
                <a:srgbClr val="000000"/>
              </a:solidFill>
              <a:round/>
              <a:headEnd/>
              <a:tailEnd/>
            </a:ln>
          </p:spPr>
          <p:txBody>
            <a:bodyPr/>
            <a:lstStyle/>
            <a:p>
              <a:endParaRPr lang="en-US"/>
            </a:p>
          </p:txBody>
        </p:sp>
        <p:sp>
          <p:nvSpPr>
            <p:cNvPr id="48164" name="Line 36"/>
            <p:cNvSpPr>
              <a:spLocks noChangeShapeType="1"/>
            </p:cNvSpPr>
            <p:nvPr/>
          </p:nvSpPr>
          <p:spPr bwMode="auto">
            <a:xfrm>
              <a:off x="395" y="1723"/>
              <a:ext cx="31" cy="1"/>
            </a:xfrm>
            <a:prstGeom prst="line">
              <a:avLst/>
            </a:prstGeom>
            <a:noFill/>
            <a:ln w="0">
              <a:solidFill>
                <a:srgbClr val="000000"/>
              </a:solidFill>
              <a:round/>
              <a:headEnd/>
              <a:tailEnd/>
            </a:ln>
          </p:spPr>
          <p:txBody>
            <a:bodyPr/>
            <a:lstStyle/>
            <a:p>
              <a:endParaRPr lang="en-US"/>
            </a:p>
          </p:txBody>
        </p:sp>
        <p:sp>
          <p:nvSpPr>
            <p:cNvPr id="48165" name="Line 37"/>
            <p:cNvSpPr>
              <a:spLocks noChangeShapeType="1"/>
            </p:cNvSpPr>
            <p:nvPr/>
          </p:nvSpPr>
          <p:spPr bwMode="auto">
            <a:xfrm>
              <a:off x="395" y="1509"/>
              <a:ext cx="31" cy="1"/>
            </a:xfrm>
            <a:prstGeom prst="line">
              <a:avLst/>
            </a:prstGeom>
            <a:noFill/>
            <a:ln w="0">
              <a:solidFill>
                <a:srgbClr val="000000"/>
              </a:solidFill>
              <a:round/>
              <a:headEnd/>
              <a:tailEnd/>
            </a:ln>
          </p:spPr>
          <p:txBody>
            <a:bodyPr/>
            <a:lstStyle/>
            <a:p>
              <a:endParaRPr lang="en-US"/>
            </a:p>
          </p:txBody>
        </p:sp>
        <p:sp>
          <p:nvSpPr>
            <p:cNvPr id="48166" name="Line 38"/>
            <p:cNvSpPr>
              <a:spLocks noChangeShapeType="1"/>
            </p:cNvSpPr>
            <p:nvPr/>
          </p:nvSpPr>
          <p:spPr bwMode="auto">
            <a:xfrm>
              <a:off x="395" y="1294"/>
              <a:ext cx="31" cy="1"/>
            </a:xfrm>
            <a:prstGeom prst="line">
              <a:avLst/>
            </a:prstGeom>
            <a:noFill/>
            <a:ln w="0">
              <a:solidFill>
                <a:srgbClr val="000000"/>
              </a:solidFill>
              <a:round/>
              <a:headEnd/>
              <a:tailEnd/>
            </a:ln>
          </p:spPr>
          <p:txBody>
            <a:bodyPr/>
            <a:lstStyle/>
            <a:p>
              <a:endParaRPr lang="en-US"/>
            </a:p>
          </p:txBody>
        </p:sp>
        <p:sp>
          <p:nvSpPr>
            <p:cNvPr id="48167" name="Line 39"/>
            <p:cNvSpPr>
              <a:spLocks noChangeShapeType="1"/>
            </p:cNvSpPr>
            <p:nvPr/>
          </p:nvSpPr>
          <p:spPr bwMode="auto">
            <a:xfrm>
              <a:off x="426" y="3421"/>
              <a:ext cx="5218" cy="1"/>
            </a:xfrm>
            <a:prstGeom prst="line">
              <a:avLst/>
            </a:prstGeom>
            <a:noFill/>
            <a:ln w="0">
              <a:solidFill>
                <a:srgbClr val="000000"/>
              </a:solidFill>
              <a:round/>
              <a:headEnd/>
              <a:tailEnd/>
            </a:ln>
          </p:spPr>
          <p:txBody>
            <a:bodyPr/>
            <a:lstStyle/>
            <a:p>
              <a:endParaRPr lang="en-US"/>
            </a:p>
          </p:txBody>
        </p:sp>
        <p:sp>
          <p:nvSpPr>
            <p:cNvPr id="48168" name="Line 40"/>
            <p:cNvSpPr>
              <a:spLocks noChangeShapeType="1"/>
            </p:cNvSpPr>
            <p:nvPr/>
          </p:nvSpPr>
          <p:spPr bwMode="auto">
            <a:xfrm flipV="1">
              <a:off x="426" y="3421"/>
              <a:ext cx="1" cy="40"/>
            </a:xfrm>
            <a:prstGeom prst="line">
              <a:avLst/>
            </a:prstGeom>
            <a:noFill/>
            <a:ln w="0">
              <a:solidFill>
                <a:srgbClr val="000000"/>
              </a:solidFill>
              <a:round/>
              <a:headEnd/>
              <a:tailEnd/>
            </a:ln>
          </p:spPr>
          <p:txBody>
            <a:bodyPr/>
            <a:lstStyle/>
            <a:p>
              <a:endParaRPr lang="en-US"/>
            </a:p>
          </p:txBody>
        </p:sp>
        <p:sp>
          <p:nvSpPr>
            <p:cNvPr id="48169" name="Line 41"/>
            <p:cNvSpPr>
              <a:spLocks noChangeShapeType="1"/>
            </p:cNvSpPr>
            <p:nvPr/>
          </p:nvSpPr>
          <p:spPr bwMode="auto">
            <a:xfrm flipV="1">
              <a:off x="1293" y="3421"/>
              <a:ext cx="1" cy="40"/>
            </a:xfrm>
            <a:prstGeom prst="line">
              <a:avLst/>
            </a:prstGeom>
            <a:noFill/>
            <a:ln w="0">
              <a:solidFill>
                <a:srgbClr val="000000"/>
              </a:solidFill>
              <a:round/>
              <a:headEnd/>
              <a:tailEnd/>
            </a:ln>
          </p:spPr>
          <p:txBody>
            <a:bodyPr/>
            <a:lstStyle/>
            <a:p>
              <a:endParaRPr lang="en-US"/>
            </a:p>
          </p:txBody>
        </p:sp>
        <p:sp>
          <p:nvSpPr>
            <p:cNvPr id="48170" name="Line 42"/>
            <p:cNvSpPr>
              <a:spLocks noChangeShapeType="1"/>
            </p:cNvSpPr>
            <p:nvPr/>
          </p:nvSpPr>
          <p:spPr bwMode="auto">
            <a:xfrm flipV="1">
              <a:off x="2168" y="3421"/>
              <a:ext cx="1" cy="40"/>
            </a:xfrm>
            <a:prstGeom prst="line">
              <a:avLst/>
            </a:prstGeom>
            <a:noFill/>
            <a:ln w="0">
              <a:solidFill>
                <a:srgbClr val="000000"/>
              </a:solidFill>
              <a:round/>
              <a:headEnd/>
              <a:tailEnd/>
            </a:ln>
          </p:spPr>
          <p:txBody>
            <a:bodyPr/>
            <a:lstStyle/>
            <a:p>
              <a:endParaRPr lang="en-US"/>
            </a:p>
          </p:txBody>
        </p:sp>
        <p:sp>
          <p:nvSpPr>
            <p:cNvPr id="48171" name="Line 43"/>
            <p:cNvSpPr>
              <a:spLocks noChangeShapeType="1"/>
            </p:cNvSpPr>
            <p:nvPr/>
          </p:nvSpPr>
          <p:spPr bwMode="auto">
            <a:xfrm flipV="1">
              <a:off x="3035" y="3421"/>
              <a:ext cx="1" cy="40"/>
            </a:xfrm>
            <a:prstGeom prst="line">
              <a:avLst/>
            </a:prstGeom>
            <a:noFill/>
            <a:ln w="0">
              <a:solidFill>
                <a:srgbClr val="000000"/>
              </a:solidFill>
              <a:round/>
              <a:headEnd/>
              <a:tailEnd/>
            </a:ln>
          </p:spPr>
          <p:txBody>
            <a:bodyPr/>
            <a:lstStyle/>
            <a:p>
              <a:endParaRPr lang="en-US"/>
            </a:p>
          </p:txBody>
        </p:sp>
        <p:sp>
          <p:nvSpPr>
            <p:cNvPr id="48172" name="Line 44"/>
            <p:cNvSpPr>
              <a:spLocks noChangeShapeType="1"/>
            </p:cNvSpPr>
            <p:nvPr/>
          </p:nvSpPr>
          <p:spPr bwMode="auto">
            <a:xfrm flipV="1">
              <a:off x="3902" y="3421"/>
              <a:ext cx="1" cy="40"/>
            </a:xfrm>
            <a:prstGeom prst="line">
              <a:avLst/>
            </a:prstGeom>
            <a:noFill/>
            <a:ln w="0">
              <a:solidFill>
                <a:srgbClr val="000000"/>
              </a:solidFill>
              <a:round/>
              <a:headEnd/>
              <a:tailEnd/>
            </a:ln>
          </p:spPr>
          <p:txBody>
            <a:bodyPr/>
            <a:lstStyle/>
            <a:p>
              <a:endParaRPr lang="en-US"/>
            </a:p>
          </p:txBody>
        </p:sp>
        <p:sp>
          <p:nvSpPr>
            <p:cNvPr id="48173" name="Line 45"/>
            <p:cNvSpPr>
              <a:spLocks noChangeShapeType="1"/>
            </p:cNvSpPr>
            <p:nvPr/>
          </p:nvSpPr>
          <p:spPr bwMode="auto">
            <a:xfrm flipV="1">
              <a:off x="4777" y="3421"/>
              <a:ext cx="1" cy="40"/>
            </a:xfrm>
            <a:prstGeom prst="line">
              <a:avLst/>
            </a:prstGeom>
            <a:noFill/>
            <a:ln w="0">
              <a:solidFill>
                <a:srgbClr val="000000"/>
              </a:solidFill>
              <a:round/>
              <a:headEnd/>
              <a:tailEnd/>
            </a:ln>
          </p:spPr>
          <p:txBody>
            <a:bodyPr/>
            <a:lstStyle/>
            <a:p>
              <a:endParaRPr lang="en-US"/>
            </a:p>
          </p:txBody>
        </p:sp>
        <p:sp>
          <p:nvSpPr>
            <p:cNvPr id="48174" name="Line 46"/>
            <p:cNvSpPr>
              <a:spLocks noChangeShapeType="1"/>
            </p:cNvSpPr>
            <p:nvPr/>
          </p:nvSpPr>
          <p:spPr bwMode="auto">
            <a:xfrm flipV="1">
              <a:off x="5644" y="3421"/>
              <a:ext cx="1" cy="40"/>
            </a:xfrm>
            <a:prstGeom prst="line">
              <a:avLst/>
            </a:prstGeom>
            <a:noFill/>
            <a:ln w="0">
              <a:solidFill>
                <a:srgbClr val="000000"/>
              </a:solidFill>
              <a:round/>
              <a:headEnd/>
              <a:tailEnd/>
            </a:ln>
          </p:spPr>
          <p:txBody>
            <a:bodyPr/>
            <a:lstStyle/>
            <a:p>
              <a:endParaRPr lang="en-US"/>
            </a:p>
          </p:txBody>
        </p:sp>
        <p:sp>
          <p:nvSpPr>
            <p:cNvPr id="48175" name="Rectangle 47"/>
            <p:cNvSpPr>
              <a:spLocks noChangeArrowheads="1"/>
            </p:cNvSpPr>
            <p:nvPr/>
          </p:nvSpPr>
          <p:spPr bwMode="auto">
            <a:xfrm>
              <a:off x="720" y="2415"/>
              <a:ext cx="241" cy="144"/>
            </a:xfrm>
            <a:prstGeom prst="rect">
              <a:avLst/>
            </a:prstGeom>
            <a:noFill/>
            <a:ln w="9525">
              <a:noFill/>
              <a:miter lim="800000"/>
              <a:headEnd/>
              <a:tailEnd/>
            </a:ln>
          </p:spPr>
          <p:txBody>
            <a:bodyPr wrap="none" lIns="0" tIns="0" rIns="0" bIns="0">
              <a:spAutoFit/>
            </a:bodyPr>
            <a:lstStyle/>
            <a:p>
              <a:r>
                <a:rPr lang="es-ES" sz="1500" b="1">
                  <a:solidFill>
                    <a:srgbClr val="000000"/>
                  </a:solidFill>
                </a:rPr>
                <a:t>20%</a:t>
              </a:r>
              <a:endParaRPr lang="es-ES" sz="2400"/>
            </a:p>
          </p:txBody>
        </p:sp>
        <p:sp>
          <p:nvSpPr>
            <p:cNvPr id="48176" name="Rectangle 48"/>
            <p:cNvSpPr>
              <a:spLocks noChangeArrowheads="1"/>
            </p:cNvSpPr>
            <p:nvPr/>
          </p:nvSpPr>
          <p:spPr bwMode="auto">
            <a:xfrm>
              <a:off x="1626" y="2970"/>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rPr>
                <a:t>7%</a:t>
              </a:r>
              <a:endParaRPr lang="es-ES" sz="2400"/>
            </a:p>
          </p:txBody>
        </p:sp>
        <p:sp>
          <p:nvSpPr>
            <p:cNvPr id="48177" name="Rectangle 49"/>
            <p:cNvSpPr>
              <a:spLocks noChangeArrowheads="1"/>
            </p:cNvSpPr>
            <p:nvPr/>
          </p:nvSpPr>
          <p:spPr bwMode="auto">
            <a:xfrm>
              <a:off x="2493" y="2939"/>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rPr>
                <a:t>8%</a:t>
              </a:r>
              <a:endParaRPr lang="es-ES" sz="2400"/>
            </a:p>
          </p:txBody>
        </p:sp>
        <p:sp>
          <p:nvSpPr>
            <p:cNvPr id="48178" name="Rectangle 50"/>
            <p:cNvSpPr>
              <a:spLocks noChangeArrowheads="1"/>
            </p:cNvSpPr>
            <p:nvPr/>
          </p:nvSpPr>
          <p:spPr bwMode="auto">
            <a:xfrm>
              <a:off x="3360" y="3042"/>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rPr>
                <a:t>5%</a:t>
              </a:r>
              <a:endParaRPr lang="es-ES" sz="2400"/>
            </a:p>
          </p:txBody>
        </p:sp>
        <p:sp>
          <p:nvSpPr>
            <p:cNvPr id="48179" name="Rectangle 51"/>
            <p:cNvSpPr>
              <a:spLocks noChangeArrowheads="1"/>
            </p:cNvSpPr>
            <p:nvPr/>
          </p:nvSpPr>
          <p:spPr bwMode="auto">
            <a:xfrm>
              <a:off x="4212" y="2645"/>
              <a:ext cx="241" cy="144"/>
            </a:xfrm>
            <a:prstGeom prst="rect">
              <a:avLst/>
            </a:prstGeom>
            <a:noFill/>
            <a:ln w="9525">
              <a:noFill/>
              <a:miter lim="800000"/>
              <a:headEnd/>
              <a:tailEnd/>
            </a:ln>
          </p:spPr>
          <p:txBody>
            <a:bodyPr wrap="none" lIns="0" tIns="0" rIns="0" bIns="0">
              <a:spAutoFit/>
            </a:bodyPr>
            <a:lstStyle/>
            <a:p>
              <a:r>
                <a:rPr lang="es-ES" sz="1500" b="1">
                  <a:solidFill>
                    <a:srgbClr val="000000"/>
                  </a:solidFill>
                </a:rPr>
                <a:t>15%</a:t>
              </a:r>
              <a:endParaRPr lang="es-ES" sz="2400"/>
            </a:p>
          </p:txBody>
        </p:sp>
        <p:sp>
          <p:nvSpPr>
            <p:cNvPr id="48180" name="Rectangle 52"/>
            <p:cNvSpPr>
              <a:spLocks noChangeArrowheads="1"/>
            </p:cNvSpPr>
            <p:nvPr/>
          </p:nvSpPr>
          <p:spPr bwMode="auto">
            <a:xfrm>
              <a:off x="5079" y="1344"/>
              <a:ext cx="241" cy="144"/>
            </a:xfrm>
            <a:prstGeom prst="rect">
              <a:avLst/>
            </a:prstGeom>
            <a:noFill/>
            <a:ln w="9525">
              <a:noFill/>
              <a:miter lim="800000"/>
              <a:headEnd/>
              <a:tailEnd/>
            </a:ln>
          </p:spPr>
          <p:txBody>
            <a:bodyPr wrap="none" lIns="0" tIns="0" rIns="0" bIns="0">
              <a:spAutoFit/>
            </a:bodyPr>
            <a:lstStyle/>
            <a:p>
              <a:r>
                <a:rPr lang="es-ES" sz="1500" b="1">
                  <a:solidFill>
                    <a:srgbClr val="000000"/>
                  </a:solidFill>
                </a:rPr>
                <a:t>45%</a:t>
              </a:r>
              <a:endParaRPr lang="es-ES" sz="2400"/>
            </a:p>
          </p:txBody>
        </p:sp>
        <p:sp>
          <p:nvSpPr>
            <p:cNvPr id="48181" name="Rectangle 53"/>
            <p:cNvSpPr>
              <a:spLocks noChangeArrowheads="1"/>
            </p:cNvSpPr>
            <p:nvPr/>
          </p:nvSpPr>
          <p:spPr bwMode="auto">
            <a:xfrm>
              <a:off x="194" y="3357"/>
              <a:ext cx="162" cy="134"/>
            </a:xfrm>
            <a:prstGeom prst="rect">
              <a:avLst/>
            </a:prstGeom>
            <a:noFill/>
            <a:ln w="9525">
              <a:noFill/>
              <a:miter lim="800000"/>
              <a:headEnd/>
              <a:tailEnd/>
            </a:ln>
          </p:spPr>
          <p:txBody>
            <a:bodyPr wrap="none" lIns="0" tIns="0" rIns="0" bIns="0">
              <a:spAutoFit/>
            </a:bodyPr>
            <a:lstStyle/>
            <a:p>
              <a:r>
                <a:rPr lang="es-ES" sz="1400">
                  <a:solidFill>
                    <a:srgbClr val="000000"/>
                  </a:solidFill>
                </a:rPr>
                <a:t>0%</a:t>
              </a:r>
              <a:endParaRPr lang="es-ES"/>
            </a:p>
          </p:txBody>
        </p:sp>
        <p:sp>
          <p:nvSpPr>
            <p:cNvPr id="48182" name="Rectangle 54"/>
            <p:cNvSpPr>
              <a:spLocks noChangeArrowheads="1"/>
            </p:cNvSpPr>
            <p:nvPr/>
          </p:nvSpPr>
          <p:spPr bwMode="auto">
            <a:xfrm>
              <a:off x="194" y="3143"/>
              <a:ext cx="162" cy="134"/>
            </a:xfrm>
            <a:prstGeom prst="rect">
              <a:avLst/>
            </a:prstGeom>
            <a:noFill/>
            <a:ln w="9525">
              <a:noFill/>
              <a:miter lim="800000"/>
              <a:headEnd/>
              <a:tailEnd/>
            </a:ln>
          </p:spPr>
          <p:txBody>
            <a:bodyPr wrap="none" lIns="0" tIns="0" rIns="0" bIns="0">
              <a:spAutoFit/>
            </a:bodyPr>
            <a:lstStyle/>
            <a:p>
              <a:r>
                <a:rPr lang="es-ES" sz="1400">
                  <a:solidFill>
                    <a:srgbClr val="000000"/>
                  </a:solidFill>
                </a:rPr>
                <a:t>5%</a:t>
              </a:r>
              <a:endParaRPr lang="es-ES"/>
            </a:p>
          </p:txBody>
        </p:sp>
        <p:sp>
          <p:nvSpPr>
            <p:cNvPr id="48183" name="Rectangle 55"/>
            <p:cNvSpPr>
              <a:spLocks noChangeArrowheads="1"/>
            </p:cNvSpPr>
            <p:nvPr/>
          </p:nvSpPr>
          <p:spPr bwMode="auto">
            <a:xfrm>
              <a:off x="132" y="2929"/>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10%</a:t>
              </a:r>
              <a:endParaRPr lang="es-ES"/>
            </a:p>
          </p:txBody>
        </p:sp>
        <p:sp>
          <p:nvSpPr>
            <p:cNvPr id="48184" name="Rectangle 56"/>
            <p:cNvSpPr>
              <a:spLocks noChangeArrowheads="1"/>
            </p:cNvSpPr>
            <p:nvPr/>
          </p:nvSpPr>
          <p:spPr bwMode="auto">
            <a:xfrm>
              <a:off x="132" y="2723"/>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15%</a:t>
              </a:r>
              <a:endParaRPr lang="es-ES"/>
            </a:p>
          </p:txBody>
        </p:sp>
        <p:sp>
          <p:nvSpPr>
            <p:cNvPr id="48185" name="Rectangle 57"/>
            <p:cNvSpPr>
              <a:spLocks noChangeArrowheads="1"/>
            </p:cNvSpPr>
            <p:nvPr/>
          </p:nvSpPr>
          <p:spPr bwMode="auto">
            <a:xfrm>
              <a:off x="132" y="2508"/>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20%</a:t>
              </a:r>
              <a:endParaRPr lang="es-ES"/>
            </a:p>
          </p:txBody>
        </p:sp>
        <p:sp>
          <p:nvSpPr>
            <p:cNvPr id="48186" name="Rectangle 58"/>
            <p:cNvSpPr>
              <a:spLocks noChangeArrowheads="1"/>
            </p:cNvSpPr>
            <p:nvPr/>
          </p:nvSpPr>
          <p:spPr bwMode="auto">
            <a:xfrm>
              <a:off x="132" y="2294"/>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25%</a:t>
              </a:r>
              <a:endParaRPr lang="es-ES"/>
            </a:p>
          </p:txBody>
        </p:sp>
        <p:sp>
          <p:nvSpPr>
            <p:cNvPr id="48187" name="Rectangle 59"/>
            <p:cNvSpPr>
              <a:spLocks noChangeArrowheads="1"/>
            </p:cNvSpPr>
            <p:nvPr/>
          </p:nvSpPr>
          <p:spPr bwMode="auto">
            <a:xfrm>
              <a:off x="132" y="2080"/>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30%</a:t>
              </a:r>
              <a:endParaRPr lang="es-ES"/>
            </a:p>
          </p:txBody>
        </p:sp>
        <p:sp>
          <p:nvSpPr>
            <p:cNvPr id="48188" name="Rectangle 60"/>
            <p:cNvSpPr>
              <a:spLocks noChangeArrowheads="1"/>
            </p:cNvSpPr>
            <p:nvPr/>
          </p:nvSpPr>
          <p:spPr bwMode="auto">
            <a:xfrm>
              <a:off x="132" y="1866"/>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35%</a:t>
              </a:r>
              <a:endParaRPr lang="es-ES"/>
            </a:p>
          </p:txBody>
        </p:sp>
        <p:sp>
          <p:nvSpPr>
            <p:cNvPr id="48189" name="Rectangle 61"/>
            <p:cNvSpPr>
              <a:spLocks noChangeArrowheads="1"/>
            </p:cNvSpPr>
            <p:nvPr/>
          </p:nvSpPr>
          <p:spPr bwMode="auto">
            <a:xfrm>
              <a:off x="132" y="1659"/>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40%</a:t>
              </a:r>
              <a:endParaRPr lang="es-ES"/>
            </a:p>
          </p:txBody>
        </p:sp>
        <p:sp>
          <p:nvSpPr>
            <p:cNvPr id="48190" name="Rectangle 62"/>
            <p:cNvSpPr>
              <a:spLocks noChangeArrowheads="1"/>
            </p:cNvSpPr>
            <p:nvPr/>
          </p:nvSpPr>
          <p:spPr bwMode="auto">
            <a:xfrm>
              <a:off x="132" y="1445"/>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45%</a:t>
              </a:r>
              <a:endParaRPr lang="es-ES"/>
            </a:p>
          </p:txBody>
        </p:sp>
        <p:sp>
          <p:nvSpPr>
            <p:cNvPr id="48191" name="Rectangle 63"/>
            <p:cNvSpPr>
              <a:spLocks noChangeArrowheads="1"/>
            </p:cNvSpPr>
            <p:nvPr/>
          </p:nvSpPr>
          <p:spPr bwMode="auto">
            <a:xfrm>
              <a:off x="132" y="1231"/>
              <a:ext cx="224" cy="134"/>
            </a:xfrm>
            <a:prstGeom prst="rect">
              <a:avLst/>
            </a:prstGeom>
            <a:noFill/>
            <a:ln w="9525">
              <a:noFill/>
              <a:miter lim="800000"/>
              <a:headEnd/>
              <a:tailEnd/>
            </a:ln>
          </p:spPr>
          <p:txBody>
            <a:bodyPr wrap="none" lIns="0" tIns="0" rIns="0" bIns="0">
              <a:spAutoFit/>
            </a:bodyPr>
            <a:lstStyle/>
            <a:p>
              <a:r>
                <a:rPr lang="es-ES" sz="1400">
                  <a:solidFill>
                    <a:srgbClr val="000000"/>
                  </a:solidFill>
                </a:rPr>
                <a:t>50%</a:t>
              </a:r>
              <a:endParaRPr lang="es-ES"/>
            </a:p>
          </p:txBody>
        </p:sp>
        <p:sp>
          <p:nvSpPr>
            <p:cNvPr id="48192" name="Rectangle 64"/>
            <p:cNvSpPr>
              <a:spLocks noChangeArrowheads="1"/>
            </p:cNvSpPr>
            <p:nvPr/>
          </p:nvSpPr>
          <p:spPr bwMode="auto">
            <a:xfrm>
              <a:off x="596" y="3548"/>
              <a:ext cx="576" cy="163"/>
            </a:xfrm>
            <a:prstGeom prst="rect">
              <a:avLst/>
            </a:prstGeom>
            <a:noFill/>
            <a:ln w="9525">
              <a:noFill/>
              <a:miter lim="800000"/>
              <a:headEnd/>
              <a:tailEnd/>
            </a:ln>
          </p:spPr>
          <p:txBody>
            <a:bodyPr wrap="none" lIns="0" tIns="0" rIns="0" bIns="0">
              <a:spAutoFit/>
            </a:bodyPr>
            <a:lstStyle/>
            <a:p>
              <a:r>
                <a:rPr lang="es-ES" sz="1700">
                  <a:solidFill>
                    <a:srgbClr val="000000"/>
                  </a:solidFill>
                </a:rPr>
                <a:t>12:00am-</a:t>
              </a:r>
              <a:endParaRPr lang="es-ES"/>
            </a:p>
          </p:txBody>
        </p:sp>
        <p:sp>
          <p:nvSpPr>
            <p:cNvPr id="48193" name="Rectangle 65"/>
            <p:cNvSpPr>
              <a:spLocks noChangeArrowheads="1"/>
            </p:cNvSpPr>
            <p:nvPr/>
          </p:nvSpPr>
          <p:spPr bwMode="auto">
            <a:xfrm>
              <a:off x="658" y="3723"/>
              <a:ext cx="455" cy="163"/>
            </a:xfrm>
            <a:prstGeom prst="rect">
              <a:avLst/>
            </a:prstGeom>
            <a:noFill/>
            <a:ln w="9525">
              <a:noFill/>
              <a:miter lim="800000"/>
              <a:headEnd/>
              <a:tailEnd/>
            </a:ln>
          </p:spPr>
          <p:txBody>
            <a:bodyPr wrap="none" lIns="0" tIns="0" rIns="0" bIns="0">
              <a:spAutoFit/>
            </a:bodyPr>
            <a:lstStyle/>
            <a:p>
              <a:r>
                <a:rPr lang="es-ES" sz="1700">
                  <a:solidFill>
                    <a:srgbClr val="000000"/>
                  </a:solidFill>
                </a:rPr>
                <a:t>3:59am</a:t>
              </a:r>
              <a:endParaRPr lang="es-ES"/>
            </a:p>
          </p:txBody>
        </p:sp>
        <p:sp>
          <p:nvSpPr>
            <p:cNvPr id="48194" name="Rectangle 66"/>
            <p:cNvSpPr>
              <a:spLocks noChangeArrowheads="1"/>
            </p:cNvSpPr>
            <p:nvPr/>
          </p:nvSpPr>
          <p:spPr bwMode="auto">
            <a:xfrm>
              <a:off x="1502" y="3548"/>
              <a:ext cx="500" cy="163"/>
            </a:xfrm>
            <a:prstGeom prst="rect">
              <a:avLst/>
            </a:prstGeom>
            <a:noFill/>
            <a:ln w="9525">
              <a:noFill/>
              <a:miter lim="800000"/>
              <a:headEnd/>
              <a:tailEnd/>
            </a:ln>
          </p:spPr>
          <p:txBody>
            <a:bodyPr wrap="none" lIns="0" tIns="0" rIns="0" bIns="0">
              <a:spAutoFit/>
            </a:bodyPr>
            <a:lstStyle/>
            <a:p>
              <a:r>
                <a:rPr lang="es-ES" sz="1700">
                  <a:solidFill>
                    <a:srgbClr val="000000"/>
                  </a:solidFill>
                </a:rPr>
                <a:t>4:00am-</a:t>
              </a:r>
              <a:endParaRPr lang="es-ES"/>
            </a:p>
          </p:txBody>
        </p:sp>
        <p:sp>
          <p:nvSpPr>
            <p:cNvPr id="48195" name="Rectangle 67"/>
            <p:cNvSpPr>
              <a:spLocks noChangeArrowheads="1"/>
            </p:cNvSpPr>
            <p:nvPr/>
          </p:nvSpPr>
          <p:spPr bwMode="auto">
            <a:xfrm>
              <a:off x="1525" y="3723"/>
              <a:ext cx="455" cy="163"/>
            </a:xfrm>
            <a:prstGeom prst="rect">
              <a:avLst/>
            </a:prstGeom>
            <a:noFill/>
            <a:ln w="9525">
              <a:noFill/>
              <a:miter lim="800000"/>
              <a:headEnd/>
              <a:tailEnd/>
            </a:ln>
          </p:spPr>
          <p:txBody>
            <a:bodyPr wrap="none" lIns="0" tIns="0" rIns="0" bIns="0">
              <a:spAutoFit/>
            </a:bodyPr>
            <a:lstStyle/>
            <a:p>
              <a:r>
                <a:rPr lang="es-ES" sz="1700">
                  <a:solidFill>
                    <a:srgbClr val="000000"/>
                  </a:solidFill>
                </a:rPr>
                <a:t>7:59am</a:t>
              </a:r>
              <a:endParaRPr lang="es-ES"/>
            </a:p>
          </p:txBody>
        </p:sp>
        <p:sp>
          <p:nvSpPr>
            <p:cNvPr id="48196" name="Rectangle 68"/>
            <p:cNvSpPr>
              <a:spLocks noChangeArrowheads="1"/>
            </p:cNvSpPr>
            <p:nvPr/>
          </p:nvSpPr>
          <p:spPr bwMode="auto">
            <a:xfrm>
              <a:off x="2377" y="3548"/>
              <a:ext cx="500" cy="163"/>
            </a:xfrm>
            <a:prstGeom prst="rect">
              <a:avLst/>
            </a:prstGeom>
            <a:noFill/>
            <a:ln w="9525">
              <a:noFill/>
              <a:miter lim="800000"/>
              <a:headEnd/>
              <a:tailEnd/>
            </a:ln>
          </p:spPr>
          <p:txBody>
            <a:bodyPr wrap="none" lIns="0" tIns="0" rIns="0" bIns="0">
              <a:spAutoFit/>
            </a:bodyPr>
            <a:lstStyle/>
            <a:p>
              <a:r>
                <a:rPr lang="es-ES" sz="1700">
                  <a:solidFill>
                    <a:srgbClr val="000000"/>
                  </a:solidFill>
                </a:rPr>
                <a:t>8:00am-</a:t>
              </a:r>
              <a:endParaRPr lang="es-ES"/>
            </a:p>
          </p:txBody>
        </p:sp>
        <p:sp>
          <p:nvSpPr>
            <p:cNvPr id="48197" name="Rectangle 69"/>
            <p:cNvSpPr>
              <a:spLocks noChangeArrowheads="1"/>
            </p:cNvSpPr>
            <p:nvPr/>
          </p:nvSpPr>
          <p:spPr bwMode="auto">
            <a:xfrm>
              <a:off x="2361" y="3723"/>
              <a:ext cx="531" cy="163"/>
            </a:xfrm>
            <a:prstGeom prst="rect">
              <a:avLst/>
            </a:prstGeom>
            <a:noFill/>
            <a:ln w="9525">
              <a:noFill/>
              <a:miter lim="800000"/>
              <a:headEnd/>
              <a:tailEnd/>
            </a:ln>
          </p:spPr>
          <p:txBody>
            <a:bodyPr wrap="none" lIns="0" tIns="0" rIns="0" bIns="0">
              <a:spAutoFit/>
            </a:bodyPr>
            <a:lstStyle/>
            <a:p>
              <a:r>
                <a:rPr lang="es-ES" sz="1700">
                  <a:solidFill>
                    <a:srgbClr val="000000"/>
                  </a:solidFill>
                </a:rPr>
                <a:t>11:59am</a:t>
              </a:r>
              <a:endParaRPr lang="es-ES"/>
            </a:p>
          </p:txBody>
        </p:sp>
        <p:sp>
          <p:nvSpPr>
            <p:cNvPr id="48198" name="Rectangle 70"/>
            <p:cNvSpPr>
              <a:spLocks noChangeArrowheads="1"/>
            </p:cNvSpPr>
            <p:nvPr/>
          </p:nvSpPr>
          <p:spPr bwMode="auto">
            <a:xfrm>
              <a:off x="3205" y="3548"/>
              <a:ext cx="576" cy="163"/>
            </a:xfrm>
            <a:prstGeom prst="rect">
              <a:avLst/>
            </a:prstGeom>
            <a:noFill/>
            <a:ln w="9525">
              <a:noFill/>
              <a:miter lim="800000"/>
              <a:headEnd/>
              <a:tailEnd/>
            </a:ln>
          </p:spPr>
          <p:txBody>
            <a:bodyPr wrap="none" lIns="0" tIns="0" rIns="0" bIns="0">
              <a:spAutoFit/>
            </a:bodyPr>
            <a:lstStyle/>
            <a:p>
              <a:r>
                <a:rPr lang="es-ES" sz="1700">
                  <a:solidFill>
                    <a:srgbClr val="000000"/>
                  </a:solidFill>
                </a:rPr>
                <a:t>12:00pm-</a:t>
              </a:r>
              <a:endParaRPr lang="es-ES"/>
            </a:p>
          </p:txBody>
        </p:sp>
        <p:sp>
          <p:nvSpPr>
            <p:cNvPr id="48199" name="Rectangle 71"/>
            <p:cNvSpPr>
              <a:spLocks noChangeArrowheads="1"/>
            </p:cNvSpPr>
            <p:nvPr/>
          </p:nvSpPr>
          <p:spPr bwMode="auto">
            <a:xfrm>
              <a:off x="3267" y="3723"/>
              <a:ext cx="455" cy="163"/>
            </a:xfrm>
            <a:prstGeom prst="rect">
              <a:avLst/>
            </a:prstGeom>
            <a:noFill/>
            <a:ln w="9525">
              <a:noFill/>
              <a:miter lim="800000"/>
              <a:headEnd/>
              <a:tailEnd/>
            </a:ln>
          </p:spPr>
          <p:txBody>
            <a:bodyPr wrap="none" lIns="0" tIns="0" rIns="0" bIns="0">
              <a:spAutoFit/>
            </a:bodyPr>
            <a:lstStyle/>
            <a:p>
              <a:r>
                <a:rPr lang="es-ES" sz="1700">
                  <a:solidFill>
                    <a:srgbClr val="000000"/>
                  </a:solidFill>
                </a:rPr>
                <a:t>3:59pm</a:t>
              </a:r>
              <a:endParaRPr lang="es-ES"/>
            </a:p>
          </p:txBody>
        </p:sp>
        <p:sp>
          <p:nvSpPr>
            <p:cNvPr id="48200" name="Rectangle 72"/>
            <p:cNvSpPr>
              <a:spLocks noChangeArrowheads="1"/>
            </p:cNvSpPr>
            <p:nvPr/>
          </p:nvSpPr>
          <p:spPr bwMode="auto">
            <a:xfrm>
              <a:off x="4111" y="3548"/>
              <a:ext cx="500" cy="163"/>
            </a:xfrm>
            <a:prstGeom prst="rect">
              <a:avLst/>
            </a:prstGeom>
            <a:noFill/>
            <a:ln w="9525">
              <a:noFill/>
              <a:miter lim="800000"/>
              <a:headEnd/>
              <a:tailEnd/>
            </a:ln>
          </p:spPr>
          <p:txBody>
            <a:bodyPr wrap="none" lIns="0" tIns="0" rIns="0" bIns="0">
              <a:spAutoFit/>
            </a:bodyPr>
            <a:lstStyle/>
            <a:p>
              <a:r>
                <a:rPr lang="es-ES" sz="1700">
                  <a:solidFill>
                    <a:srgbClr val="000000"/>
                  </a:solidFill>
                </a:rPr>
                <a:t>4:00pm-</a:t>
              </a:r>
              <a:endParaRPr lang="es-ES"/>
            </a:p>
          </p:txBody>
        </p:sp>
        <p:sp>
          <p:nvSpPr>
            <p:cNvPr id="48201" name="Rectangle 73"/>
            <p:cNvSpPr>
              <a:spLocks noChangeArrowheads="1"/>
            </p:cNvSpPr>
            <p:nvPr/>
          </p:nvSpPr>
          <p:spPr bwMode="auto">
            <a:xfrm>
              <a:off x="4134" y="3723"/>
              <a:ext cx="455" cy="163"/>
            </a:xfrm>
            <a:prstGeom prst="rect">
              <a:avLst/>
            </a:prstGeom>
            <a:noFill/>
            <a:ln w="9525">
              <a:noFill/>
              <a:miter lim="800000"/>
              <a:headEnd/>
              <a:tailEnd/>
            </a:ln>
          </p:spPr>
          <p:txBody>
            <a:bodyPr wrap="none" lIns="0" tIns="0" rIns="0" bIns="0">
              <a:spAutoFit/>
            </a:bodyPr>
            <a:lstStyle/>
            <a:p>
              <a:r>
                <a:rPr lang="es-ES" sz="1700">
                  <a:solidFill>
                    <a:srgbClr val="000000"/>
                  </a:solidFill>
                </a:rPr>
                <a:t>7:59pm</a:t>
              </a:r>
              <a:endParaRPr lang="es-ES"/>
            </a:p>
          </p:txBody>
        </p:sp>
        <p:sp>
          <p:nvSpPr>
            <p:cNvPr id="48202" name="Rectangle 74"/>
            <p:cNvSpPr>
              <a:spLocks noChangeArrowheads="1"/>
            </p:cNvSpPr>
            <p:nvPr/>
          </p:nvSpPr>
          <p:spPr bwMode="auto">
            <a:xfrm>
              <a:off x="4986" y="3548"/>
              <a:ext cx="500" cy="163"/>
            </a:xfrm>
            <a:prstGeom prst="rect">
              <a:avLst/>
            </a:prstGeom>
            <a:noFill/>
            <a:ln w="9525">
              <a:noFill/>
              <a:miter lim="800000"/>
              <a:headEnd/>
              <a:tailEnd/>
            </a:ln>
          </p:spPr>
          <p:txBody>
            <a:bodyPr wrap="none" lIns="0" tIns="0" rIns="0" bIns="0">
              <a:spAutoFit/>
            </a:bodyPr>
            <a:lstStyle/>
            <a:p>
              <a:r>
                <a:rPr lang="es-ES" sz="1700">
                  <a:solidFill>
                    <a:srgbClr val="000000"/>
                  </a:solidFill>
                </a:rPr>
                <a:t>8:00pm-</a:t>
              </a:r>
              <a:endParaRPr lang="es-ES"/>
            </a:p>
          </p:txBody>
        </p:sp>
        <p:sp>
          <p:nvSpPr>
            <p:cNvPr id="48203" name="Rectangle 75"/>
            <p:cNvSpPr>
              <a:spLocks noChangeArrowheads="1"/>
            </p:cNvSpPr>
            <p:nvPr/>
          </p:nvSpPr>
          <p:spPr bwMode="auto">
            <a:xfrm>
              <a:off x="4970" y="3723"/>
              <a:ext cx="531" cy="163"/>
            </a:xfrm>
            <a:prstGeom prst="rect">
              <a:avLst/>
            </a:prstGeom>
            <a:noFill/>
            <a:ln w="9525">
              <a:noFill/>
              <a:miter lim="800000"/>
              <a:headEnd/>
              <a:tailEnd/>
            </a:ln>
          </p:spPr>
          <p:txBody>
            <a:bodyPr wrap="none" lIns="0" tIns="0" rIns="0" bIns="0">
              <a:spAutoFit/>
            </a:bodyPr>
            <a:lstStyle/>
            <a:p>
              <a:r>
                <a:rPr lang="es-ES" sz="1700">
                  <a:solidFill>
                    <a:srgbClr val="000000"/>
                  </a:solidFill>
                </a:rPr>
                <a:t>11:59pm</a:t>
              </a:r>
              <a:endParaRPr lang="es-E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Newspapers: Key murder characteristics</a:t>
            </a:r>
          </a:p>
        </p:txBody>
      </p:sp>
      <p:sp>
        <p:nvSpPr>
          <p:cNvPr id="50179" name="Rectangle 3"/>
          <p:cNvSpPr>
            <a:spLocks noGrp="1" noChangeArrowheads="1"/>
          </p:cNvSpPr>
          <p:nvPr>
            <p:ph type="body" idx="1"/>
          </p:nvPr>
        </p:nvSpPr>
        <p:spPr/>
        <p:txBody>
          <a:bodyPr/>
          <a:lstStyle/>
          <a:p>
            <a:pPr>
              <a:lnSpc>
                <a:spcPct val="90000"/>
              </a:lnSpc>
            </a:pPr>
            <a:r>
              <a:rPr lang="en-US"/>
              <a:t>Happen more at night</a:t>
            </a:r>
          </a:p>
          <a:p>
            <a:pPr>
              <a:lnSpc>
                <a:spcPct val="90000"/>
              </a:lnSpc>
            </a:pPr>
            <a:endParaRPr lang="en-US"/>
          </a:p>
          <a:p>
            <a:pPr>
              <a:lnSpc>
                <a:spcPct val="90000"/>
              </a:lnSpc>
            </a:pPr>
            <a:r>
              <a:rPr lang="en-US"/>
              <a:t>Predominantly victims (and probably suspects) young males</a:t>
            </a:r>
          </a:p>
          <a:p>
            <a:pPr>
              <a:lnSpc>
                <a:spcPct val="90000"/>
              </a:lnSpc>
            </a:pPr>
            <a:endParaRPr lang="en-US"/>
          </a:p>
          <a:p>
            <a:pPr>
              <a:lnSpc>
                <a:spcPct val="90000"/>
              </a:lnSpc>
            </a:pPr>
            <a:r>
              <a:rPr lang="en-US"/>
              <a:t>Guns frequently used</a:t>
            </a:r>
          </a:p>
          <a:p>
            <a:pPr>
              <a:lnSpc>
                <a:spcPct val="90000"/>
              </a:lnSpc>
            </a:pPr>
            <a:endParaRPr lang="en-US"/>
          </a:p>
          <a:p>
            <a:pPr>
              <a:lnSpc>
                <a:spcPct val="90000"/>
              </a:lnSpc>
            </a:pPr>
            <a:r>
              <a:rPr lang="en-US"/>
              <a:t>Gang involved</a:t>
            </a:r>
          </a:p>
          <a:p>
            <a:pPr>
              <a:lnSpc>
                <a:spcPct val="90000"/>
              </a:lnSpc>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5"/>
          <p:cNvSpPr>
            <a:spLocks noGrp="1" noChangeArrowheads="1"/>
          </p:cNvSpPr>
          <p:nvPr>
            <p:ph type="title"/>
          </p:nvPr>
        </p:nvSpPr>
        <p:spPr/>
        <p:txBody>
          <a:bodyPr/>
          <a:lstStyle/>
          <a:p>
            <a:r>
              <a:rPr lang="en-US"/>
              <a:t>Newspapers: Age of victims</a:t>
            </a:r>
          </a:p>
        </p:txBody>
      </p:sp>
      <p:sp>
        <p:nvSpPr>
          <p:cNvPr id="44049" name="AutoShape 17"/>
          <p:cNvSpPr>
            <a:spLocks noChangeAspect="1" noChangeArrowheads="1" noTextEdit="1"/>
          </p:cNvSpPr>
          <p:nvPr/>
        </p:nvSpPr>
        <p:spPr bwMode="auto">
          <a:xfrm>
            <a:off x="127000" y="1831975"/>
            <a:ext cx="9144000" cy="5507038"/>
          </a:xfrm>
          <a:prstGeom prst="rect">
            <a:avLst/>
          </a:prstGeom>
          <a:noFill/>
          <a:ln w="9525">
            <a:noFill/>
            <a:miter lim="800000"/>
            <a:headEnd/>
            <a:tailEnd/>
          </a:ln>
        </p:spPr>
        <p:txBody>
          <a:bodyPr/>
          <a:lstStyle/>
          <a:p>
            <a:endParaRPr lang="en-US"/>
          </a:p>
        </p:txBody>
      </p:sp>
      <p:grpSp>
        <p:nvGrpSpPr>
          <p:cNvPr id="44108" name="Group 76"/>
          <p:cNvGrpSpPr>
            <a:grpSpLocks/>
          </p:cNvGrpSpPr>
          <p:nvPr/>
        </p:nvGrpSpPr>
        <p:grpSpPr bwMode="auto">
          <a:xfrm>
            <a:off x="347663" y="2128838"/>
            <a:ext cx="8274050" cy="4197350"/>
            <a:chOff x="219" y="1341"/>
            <a:chExt cx="5212" cy="2644"/>
          </a:xfrm>
        </p:grpSpPr>
        <p:sp>
          <p:nvSpPr>
            <p:cNvPr id="44051" name="Rectangle 19"/>
            <p:cNvSpPr>
              <a:spLocks noChangeArrowheads="1"/>
            </p:cNvSpPr>
            <p:nvPr/>
          </p:nvSpPr>
          <p:spPr bwMode="auto">
            <a:xfrm>
              <a:off x="514" y="1415"/>
              <a:ext cx="4916" cy="1977"/>
            </a:xfrm>
            <a:prstGeom prst="rect">
              <a:avLst/>
            </a:prstGeom>
            <a:noFill/>
            <a:ln w="9525">
              <a:noFill/>
              <a:miter lim="800000"/>
              <a:headEnd/>
              <a:tailEnd/>
            </a:ln>
          </p:spPr>
          <p:txBody>
            <a:bodyPr/>
            <a:lstStyle/>
            <a:p>
              <a:endParaRPr lang="en-US"/>
            </a:p>
          </p:txBody>
        </p:sp>
        <p:sp>
          <p:nvSpPr>
            <p:cNvPr id="44052" name="Line 20"/>
            <p:cNvSpPr>
              <a:spLocks noChangeShapeType="1"/>
            </p:cNvSpPr>
            <p:nvPr/>
          </p:nvSpPr>
          <p:spPr bwMode="auto">
            <a:xfrm>
              <a:off x="514" y="3112"/>
              <a:ext cx="4916" cy="1"/>
            </a:xfrm>
            <a:prstGeom prst="line">
              <a:avLst/>
            </a:prstGeom>
            <a:noFill/>
            <a:ln w="0">
              <a:solidFill>
                <a:srgbClr val="000000"/>
              </a:solidFill>
              <a:round/>
              <a:headEnd/>
              <a:tailEnd/>
            </a:ln>
          </p:spPr>
          <p:txBody>
            <a:bodyPr/>
            <a:lstStyle/>
            <a:p>
              <a:endParaRPr lang="en-US"/>
            </a:p>
          </p:txBody>
        </p:sp>
        <p:sp>
          <p:nvSpPr>
            <p:cNvPr id="44053" name="Line 21"/>
            <p:cNvSpPr>
              <a:spLocks noChangeShapeType="1"/>
            </p:cNvSpPr>
            <p:nvPr/>
          </p:nvSpPr>
          <p:spPr bwMode="auto">
            <a:xfrm>
              <a:off x="514" y="2823"/>
              <a:ext cx="4916" cy="1"/>
            </a:xfrm>
            <a:prstGeom prst="line">
              <a:avLst/>
            </a:prstGeom>
            <a:noFill/>
            <a:ln w="0">
              <a:solidFill>
                <a:srgbClr val="000000"/>
              </a:solidFill>
              <a:round/>
              <a:headEnd/>
              <a:tailEnd/>
            </a:ln>
          </p:spPr>
          <p:txBody>
            <a:bodyPr/>
            <a:lstStyle/>
            <a:p>
              <a:endParaRPr lang="en-US"/>
            </a:p>
          </p:txBody>
        </p:sp>
        <p:sp>
          <p:nvSpPr>
            <p:cNvPr id="44054" name="Line 22"/>
            <p:cNvSpPr>
              <a:spLocks noChangeShapeType="1"/>
            </p:cNvSpPr>
            <p:nvPr/>
          </p:nvSpPr>
          <p:spPr bwMode="auto">
            <a:xfrm>
              <a:off x="514" y="2543"/>
              <a:ext cx="4916" cy="1"/>
            </a:xfrm>
            <a:prstGeom prst="line">
              <a:avLst/>
            </a:prstGeom>
            <a:noFill/>
            <a:ln w="0">
              <a:solidFill>
                <a:srgbClr val="000000"/>
              </a:solidFill>
              <a:round/>
              <a:headEnd/>
              <a:tailEnd/>
            </a:ln>
          </p:spPr>
          <p:txBody>
            <a:bodyPr/>
            <a:lstStyle/>
            <a:p>
              <a:endParaRPr lang="en-US"/>
            </a:p>
          </p:txBody>
        </p:sp>
        <p:sp>
          <p:nvSpPr>
            <p:cNvPr id="44055" name="Line 23"/>
            <p:cNvSpPr>
              <a:spLocks noChangeShapeType="1"/>
            </p:cNvSpPr>
            <p:nvPr/>
          </p:nvSpPr>
          <p:spPr bwMode="auto">
            <a:xfrm>
              <a:off x="514" y="2264"/>
              <a:ext cx="4916" cy="1"/>
            </a:xfrm>
            <a:prstGeom prst="line">
              <a:avLst/>
            </a:prstGeom>
            <a:noFill/>
            <a:ln w="0">
              <a:solidFill>
                <a:srgbClr val="000000"/>
              </a:solidFill>
              <a:round/>
              <a:headEnd/>
              <a:tailEnd/>
            </a:ln>
          </p:spPr>
          <p:txBody>
            <a:bodyPr/>
            <a:lstStyle/>
            <a:p>
              <a:endParaRPr lang="en-US"/>
            </a:p>
          </p:txBody>
        </p:sp>
        <p:sp>
          <p:nvSpPr>
            <p:cNvPr id="44056" name="Line 24"/>
            <p:cNvSpPr>
              <a:spLocks noChangeShapeType="1"/>
            </p:cNvSpPr>
            <p:nvPr/>
          </p:nvSpPr>
          <p:spPr bwMode="auto">
            <a:xfrm>
              <a:off x="514" y="1984"/>
              <a:ext cx="4916" cy="1"/>
            </a:xfrm>
            <a:prstGeom prst="line">
              <a:avLst/>
            </a:prstGeom>
            <a:noFill/>
            <a:ln w="0">
              <a:solidFill>
                <a:srgbClr val="000000"/>
              </a:solidFill>
              <a:round/>
              <a:headEnd/>
              <a:tailEnd/>
            </a:ln>
          </p:spPr>
          <p:txBody>
            <a:bodyPr/>
            <a:lstStyle/>
            <a:p>
              <a:endParaRPr lang="en-US"/>
            </a:p>
          </p:txBody>
        </p:sp>
        <p:sp>
          <p:nvSpPr>
            <p:cNvPr id="44057" name="Line 25"/>
            <p:cNvSpPr>
              <a:spLocks noChangeShapeType="1"/>
            </p:cNvSpPr>
            <p:nvPr/>
          </p:nvSpPr>
          <p:spPr bwMode="auto">
            <a:xfrm>
              <a:off x="514" y="1695"/>
              <a:ext cx="4916" cy="1"/>
            </a:xfrm>
            <a:prstGeom prst="line">
              <a:avLst/>
            </a:prstGeom>
            <a:noFill/>
            <a:ln w="0">
              <a:solidFill>
                <a:srgbClr val="000000"/>
              </a:solidFill>
              <a:round/>
              <a:headEnd/>
              <a:tailEnd/>
            </a:ln>
          </p:spPr>
          <p:txBody>
            <a:bodyPr/>
            <a:lstStyle/>
            <a:p>
              <a:endParaRPr lang="en-US"/>
            </a:p>
          </p:txBody>
        </p:sp>
        <p:sp>
          <p:nvSpPr>
            <p:cNvPr id="44058" name="Line 26"/>
            <p:cNvSpPr>
              <a:spLocks noChangeShapeType="1"/>
            </p:cNvSpPr>
            <p:nvPr/>
          </p:nvSpPr>
          <p:spPr bwMode="auto">
            <a:xfrm>
              <a:off x="514" y="1415"/>
              <a:ext cx="4916" cy="1"/>
            </a:xfrm>
            <a:prstGeom prst="line">
              <a:avLst/>
            </a:prstGeom>
            <a:noFill/>
            <a:ln w="0">
              <a:solidFill>
                <a:srgbClr val="000000"/>
              </a:solidFill>
              <a:round/>
              <a:headEnd/>
              <a:tailEnd/>
            </a:ln>
          </p:spPr>
          <p:txBody>
            <a:bodyPr/>
            <a:lstStyle/>
            <a:p>
              <a:endParaRPr lang="en-US"/>
            </a:p>
          </p:txBody>
        </p:sp>
        <p:sp>
          <p:nvSpPr>
            <p:cNvPr id="44059" name="Rectangle 27"/>
            <p:cNvSpPr>
              <a:spLocks noChangeArrowheads="1"/>
            </p:cNvSpPr>
            <p:nvPr/>
          </p:nvSpPr>
          <p:spPr bwMode="auto">
            <a:xfrm>
              <a:off x="514" y="1415"/>
              <a:ext cx="4916" cy="1977"/>
            </a:xfrm>
            <a:prstGeom prst="rect">
              <a:avLst/>
            </a:prstGeom>
            <a:noFill/>
            <a:ln w="12700">
              <a:solidFill>
                <a:srgbClr val="808080"/>
              </a:solidFill>
              <a:miter lim="800000"/>
              <a:headEnd/>
              <a:tailEnd/>
            </a:ln>
          </p:spPr>
          <p:txBody>
            <a:bodyPr/>
            <a:lstStyle/>
            <a:p>
              <a:endParaRPr lang="en-US"/>
            </a:p>
          </p:txBody>
        </p:sp>
        <p:sp>
          <p:nvSpPr>
            <p:cNvPr id="44060" name="Rectangle 28"/>
            <p:cNvSpPr>
              <a:spLocks noChangeArrowheads="1"/>
            </p:cNvSpPr>
            <p:nvPr/>
          </p:nvSpPr>
          <p:spPr bwMode="auto">
            <a:xfrm>
              <a:off x="723" y="3336"/>
              <a:ext cx="286" cy="56"/>
            </a:xfrm>
            <a:prstGeom prst="rect">
              <a:avLst/>
            </a:prstGeom>
            <a:solidFill>
              <a:srgbClr val="33CCCC"/>
            </a:solidFill>
            <a:ln w="12700">
              <a:solidFill>
                <a:srgbClr val="000000"/>
              </a:solidFill>
              <a:miter lim="800000"/>
              <a:headEnd/>
              <a:tailEnd/>
            </a:ln>
          </p:spPr>
          <p:txBody>
            <a:bodyPr/>
            <a:lstStyle/>
            <a:p>
              <a:endParaRPr lang="en-US"/>
            </a:p>
          </p:txBody>
        </p:sp>
        <p:sp>
          <p:nvSpPr>
            <p:cNvPr id="44061" name="Rectangle 29"/>
            <p:cNvSpPr>
              <a:spLocks noChangeArrowheads="1"/>
            </p:cNvSpPr>
            <p:nvPr/>
          </p:nvSpPr>
          <p:spPr bwMode="auto">
            <a:xfrm>
              <a:off x="1427" y="1583"/>
              <a:ext cx="279" cy="1809"/>
            </a:xfrm>
            <a:prstGeom prst="rect">
              <a:avLst/>
            </a:prstGeom>
            <a:solidFill>
              <a:srgbClr val="33CCCC"/>
            </a:solidFill>
            <a:ln w="12700">
              <a:solidFill>
                <a:srgbClr val="000000"/>
              </a:solidFill>
              <a:miter lim="800000"/>
              <a:headEnd/>
              <a:tailEnd/>
            </a:ln>
          </p:spPr>
          <p:txBody>
            <a:bodyPr/>
            <a:lstStyle/>
            <a:p>
              <a:endParaRPr lang="en-US"/>
            </a:p>
          </p:txBody>
        </p:sp>
        <p:sp>
          <p:nvSpPr>
            <p:cNvPr id="44062" name="Rectangle 30"/>
            <p:cNvSpPr>
              <a:spLocks noChangeArrowheads="1"/>
            </p:cNvSpPr>
            <p:nvPr/>
          </p:nvSpPr>
          <p:spPr bwMode="auto">
            <a:xfrm>
              <a:off x="2124" y="1611"/>
              <a:ext cx="286" cy="1781"/>
            </a:xfrm>
            <a:prstGeom prst="rect">
              <a:avLst/>
            </a:prstGeom>
            <a:solidFill>
              <a:srgbClr val="33CCCC"/>
            </a:solidFill>
            <a:ln w="12700">
              <a:solidFill>
                <a:srgbClr val="000000"/>
              </a:solidFill>
              <a:miter lim="800000"/>
              <a:headEnd/>
              <a:tailEnd/>
            </a:ln>
          </p:spPr>
          <p:txBody>
            <a:bodyPr/>
            <a:lstStyle/>
            <a:p>
              <a:endParaRPr lang="en-US"/>
            </a:p>
          </p:txBody>
        </p:sp>
        <p:sp>
          <p:nvSpPr>
            <p:cNvPr id="44063" name="Rectangle 31"/>
            <p:cNvSpPr>
              <a:spLocks noChangeArrowheads="1"/>
            </p:cNvSpPr>
            <p:nvPr/>
          </p:nvSpPr>
          <p:spPr bwMode="auto">
            <a:xfrm>
              <a:off x="2828" y="2068"/>
              <a:ext cx="287" cy="1324"/>
            </a:xfrm>
            <a:prstGeom prst="rect">
              <a:avLst/>
            </a:prstGeom>
            <a:solidFill>
              <a:srgbClr val="33CCCC"/>
            </a:solidFill>
            <a:ln w="12700">
              <a:solidFill>
                <a:srgbClr val="000000"/>
              </a:solidFill>
              <a:miter lim="800000"/>
              <a:headEnd/>
              <a:tailEnd/>
            </a:ln>
          </p:spPr>
          <p:txBody>
            <a:bodyPr/>
            <a:lstStyle/>
            <a:p>
              <a:endParaRPr lang="en-US"/>
            </a:p>
          </p:txBody>
        </p:sp>
        <p:sp>
          <p:nvSpPr>
            <p:cNvPr id="44064" name="Rectangle 32"/>
            <p:cNvSpPr>
              <a:spLocks noChangeArrowheads="1"/>
            </p:cNvSpPr>
            <p:nvPr/>
          </p:nvSpPr>
          <p:spPr bwMode="auto">
            <a:xfrm>
              <a:off x="3533" y="2991"/>
              <a:ext cx="286" cy="401"/>
            </a:xfrm>
            <a:prstGeom prst="rect">
              <a:avLst/>
            </a:prstGeom>
            <a:solidFill>
              <a:srgbClr val="33CCCC"/>
            </a:solidFill>
            <a:ln w="12700">
              <a:solidFill>
                <a:srgbClr val="000000"/>
              </a:solidFill>
              <a:miter lim="800000"/>
              <a:headEnd/>
              <a:tailEnd/>
            </a:ln>
          </p:spPr>
          <p:txBody>
            <a:bodyPr/>
            <a:lstStyle/>
            <a:p>
              <a:endParaRPr lang="en-US"/>
            </a:p>
          </p:txBody>
        </p:sp>
        <p:sp>
          <p:nvSpPr>
            <p:cNvPr id="44065" name="Rectangle 33"/>
            <p:cNvSpPr>
              <a:spLocks noChangeArrowheads="1"/>
            </p:cNvSpPr>
            <p:nvPr/>
          </p:nvSpPr>
          <p:spPr bwMode="auto">
            <a:xfrm>
              <a:off x="4237" y="3224"/>
              <a:ext cx="279" cy="168"/>
            </a:xfrm>
            <a:prstGeom prst="rect">
              <a:avLst/>
            </a:prstGeom>
            <a:solidFill>
              <a:srgbClr val="33CCCC"/>
            </a:solidFill>
            <a:ln w="12700">
              <a:solidFill>
                <a:srgbClr val="000000"/>
              </a:solidFill>
              <a:miter lim="800000"/>
              <a:headEnd/>
              <a:tailEnd/>
            </a:ln>
          </p:spPr>
          <p:txBody>
            <a:bodyPr/>
            <a:lstStyle/>
            <a:p>
              <a:endParaRPr lang="en-US"/>
            </a:p>
          </p:txBody>
        </p:sp>
        <p:sp>
          <p:nvSpPr>
            <p:cNvPr id="44066" name="Rectangle 34"/>
            <p:cNvSpPr>
              <a:spLocks noChangeArrowheads="1"/>
            </p:cNvSpPr>
            <p:nvPr/>
          </p:nvSpPr>
          <p:spPr bwMode="auto">
            <a:xfrm>
              <a:off x="4934" y="3336"/>
              <a:ext cx="287" cy="56"/>
            </a:xfrm>
            <a:prstGeom prst="rect">
              <a:avLst/>
            </a:prstGeom>
            <a:solidFill>
              <a:srgbClr val="33CCCC"/>
            </a:solidFill>
            <a:ln w="12700">
              <a:solidFill>
                <a:srgbClr val="000000"/>
              </a:solidFill>
              <a:miter lim="800000"/>
              <a:headEnd/>
              <a:tailEnd/>
            </a:ln>
          </p:spPr>
          <p:txBody>
            <a:bodyPr/>
            <a:lstStyle/>
            <a:p>
              <a:endParaRPr lang="en-US"/>
            </a:p>
          </p:txBody>
        </p:sp>
        <p:sp>
          <p:nvSpPr>
            <p:cNvPr id="44067" name="Line 35"/>
            <p:cNvSpPr>
              <a:spLocks noChangeShapeType="1"/>
            </p:cNvSpPr>
            <p:nvPr/>
          </p:nvSpPr>
          <p:spPr bwMode="auto">
            <a:xfrm>
              <a:off x="514" y="1415"/>
              <a:ext cx="1" cy="1977"/>
            </a:xfrm>
            <a:prstGeom prst="line">
              <a:avLst/>
            </a:prstGeom>
            <a:noFill/>
            <a:ln w="0">
              <a:solidFill>
                <a:srgbClr val="000000"/>
              </a:solidFill>
              <a:round/>
              <a:headEnd/>
              <a:tailEnd/>
            </a:ln>
          </p:spPr>
          <p:txBody>
            <a:bodyPr/>
            <a:lstStyle/>
            <a:p>
              <a:endParaRPr lang="en-US"/>
            </a:p>
          </p:txBody>
        </p:sp>
        <p:sp>
          <p:nvSpPr>
            <p:cNvPr id="44068" name="Line 36"/>
            <p:cNvSpPr>
              <a:spLocks noChangeShapeType="1"/>
            </p:cNvSpPr>
            <p:nvPr/>
          </p:nvSpPr>
          <p:spPr bwMode="auto">
            <a:xfrm>
              <a:off x="483" y="3392"/>
              <a:ext cx="31" cy="1"/>
            </a:xfrm>
            <a:prstGeom prst="line">
              <a:avLst/>
            </a:prstGeom>
            <a:noFill/>
            <a:ln w="0">
              <a:solidFill>
                <a:srgbClr val="000000"/>
              </a:solidFill>
              <a:round/>
              <a:headEnd/>
              <a:tailEnd/>
            </a:ln>
          </p:spPr>
          <p:txBody>
            <a:bodyPr/>
            <a:lstStyle/>
            <a:p>
              <a:endParaRPr lang="en-US"/>
            </a:p>
          </p:txBody>
        </p:sp>
        <p:sp>
          <p:nvSpPr>
            <p:cNvPr id="44069" name="Line 37"/>
            <p:cNvSpPr>
              <a:spLocks noChangeShapeType="1"/>
            </p:cNvSpPr>
            <p:nvPr/>
          </p:nvSpPr>
          <p:spPr bwMode="auto">
            <a:xfrm>
              <a:off x="483" y="3112"/>
              <a:ext cx="31" cy="1"/>
            </a:xfrm>
            <a:prstGeom prst="line">
              <a:avLst/>
            </a:prstGeom>
            <a:noFill/>
            <a:ln w="0">
              <a:solidFill>
                <a:srgbClr val="000000"/>
              </a:solidFill>
              <a:round/>
              <a:headEnd/>
              <a:tailEnd/>
            </a:ln>
          </p:spPr>
          <p:txBody>
            <a:bodyPr/>
            <a:lstStyle/>
            <a:p>
              <a:endParaRPr lang="en-US"/>
            </a:p>
          </p:txBody>
        </p:sp>
        <p:sp>
          <p:nvSpPr>
            <p:cNvPr id="44070" name="Line 38"/>
            <p:cNvSpPr>
              <a:spLocks noChangeShapeType="1"/>
            </p:cNvSpPr>
            <p:nvPr/>
          </p:nvSpPr>
          <p:spPr bwMode="auto">
            <a:xfrm>
              <a:off x="483" y="2823"/>
              <a:ext cx="31" cy="1"/>
            </a:xfrm>
            <a:prstGeom prst="line">
              <a:avLst/>
            </a:prstGeom>
            <a:noFill/>
            <a:ln w="0">
              <a:solidFill>
                <a:srgbClr val="000000"/>
              </a:solidFill>
              <a:round/>
              <a:headEnd/>
              <a:tailEnd/>
            </a:ln>
          </p:spPr>
          <p:txBody>
            <a:bodyPr/>
            <a:lstStyle/>
            <a:p>
              <a:endParaRPr lang="en-US"/>
            </a:p>
          </p:txBody>
        </p:sp>
        <p:sp>
          <p:nvSpPr>
            <p:cNvPr id="44071" name="Line 39"/>
            <p:cNvSpPr>
              <a:spLocks noChangeShapeType="1"/>
            </p:cNvSpPr>
            <p:nvPr/>
          </p:nvSpPr>
          <p:spPr bwMode="auto">
            <a:xfrm>
              <a:off x="483" y="2543"/>
              <a:ext cx="31" cy="1"/>
            </a:xfrm>
            <a:prstGeom prst="line">
              <a:avLst/>
            </a:prstGeom>
            <a:noFill/>
            <a:ln w="0">
              <a:solidFill>
                <a:srgbClr val="000000"/>
              </a:solidFill>
              <a:round/>
              <a:headEnd/>
              <a:tailEnd/>
            </a:ln>
          </p:spPr>
          <p:txBody>
            <a:bodyPr/>
            <a:lstStyle/>
            <a:p>
              <a:endParaRPr lang="en-US"/>
            </a:p>
          </p:txBody>
        </p:sp>
        <p:sp>
          <p:nvSpPr>
            <p:cNvPr id="44072" name="Line 40"/>
            <p:cNvSpPr>
              <a:spLocks noChangeShapeType="1"/>
            </p:cNvSpPr>
            <p:nvPr/>
          </p:nvSpPr>
          <p:spPr bwMode="auto">
            <a:xfrm>
              <a:off x="483" y="2264"/>
              <a:ext cx="31" cy="1"/>
            </a:xfrm>
            <a:prstGeom prst="line">
              <a:avLst/>
            </a:prstGeom>
            <a:noFill/>
            <a:ln w="0">
              <a:solidFill>
                <a:srgbClr val="000000"/>
              </a:solidFill>
              <a:round/>
              <a:headEnd/>
              <a:tailEnd/>
            </a:ln>
          </p:spPr>
          <p:txBody>
            <a:bodyPr/>
            <a:lstStyle/>
            <a:p>
              <a:endParaRPr lang="en-US"/>
            </a:p>
          </p:txBody>
        </p:sp>
        <p:sp>
          <p:nvSpPr>
            <p:cNvPr id="44073" name="Line 41"/>
            <p:cNvSpPr>
              <a:spLocks noChangeShapeType="1"/>
            </p:cNvSpPr>
            <p:nvPr/>
          </p:nvSpPr>
          <p:spPr bwMode="auto">
            <a:xfrm>
              <a:off x="483" y="1984"/>
              <a:ext cx="31" cy="1"/>
            </a:xfrm>
            <a:prstGeom prst="line">
              <a:avLst/>
            </a:prstGeom>
            <a:noFill/>
            <a:ln w="0">
              <a:solidFill>
                <a:srgbClr val="000000"/>
              </a:solidFill>
              <a:round/>
              <a:headEnd/>
              <a:tailEnd/>
            </a:ln>
          </p:spPr>
          <p:txBody>
            <a:bodyPr/>
            <a:lstStyle/>
            <a:p>
              <a:endParaRPr lang="en-US"/>
            </a:p>
          </p:txBody>
        </p:sp>
        <p:sp>
          <p:nvSpPr>
            <p:cNvPr id="44074" name="Line 42"/>
            <p:cNvSpPr>
              <a:spLocks noChangeShapeType="1"/>
            </p:cNvSpPr>
            <p:nvPr/>
          </p:nvSpPr>
          <p:spPr bwMode="auto">
            <a:xfrm>
              <a:off x="483" y="1695"/>
              <a:ext cx="31" cy="1"/>
            </a:xfrm>
            <a:prstGeom prst="line">
              <a:avLst/>
            </a:prstGeom>
            <a:noFill/>
            <a:ln w="0">
              <a:solidFill>
                <a:srgbClr val="000000"/>
              </a:solidFill>
              <a:round/>
              <a:headEnd/>
              <a:tailEnd/>
            </a:ln>
          </p:spPr>
          <p:txBody>
            <a:bodyPr/>
            <a:lstStyle/>
            <a:p>
              <a:endParaRPr lang="en-US"/>
            </a:p>
          </p:txBody>
        </p:sp>
        <p:sp>
          <p:nvSpPr>
            <p:cNvPr id="44075" name="Line 43"/>
            <p:cNvSpPr>
              <a:spLocks noChangeShapeType="1"/>
            </p:cNvSpPr>
            <p:nvPr/>
          </p:nvSpPr>
          <p:spPr bwMode="auto">
            <a:xfrm>
              <a:off x="483" y="1415"/>
              <a:ext cx="31" cy="1"/>
            </a:xfrm>
            <a:prstGeom prst="line">
              <a:avLst/>
            </a:prstGeom>
            <a:noFill/>
            <a:ln w="0">
              <a:solidFill>
                <a:srgbClr val="000000"/>
              </a:solidFill>
              <a:round/>
              <a:headEnd/>
              <a:tailEnd/>
            </a:ln>
          </p:spPr>
          <p:txBody>
            <a:bodyPr/>
            <a:lstStyle/>
            <a:p>
              <a:endParaRPr lang="en-US"/>
            </a:p>
          </p:txBody>
        </p:sp>
        <p:sp>
          <p:nvSpPr>
            <p:cNvPr id="44076" name="Line 44"/>
            <p:cNvSpPr>
              <a:spLocks noChangeShapeType="1"/>
            </p:cNvSpPr>
            <p:nvPr/>
          </p:nvSpPr>
          <p:spPr bwMode="auto">
            <a:xfrm>
              <a:off x="514" y="3392"/>
              <a:ext cx="4916" cy="1"/>
            </a:xfrm>
            <a:prstGeom prst="line">
              <a:avLst/>
            </a:prstGeom>
            <a:noFill/>
            <a:ln w="0">
              <a:solidFill>
                <a:srgbClr val="000000"/>
              </a:solidFill>
              <a:round/>
              <a:headEnd/>
              <a:tailEnd/>
            </a:ln>
          </p:spPr>
          <p:txBody>
            <a:bodyPr/>
            <a:lstStyle/>
            <a:p>
              <a:endParaRPr lang="en-US"/>
            </a:p>
          </p:txBody>
        </p:sp>
        <p:sp>
          <p:nvSpPr>
            <p:cNvPr id="44077" name="Line 45"/>
            <p:cNvSpPr>
              <a:spLocks noChangeShapeType="1"/>
            </p:cNvSpPr>
            <p:nvPr/>
          </p:nvSpPr>
          <p:spPr bwMode="auto">
            <a:xfrm flipV="1">
              <a:off x="514" y="3392"/>
              <a:ext cx="1" cy="56"/>
            </a:xfrm>
            <a:prstGeom prst="line">
              <a:avLst/>
            </a:prstGeom>
            <a:noFill/>
            <a:ln w="0">
              <a:solidFill>
                <a:srgbClr val="000000"/>
              </a:solidFill>
              <a:round/>
              <a:headEnd/>
              <a:tailEnd/>
            </a:ln>
          </p:spPr>
          <p:txBody>
            <a:bodyPr/>
            <a:lstStyle/>
            <a:p>
              <a:endParaRPr lang="en-US"/>
            </a:p>
          </p:txBody>
        </p:sp>
        <p:sp>
          <p:nvSpPr>
            <p:cNvPr id="44078" name="Line 46"/>
            <p:cNvSpPr>
              <a:spLocks noChangeShapeType="1"/>
            </p:cNvSpPr>
            <p:nvPr/>
          </p:nvSpPr>
          <p:spPr bwMode="auto">
            <a:xfrm flipV="1">
              <a:off x="1218" y="3392"/>
              <a:ext cx="1" cy="56"/>
            </a:xfrm>
            <a:prstGeom prst="line">
              <a:avLst/>
            </a:prstGeom>
            <a:noFill/>
            <a:ln w="0">
              <a:solidFill>
                <a:srgbClr val="000000"/>
              </a:solidFill>
              <a:round/>
              <a:headEnd/>
              <a:tailEnd/>
            </a:ln>
          </p:spPr>
          <p:txBody>
            <a:bodyPr/>
            <a:lstStyle/>
            <a:p>
              <a:endParaRPr lang="en-US"/>
            </a:p>
          </p:txBody>
        </p:sp>
        <p:sp>
          <p:nvSpPr>
            <p:cNvPr id="44079" name="Line 47"/>
            <p:cNvSpPr>
              <a:spLocks noChangeShapeType="1"/>
            </p:cNvSpPr>
            <p:nvPr/>
          </p:nvSpPr>
          <p:spPr bwMode="auto">
            <a:xfrm flipV="1">
              <a:off x="1915" y="3392"/>
              <a:ext cx="1" cy="56"/>
            </a:xfrm>
            <a:prstGeom prst="line">
              <a:avLst/>
            </a:prstGeom>
            <a:noFill/>
            <a:ln w="0">
              <a:solidFill>
                <a:srgbClr val="000000"/>
              </a:solidFill>
              <a:round/>
              <a:headEnd/>
              <a:tailEnd/>
            </a:ln>
          </p:spPr>
          <p:txBody>
            <a:bodyPr/>
            <a:lstStyle/>
            <a:p>
              <a:endParaRPr lang="en-US"/>
            </a:p>
          </p:txBody>
        </p:sp>
        <p:sp>
          <p:nvSpPr>
            <p:cNvPr id="44080" name="Line 48"/>
            <p:cNvSpPr>
              <a:spLocks noChangeShapeType="1"/>
            </p:cNvSpPr>
            <p:nvPr/>
          </p:nvSpPr>
          <p:spPr bwMode="auto">
            <a:xfrm flipV="1">
              <a:off x="2619" y="3392"/>
              <a:ext cx="1" cy="56"/>
            </a:xfrm>
            <a:prstGeom prst="line">
              <a:avLst/>
            </a:prstGeom>
            <a:noFill/>
            <a:ln w="0">
              <a:solidFill>
                <a:srgbClr val="000000"/>
              </a:solidFill>
              <a:round/>
              <a:headEnd/>
              <a:tailEnd/>
            </a:ln>
          </p:spPr>
          <p:txBody>
            <a:bodyPr/>
            <a:lstStyle/>
            <a:p>
              <a:endParaRPr lang="en-US"/>
            </a:p>
          </p:txBody>
        </p:sp>
        <p:sp>
          <p:nvSpPr>
            <p:cNvPr id="44081" name="Line 49"/>
            <p:cNvSpPr>
              <a:spLocks noChangeShapeType="1"/>
            </p:cNvSpPr>
            <p:nvPr/>
          </p:nvSpPr>
          <p:spPr bwMode="auto">
            <a:xfrm flipV="1">
              <a:off x="3324" y="3392"/>
              <a:ext cx="1" cy="56"/>
            </a:xfrm>
            <a:prstGeom prst="line">
              <a:avLst/>
            </a:prstGeom>
            <a:noFill/>
            <a:ln w="0">
              <a:solidFill>
                <a:srgbClr val="000000"/>
              </a:solidFill>
              <a:round/>
              <a:headEnd/>
              <a:tailEnd/>
            </a:ln>
          </p:spPr>
          <p:txBody>
            <a:bodyPr/>
            <a:lstStyle/>
            <a:p>
              <a:endParaRPr lang="en-US"/>
            </a:p>
          </p:txBody>
        </p:sp>
        <p:sp>
          <p:nvSpPr>
            <p:cNvPr id="44082" name="Line 50"/>
            <p:cNvSpPr>
              <a:spLocks noChangeShapeType="1"/>
            </p:cNvSpPr>
            <p:nvPr/>
          </p:nvSpPr>
          <p:spPr bwMode="auto">
            <a:xfrm flipV="1">
              <a:off x="4028" y="3392"/>
              <a:ext cx="1" cy="56"/>
            </a:xfrm>
            <a:prstGeom prst="line">
              <a:avLst/>
            </a:prstGeom>
            <a:noFill/>
            <a:ln w="0">
              <a:solidFill>
                <a:srgbClr val="000000"/>
              </a:solidFill>
              <a:round/>
              <a:headEnd/>
              <a:tailEnd/>
            </a:ln>
          </p:spPr>
          <p:txBody>
            <a:bodyPr/>
            <a:lstStyle/>
            <a:p>
              <a:endParaRPr lang="en-US"/>
            </a:p>
          </p:txBody>
        </p:sp>
        <p:sp>
          <p:nvSpPr>
            <p:cNvPr id="44083" name="Line 51"/>
            <p:cNvSpPr>
              <a:spLocks noChangeShapeType="1"/>
            </p:cNvSpPr>
            <p:nvPr/>
          </p:nvSpPr>
          <p:spPr bwMode="auto">
            <a:xfrm flipV="1">
              <a:off x="4725" y="3392"/>
              <a:ext cx="1" cy="56"/>
            </a:xfrm>
            <a:prstGeom prst="line">
              <a:avLst/>
            </a:prstGeom>
            <a:noFill/>
            <a:ln w="0">
              <a:solidFill>
                <a:srgbClr val="000000"/>
              </a:solidFill>
              <a:round/>
              <a:headEnd/>
              <a:tailEnd/>
            </a:ln>
          </p:spPr>
          <p:txBody>
            <a:bodyPr/>
            <a:lstStyle/>
            <a:p>
              <a:endParaRPr lang="en-US"/>
            </a:p>
          </p:txBody>
        </p:sp>
        <p:sp>
          <p:nvSpPr>
            <p:cNvPr id="44084" name="Line 52"/>
            <p:cNvSpPr>
              <a:spLocks noChangeShapeType="1"/>
            </p:cNvSpPr>
            <p:nvPr/>
          </p:nvSpPr>
          <p:spPr bwMode="auto">
            <a:xfrm flipV="1">
              <a:off x="5430" y="3392"/>
              <a:ext cx="1" cy="56"/>
            </a:xfrm>
            <a:prstGeom prst="line">
              <a:avLst/>
            </a:prstGeom>
            <a:noFill/>
            <a:ln w="0">
              <a:solidFill>
                <a:srgbClr val="000000"/>
              </a:solidFill>
              <a:round/>
              <a:headEnd/>
              <a:tailEnd/>
            </a:ln>
          </p:spPr>
          <p:txBody>
            <a:bodyPr/>
            <a:lstStyle/>
            <a:p>
              <a:endParaRPr lang="en-US"/>
            </a:p>
          </p:txBody>
        </p:sp>
        <p:sp>
          <p:nvSpPr>
            <p:cNvPr id="44085" name="Rectangle 53"/>
            <p:cNvSpPr>
              <a:spLocks noChangeArrowheads="1"/>
            </p:cNvSpPr>
            <p:nvPr/>
          </p:nvSpPr>
          <p:spPr bwMode="auto">
            <a:xfrm>
              <a:off x="2186" y="1440"/>
              <a:ext cx="241"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32%</a:t>
              </a:r>
              <a:endParaRPr lang="es-ES" sz="2400"/>
            </a:p>
          </p:txBody>
        </p:sp>
        <p:sp>
          <p:nvSpPr>
            <p:cNvPr id="44086" name="Rectangle 54"/>
            <p:cNvSpPr>
              <a:spLocks noChangeArrowheads="1"/>
            </p:cNvSpPr>
            <p:nvPr/>
          </p:nvSpPr>
          <p:spPr bwMode="auto">
            <a:xfrm>
              <a:off x="1489" y="1422"/>
              <a:ext cx="241"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32%</a:t>
              </a:r>
              <a:endParaRPr lang="es-ES" sz="2400"/>
            </a:p>
          </p:txBody>
        </p:sp>
        <p:sp>
          <p:nvSpPr>
            <p:cNvPr id="44087" name="Rectangle 55"/>
            <p:cNvSpPr>
              <a:spLocks noChangeArrowheads="1"/>
            </p:cNvSpPr>
            <p:nvPr/>
          </p:nvSpPr>
          <p:spPr bwMode="auto">
            <a:xfrm>
              <a:off x="768" y="3168"/>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1%</a:t>
              </a:r>
              <a:endParaRPr lang="es-ES" sz="2400"/>
            </a:p>
          </p:txBody>
        </p:sp>
        <p:sp>
          <p:nvSpPr>
            <p:cNvPr id="44088" name="Rectangle 56"/>
            <p:cNvSpPr>
              <a:spLocks noChangeArrowheads="1"/>
            </p:cNvSpPr>
            <p:nvPr/>
          </p:nvSpPr>
          <p:spPr bwMode="auto">
            <a:xfrm>
              <a:off x="4992" y="3168"/>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1%</a:t>
              </a:r>
              <a:endParaRPr lang="es-ES" sz="2400"/>
            </a:p>
          </p:txBody>
        </p:sp>
        <p:sp>
          <p:nvSpPr>
            <p:cNvPr id="44089" name="Rectangle 57"/>
            <p:cNvSpPr>
              <a:spLocks noChangeArrowheads="1"/>
            </p:cNvSpPr>
            <p:nvPr/>
          </p:nvSpPr>
          <p:spPr bwMode="auto">
            <a:xfrm>
              <a:off x="4290" y="3072"/>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3%</a:t>
              </a:r>
              <a:endParaRPr lang="es-ES" sz="2400"/>
            </a:p>
          </p:txBody>
        </p:sp>
        <p:sp>
          <p:nvSpPr>
            <p:cNvPr id="44090" name="Rectangle 58"/>
            <p:cNvSpPr>
              <a:spLocks noChangeArrowheads="1"/>
            </p:cNvSpPr>
            <p:nvPr/>
          </p:nvSpPr>
          <p:spPr bwMode="auto">
            <a:xfrm>
              <a:off x="3626" y="2832"/>
              <a:ext cx="174"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7%</a:t>
              </a:r>
              <a:endParaRPr lang="es-ES" sz="2400"/>
            </a:p>
          </p:txBody>
        </p:sp>
        <p:sp>
          <p:nvSpPr>
            <p:cNvPr id="44091" name="Rectangle 59"/>
            <p:cNvSpPr>
              <a:spLocks noChangeArrowheads="1"/>
            </p:cNvSpPr>
            <p:nvPr/>
          </p:nvSpPr>
          <p:spPr bwMode="auto">
            <a:xfrm>
              <a:off x="2890" y="1858"/>
              <a:ext cx="241" cy="144"/>
            </a:xfrm>
            <a:prstGeom prst="rect">
              <a:avLst/>
            </a:prstGeom>
            <a:noFill/>
            <a:ln w="9525">
              <a:noFill/>
              <a:miter lim="800000"/>
              <a:headEnd/>
              <a:tailEnd/>
            </a:ln>
          </p:spPr>
          <p:txBody>
            <a:bodyPr wrap="none" lIns="0" tIns="0" rIns="0" bIns="0">
              <a:spAutoFit/>
            </a:bodyPr>
            <a:lstStyle/>
            <a:p>
              <a:r>
                <a:rPr lang="es-ES" sz="1500" b="1">
                  <a:solidFill>
                    <a:srgbClr val="000000"/>
                  </a:solidFill>
                  <a:latin typeface="Small Fonts" charset="0"/>
                </a:rPr>
                <a:t>24%</a:t>
              </a:r>
              <a:endParaRPr lang="es-ES" sz="2400"/>
            </a:p>
          </p:txBody>
        </p:sp>
        <p:sp>
          <p:nvSpPr>
            <p:cNvPr id="44092" name="Rectangle 60"/>
            <p:cNvSpPr>
              <a:spLocks noChangeArrowheads="1"/>
            </p:cNvSpPr>
            <p:nvPr/>
          </p:nvSpPr>
          <p:spPr bwMode="auto">
            <a:xfrm>
              <a:off x="281" y="3317"/>
              <a:ext cx="185" cy="154"/>
            </a:xfrm>
            <a:prstGeom prst="rect">
              <a:avLst/>
            </a:prstGeom>
            <a:noFill/>
            <a:ln w="9525">
              <a:noFill/>
              <a:miter lim="800000"/>
              <a:headEnd/>
              <a:tailEnd/>
            </a:ln>
          </p:spPr>
          <p:txBody>
            <a:bodyPr wrap="none" lIns="0" tIns="0" rIns="0" bIns="0">
              <a:spAutoFit/>
            </a:bodyPr>
            <a:lstStyle/>
            <a:p>
              <a:r>
                <a:rPr lang="es-ES" sz="1600">
                  <a:solidFill>
                    <a:srgbClr val="000000"/>
                  </a:solidFill>
                </a:rPr>
                <a:t>0%</a:t>
              </a:r>
              <a:endParaRPr lang="es-ES"/>
            </a:p>
          </p:txBody>
        </p:sp>
        <p:sp>
          <p:nvSpPr>
            <p:cNvPr id="44093" name="Rectangle 61"/>
            <p:cNvSpPr>
              <a:spLocks noChangeArrowheads="1"/>
            </p:cNvSpPr>
            <p:nvPr/>
          </p:nvSpPr>
          <p:spPr bwMode="auto">
            <a:xfrm>
              <a:off x="281" y="3038"/>
              <a:ext cx="185" cy="154"/>
            </a:xfrm>
            <a:prstGeom prst="rect">
              <a:avLst/>
            </a:prstGeom>
            <a:noFill/>
            <a:ln w="9525">
              <a:noFill/>
              <a:miter lim="800000"/>
              <a:headEnd/>
              <a:tailEnd/>
            </a:ln>
          </p:spPr>
          <p:txBody>
            <a:bodyPr wrap="none" lIns="0" tIns="0" rIns="0" bIns="0">
              <a:spAutoFit/>
            </a:bodyPr>
            <a:lstStyle/>
            <a:p>
              <a:r>
                <a:rPr lang="es-ES" sz="1600">
                  <a:solidFill>
                    <a:srgbClr val="000000"/>
                  </a:solidFill>
                </a:rPr>
                <a:t>5%</a:t>
              </a:r>
              <a:endParaRPr lang="es-ES"/>
            </a:p>
          </p:txBody>
        </p:sp>
        <p:sp>
          <p:nvSpPr>
            <p:cNvPr id="44094" name="Rectangle 62"/>
            <p:cNvSpPr>
              <a:spLocks noChangeArrowheads="1"/>
            </p:cNvSpPr>
            <p:nvPr/>
          </p:nvSpPr>
          <p:spPr bwMode="auto">
            <a:xfrm>
              <a:off x="219" y="2749"/>
              <a:ext cx="256" cy="154"/>
            </a:xfrm>
            <a:prstGeom prst="rect">
              <a:avLst/>
            </a:prstGeom>
            <a:noFill/>
            <a:ln w="9525">
              <a:noFill/>
              <a:miter lim="800000"/>
              <a:headEnd/>
              <a:tailEnd/>
            </a:ln>
          </p:spPr>
          <p:txBody>
            <a:bodyPr wrap="none" lIns="0" tIns="0" rIns="0" bIns="0">
              <a:spAutoFit/>
            </a:bodyPr>
            <a:lstStyle/>
            <a:p>
              <a:r>
                <a:rPr lang="es-ES" sz="1600">
                  <a:solidFill>
                    <a:srgbClr val="000000"/>
                  </a:solidFill>
                </a:rPr>
                <a:t>10%</a:t>
              </a:r>
              <a:endParaRPr lang="es-ES"/>
            </a:p>
          </p:txBody>
        </p:sp>
        <p:sp>
          <p:nvSpPr>
            <p:cNvPr id="44095" name="Rectangle 63"/>
            <p:cNvSpPr>
              <a:spLocks noChangeArrowheads="1"/>
            </p:cNvSpPr>
            <p:nvPr/>
          </p:nvSpPr>
          <p:spPr bwMode="auto">
            <a:xfrm>
              <a:off x="219" y="2469"/>
              <a:ext cx="256" cy="154"/>
            </a:xfrm>
            <a:prstGeom prst="rect">
              <a:avLst/>
            </a:prstGeom>
            <a:noFill/>
            <a:ln w="9525">
              <a:noFill/>
              <a:miter lim="800000"/>
              <a:headEnd/>
              <a:tailEnd/>
            </a:ln>
          </p:spPr>
          <p:txBody>
            <a:bodyPr wrap="none" lIns="0" tIns="0" rIns="0" bIns="0">
              <a:spAutoFit/>
            </a:bodyPr>
            <a:lstStyle/>
            <a:p>
              <a:r>
                <a:rPr lang="es-ES" sz="1600">
                  <a:solidFill>
                    <a:srgbClr val="000000"/>
                  </a:solidFill>
                </a:rPr>
                <a:t>15%</a:t>
              </a:r>
              <a:endParaRPr lang="es-ES"/>
            </a:p>
          </p:txBody>
        </p:sp>
        <p:sp>
          <p:nvSpPr>
            <p:cNvPr id="44096" name="Rectangle 64"/>
            <p:cNvSpPr>
              <a:spLocks noChangeArrowheads="1"/>
            </p:cNvSpPr>
            <p:nvPr/>
          </p:nvSpPr>
          <p:spPr bwMode="auto">
            <a:xfrm>
              <a:off x="219" y="2189"/>
              <a:ext cx="256" cy="154"/>
            </a:xfrm>
            <a:prstGeom prst="rect">
              <a:avLst/>
            </a:prstGeom>
            <a:noFill/>
            <a:ln w="9525">
              <a:noFill/>
              <a:miter lim="800000"/>
              <a:headEnd/>
              <a:tailEnd/>
            </a:ln>
          </p:spPr>
          <p:txBody>
            <a:bodyPr wrap="none" lIns="0" tIns="0" rIns="0" bIns="0">
              <a:spAutoFit/>
            </a:bodyPr>
            <a:lstStyle/>
            <a:p>
              <a:r>
                <a:rPr lang="es-ES" sz="1600">
                  <a:solidFill>
                    <a:srgbClr val="000000"/>
                  </a:solidFill>
                </a:rPr>
                <a:t>20%</a:t>
              </a:r>
              <a:endParaRPr lang="es-ES"/>
            </a:p>
          </p:txBody>
        </p:sp>
        <p:sp>
          <p:nvSpPr>
            <p:cNvPr id="44097" name="Rectangle 65"/>
            <p:cNvSpPr>
              <a:spLocks noChangeArrowheads="1"/>
            </p:cNvSpPr>
            <p:nvPr/>
          </p:nvSpPr>
          <p:spPr bwMode="auto">
            <a:xfrm>
              <a:off x="219" y="1909"/>
              <a:ext cx="256" cy="154"/>
            </a:xfrm>
            <a:prstGeom prst="rect">
              <a:avLst/>
            </a:prstGeom>
            <a:noFill/>
            <a:ln w="9525">
              <a:noFill/>
              <a:miter lim="800000"/>
              <a:headEnd/>
              <a:tailEnd/>
            </a:ln>
          </p:spPr>
          <p:txBody>
            <a:bodyPr wrap="none" lIns="0" tIns="0" rIns="0" bIns="0">
              <a:spAutoFit/>
            </a:bodyPr>
            <a:lstStyle/>
            <a:p>
              <a:r>
                <a:rPr lang="es-ES" sz="1600">
                  <a:solidFill>
                    <a:srgbClr val="000000"/>
                  </a:solidFill>
                </a:rPr>
                <a:t>25%</a:t>
              </a:r>
              <a:endParaRPr lang="es-ES"/>
            </a:p>
          </p:txBody>
        </p:sp>
        <p:sp>
          <p:nvSpPr>
            <p:cNvPr id="44098" name="Rectangle 66"/>
            <p:cNvSpPr>
              <a:spLocks noChangeArrowheads="1"/>
            </p:cNvSpPr>
            <p:nvPr/>
          </p:nvSpPr>
          <p:spPr bwMode="auto">
            <a:xfrm>
              <a:off x="219" y="1620"/>
              <a:ext cx="256" cy="154"/>
            </a:xfrm>
            <a:prstGeom prst="rect">
              <a:avLst/>
            </a:prstGeom>
            <a:noFill/>
            <a:ln w="9525">
              <a:noFill/>
              <a:miter lim="800000"/>
              <a:headEnd/>
              <a:tailEnd/>
            </a:ln>
          </p:spPr>
          <p:txBody>
            <a:bodyPr wrap="none" lIns="0" tIns="0" rIns="0" bIns="0">
              <a:spAutoFit/>
            </a:bodyPr>
            <a:lstStyle/>
            <a:p>
              <a:r>
                <a:rPr lang="es-ES" sz="1600">
                  <a:solidFill>
                    <a:srgbClr val="000000"/>
                  </a:solidFill>
                </a:rPr>
                <a:t>30%</a:t>
              </a:r>
              <a:endParaRPr lang="es-ES"/>
            </a:p>
          </p:txBody>
        </p:sp>
        <p:sp>
          <p:nvSpPr>
            <p:cNvPr id="44099" name="Rectangle 67"/>
            <p:cNvSpPr>
              <a:spLocks noChangeArrowheads="1"/>
            </p:cNvSpPr>
            <p:nvPr/>
          </p:nvSpPr>
          <p:spPr bwMode="auto">
            <a:xfrm>
              <a:off x="219" y="1341"/>
              <a:ext cx="256" cy="154"/>
            </a:xfrm>
            <a:prstGeom prst="rect">
              <a:avLst/>
            </a:prstGeom>
            <a:noFill/>
            <a:ln w="9525">
              <a:noFill/>
              <a:miter lim="800000"/>
              <a:headEnd/>
              <a:tailEnd/>
            </a:ln>
          </p:spPr>
          <p:txBody>
            <a:bodyPr wrap="none" lIns="0" tIns="0" rIns="0" bIns="0">
              <a:spAutoFit/>
            </a:bodyPr>
            <a:lstStyle/>
            <a:p>
              <a:r>
                <a:rPr lang="es-ES" sz="1600">
                  <a:solidFill>
                    <a:srgbClr val="000000"/>
                  </a:solidFill>
                </a:rPr>
                <a:t>35%</a:t>
              </a:r>
              <a:endParaRPr lang="es-ES"/>
            </a:p>
          </p:txBody>
        </p:sp>
        <p:sp>
          <p:nvSpPr>
            <p:cNvPr id="44100" name="Rectangle 68"/>
            <p:cNvSpPr>
              <a:spLocks noChangeArrowheads="1"/>
            </p:cNvSpPr>
            <p:nvPr/>
          </p:nvSpPr>
          <p:spPr bwMode="auto">
            <a:xfrm>
              <a:off x="637" y="3551"/>
              <a:ext cx="539" cy="211"/>
            </a:xfrm>
            <a:prstGeom prst="rect">
              <a:avLst/>
            </a:prstGeom>
            <a:noFill/>
            <a:ln w="9525">
              <a:noFill/>
              <a:miter lim="800000"/>
              <a:headEnd/>
              <a:tailEnd/>
            </a:ln>
          </p:spPr>
          <p:txBody>
            <a:bodyPr wrap="none" lIns="0" tIns="0" rIns="0" bIns="0">
              <a:spAutoFit/>
            </a:bodyPr>
            <a:lstStyle/>
            <a:p>
              <a:r>
                <a:rPr lang="es-ES" sz="2200">
                  <a:solidFill>
                    <a:srgbClr val="000000"/>
                  </a:solidFill>
                </a:rPr>
                <a:t>14 and</a:t>
              </a:r>
              <a:endParaRPr lang="es-ES"/>
            </a:p>
          </p:txBody>
        </p:sp>
        <p:sp>
          <p:nvSpPr>
            <p:cNvPr id="44101" name="Rectangle 69"/>
            <p:cNvSpPr>
              <a:spLocks noChangeArrowheads="1"/>
            </p:cNvSpPr>
            <p:nvPr/>
          </p:nvSpPr>
          <p:spPr bwMode="auto">
            <a:xfrm>
              <a:off x="661" y="3774"/>
              <a:ext cx="500" cy="211"/>
            </a:xfrm>
            <a:prstGeom prst="rect">
              <a:avLst/>
            </a:prstGeom>
            <a:noFill/>
            <a:ln w="9525">
              <a:noFill/>
              <a:miter lim="800000"/>
              <a:headEnd/>
              <a:tailEnd/>
            </a:ln>
          </p:spPr>
          <p:txBody>
            <a:bodyPr wrap="none" lIns="0" tIns="0" rIns="0" bIns="0">
              <a:spAutoFit/>
            </a:bodyPr>
            <a:lstStyle/>
            <a:p>
              <a:r>
                <a:rPr lang="es-ES" sz="2200">
                  <a:solidFill>
                    <a:srgbClr val="000000"/>
                  </a:solidFill>
                </a:rPr>
                <a:t>under </a:t>
              </a:r>
              <a:endParaRPr lang="es-ES"/>
            </a:p>
          </p:txBody>
        </p:sp>
        <p:sp>
          <p:nvSpPr>
            <p:cNvPr id="44102" name="Rectangle 70"/>
            <p:cNvSpPr>
              <a:spLocks noChangeArrowheads="1"/>
            </p:cNvSpPr>
            <p:nvPr/>
          </p:nvSpPr>
          <p:spPr bwMode="auto">
            <a:xfrm>
              <a:off x="1373" y="3551"/>
              <a:ext cx="451" cy="211"/>
            </a:xfrm>
            <a:prstGeom prst="rect">
              <a:avLst/>
            </a:prstGeom>
            <a:noFill/>
            <a:ln w="9525">
              <a:noFill/>
              <a:miter lim="800000"/>
              <a:headEnd/>
              <a:tailEnd/>
            </a:ln>
          </p:spPr>
          <p:txBody>
            <a:bodyPr wrap="none" lIns="0" tIns="0" rIns="0" bIns="0">
              <a:spAutoFit/>
            </a:bodyPr>
            <a:lstStyle/>
            <a:p>
              <a:r>
                <a:rPr lang="es-ES" sz="2200">
                  <a:solidFill>
                    <a:srgbClr val="000000"/>
                  </a:solidFill>
                </a:rPr>
                <a:t>15-24</a:t>
              </a:r>
              <a:endParaRPr lang="es-ES"/>
            </a:p>
          </p:txBody>
        </p:sp>
        <p:sp>
          <p:nvSpPr>
            <p:cNvPr id="44103" name="Rectangle 71"/>
            <p:cNvSpPr>
              <a:spLocks noChangeArrowheads="1"/>
            </p:cNvSpPr>
            <p:nvPr/>
          </p:nvSpPr>
          <p:spPr bwMode="auto">
            <a:xfrm>
              <a:off x="2077" y="3551"/>
              <a:ext cx="451" cy="211"/>
            </a:xfrm>
            <a:prstGeom prst="rect">
              <a:avLst/>
            </a:prstGeom>
            <a:noFill/>
            <a:ln w="9525">
              <a:noFill/>
              <a:miter lim="800000"/>
              <a:headEnd/>
              <a:tailEnd/>
            </a:ln>
          </p:spPr>
          <p:txBody>
            <a:bodyPr wrap="none" lIns="0" tIns="0" rIns="0" bIns="0">
              <a:spAutoFit/>
            </a:bodyPr>
            <a:lstStyle/>
            <a:p>
              <a:r>
                <a:rPr lang="es-ES" sz="2200">
                  <a:solidFill>
                    <a:srgbClr val="000000"/>
                  </a:solidFill>
                </a:rPr>
                <a:t>25-34</a:t>
              </a:r>
              <a:endParaRPr lang="es-ES"/>
            </a:p>
          </p:txBody>
        </p:sp>
        <p:sp>
          <p:nvSpPr>
            <p:cNvPr id="44104" name="Rectangle 72"/>
            <p:cNvSpPr>
              <a:spLocks noChangeArrowheads="1"/>
            </p:cNvSpPr>
            <p:nvPr/>
          </p:nvSpPr>
          <p:spPr bwMode="auto">
            <a:xfrm>
              <a:off x="2782" y="3551"/>
              <a:ext cx="451" cy="211"/>
            </a:xfrm>
            <a:prstGeom prst="rect">
              <a:avLst/>
            </a:prstGeom>
            <a:noFill/>
            <a:ln w="9525">
              <a:noFill/>
              <a:miter lim="800000"/>
              <a:headEnd/>
              <a:tailEnd/>
            </a:ln>
          </p:spPr>
          <p:txBody>
            <a:bodyPr wrap="none" lIns="0" tIns="0" rIns="0" bIns="0">
              <a:spAutoFit/>
            </a:bodyPr>
            <a:lstStyle/>
            <a:p>
              <a:r>
                <a:rPr lang="es-ES" sz="2200">
                  <a:solidFill>
                    <a:srgbClr val="000000"/>
                  </a:solidFill>
                </a:rPr>
                <a:t>35-44</a:t>
              </a:r>
              <a:endParaRPr lang="es-ES"/>
            </a:p>
          </p:txBody>
        </p:sp>
        <p:sp>
          <p:nvSpPr>
            <p:cNvPr id="44105" name="Rectangle 73"/>
            <p:cNvSpPr>
              <a:spLocks noChangeArrowheads="1"/>
            </p:cNvSpPr>
            <p:nvPr/>
          </p:nvSpPr>
          <p:spPr bwMode="auto">
            <a:xfrm>
              <a:off x="3479" y="3551"/>
              <a:ext cx="451" cy="211"/>
            </a:xfrm>
            <a:prstGeom prst="rect">
              <a:avLst/>
            </a:prstGeom>
            <a:noFill/>
            <a:ln w="9525">
              <a:noFill/>
              <a:miter lim="800000"/>
              <a:headEnd/>
              <a:tailEnd/>
            </a:ln>
          </p:spPr>
          <p:txBody>
            <a:bodyPr wrap="none" lIns="0" tIns="0" rIns="0" bIns="0">
              <a:spAutoFit/>
            </a:bodyPr>
            <a:lstStyle/>
            <a:p>
              <a:r>
                <a:rPr lang="es-ES" sz="2200">
                  <a:solidFill>
                    <a:srgbClr val="000000"/>
                  </a:solidFill>
                </a:rPr>
                <a:t>45-54</a:t>
              </a:r>
              <a:endParaRPr lang="es-ES"/>
            </a:p>
          </p:txBody>
        </p:sp>
        <p:sp>
          <p:nvSpPr>
            <p:cNvPr id="44106" name="Rectangle 74"/>
            <p:cNvSpPr>
              <a:spLocks noChangeArrowheads="1"/>
            </p:cNvSpPr>
            <p:nvPr/>
          </p:nvSpPr>
          <p:spPr bwMode="auto">
            <a:xfrm>
              <a:off x="4183" y="3551"/>
              <a:ext cx="451" cy="211"/>
            </a:xfrm>
            <a:prstGeom prst="rect">
              <a:avLst/>
            </a:prstGeom>
            <a:noFill/>
            <a:ln w="9525">
              <a:noFill/>
              <a:miter lim="800000"/>
              <a:headEnd/>
              <a:tailEnd/>
            </a:ln>
          </p:spPr>
          <p:txBody>
            <a:bodyPr wrap="none" lIns="0" tIns="0" rIns="0" bIns="0">
              <a:spAutoFit/>
            </a:bodyPr>
            <a:lstStyle/>
            <a:p>
              <a:r>
                <a:rPr lang="es-ES" sz="2200">
                  <a:solidFill>
                    <a:srgbClr val="000000"/>
                  </a:solidFill>
                </a:rPr>
                <a:t>55-64</a:t>
              </a:r>
              <a:endParaRPr lang="es-ES"/>
            </a:p>
          </p:txBody>
        </p:sp>
        <p:sp>
          <p:nvSpPr>
            <p:cNvPr id="44107" name="Rectangle 75"/>
            <p:cNvSpPr>
              <a:spLocks noChangeArrowheads="1"/>
            </p:cNvSpPr>
            <p:nvPr/>
          </p:nvSpPr>
          <p:spPr bwMode="auto">
            <a:xfrm>
              <a:off x="4934" y="3551"/>
              <a:ext cx="348" cy="211"/>
            </a:xfrm>
            <a:prstGeom prst="rect">
              <a:avLst/>
            </a:prstGeom>
            <a:noFill/>
            <a:ln w="9525">
              <a:noFill/>
              <a:miter lim="800000"/>
              <a:headEnd/>
              <a:tailEnd/>
            </a:ln>
          </p:spPr>
          <p:txBody>
            <a:bodyPr wrap="none" lIns="0" tIns="0" rIns="0" bIns="0">
              <a:spAutoFit/>
            </a:bodyPr>
            <a:lstStyle/>
            <a:p>
              <a:r>
                <a:rPr lang="es-ES" sz="2200">
                  <a:solidFill>
                    <a:srgbClr val="000000"/>
                  </a:solidFill>
                </a:rPr>
                <a:t>65 +</a:t>
              </a:r>
              <a:endParaRPr lang="es-E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Newspapers: Sex of victims</a:t>
            </a:r>
          </a:p>
        </p:txBody>
      </p:sp>
      <p:graphicFrame>
        <p:nvGraphicFramePr>
          <p:cNvPr id="52228" name="Object 4"/>
          <p:cNvGraphicFramePr>
            <a:graphicFrameLocks noChangeAspect="1"/>
          </p:cNvGraphicFramePr>
          <p:nvPr>
            <p:ph idx="1"/>
          </p:nvPr>
        </p:nvGraphicFramePr>
        <p:xfrm>
          <a:off x="1143000" y="1524000"/>
          <a:ext cx="6977063" cy="4645025"/>
        </p:xfrm>
        <a:graphic>
          <a:graphicData uri="http://schemas.openxmlformats.org/presentationml/2006/ole">
            <p:oleObj spid="_x0000_s52228" name="Chart" r:id="rId3" imgW="7010400" imgH="4667250" progId="MSGraph.Chart.8">
              <p:embed followColorScheme="full"/>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Newspapers: Key murder characteristics</a:t>
            </a:r>
          </a:p>
        </p:txBody>
      </p:sp>
      <p:sp>
        <p:nvSpPr>
          <p:cNvPr id="51203" name="Rectangle 3"/>
          <p:cNvSpPr>
            <a:spLocks noGrp="1" noChangeArrowheads="1"/>
          </p:cNvSpPr>
          <p:nvPr>
            <p:ph type="body" idx="1"/>
          </p:nvPr>
        </p:nvSpPr>
        <p:spPr/>
        <p:txBody>
          <a:bodyPr/>
          <a:lstStyle/>
          <a:p>
            <a:pPr>
              <a:lnSpc>
                <a:spcPct val="90000"/>
              </a:lnSpc>
            </a:pPr>
            <a:r>
              <a:rPr lang="en-US"/>
              <a:t>Happen more at night</a:t>
            </a:r>
          </a:p>
          <a:p>
            <a:pPr>
              <a:lnSpc>
                <a:spcPct val="90000"/>
              </a:lnSpc>
            </a:pPr>
            <a:endParaRPr lang="en-US"/>
          </a:p>
          <a:p>
            <a:pPr>
              <a:lnSpc>
                <a:spcPct val="90000"/>
              </a:lnSpc>
            </a:pPr>
            <a:r>
              <a:rPr lang="en-US"/>
              <a:t>Predominantly victims (and probably suspects) young males</a:t>
            </a:r>
          </a:p>
          <a:p>
            <a:pPr>
              <a:lnSpc>
                <a:spcPct val="90000"/>
              </a:lnSpc>
            </a:pPr>
            <a:endParaRPr lang="en-US"/>
          </a:p>
          <a:p>
            <a:pPr>
              <a:lnSpc>
                <a:spcPct val="90000"/>
              </a:lnSpc>
            </a:pPr>
            <a:r>
              <a:rPr lang="en-US"/>
              <a:t>Guns frequently used</a:t>
            </a:r>
          </a:p>
          <a:p>
            <a:pPr>
              <a:lnSpc>
                <a:spcPct val="90000"/>
              </a:lnSpc>
            </a:pPr>
            <a:endParaRPr lang="en-US"/>
          </a:p>
          <a:p>
            <a:pPr>
              <a:lnSpc>
                <a:spcPct val="90000"/>
              </a:lnSpc>
            </a:pPr>
            <a:r>
              <a:rPr lang="en-US"/>
              <a:t>Gang involved</a:t>
            </a:r>
          </a:p>
          <a:p>
            <a:pPr>
              <a:lnSpc>
                <a:spcPct val="90000"/>
              </a:lnSpc>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Newspapers: Types of murder</a:t>
            </a:r>
          </a:p>
        </p:txBody>
      </p:sp>
      <p:sp>
        <p:nvSpPr>
          <p:cNvPr id="26627" name="Rectangle 3"/>
          <p:cNvSpPr>
            <a:spLocks noGrp="1" noChangeArrowheads="1"/>
          </p:cNvSpPr>
          <p:nvPr>
            <p:ph type="body" idx="1"/>
          </p:nvPr>
        </p:nvSpPr>
        <p:spPr/>
        <p:txBody>
          <a:bodyPr/>
          <a:lstStyle/>
          <a:p>
            <a:r>
              <a:rPr lang="en-US"/>
              <a:t>Organized killings </a:t>
            </a:r>
          </a:p>
          <a:p>
            <a:endParaRPr lang="en-US"/>
          </a:p>
          <a:p>
            <a:r>
              <a:rPr lang="en-US"/>
              <a:t>Altercations </a:t>
            </a:r>
          </a:p>
          <a:p>
            <a:endParaRPr lang="en-US"/>
          </a:p>
          <a:p>
            <a:r>
              <a:rPr lang="en-US"/>
              <a:t>Property motivated killings</a:t>
            </a:r>
          </a:p>
          <a:p>
            <a:endParaRPr lang="en-US"/>
          </a:p>
          <a:p>
            <a:r>
              <a:rPr lang="en-US"/>
              <a:t>Domestic/family violence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Crafting solutions: matching problem and response</a:t>
            </a:r>
          </a:p>
        </p:txBody>
      </p:sp>
      <p:sp>
        <p:nvSpPr>
          <p:cNvPr id="18435" name="Rectangle 3"/>
          <p:cNvSpPr>
            <a:spLocks noGrp="1" noChangeArrowheads="1"/>
          </p:cNvSpPr>
          <p:nvPr>
            <p:ph type="body" idx="1"/>
          </p:nvPr>
        </p:nvSpPr>
        <p:spPr>
          <a:xfrm>
            <a:off x="1219200" y="1905000"/>
            <a:ext cx="7620000" cy="4114800"/>
          </a:xfrm>
        </p:spPr>
        <p:txBody>
          <a:bodyPr/>
          <a:lstStyle/>
          <a:p>
            <a:pPr lvl="1">
              <a:lnSpc>
                <a:spcPct val="90000"/>
              </a:lnSpc>
            </a:pPr>
            <a:r>
              <a:rPr lang="en-US" sz="2400"/>
              <a:t>Develop detailed understanding of crime problem:</a:t>
            </a:r>
          </a:p>
          <a:p>
            <a:pPr lvl="2">
              <a:lnSpc>
                <a:spcPct val="90000"/>
              </a:lnSpc>
            </a:pPr>
            <a:r>
              <a:rPr lang="en-US" sz="2000"/>
              <a:t>Victim </a:t>
            </a:r>
          </a:p>
          <a:p>
            <a:pPr lvl="2">
              <a:lnSpc>
                <a:spcPct val="90000"/>
              </a:lnSpc>
            </a:pPr>
            <a:r>
              <a:rPr lang="en-US" sz="2000"/>
              <a:t>Offender </a:t>
            </a:r>
          </a:p>
          <a:p>
            <a:pPr lvl="2">
              <a:lnSpc>
                <a:spcPct val="90000"/>
              </a:lnSpc>
            </a:pPr>
            <a:r>
              <a:rPr lang="en-US" sz="2000"/>
              <a:t>Physical context/triggers of crime </a:t>
            </a:r>
          </a:p>
          <a:p>
            <a:pPr lvl="1">
              <a:lnSpc>
                <a:spcPct val="90000"/>
              </a:lnSpc>
            </a:pPr>
            <a:endParaRPr lang="en-US" sz="2400"/>
          </a:p>
          <a:p>
            <a:pPr lvl="1">
              <a:lnSpc>
                <a:spcPct val="90000"/>
              </a:lnSpc>
            </a:pPr>
            <a:r>
              <a:rPr lang="en-US" sz="2400"/>
              <a:t>Intervene to reduce possibilities for crime to happen:</a:t>
            </a:r>
          </a:p>
          <a:p>
            <a:pPr lvl="2">
              <a:lnSpc>
                <a:spcPct val="90000"/>
              </a:lnSpc>
            </a:pPr>
            <a:r>
              <a:rPr lang="en-US" sz="2000"/>
              <a:t>Reduce offender motivation to commit crime</a:t>
            </a:r>
          </a:p>
          <a:p>
            <a:pPr lvl="2">
              <a:lnSpc>
                <a:spcPct val="90000"/>
              </a:lnSpc>
            </a:pPr>
            <a:r>
              <a:rPr lang="en-US" sz="2000"/>
              <a:t>Enable victims to avoid crime</a:t>
            </a:r>
          </a:p>
          <a:p>
            <a:pPr lvl="2">
              <a:lnSpc>
                <a:spcPct val="90000"/>
              </a:lnSpc>
            </a:pPr>
            <a:r>
              <a:rPr lang="en-US" sz="2000"/>
              <a:t>Block opportunities for crime</a:t>
            </a:r>
          </a:p>
          <a:p>
            <a:pPr lvl="2">
              <a:lnSpc>
                <a:spcPct val="90000"/>
              </a:lnSpc>
              <a:buFontTx/>
              <a:buNone/>
            </a:pPr>
            <a:endParaRPr lang="en-US" sz="2000"/>
          </a:p>
          <a:p>
            <a:pPr lvl="2">
              <a:lnSpc>
                <a:spcPct val="90000"/>
              </a:lnSpc>
            </a:pPr>
            <a:endParaRPr lang="en-US" sz="2000"/>
          </a:p>
          <a:p>
            <a:pPr lvl="2">
              <a:lnSpc>
                <a:spcPct val="90000"/>
              </a:lnSpc>
            </a:pPr>
            <a:endParaRPr lang="en-US" sz="2000"/>
          </a:p>
          <a:p>
            <a:pPr lvl="2">
              <a:lnSpc>
                <a:spcPct val="90000"/>
              </a:lnSpc>
            </a:pPr>
            <a:endParaRPr lang="en-US" sz="2000"/>
          </a:p>
          <a:p>
            <a:pPr lvl="2">
              <a:lnSpc>
                <a:spcPct val="90000"/>
              </a:lnSpc>
            </a:pPr>
            <a:endParaRPr lang="en-US"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Some suggested solutions: </a:t>
            </a:r>
            <a:br>
              <a:rPr lang="en-US"/>
            </a:br>
            <a:r>
              <a:rPr lang="en-US"/>
              <a:t>“organized killings”</a:t>
            </a:r>
          </a:p>
        </p:txBody>
      </p:sp>
      <p:sp>
        <p:nvSpPr>
          <p:cNvPr id="40963" name="Rectangle 3"/>
          <p:cNvSpPr>
            <a:spLocks noGrp="1" noChangeArrowheads="1"/>
          </p:cNvSpPr>
          <p:nvPr>
            <p:ph type="body" idx="1"/>
          </p:nvPr>
        </p:nvSpPr>
        <p:spPr/>
        <p:txBody>
          <a:bodyPr/>
          <a:lstStyle/>
          <a:p>
            <a:r>
              <a:rPr lang="en-US"/>
              <a:t>Police patrol of hotspots (especially at night)</a:t>
            </a:r>
          </a:p>
          <a:p>
            <a:r>
              <a:rPr lang="en-US"/>
              <a:t>Physical measures in hotspots (street closures, street lighting)</a:t>
            </a:r>
          </a:p>
          <a:p>
            <a:r>
              <a:rPr lang="en-US"/>
              <a:t>Gang mediation</a:t>
            </a:r>
          </a:p>
          <a:p>
            <a:r>
              <a:rPr lang="en-US"/>
              <a:t>Enhanced protection for families “under attack”</a:t>
            </a:r>
          </a:p>
          <a:p>
            <a:endParaRPr lang="en-US"/>
          </a:p>
          <a:p>
            <a:pPr lvl="1">
              <a:buFont typeface="Wingdings" pitchFamily="2" charset="2"/>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US" sz="4800"/>
              <a:t>Using data to understand homicides in Trinidad &amp; Tobago</a:t>
            </a:r>
          </a:p>
        </p:txBody>
      </p:sp>
      <p:sp>
        <p:nvSpPr>
          <p:cNvPr id="43011" name="Rectangle 3"/>
          <p:cNvSpPr>
            <a:spLocks noGrp="1" noChangeArrowheads="1"/>
          </p:cNvSpPr>
          <p:nvPr>
            <p:ph type="subTitle" idx="1"/>
          </p:nvPr>
        </p:nvSpPr>
        <p:spPr/>
        <p:txBody>
          <a:bodyPr/>
          <a:lstStyle/>
          <a:p>
            <a:r>
              <a:rPr lang="en-US"/>
              <a:t>Joel Miller</a:t>
            </a:r>
          </a:p>
          <a:p>
            <a:r>
              <a:rPr lang="en-US"/>
              <a:t>September 2005</a:t>
            </a:r>
          </a:p>
        </p:txBody>
      </p:sp>
      <p:pic>
        <p:nvPicPr>
          <p:cNvPr id="43012" name="Picture 4" descr="VERALOGO"/>
          <p:cNvPicPr>
            <a:picLocks noChangeAspect="1" noChangeArrowheads="1"/>
          </p:cNvPicPr>
          <p:nvPr/>
        </p:nvPicPr>
        <p:blipFill>
          <a:blip r:embed="rId2" cstate="print"/>
          <a:srcRect/>
          <a:stretch>
            <a:fillRect/>
          </a:stretch>
        </p:blipFill>
        <p:spPr bwMode="auto">
          <a:xfrm>
            <a:off x="6227763" y="5786438"/>
            <a:ext cx="2819400" cy="105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Background</a:t>
            </a:r>
          </a:p>
        </p:txBody>
      </p:sp>
      <p:sp>
        <p:nvSpPr>
          <p:cNvPr id="16387" name="Rectangle 3"/>
          <p:cNvSpPr>
            <a:spLocks noGrp="1" noChangeArrowheads="1"/>
          </p:cNvSpPr>
          <p:nvPr>
            <p:ph type="body" idx="1"/>
          </p:nvPr>
        </p:nvSpPr>
        <p:spPr/>
        <p:txBody>
          <a:bodyPr/>
          <a:lstStyle/>
          <a:p>
            <a:r>
              <a:rPr lang="en-US"/>
              <a:t>IDB diagnostic on crime and violence in Trinidad and Tobago (2004)</a:t>
            </a:r>
          </a:p>
          <a:p>
            <a:endParaRPr lang="en-US"/>
          </a:p>
          <a:p>
            <a:r>
              <a:rPr lang="en-US"/>
              <a:t>Focused on describing problems to help develop solutions</a:t>
            </a:r>
          </a:p>
          <a:p>
            <a:endParaRPr lang="en-US"/>
          </a:p>
          <a:p>
            <a:r>
              <a:rPr lang="en-US"/>
              <a:t>Limited data and resources</a:t>
            </a:r>
          </a:p>
          <a:p>
            <a:endParaRPr lang="en-US"/>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Data on homicide</a:t>
            </a:r>
          </a:p>
        </p:txBody>
      </p:sp>
      <p:sp>
        <p:nvSpPr>
          <p:cNvPr id="23555" name="Rectangle 3"/>
          <p:cNvSpPr>
            <a:spLocks noGrp="1" noChangeArrowheads="1"/>
          </p:cNvSpPr>
          <p:nvPr>
            <p:ph type="body" idx="1"/>
          </p:nvPr>
        </p:nvSpPr>
        <p:spPr>
          <a:xfrm>
            <a:off x="1524000" y="1524000"/>
            <a:ext cx="7010400" cy="5029200"/>
          </a:xfrm>
        </p:spPr>
        <p:txBody>
          <a:bodyPr/>
          <a:lstStyle/>
          <a:p>
            <a:pPr>
              <a:lnSpc>
                <a:spcPct val="90000"/>
              </a:lnSpc>
            </a:pPr>
            <a:endParaRPr lang="en-US" sz="3200"/>
          </a:p>
          <a:p>
            <a:pPr>
              <a:lnSpc>
                <a:spcPct val="90000"/>
              </a:lnSpc>
            </a:pPr>
            <a:r>
              <a:rPr lang="en-US" sz="3200"/>
              <a:t>Police recorded crime</a:t>
            </a:r>
          </a:p>
          <a:p>
            <a:pPr lvl="1">
              <a:lnSpc>
                <a:spcPct val="90000"/>
              </a:lnSpc>
            </a:pPr>
            <a:r>
              <a:rPr lang="en-US"/>
              <a:t>through time</a:t>
            </a:r>
          </a:p>
          <a:p>
            <a:pPr lvl="1">
              <a:lnSpc>
                <a:spcPct val="90000"/>
              </a:lnSpc>
            </a:pPr>
            <a:r>
              <a:rPr lang="en-US"/>
              <a:t>by police jurisdiction</a:t>
            </a:r>
          </a:p>
          <a:p>
            <a:pPr lvl="1">
              <a:lnSpc>
                <a:spcPct val="90000"/>
              </a:lnSpc>
              <a:buFont typeface="Wingdings" pitchFamily="2" charset="2"/>
              <a:buNone/>
            </a:pPr>
            <a:endParaRPr lang="en-US"/>
          </a:p>
          <a:p>
            <a:pPr>
              <a:lnSpc>
                <a:spcPct val="90000"/>
              </a:lnSpc>
            </a:pPr>
            <a:r>
              <a:rPr lang="en-US" sz="3200"/>
              <a:t>Newspaper coverage of murders</a:t>
            </a:r>
          </a:p>
          <a:p>
            <a:pPr>
              <a:lnSpc>
                <a:spcPct val="90000"/>
              </a:lnSpc>
            </a:pPr>
            <a:endParaRPr lang="en-US" sz="3200"/>
          </a:p>
          <a:p>
            <a:pPr>
              <a:lnSpc>
                <a:spcPct val="90000"/>
              </a:lnSpc>
            </a:pPr>
            <a:r>
              <a:rPr lang="en-US" sz="3200"/>
              <a:t>Interviews with stakeholders </a:t>
            </a:r>
            <a:r>
              <a:rPr lang="en-US" sz="2800"/>
              <a:t>(e.g. NGOs, police, government, prisons, probation)</a:t>
            </a:r>
          </a:p>
          <a:p>
            <a:pPr>
              <a:lnSpc>
                <a:spcPct val="90000"/>
              </a:lnSpc>
            </a:pP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Police statistics: trends</a:t>
            </a:r>
          </a:p>
        </p:txBody>
      </p:sp>
      <p:graphicFrame>
        <p:nvGraphicFramePr>
          <p:cNvPr id="34819" name="Object 3"/>
          <p:cNvGraphicFramePr>
            <a:graphicFrameLocks noChangeAspect="1"/>
          </p:cNvGraphicFramePr>
          <p:nvPr>
            <p:ph idx="1"/>
          </p:nvPr>
        </p:nvGraphicFramePr>
        <p:xfrm>
          <a:off x="0" y="1803400"/>
          <a:ext cx="8610600" cy="5054600"/>
        </p:xfrm>
        <a:graphic>
          <a:graphicData uri="http://schemas.openxmlformats.org/presentationml/2006/ole">
            <p:oleObj spid="_x0000_s34819" name="Chart" r:id="rId3" imgW="70104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Police statistics: trends</a:t>
            </a:r>
          </a:p>
        </p:txBody>
      </p:sp>
      <p:graphicFrame>
        <p:nvGraphicFramePr>
          <p:cNvPr id="36867" name="Object 3"/>
          <p:cNvGraphicFramePr>
            <a:graphicFrameLocks noChangeAspect="1"/>
          </p:cNvGraphicFramePr>
          <p:nvPr>
            <p:ph idx="1"/>
          </p:nvPr>
        </p:nvGraphicFramePr>
        <p:xfrm>
          <a:off x="0" y="1803400"/>
          <a:ext cx="8610600" cy="5054600"/>
        </p:xfrm>
        <a:graphic>
          <a:graphicData uri="http://schemas.openxmlformats.org/presentationml/2006/ole">
            <p:oleObj spid="_x0000_s36867" name="Chart" r:id="rId3" imgW="70104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Police statistics: trends</a:t>
            </a:r>
          </a:p>
        </p:txBody>
      </p:sp>
      <p:graphicFrame>
        <p:nvGraphicFramePr>
          <p:cNvPr id="35843" name="Object 3"/>
          <p:cNvGraphicFramePr>
            <a:graphicFrameLocks noChangeAspect="1"/>
          </p:cNvGraphicFramePr>
          <p:nvPr>
            <p:ph idx="1"/>
          </p:nvPr>
        </p:nvGraphicFramePr>
        <p:xfrm>
          <a:off x="0" y="1803400"/>
          <a:ext cx="8610600" cy="5054600"/>
        </p:xfrm>
        <a:graphic>
          <a:graphicData uri="http://schemas.openxmlformats.org/presentationml/2006/ole">
            <p:oleObj spid="_x0000_s35843" name="Chart" r:id="rId3" imgW="70104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p:txBody>
          <a:bodyPr/>
          <a:lstStyle/>
          <a:p>
            <a:r>
              <a:rPr lang="en-US"/>
              <a:t>Police statistics: trends</a:t>
            </a:r>
          </a:p>
        </p:txBody>
      </p:sp>
      <p:graphicFrame>
        <p:nvGraphicFramePr>
          <p:cNvPr id="28679" name="Object 7"/>
          <p:cNvGraphicFramePr>
            <a:graphicFrameLocks noChangeAspect="1"/>
          </p:cNvGraphicFramePr>
          <p:nvPr>
            <p:ph idx="1"/>
          </p:nvPr>
        </p:nvGraphicFramePr>
        <p:xfrm>
          <a:off x="0" y="1803400"/>
          <a:ext cx="8610600" cy="5054600"/>
        </p:xfrm>
        <a:graphic>
          <a:graphicData uri="http://schemas.openxmlformats.org/presentationml/2006/ole">
            <p:oleObj spid="_x0000_s28679" name="Chart" r:id="rId3" imgW="70104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Police statistics: maps</a:t>
            </a:r>
          </a:p>
        </p:txBody>
      </p:sp>
      <p:pic>
        <p:nvPicPr>
          <p:cNvPr id="25604" name="Picture 4" descr="缠Ԁ缨Ԁx"/>
          <p:cNvPicPr>
            <a:picLocks noChangeAspect="1" noChangeArrowheads="1"/>
          </p:cNvPicPr>
          <p:nvPr>
            <p:ph idx="1"/>
          </p:nvPr>
        </p:nvPicPr>
        <p:blipFill>
          <a:blip r:embed="rId2" cstate="print"/>
          <a:srcRect/>
          <a:stretch>
            <a:fillRect/>
          </a:stretch>
        </p:blipFill>
        <p:spPr>
          <a:xfrm>
            <a:off x="0" y="1447800"/>
            <a:ext cx="9144000" cy="5126038"/>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Newspapers: Methodology</a:t>
            </a:r>
          </a:p>
        </p:txBody>
      </p:sp>
      <p:sp>
        <p:nvSpPr>
          <p:cNvPr id="38915" name="Rectangle 3"/>
          <p:cNvSpPr>
            <a:spLocks noGrp="1" noChangeArrowheads="1"/>
          </p:cNvSpPr>
          <p:nvPr>
            <p:ph type="body" idx="1"/>
          </p:nvPr>
        </p:nvSpPr>
        <p:spPr/>
        <p:txBody>
          <a:bodyPr/>
          <a:lstStyle/>
          <a:p>
            <a:r>
              <a:rPr lang="en-US"/>
              <a:t>First 100 homicides in 2004</a:t>
            </a:r>
          </a:p>
          <a:p>
            <a:pPr>
              <a:buFont typeface="Wingdings" pitchFamily="2" charset="2"/>
              <a:buNone/>
            </a:pPr>
            <a:endParaRPr lang="en-US"/>
          </a:p>
          <a:p>
            <a:r>
              <a:rPr lang="en-US"/>
              <a:t>Coverage in </a:t>
            </a:r>
            <a:r>
              <a:rPr lang="en-US" i="1"/>
              <a:t>Guardian</a:t>
            </a:r>
            <a:r>
              <a:rPr lang="en-US"/>
              <a:t>, </a:t>
            </a:r>
            <a:r>
              <a:rPr lang="en-US" i="1"/>
              <a:t>Trinidad &amp; Tobago Express</a:t>
            </a:r>
            <a:r>
              <a:rPr lang="en-US"/>
              <a:t>, and </a:t>
            </a:r>
            <a:r>
              <a:rPr lang="en-US" i="1"/>
              <a:t>Newsday</a:t>
            </a:r>
            <a:r>
              <a:rPr lang="en-US"/>
              <a:t> </a:t>
            </a:r>
          </a:p>
          <a:p>
            <a:endParaRPr lang="en-US"/>
          </a:p>
          <a:p>
            <a:r>
              <a:rPr lang="en-US"/>
              <a:t>Created database of characteristics: </a:t>
            </a:r>
            <a:r>
              <a:rPr lang="en-US" sz="2400"/>
              <a:t>places, victims, offenders, circumstances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475</TotalTime>
  <Words>399</Words>
  <Application>Microsoft Office PowerPoint</Application>
  <PresentationFormat>On-screen Show (4:3)</PresentationFormat>
  <Paragraphs>163</Paragraphs>
  <Slides>19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Times New Roman</vt:lpstr>
      <vt:lpstr>Wingdings</vt:lpstr>
      <vt:lpstr>Small Fonts</vt:lpstr>
      <vt:lpstr>Echo</vt:lpstr>
      <vt:lpstr>Microsoft Graph Chart</vt:lpstr>
      <vt:lpstr>Using data to understand homicides in Trinidad &amp; Tobago</vt:lpstr>
      <vt:lpstr>Background</vt:lpstr>
      <vt:lpstr>Data on homicide</vt:lpstr>
      <vt:lpstr>Police statistics: trends</vt:lpstr>
      <vt:lpstr>Police statistics: trends</vt:lpstr>
      <vt:lpstr>Police statistics: trends</vt:lpstr>
      <vt:lpstr>Police statistics: trends</vt:lpstr>
      <vt:lpstr>Police statistics: maps</vt:lpstr>
      <vt:lpstr>Newspapers: Methodology</vt:lpstr>
      <vt:lpstr>Newspapers: Key murder characteristics</vt:lpstr>
      <vt:lpstr>Newspapers: Time of day</vt:lpstr>
      <vt:lpstr>Newspapers: Key murder characteristics</vt:lpstr>
      <vt:lpstr>Newspapers: Age of victims</vt:lpstr>
      <vt:lpstr>Newspapers: Sex of victims</vt:lpstr>
      <vt:lpstr>Newspapers: Key murder characteristics</vt:lpstr>
      <vt:lpstr>Newspapers: Types of murder</vt:lpstr>
      <vt:lpstr>Crafting solutions: matching problem and response</vt:lpstr>
      <vt:lpstr>Some suggested solutions:  “organized killings”</vt:lpstr>
      <vt:lpstr>Using data to understand homicides in Trinidad &amp; Tobago</vt:lpstr>
    </vt:vector>
  </TitlesOfParts>
  <Company>233 Broadway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understand homicides in Trinidad &amp; Tobago</dc:title>
  <dc:creator>Joel Miller</dc:creator>
  <cp:lastModifiedBy>anarod</cp:lastModifiedBy>
  <cp:revision>5</cp:revision>
  <dcterms:created xsi:type="dcterms:W3CDTF">2005-09-08T19:30:25Z</dcterms:created>
  <dcterms:modified xsi:type="dcterms:W3CDTF">2010-07-12T01:52:40Z</dcterms:modified>
</cp:coreProperties>
</file>