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28"/>
  </p:notesMasterIdLst>
  <p:sldIdLst>
    <p:sldId id="446" r:id="rId2"/>
    <p:sldId id="310" r:id="rId3"/>
    <p:sldId id="448" r:id="rId4"/>
    <p:sldId id="450" r:id="rId5"/>
    <p:sldId id="451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80" r:id="rId14"/>
    <p:sldId id="481" r:id="rId15"/>
    <p:sldId id="460" r:id="rId16"/>
    <p:sldId id="461" r:id="rId17"/>
    <p:sldId id="462" r:id="rId18"/>
    <p:sldId id="466" r:id="rId19"/>
    <p:sldId id="467" r:id="rId20"/>
    <p:sldId id="468" r:id="rId21"/>
    <p:sldId id="469" r:id="rId22"/>
    <p:sldId id="472" r:id="rId23"/>
    <p:sldId id="473" r:id="rId24"/>
    <p:sldId id="476" r:id="rId25"/>
    <p:sldId id="477" r:id="rId26"/>
    <p:sldId id="478" r:id="rId27"/>
  </p:sldIdLst>
  <p:sldSz cx="9144000" cy="6858000" type="screen4x3"/>
  <p:notesSz cx="6858000" cy="9144000"/>
  <p:embeddedFontLs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Trebuchet MS" pitchFamily="34" charset="0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</p:embeddedFont>
    <p:embeddedFont>
      <p:font typeface="Arial Unicode MS" pitchFamily="34" charset="-128"/>
      <p:regular r:id="rId39"/>
    </p:embeddedFont>
    <p:embeddedFont>
      <p:font typeface="Arial Black" pitchFamily="34" charset="0"/>
      <p:bold r:id="rId40"/>
    </p:embeddedFont>
    <p:embeddedFont>
      <p:font typeface="Impact" pitchFamily="34" charset="0"/>
      <p:regular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00"/>
    <a:srgbClr val="9900FF"/>
    <a:srgbClr val="9933FF"/>
    <a:srgbClr val="3333FF"/>
    <a:srgbClr val="006600"/>
    <a:srgbClr val="FFFF6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94660"/>
  </p:normalViewPr>
  <p:slideViewPr>
    <p:cSldViewPr>
      <p:cViewPr>
        <p:scale>
          <a:sx n="50" d="100"/>
          <a:sy n="50" d="100"/>
        </p:scale>
        <p:origin x="-96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CO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s-CO"/>
          </a:p>
        </p:txBody>
      </p:sp>
      <p:sp>
        <p:nvSpPr>
          <p:cNvPr id="313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3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CO"/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C19554-86D6-4DE1-B9EB-417CD128C6A2}" type="slidenum">
              <a:rPr lang="es-CO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EE3FE-C3E8-489B-B35E-02025BDE7CF1}" type="slidenum">
              <a:rPr lang="es-CO"/>
              <a:pPr/>
              <a:t>3</a:t>
            </a:fld>
            <a:endParaRPr lang="es-CO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F6262-37FD-40C0-842D-438703842E2C}" type="slidenum">
              <a:rPr lang="es-CO"/>
              <a:pPr/>
              <a:t>17</a:t>
            </a:fld>
            <a:endParaRPr lang="es-CO"/>
          </a:p>
        </p:txBody>
      </p:sp>
      <p:sp>
        <p:nvSpPr>
          <p:cNvPr id="332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8AB22-1376-476F-BC37-008F9A59963F}" type="slidenum">
              <a:rPr lang="es-CO"/>
              <a:pPr/>
              <a:t>18</a:t>
            </a:fld>
            <a:endParaRPr lang="es-CO"/>
          </a:p>
        </p:txBody>
      </p:sp>
      <p:sp>
        <p:nvSpPr>
          <p:cNvPr id="340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B91DE-EFB2-490A-BE2C-08569FFFFE03}" type="slidenum">
              <a:rPr lang="es-CO"/>
              <a:pPr/>
              <a:t>19</a:t>
            </a:fld>
            <a:endParaRPr lang="es-CO"/>
          </a:p>
        </p:txBody>
      </p:sp>
      <p:sp>
        <p:nvSpPr>
          <p:cNvPr id="343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13B85-5690-4003-BF9E-F8433B91DBAC}" type="slidenum">
              <a:rPr lang="es-CO"/>
              <a:pPr/>
              <a:t>20</a:t>
            </a:fld>
            <a:endParaRPr lang="es-CO"/>
          </a:p>
        </p:txBody>
      </p:sp>
      <p:sp>
        <p:nvSpPr>
          <p:cNvPr id="345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875A-F7A6-4BD4-AF97-DCE75696ECD9}" type="slidenum">
              <a:rPr lang="es-CO"/>
              <a:pPr/>
              <a:t>21</a:t>
            </a:fld>
            <a:endParaRPr lang="es-CO"/>
          </a:p>
        </p:txBody>
      </p:sp>
      <p:sp>
        <p:nvSpPr>
          <p:cNvPr id="347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BA17A-6B64-4582-9518-652D86A5B0FC}" type="slidenum">
              <a:rPr lang="es-CO"/>
              <a:pPr/>
              <a:t>22</a:t>
            </a:fld>
            <a:endParaRPr lang="es-CO"/>
          </a:p>
        </p:txBody>
      </p:sp>
      <p:sp>
        <p:nvSpPr>
          <p:cNvPr id="353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13BD7-9F39-4198-AFDD-4C5B5BC5E787}" type="slidenum">
              <a:rPr lang="es-CO"/>
              <a:pPr/>
              <a:t>23</a:t>
            </a:fld>
            <a:endParaRPr lang="es-CO"/>
          </a:p>
        </p:txBody>
      </p:sp>
      <p:sp>
        <p:nvSpPr>
          <p:cNvPr id="355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BC3C-8630-48B1-99CE-E1919BB5D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00F4B-617D-486B-B5DC-EACDFA385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7E6F-C77F-47D6-AD38-AB1680B39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22C1DF-12C9-4857-B322-BB50C9401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C130BF-277F-420E-B2D7-CBF1F81B2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764D0-4AC3-42B2-A510-4AC28CAEC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48A65-3E6F-434E-B738-4FC9240B8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394D1-CC27-443D-9458-C3DD2760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84A5A-64D2-4E14-AAFF-787799CA3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C0FA-BC8A-4E83-8391-07F505602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4532F-C2DE-4215-9AB3-4EF79405F1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6775-917A-4924-B32A-0F61037C9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8C0D7-7C1B-4D4C-A671-9D56F9DD8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3BFF">
                <a:gamma/>
                <a:shade val="46275"/>
                <a:invGamma/>
              </a:srgbClr>
            </a:gs>
            <a:gs pos="50000">
              <a:srgbClr val="3B3BFF"/>
            </a:gs>
            <a:gs pos="100000">
              <a:srgbClr val="3B3B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E723902-BC44-4EAB-B4E9-681F03357E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79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79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79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79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9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79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6321425"/>
          </a:xfrm>
          <a:prstGeom prst="rect">
            <a:avLst/>
          </a:prstGeom>
          <a:noFill/>
          <a:ln w="12700">
            <a:solidFill>
              <a:srgbClr val="FE0434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3600" b="1">
              <a:solidFill>
                <a:srgbClr val="FFFF66"/>
              </a:solidFill>
            </a:endParaRPr>
          </a:p>
          <a:p>
            <a:pPr algn="ctr" eaLnBrk="1" hangingPunct="1"/>
            <a:r>
              <a:rPr lang="es-ES" sz="4000" b="1">
                <a:solidFill>
                  <a:srgbClr val="FFFF66"/>
                </a:solidFill>
              </a:rPr>
              <a:t>Sistemas de información de violencia y delincuencia: herramienta para la gestión de la seguridad y la convivencia.</a:t>
            </a:r>
          </a:p>
          <a:p>
            <a:pPr algn="ctr" eaLnBrk="1" hangingPunct="1"/>
            <a:endParaRPr lang="es-ES" sz="4400" b="1">
              <a:solidFill>
                <a:srgbClr val="FFFF66"/>
              </a:solidFill>
            </a:endParaRPr>
          </a:p>
          <a:p>
            <a:pPr algn="ctr" eaLnBrk="1" hangingPunct="1"/>
            <a:r>
              <a:rPr lang="es-ES" sz="4400" b="1">
                <a:solidFill>
                  <a:srgbClr val="FFFF66"/>
                </a:solidFill>
              </a:rPr>
              <a:t> </a:t>
            </a:r>
          </a:p>
          <a:p>
            <a:pPr algn="ctr" eaLnBrk="1" hangingPunct="1"/>
            <a:r>
              <a:rPr lang="es-ES" sz="2000" b="1">
                <a:solidFill>
                  <a:schemeClr val="bg1"/>
                </a:solidFill>
              </a:rPr>
              <a:t>Hugo Acero Velásquez</a:t>
            </a:r>
          </a:p>
          <a:p>
            <a:pPr algn="ctr" eaLnBrk="1" hangingPunct="1"/>
            <a:r>
              <a:rPr lang="es-ES" sz="2000" b="1">
                <a:solidFill>
                  <a:schemeClr val="bg1"/>
                </a:solidFill>
              </a:rPr>
              <a:t>Coordinador Departamentos y Municipios seguros</a:t>
            </a:r>
          </a:p>
          <a:p>
            <a:pPr algn="ctr" eaLnBrk="1" hangingPunct="1"/>
            <a:endParaRPr lang="es-ES" sz="3600" b="1">
              <a:solidFill>
                <a:schemeClr val="bg1"/>
              </a:solidFill>
            </a:endParaRPr>
          </a:p>
          <a:p>
            <a:pPr algn="ctr" eaLnBrk="1" hangingPunct="1"/>
            <a:r>
              <a:rPr lang="es-ES" sz="2400" b="1">
                <a:solidFill>
                  <a:srgbClr val="FFFF66"/>
                </a:solidFill>
              </a:rPr>
              <a:t>Septiembre de 2005</a:t>
            </a:r>
          </a:p>
          <a:p>
            <a:pPr algn="ctr" eaLnBrk="1" hangingPunct="1"/>
            <a:endParaRPr lang="es-ES" sz="24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homicidio_bello"/>
          <p:cNvPicPr>
            <a:picLocks noChangeAspect="1" noChangeArrowheads="1"/>
          </p:cNvPicPr>
          <p:nvPr/>
        </p:nvPicPr>
        <p:blipFill>
          <a:blip r:embed="rId2" cstate="print"/>
          <a:srcRect l="1257" b="764"/>
          <a:stretch>
            <a:fillRect/>
          </a:stretch>
        </p:blipFill>
        <p:spPr bwMode="auto">
          <a:xfrm>
            <a:off x="152400" y="0"/>
            <a:ext cx="8839200" cy="6864350"/>
          </a:xfrm>
          <a:prstGeom prst="rect">
            <a:avLst/>
          </a:prstGeom>
          <a:noFill/>
        </p:spPr>
      </p:pic>
      <p:sp>
        <p:nvSpPr>
          <p:cNvPr id="326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9800" y="6248400"/>
            <a:ext cx="1981200" cy="228600"/>
          </a:xfrm>
          <a:prstGeom prst="flowChartAlternateProcess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Times New Roman" pitchFamily="18" charset="0"/>
              </a:rPr>
              <a:t>Homicidio Comun- Area</a:t>
            </a:r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homicidio_medel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15400" cy="6889750"/>
          </a:xfrm>
          <a:prstGeom prst="rect">
            <a:avLst/>
          </a:prstGeom>
          <a:noFill/>
        </p:spPr>
      </p:pic>
      <p:sp>
        <p:nvSpPr>
          <p:cNvPr id="327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9800" y="6248400"/>
            <a:ext cx="1981200" cy="228600"/>
          </a:xfrm>
          <a:prstGeom prst="flowChartAlternateProcess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Times New Roman" pitchFamily="18" charset="0"/>
              </a:rPr>
              <a:t>Homicidio Comun- Area</a:t>
            </a:r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homicidio_itagui"/>
          <p:cNvPicPr>
            <a:picLocks noChangeAspect="1" noChangeArrowheads="1"/>
          </p:cNvPicPr>
          <p:nvPr/>
        </p:nvPicPr>
        <p:blipFill>
          <a:blip r:embed="rId2" cstate="print"/>
          <a:srcRect r="885" b="1503"/>
          <a:stretch>
            <a:fillRect/>
          </a:stretch>
        </p:blipFill>
        <p:spPr bwMode="auto">
          <a:xfrm>
            <a:off x="228600" y="76200"/>
            <a:ext cx="8763000" cy="6729413"/>
          </a:xfrm>
          <a:prstGeom prst="rect">
            <a:avLst/>
          </a:prstGeom>
          <a:noFill/>
        </p:spPr>
      </p:pic>
      <p:sp>
        <p:nvSpPr>
          <p:cNvPr id="328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9800" y="6248400"/>
            <a:ext cx="1981200" cy="228600"/>
          </a:xfrm>
          <a:prstGeom prst="flowChartAlternateProcess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Times New Roman" pitchFamily="18" charset="0"/>
              </a:rPr>
              <a:t>Homicidio Comun- Area</a:t>
            </a:r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s-CO" sz="3200" b="1">
                <a:solidFill>
                  <a:srgbClr val="CC9900"/>
                </a:solidFill>
              </a:rPr>
              <a:t>VIOLENCIA, DELINCUENCIA Y FUENTES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CO" sz="3600" b="1">
                <a:solidFill>
                  <a:srgbClr val="CC9900"/>
                </a:solidFill>
              </a:rPr>
              <a:t>Homicidios, accidentes de tránsito: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Institutos de medicina legal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Policías 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Fiscalías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O" sz="3600" b="1">
                <a:solidFill>
                  <a:srgbClr val="CC9900"/>
                </a:solidFill>
              </a:rPr>
              <a:t>Suicidios: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Institutos de medina legal.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Ministerios de Salud.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O" sz="3600" b="1">
                <a:solidFill>
                  <a:srgbClr val="CC9900"/>
                </a:solidFill>
              </a:rPr>
              <a:t>Lesiones personales: 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Ministerios de Salud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Institutos de medicina legal 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Policías</a:t>
            </a:r>
            <a:r>
              <a:rPr lang="es-CO" sz="2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CO" sz="3200" b="1">
                <a:solidFill>
                  <a:srgbClr val="CC9900"/>
                </a:solidFill>
              </a:rPr>
              <a:t>VIOLENCIA, DELINCUENCIA Y FUENTES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172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CO" b="1">
                <a:solidFill>
                  <a:srgbClr val="CC9900"/>
                </a:solidFill>
              </a:rPr>
              <a:t>Violencia Sexual</a:t>
            </a:r>
            <a:r>
              <a:rPr lang="es-CO" sz="1800" b="1">
                <a:solidFill>
                  <a:srgbClr val="CC9900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s-CO" sz="2400">
                <a:solidFill>
                  <a:schemeClr val="bg1"/>
                </a:solidFill>
              </a:rPr>
              <a:t>Institutos de medicina legal</a:t>
            </a:r>
          </a:p>
          <a:p>
            <a:pPr>
              <a:lnSpc>
                <a:spcPct val="80000"/>
              </a:lnSpc>
            </a:pPr>
            <a:r>
              <a:rPr lang="es-CO" sz="2400">
                <a:solidFill>
                  <a:schemeClr val="bg1"/>
                </a:solidFill>
              </a:rPr>
              <a:t>Policías</a:t>
            </a:r>
          </a:p>
          <a:p>
            <a:pPr>
              <a:lnSpc>
                <a:spcPct val="80000"/>
              </a:lnSpc>
            </a:pPr>
            <a:r>
              <a:rPr lang="es-CO" sz="2400">
                <a:solidFill>
                  <a:schemeClr val="bg1"/>
                </a:solidFill>
              </a:rPr>
              <a:t>Fiscalías</a:t>
            </a:r>
          </a:p>
          <a:p>
            <a:pPr>
              <a:lnSpc>
                <a:spcPct val="80000"/>
              </a:lnSpc>
            </a:pPr>
            <a:r>
              <a:rPr lang="es-CO" sz="2400">
                <a:solidFill>
                  <a:schemeClr val="bg1"/>
                </a:solidFill>
              </a:rPr>
              <a:t>Instituciones públicas y privadas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O" b="1">
                <a:solidFill>
                  <a:srgbClr val="CC9900"/>
                </a:solidFill>
              </a:rPr>
              <a:t>Frente a la Violencia Intrafamiliar</a:t>
            </a:r>
            <a:r>
              <a:rPr lang="es-CO" sz="1800"/>
              <a:t>: 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Policías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Institutos de medicina legal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Fiscalias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Comisarías de familia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O">
                <a:solidFill>
                  <a:srgbClr val="CC9900"/>
                </a:solidFill>
              </a:rPr>
              <a:t>Los demás delitos de relevancia (hurtos, robos, asaltos, extorsiones, secuestro. etc: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Policías</a:t>
            </a:r>
          </a:p>
          <a:p>
            <a:pPr>
              <a:lnSpc>
                <a:spcPct val="80000"/>
              </a:lnSpc>
            </a:pPr>
            <a:r>
              <a:rPr lang="es-CO" sz="2800">
                <a:solidFill>
                  <a:schemeClr val="bg1"/>
                </a:solidFill>
              </a:rPr>
              <a:t>Fiscalias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27063"/>
          </a:xfrm>
        </p:spPr>
        <p:txBody>
          <a:bodyPr/>
          <a:lstStyle/>
          <a:p>
            <a:r>
              <a:rPr lang="es-MX" sz="3600"/>
              <a:t/>
            </a:r>
            <a:br>
              <a:rPr lang="es-MX" sz="3600"/>
            </a:br>
            <a:r>
              <a:rPr lang="es-MX" sz="3600"/>
              <a:t/>
            </a:r>
            <a:br>
              <a:rPr lang="es-MX" sz="3600"/>
            </a:br>
            <a:r>
              <a:rPr lang="es-MX" sz="4800" b="1">
                <a:solidFill>
                  <a:srgbClr val="FFFF66"/>
                </a:solidFill>
              </a:rPr>
              <a:t>Cumplimiento de metas</a:t>
            </a:r>
            <a:endParaRPr lang="es-ES" sz="4800" b="1">
              <a:solidFill>
                <a:srgbClr val="FFFF66"/>
              </a:solidFill>
            </a:endParaRP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1095375" y="-793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CO" sz="2400">
              <a:latin typeface="Times New Roman" pitchFamily="18" charset="0"/>
            </a:endParaRP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808038" y="5465763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CO" sz="2400">
              <a:latin typeface="Times New Roman" pitchFamily="18" charset="0"/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1066800" y="6553200"/>
            <a:ext cx="207803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Diseño y cálculos SUIVD</a:t>
            </a:r>
            <a:endParaRPr lang="es-ES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29734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5029200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88"/>
            <a:ext cx="8642350" cy="549275"/>
          </a:xfrm>
        </p:spPr>
        <p:txBody>
          <a:bodyPr/>
          <a:lstStyle/>
          <a:p>
            <a:r>
              <a:rPr lang="es-MX" sz="4000"/>
              <a:t/>
            </a:r>
            <a:br>
              <a:rPr lang="es-MX" sz="4000"/>
            </a:br>
            <a:r>
              <a:rPr lang="es-MX" sz="4000" b="1">
                <a:solidFill>
                  <a:srgbClr val="FFFF66"/>
                </a:solidFill>
              </a:rPr>
              <a:t>Evaluación según cumplimiento de metas</a:t>
            </a:r>
            <a:endParaRPr lang="es-ES" sz="4000" b="1">
              <a:solidFill>
                <a:srgbClr val="FFFF66"/>
              </a:solidFill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1403350" y="515778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CO" sz="2400">
              <a:latin typeface="Times New Roman" pitchFamily="18" charset="0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914400" y="529113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CO" sz="2400">
              <a:latin typeface="Times New Roman" pitchFamily="18" charset="0"/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5343525" y="517683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CO" sz="2400">
              <a:latin typeface="Times New Roman" pitchFamily="18" charset="0"/>
            </a:endParaRPr>
          </a:p>
        </p:txBody>
      </p:sp>
      <p:pic>
        <p:nvPicPr>
          <p:cNvPr id="330760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457200"/>
          </a:xfrm>
        </p:spPr>
        <p:txBody>
          <a:bodyPr/>
          <a:lstStyle/>
          <a:p>
            <a:r>
              <a:rPr lang="es-ES_tradnl" sz="3200" b="1">
                <a:solidFill>
                  <a:srgbClr val="FFFF66"/>
                </a:solidFill>
                <a:latin typeface="Trebuchet MS" pitchFamily="34" charset="0"/>
              </a:rPr>
              <a:t>Evaluación externa.</a:t>
            </a:r>
            <a:br>
              <a:rPr lang="es-ES_tradnl" sz="3200" b="1">
                <a:solidFill>
                  <a:srgbClr val="FFFF66"/>
                </a:solidFill>
                <a:latin typeface="Trebuchet MS" pitchFamily="34" charset="0"/>
              </a:rPr>
            </a:br>
            <a:r>
              <a:rPr lang="es-ES_tradnl" sz="3200" b="1">
                <a:solidFill>
                  <a:srgbClr val="FFFF66"/>
                </a:solidFill>
                <a:latin typeface="Trebuchet MS" pitchFamily="34" charset="0"/>
              </a:rPr>
              <a:t>Percepción y victimización de seguridad</a:t>
            </a:r>
            <a:endParaRPr lang="es-ES_tradnl" sz="32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838200" y="5791200"/>
            <a:ext cx="7583488" cy="76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_tradnl" b="1"/>
          </a:p>
          <a:p>
            <a:r>
              <a:rPr lang="es-ES_tradnl" b="1"/>
              <a:t>Fuente: </a:t>
            </a:r>
            <a:r>
              <a:rPr lang="es-ES_tradnl"/>
              <a:t>Bogotá Como Vamos. Cámara de Comercio de Bogotá, </a:t>
            </a:r>
          </a:p>
          <a:p>
            <a:r>
              <a:rPr lang="es-ES_tradnl"/>
              <a:t>Casa Editorial El Tiempo y Fundación Restrepo Barco  </a:t>
            </a:r>
          </a:p>
          <a:p>
            <a:r>
              <a:rPr lang="es-ES_tradnl"/>
              <a:t> </a:t>
            </a:r>
          </a:p>
        </p:txBody>
      </p:sp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085850"/>
            <a:ext cx="77343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92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367665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9971" name="Object 3"/>
          <p:cNvGraphicFramePr>
            <a:graphicFrameLocks noChangeAspect="1"/>
          </p:cNvGraphicFramePr>
          <p:nvPr/>
        </p:nvGraphicFramePr>
        <p:xfrm>
          <a:off x="-26988" y="493713"/>
          <a:ext cx="6248401" cy="6248400"/>
        </p:xfrm>
        <a:graphic>
          <a:graphicData uri="http://schemas.openxmlformats.org/presentationml/2006/ole">
            <p:oleObj spid="_x0000_s339971" name="Image Document" r:id="rId4" imgW="3390840" imgH="3390840" progId="WangImage.Document">
              <p:embed/>
            </p:oleObj>
          </a:graphicData>
        </a:graphic>
      </p:graphicFrame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6161088" y="5035550"/>
            <a:ext cx="25114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ES" sz="2400" b="1" i="1">
                <a:solidFill>
                  <a:schemeClr val="bg2"/>
                </a:solidFill>
              </a:rPr>
              <a:t>EL TIEMPO</a:t>
            </a:r>
            <a:endParaRPr lang="es-MX" sz="2400" b="1" i="1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sz="2000" b="1" i="1">
                <a:solidFill>
                  <a:schemeClr val="bg2"/>
                </a:solidFill>
              </a:rPr>
              <a:t>20 de junio de 1996</a:t>
            </a:r>
            <a:endParaRPr lang="es-ES" sz="2000" b="1" i="1">
              <a:solidFill>
                <a:schemeClr val="bg2"/>
              </a:solidFill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3783013" y="2316163"/>
            <a:ext cx="5181600" cy="1562100"/>
          </a:xfrm>
          <a:prstGeom prst="rect">
            <a:avLst/>
          </a:prstGeom>
          <a:solidFill>
            <a:srgbClr val="C7E4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sz="2400" i="1">
                <a:latin typeface="Times New Roman" pitchFamily="18" charset="0"/>
              </a:rPr>
              <a:t>Según una encuesta de la agencia de noticias AP, Bogotá, seguida de Caracas, Sao Paulo y Río de Janeiro, es la ciudad con más homicidios de América </a:t>
            </a:r>
            <a:endParaRPr lang="es-ES" sz="2400" i="1">
              <a:latin typeface="Times New Roman" pitchFamily="18" charset="0"/>
            </a:endParaRP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49213" y="2087563"/>
            <a:ext cx="4343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5" name="AutoShape 7"/>
          <p:cNvSpPr>
            <a:spLocks noChangeArrowheads="1"/>
          </p:cNvSpPr>
          <p:nvPr/>
        </p:nvSpPr>
        <p:spPr bwMode="auto">
          <a:xfrm>
            <a:off x="3859213" y="1858963"/>
            <a:ext cx="3276600" cy="304800"/>
          </a:xfrm>
          <a:prstGeom prst="curvedDownArrow">
            <a:avLst>
              <a:gd name="adj1" fmla="val 215000"/>
              <a:gd name="adj2" fmla="val 430000"/>
              <a:gd name="adj3" fmla="val 3333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6" name="AutoShape 8"/>
          <p:cNvSpPr>
            <a:spLocks noChangeArrowheads="1"/>
          </p:cNvSpPr>
          <p:nvPr/>
        </p:nvSpPr>
        <p:spPr bwMode="auto">
          <a:xfrm>
            <a:off x="1039813" y="4678363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AutoShape 9"/>
          <p:cNvSpPr>
            <a:spLocks noChangeArrowheads="1"/>
          </p:cNvSpPr>
          <p:nvPr/>
        </p:nvSpPr>
        <p:spPr bwMode="auto">
          <a:xfrm rot="10800186">
            <a:off x="4697413" y="5745163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367665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2019" name="Group 3"/>
          <p:cNvGrpSpPr>
            <a:grpSpLocks/>
          </p:cNvGrpSpPr>
          <p:nvPr/>
        </p:nvGrpSpPr>
        <p:grpSpPr bwMode="auto">
          <a:xfrm>
            <a:off x="2514600" y="1524000"/>
            <a:ext cx="6203950" cy="1060450"/>
            <a:chOff x="0" y="0"/>
            <a:chExt cx="2847" cy="420"/>
          </a:xfrm>
        </p:grpSpPr>
        <p:sp>
          <p:nvSpPr>
            <p:cNvPr id="3420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47" cy="4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1" name="Rectangle 5"/>
            <p:cNvSpPr>
              <a:spLocks noChangeArrowheads="1"/>
            </p:cNvSpPr>
            <p:nvPr/>
          </p:nvSpPr>
          <p:spPr bwMode="auto">
            <a:xfrm>
              <a:off x="18" y="18"/>
              <a:ext cx="2811" cy="3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/>
              <a:endParaRPr lang="es-MX" sz="2000" b="1">
                <a:solidFill>
                  <a:srgbClr val="FFFFFF"/>
                </a:solidFill>
                <a:cs typeface="Arial" pitchFamily="34" charset="0"/>
              </a:endParaRPr>
            </a:p>
            <a:p>
              <a:pPr eaLnBrk="1" hangingPunct="1"/>
              <a:endParaRPr lang="es-MX" sz="2400" b="1">
                <a:solidFill>
                  <a:srgbClr val="FFFFFF"/>
                </a:solidFill>
                <a:cs typeface="Arial" pitchFamily="34" charset="0"/>
              </a:endParaRPr>
            </a:p>
            <a:p>
              <a:pPr eaLnBrk="1" hangingPunct="1"/>
              <a:r>
                <a:rPr lang="es-ES" sz="2400" b="1">
                  <a:solidFill>
                    <a:srgbClr val="FFFFFF"/>
                  </a:solidFill>
                  <a:cs typeface="Arial" pitchFamily="34" charset="0"/>
                </a:rPr>
                <a:t>BOGOTA, LA MATA DE LA INSEGURIDAD </a:t>
              </a:r>
              <a:endParaRPr lang="es-ES" sz="2500">
                <a:latin typeface="Geneva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s-ES" sz="4800">
                <a:latin typeface="Times New Roman" pitchFamily="18" charset="0"/>
              </a:endParaRPr>
            </a:p>
          </p:txBody>
        </p:sp>
      </p:grpSp>
      <p:grpSp>
        <p:nvGrpSpPr>
          <p:cNvPr id="342022" name="Group 6"/>
          <p:cNvGrpSpPr>
            <a:grpSpLocks/>
          </p:cNvGrpSpPr>
          <p:nvPr/>
        </p:nvGrpSpPr>
        <p:grpSpPr bwMode="auto">
          <a:xfrm>
            <a:off x="2555875" y="2563813"/>
            <a:ext cx="6162675" cy="1323975"/>
            <a:chOff x="0" y="384"/>
            <a:chExt cx="2847" cy="612"/>
          </a:xfrm>
        </p:grpSpPr>
        <p:sp>
          <p:nvSpPr>
            <p:cNvPr id="342023" name="Rectangle 7"/>
            <p:cNvSpPr>
              <a:spLocks noChangeArrowheads="1"/>
            </p:cNvSpPr>
            <p:nvPr/>
          </p:nvSpPr>
          <p:spPr bwMode="auto">
            <a:xfrm>
              <a:off x="0" y="384"/>
              <a:ext cx="2847" cy="612"/>
            </a:xfrm>
            <a:prstGeom prst="rect">
              <a:avLst/>
            </a:prstGeom>
            <a:solidFill>
              <a:srgbClr val="C7E4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4" name="Rectangle 8"/>
            <p:cNvSpPr>
              <a:spLocks noChangeArrowheads="1"/>
            </p:cNvSpPr>
            <p:nvPr/>
          </p:nvSpPr>
          <p:spPr bwMode="auto">
            <a:xfrm>
              <a:off x="18" y="402"/>
              <a:ext cx="2811" cy="504"/>
            </a:xfrm>
            <a:prstGeom prst="rect">
              <a:avLst/>
            </a:prstGeom>
            <a:solidFill>
              <a:srgbClr val="C7E4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/>
              <a:endParaRPr lang="es-MX" sz="2000" b="1">
                <a:solidFill>
                  <a:schemeClr val="bg2"/>
                </a:solidFill>
                <a:cs typeface="Arial" pitchFamily="34" charset="0"/>
              </a:endParaRPr>
            </a:p>
            <a:p>
              <a:pPr eaLnBrk="1" hangingPunct="1"/>
              <a:endParaRPr lang="es-MX" sz="2000" b="1">
                <a:solidFill>
                  <a:schemeClr val="bg2"/>
                </a:solidFill>
                <a:cs typeface="Arial" pitchFamily="34" charset="0"/>
              </a:endParaRPr>
            </a:p>
            <a:p>
              <a:pPr eaLnBrk="1" hangingPunct="1"/>
              <a:r>
                <a:rPr lang="es-ES" sz="2000" b="1">
                  <a:solidFill>
                    <a:schemeClr val="bg2"/>
                  </a:solidFill>
                  <a:cs typeface="Arial" pitchFamily="34" charset="0"/>
                </a:rPr>
                <a:t>Autor:</a:t>
              </a:r>
              <a:r>
                <a:rPr lang="es-ES" sz="2000">
                  <a:solidFill>
                    <a:schemeClr val="bg2"/>
                  </a:solidFill>
                  <a:cs typeface="Arial" pitchFamily="34" charset="0"/>
                </a:rPr>
                <a:t> Martha Carvajal </a:t>
              </a:r>
              <a:br>
                <a:rPr lang="es-ES" sz="2000">
                  <a:solidFill>
                    <a:schemeClr val="bg2"/>
                  </a:solidFill>
                  <a:cs typeface="Arial" pitchFamily="34" charset="0"/>
                </a:rPr>
              </a:br>
              <a:r>
                <a:rPr lang="es-ES" sz="2000" b="1">
                  <a:solidFill>
                    <a:schemeClr val="bg2"/>
                  </a:solidFill>
                  <a:cs typeface="Arial" pitchFamily="34" charset="0"/>
                </a:rPr>
                <a:t>Sección:</a:t>
              </a:r>
              <a:r>
                <a:rPr lang="es-ES" sz="2000">
                  <a:solidFill>
                    <a:schemeClr val="bg2"/>
                  </a:solidFill>
                  <a:cs typeface="Arial" pitchFamily="34" charset="0"/>
                </a:rPr>
                <a:t> BOGOTA </a:t>
              </a:r>
              <a:br>
                <a:rPr lang="es-ES" sz="2000">
                  <a:solidFill>
                    <a:schemeClr val="bg2"/>
                  </a:solidFill>
                  <a:cs typeface="Arial" pitchFamily="34" charset="0"/>
                </a:rPr>
              </a:br>
              <a:r>
                <a:rPr lang="es-ES" sz="2000" b="1">
                  <a:solidFill>
                    <a:schemeClr val="bg2"/>
                  </a:solidFill>
                  <a:cs typeface="Arial" pitchFamily="34" charset="0"/>
                </a:rPr>
                <a:t>Publicación: </a:t>
              </a:r>
              <a:r>
                <a:rPr lang="es-ES" sz="2000">
                  <a:solidFill>
                    <a:schemeClr val="bg2"/>
                  </a:solidFill>
                  <a:cs typeface="Arial" pitchFamily="34" charset="0"/>
                </a:rPr>
                <a:t>BOGOTA </a:t>
              </a:r>
              <a:endParaRPr lang="es-ES" sz="2100">
                <a:solidFill>
                  <a:schemeClr val="bg2"/>
                </a:solidFill>
                <a:latin typeface="Geneva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s-ES" sz="4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2025" name="Group 9"/>
          <p:cNvGrpSpPr>
            <a:grpSpLocks/>
          </p:cNvGrpSpPr>
          <p:nvPr/>
        </p:nvGrpSpPr>
        <p:grpSpPr bwMode="auto">
          <a:xfrm>
            <a:off x="2555875" y="3810000"/>
            <a:ext cx="6162675" cy="930275"/>
            <a:chOff x="0" y="960"/>
            <a:chExt cx="2847" cy="430"/>
          </a:xfrm>
        </p:grpSpPr>
        <p:sp>
          <p:nvSpPr>
            <p:cNvPr id="342026" name="Rectangle 10"/>
            <p:cNvSpPr>
              <a:spLocks noChangeArrowheads="1"/>
            </p:cNvSpPr>
            <p:nvPr/>
          </p:nvSpPr>
          <p:spPr bwMode="auto">
            <a:xfrm>
              <a:off x="0" y="960"/>
              <a:ext cx="2847" cy="430"/>
            </a:xfrm>
            <a:prstGeom prst="rect">
              <a:avLst/>
            </a:prstGeom>
            <a:solidFill>
              <a:srgbClr val="C7E4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7" name="Rectangle 11"/>
            <p:cNvSpPr>
              <a:spLocks noChangeArrowheads="1"/>
            </p:cNvSpPr>
            <p:nvPr/>
          </p:nvSpPr>
          <p:spPr bwMode="auto">
            <a:xfrm>
              <a:off x="18" y="978"/>
              <a:ext cx="2811" cy="322"/>
            </a:xfrm>
            <a:prstGeom prst="rect">
              <a:avLst/>
            </a:prstGeom>
            <a:solidFill>
              <a:srgbClr val="C7E4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/>
              <a:r>
                <a:rPr lang="es-ES" sz="2000" b="1">
                  <a:solidFill>
                    <a:schemeClr val="bg2"/>
                  </a:solidFill>
                  <a:cs typeface="Arial" pitchFamily="34" charset="0"/>
                </a:rPr>
                <a:t>Lunes 8 de Julio de 1996 </a:t>
              </a:r>
              <a:endParaRPr lang="es-ES" sz="2100">
                <a:solidFill>
                  <a:schemeClr val="bg2"/>
                </a:solidFill>
                <a:latin typeface="Geneva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s-ES" sz="4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2028" name="Group 12"/>
          <p:cNvGrpSpPr>
            <a:grpSpLocks/>
          </p:cNvGrpSpPr>
          <p:nvPr/>
        </p:nvGrpSpPr>
        <p:grpSpPr bwMode="auto">
          <a:xfrm>
            <a:off x="2555875" y="4662488"/>
            <a:ext cx="6162675" cy="2176462"/>
            <a:chOff x="0" y="1354"/>
            <a:chExt cx="2847" cy="1006"/>
          </a:xfrm>
        </p:grpSpPr>
        <p:sp>
          <p:nvSpPr>
            <p:cNvPr id="342029" name="Rectangle 13"/>
            <p:cNvSpPr>
              <a:spLocks noChangeArrowheads="1"/>
            </p:cNvSpPr>
            <p:nvPr/>
          </p:nvSpPr>
          <p:spPr bwMode="auto">
            <a:xfrm>
              <a:off x="0" y="1354"/>
              <a:ext cx="2847" cy="1006"/>
            </a:xfrm>
            <a:prstGeom prst="rect">
              <a:avLst/>
            </a:prstGeom>
            <a:solidFill>
              <a:srgbClr val="C7E4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30" name="Rectangle 14"/>
            <p:cNvSpPr>
              <a:spLocks noChangeArrowheads="1"/>
            </p:cNvSpPr>
            <p:nvPr/>
          </p:nvSpPr>
          <p:spPr bwMode="auto">
            <a:xfrm>
              <a:off x="18" y="1372"/>
              <a:ext cx="2811" cy="898"/>
            </a:xfrm>
            <a:prstGeom prst="rect">
              <a:avLst/>
            </a:prstGeom>
            <a:solidFill>
              <a:srgbClr val="C7E4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/>
              <a:endParaRPr lang="es-MX" sz="2000">
                <a:solidFill>
                  <a:schemeClr val="bg2"/>
                </a:solidFill>
                <a:cs typeface="Arial" pitchFamily="34" charset="0"/>
              </a:endParaRPr>
            </a:p>
            <a:p>
              <a:pPr eaLnBrk="1" hangingPunct="1"/>
              <a:r>
                <a:rPr lang="es-ES" sz="2000">
                  <a:solidFill>
                    <a:schemeClr val="bg2"/>
                  </a:solidFill>
                  <a:cs typeface="Arial" pitchFamily="34" charset="0"/>
                </a:rPr>
                <a:t>Los métodos usados por la delincuencia en Bogotá son cada vez más escalofriantes. Entre el año pasado y este, hubo ladrones que quemaron vivas a sus víctimas porque no tenían qué quitarles, asaltantes que usaron la fuerza de un bus ejecutivo para doblar la puerta de una casa y entrar a robar y delincuentes que lanzaron niños a la mitad de una vía para atracar a una conductora. </a:t>
              </a:r>
              <a:endParaRPr lang="es-ES" sz="2100">
                <a:solidFill>
                  <a:schemeClr val="bg2"/>
                </a:solidFill>
                <a:latin typeface="Geneva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s-ES" sz="4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5222875" y="2647950"/>
            <a:ext cx="3409950" cy="944563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b="1" i="1">
                <a:solidFill>
                  <a:schemeClr val="bg2"/>
                </a:solidFill>
              </a:rPr>
              <a:t>ARCHIVO ELECTRONICO</a:t>
            </a:r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ES" b="1" i="1">
                <a:solidFill>
                  <a:schemeClr val="bg2"/>
                </a:solidFill>
              </a:rPr>
              <a:t>EL TIEMPO</a:t>
            </a:r>
            <a:endParaRPr lang="es-MX" b="1" i="1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sz="1600" b="1" i="1">
                <a:solidFill>
                  <a:schemeClr val="bg2"/>
                </a:solidFill>
              </a:rPr>
              <a:t>8 JULIO de 1996</a:t>
            </a:r>
            <a:endParaRPr lang="es-ES" sz="1600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ES" sz="4000" b="1">
                <a:solidFill>
                  <a:srgbClr val="FFCC00"/>
                </a:solidFill>
              </a:rPr>
              <a:t>La información y la política </a:t>
            </a:r>
            <a:br>
              <a:rPr lang="es-ES" sz="4000" b="1">
                <a:solidFill>
                  <a:srgbClr val="FFCC00"/>
                </a:solidFill>
              </a:rPr>
            </a:br>
            <a:r>
              <a:rPr lang="es-ES" sz="4000" b="1">
                <a:solidFill>
                  <a:srgbClr val="FFCC00"/>
                </a:solidFill>
              </a:rPr>
              <a:t>pública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95400"/>
            <a:ext cx="8534400" cy="5334000"/>
          </a:xfrm>
          <a:ln>
            <a:solidFill>
              <a:srgbClr val="FE0434"/>
            </a:solidFill>
          </a:ln>
        </p:spPr>
        <p:txBody>
          <a:bodyPr/>
          <a:lstStyle/>
          <a:p>
            <a:pPr marL="533400" indent="-533400">
              <a:buFontTx/>
              <a:buNone/>
            </a:pPr>
            <a:r>
              <a:rPr lang="es-ES_tradnl" sz="2800" b="1">
                <a:solidFill>
                  <a:schemeClr val="bg1"/>
                </a:solidFill>
              </a:rPr>
              <a:t>1. Manejo y liderazgo de la autoridad local: </a:t>
            </a:r>
            <a:r>
              <a:rPr lang="es-ES_tradnl" sz="2800">
                <a:solidFill>
                  <a:schemeClr val="bg1"/>
                </a:solidFill>
              </a:rPr>
              <a:t>Ámbito Político.</a:t>
            </a:r>
          </a:p>
          <a:p>
            <a:pPr marL="533400" indent="-533400"/>
            <a:endParaRPr lang="es-ES_tradnl" sz="2800">
              <a:solidFill>
                <a:schemeClr val="bg1"/>
              </a:solidFill>
            </a:endParaRPr>
          </a:p>
          <a:p>
            <a:pPr marL="533400" indent="-533400">
              <a:buFontTx/>
              <a:buNone/>
            </a:pPr>
            <a:r>
              <a:rPr lang="es-ES_tradnl" sz="2800" b="1">
                <a:solidFill>
                  <a:schemeClr val="bg1"/>
                </a:solidFill>
              </a:rPr>
              <a:t>2. Información confiable e investigaciones: </a:t>
            </a:r>
            <a:r>
              <a:rPr lang="es-ES_tradnl" sz="2800">
                <a:solidFill>
                  <a:schemeClr val="bg1"/>
                </a:solidFill>
              </a:rPr>
              <a:t>Ámbito técnico</a:t>
            </a:r>
            <a:r>
              <a:rPr lang="es-ES_tradnl" sz="2800" b="1">
                <a:solidFill>
                  <a:schemeClr val="bg1"/>
                </a:solidFill>
              </a:rPr>
              <a:t> </a:t>
            </a:r>
          </a:p>
          <a:p>
            <a:pPr marL="533400" indent="-533400"/>
            <a:endParaRPr lang="es-ES_tradnl" sz="2800" b="1">
              <a:solidFill>
                <a:schemeClr val="bg1"/>
              </a:solidFill>
            </a:endParaRPr>
          </a:p>
          <a:p>
            <a:pPr marL="533400" indent="-533400">
              <a:buFontTx/>
              <a:buNone/>
            </a:pPr>
            <a:r>
              <a:rPr lang="es-ES_tradnl" sz="2800" b="1">
                <a:solidFill>
                  <a:schemeClr val="bg1"/>
                </a:solidFill>
              </a:rPr>
              <a:t>3. Trabajo interinstitucional: </a:t>
            </a:r>
            <a:r>
              <a:rPr lang="es-ES_tradnl" sz="2800">
                <a:solidFill>
                  <a:schemeClr val="bg1"/>
                </a:solidFill>
              </a:rPr>
              <a:t>Ámbito técnico y operativo</a:t>
            </a:r>
          </a:p>
          <a:p>
            <a:pPr marL="533400" indent="-533400"/>
            <a:endParaRPr lang="es-ES_tradnl" sz="2800">
              <a:solidFill>
                <a:schemeClr val="bg1"/>
              </a:solidFill>
            </a:endParaRPr>
          </a:p>
          <a:p>
            <a:pPr marL="533400" indent="-533400">
              <a:buFontTx/>
              <a:buNone/>
            </a:pPr>
            <a:r>
              <a:rPr lang="es-ES_tradnl" sz="2800" b="1">
                <a:solidFill>
                  <a:schemeClr val="bg1"/>
                </a:solidFill>
              </a:rPr>
              <a:t>4. Creación de infraestructura administrativa: </a:t>
            </a:r>
            <a:r>
              <a:rPr lang="es-ES_tradnl" sz="2800">
                <a:solidFill>
                  <a:schemeClr val="bg1"/>
                </a:solidFill>
              </a:rPr>
              <a:t>Ámbito técnico y operativo</a:t>
            </a:r>
          </a:p>
          <a:p>
            <a:pPr marL="533400" indent="-533400">
              <a:buFontTx/>
              <a:buNone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367665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2082800" y="1711325"/>
            <a:ext cx="6629400" cy="9445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2124075" y="1752600"/>
            <a:ext cx="654685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s-MX" sz="2400" b="1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endParaRPr lang="es-MX" sz="2400" b="1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r>
              <a:rPr lang="es-ES" sz="2400" b="1">
                <a:solidFill>
                  <a:srgbClr val="FFFFFF"/>
                </a:solidFill>
                <a:cs typeface="Arial" pitchFamily="34" charset="0"/>
              </a:rPr>
              <a:t>BOGOTANOS REZAN ANTE INSEGURIDAD </a:t>
            </a:r>
            <a:endParaRPr lang="es-ES" sz="2500">
              <a:latin typeface="Geneva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s-ES" sz="4800">
              <a:latin typeface="Times New Roman" pitchFamily="18" charset="0"/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2082800" y="2574925"/>
            <a:ext cx="6629400" cy="1376363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2124075" y="2616200"/>
            <a:ext cx="6546850" cy="1133475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s-ES" sz="2400">
                <a:solidFill>
                  <a:schemeClr val="bg2"/>
                </a:solidFill>
                <a:cs typeface="Arial" pitchFamily="34" charset="0"/>
              </a:rPr>
              <a:t/>
            </a:r>
            <a:br>
              <a:rPr lang="es-ES" sz="2400">
                <a:solidFill>
                  <a:schemeClr val="bg2"/>
                </a:solidFill>
                <a:cs typeface="Arial" pitchFamily="34" charset="0"/>
              </a:rPr>
            </a:br>
            <a:r>
              <a:rPr lang="es-ES" sz="2400" b="1">
                <a:solidFill>
                  <a:schemeClr val="bg2"/>
                </a:solidFill>
                <a:cs typeface="Arial" pitchFamily="34" charset="0"/>
              </a:rPr>
              <a:t>Sección:</a:t>
            </a:r>
            <a:r>
              <a:rPr lang="es-ES" sz="2400">
                <a:solidFill>
                  <a:schemeClr val="bg2"/>
                </a:solidFill>
                <a:cs typeface="Arial" pitchFamily="34" charset="0"/>
              </a:rPr>
              <a:t> BOGOTA </a:t>
            </a:r>
            <a:br>
              <a:rPr lang="es-ES" sz="2400">
                <a:solidFill>
                  <a:schemeClr val="bg2"/>
                </a:solidFill>
                <a:cs typeface="Arial" pitchFamily="34" charset="0"/>
              </a:rPr>
            </a:br>
            <a:r>
              <a:rPr lang="es-ES" sz="2400" b="1">
                <a:solidFill>
                  <a:schemeClr val="bg2"/>
                </a:solidFill>
                <a:cs typeface="Arial" pitchFamily="34" charset="0"/>
              </a:rPr>
              <a:t>Publicación: </a:t>
            </a:r>
            <a:r>
              <a:rPr lang="es-ES" sz="2400">
                <a:solidFill>
                  <a:schemeClr val="bg2"/>
                </a:solidFill>
                <a:cs typeface="Arial" pitchFamily="34" charset="0"/>
              </a:rPr>
              <a:t>BOGOTA </a:t>
            </a:r>
            <a:endParaRPr lang="es-ES" sz="2500">
              <a:solidFill>
                <a:schemeClr val="bg2"/>
              </a:solidFill>
              <a:latin typeface="Geneva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s-ES" sz="4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44071" name="Rectangle 7"/>
          <p:cNvSpPr>
            <a:spLocks noChangeArrowheads="1"/>
          </p:cNvSpPr>
          <p:nvPr/>
        </p:nvSpPr>
        <p:spPr bwMode="auto">
          <a:xfrm>
            <a:off x="2082800" y="3870325"/>
            <a:ext cx="6629400" cy="968375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2124075" y="3911600"/>
            <a:ext cx="6546850" cy="723900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s-ES" sz="2400" b="1">
                <a:solidFill>
                  <a:schemeClr val="bg2"/>
                </a:solidFill>
                <a:cs typeface="Arial" pitchFamily="34" charset="0"/>
              </a:rPr>
              <a:t>Sábado 14 de Diciembre de 1996 </a:t>
            </a:r>
            <a:endParaRPr lang="es-ES" sz="2500">
              <a:solidFill>
                <a:schemeClr val="bg2"/>
              </a:solidFill>
              <a:latin typeface="Geneva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s-ES" sz="4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44073" name="Rectangle 9"/>
          <p:cNvSpPr>
            <a:spLocks noChangeArrowheads="1"/>
          </p:cNvSpPr>
          <p:nvPr/>
        </p:nvSpPr>
        <p:spPr bwMode="auto">
          <a:xfrm>
            <a:off x="2082800" y="4757738"/>
            <a:ext cx="6629400" cy="1830387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4" name="Rectangle 10"/>
          <p:cNvSpPr>
            <a:spLocks noChangeArrowheads="1"/>
          </p:cNvSpPr>
          <p:nvPr/>
        </p:nvSpPr>
        <p:spPr bwMode="auto">
          <a:xfrm>
            <a:off x="2124075" y="4797425"/>
            <a:ext cx="6546850" cy="1589088"/>
          </a:xfrm>
          <a:prstGeom prst="rect">
            <a:avLst/>
          </a:prstGeom>
          <a:solidFill>
            <a:srgbClr val="C7E4E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s-MX" sz="2400">
              <a:solidFill>
                <a:schemeClr val="bg2"/>
              </a:solidFill>
              <a:cs typeface="Arial" pitchFamily="34" charset="0"/>
            </a:endParaRPr>
          </a:p>
          <a:p>
            <a:pPr eaLnBrk="1" hangingPunct="1"/>
            <a:endParaRPr lang="es-MX" sz="2400">
              <a:solidFill>
                <a:schemeClr val="bg2"/>
              </a:solidFill>
              <a:cs typeface="Arial" pitchFamily="34" charset="0"/>
            </a:endParaRPr>
          </a:p>
          <a:p>
            <a:pPr eaLnBrk="1" hangingPunct="1"/>
            <a:r>
              <a:rPr lang="es-ES" sz="2400">
                <a:solidFill>
                  <a:schemeClr val="bg2"/>
                </a:solidFill>
                <a:cs typeface="Arial" pitchFamily="34" charset="0"/>
              </a:rPr>
              <a:t>La mayoría de los bogotanos se protege de los ladrones echándose la bendición antes de salir de la casa o encomendándose a Dios para evitar ser víctima de un atraco y otros han pensado en armarse para defenderse de los delincuentes. </a:t>
            </a:r>
            <a:endParaRPr lang="es-ES" sz="2500">
              <a:solidFill>
                <a:schemeClr val="bg2"/>
              </a:solidFill>
              <a:latin typeface="Geneva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s-ES" sz="2500">
              <a:solidFill>
                <a:schemeClr val="bg2"/>
              </a:solidFill>
              <a:latin typeface="Geneva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s-ES" sz="4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44075" name="Rectangle 11"/>
          <p:cNvSpPr>
            <a:spLocks noChangeArrowheads="1"/>
          </p:cNvSpPr>
          <p:nvPr/>
        </p:nvSpPr>
        <p:spPr bwMode="auto">
          <a:xfrm>
            <a:off x="5207000" y="2549525"/>
            <a:ext cx="34099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b="1" i="1">
                <a:solidFill>
                  <a:schemeClr val="bg2"/>
                </a:solidFill>
              </a:rPr>
              <a:t>ARCHIVO ELECTRONICO</a:t>
            </a:r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ES" b="1" i="1">
                <a:solidFill>
                  <a:schemeClr val="bg2"/>
                </a:solidFill>
              </a:rPr>
              <a:t>EL TIEMPO</a:t>
            </a:r>
            <a:endParaRPr lang="es-MX" b="1" i="1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sz="1600" b="1" i="1">
                <a:solidFill>
                  <a:schemeClr val="bg2"/>
                </a:solidFill>
              </a:rPr>
              <a:t>14 DICIEMBRE de 1996</a:t>
            </a:r>
            <a:endParaRPr lang="es-ES" sz="1600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2"/>
          <p:cNvGrpSpPr>
            <a:grpSpLocks/>
          </p:cNvGrpSpPr>
          <p:nvPr/>
        </p:nvGrpSpPr>
        <p:grpSpPr bwMode="auto">
          <a:xfrm>
            <a:off x="176213" y="1390650"/>
            <a:ext cx="12820650" cy="5467350"/>
            <a:chOff x="0" y="164"/>
            <a:chExt cx="8076" cy="3444"/>
          </a:xfrm>
        </p:grpSpPr>
        <p:grpSp>
          <p:nvGrpSpPr>
            <p:cNvPr id="346115" name="Group 3"/>
            <p:cNvGrpSpPr>
              <a:grpSpLocks noChangeAspect="1"/>
            </p:cNvGrpSpPr>
            <p:nvPr/>
          </p:nvGrpSpPr>
          <p:grpSpPr bwMode="auto">
            <a:xfrm>
              <a:off x="0" y="164"/>
              <a:ext cx="4722" cy="2532"/>
              <a:chOff x="0" y="164"/>
              <a:chExt cx="4722" cy="2532"/>
            </a:xfrm>
          </p:grpSpPr>
          <p:sp>
            <p:nvSpPr>
              <p:cNvPr id="3461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164"/>
                <a:ext cx="4722" cy="2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611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64"/>
                <a:ext cx="4722" cy="2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6118" name="Rectangle 6"/>
            <p:cNvSpPr>
              <a:spLocks noChangeArrowheads="1"/>
            </p:cNvSpPr>
            <p:nvPr/>
          </p:nvSpPr>
          <p:spPr bwMode="auto">
            <a:xfrm>
              <a:off x="2316" y="1812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19" name="Rectangle 7"/>
            <p:cNvSpPr>
              <a:spLocks noChangeArrowheads="1"/>
            </p:cNvSpPr>
            <p:nvPr/>
          </p:nvSpPr>
          <p:spPr bwMode="auto">
            <a:xfrm>
              <a:off x="3882" y="3120"/>
              <a:ext cx="1779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Aft>
                  <a:spcPct val="40000"/>
                </a:spcAft>
              </a:pPr>
              <a:r>
                <a:rPr lang="es-ES" sz="2400" b="1" i="1">
                  <a:solidFill>
                    <a:srgbClr val="990000"/>
                  </a:solidFill>
                </a:rPr>
                <a:t>EL TIEMPO</a:t>
              </a:r>
              <a:endParaRPr lang="es-MX" sz="2400" b="1" i="1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80000"/>
                </a:lnSpc>
                <a:spcAft>
                  <a:spcPct val="40000"/>
                </a:spcAft>
              </a:pPr>
              <a:r>
                <a:rPr lang="es-MX" sz="2000" b="1" i="1">
                  <a:solidFill>
                    <a:srgbClr val="990000"/>
                  </a:solidFill>
                </a:rPr>
                <a:t>9 DICIEMBRE de 1997</a:t>
              </a:r>
              <a:endParaRPr lang="es-ES" sz="2000" b="1" i="1">
                <a:solidFill>
                  <a:srgbClr val="990000"/>
                </a:solidFill>
              </a:endParaRPr>
            </a:p>
          </p:txBody>
        </p:sp>
        <p:sp>
          <p:nvSpPr>
            <p:cNvPr id="346120" name="Text Box 8"/>
            <p:cNvSpPr txBox="1">
              <a:spLocks noChangeArrowheads="1"/>
            </p:cNvSpPr>
            <p:nvPr/>
          </p:nvSpPr>
          <p:spPr bwMode="auto">
            <a:xfrm>
              <a:off x="564" y="2412"/>
              <a:ext cx="3360" cy="1006"/>
            </a:xfrm>
            <a:prstGeom prst="rect">
              <a:avLst/>
            </a:prstGeom>
            <a:solidFill>
              <a:srgbClr val="C7E4E3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Aft>
                  <a:spcPct val="40000"/>
                </a:spcAft>
              </a:pPr>
              <a:r>
                <a:rPr lang="es-MX" sz="2000" b="1" i="1">
                  <a:latin typeface="Times New Roman" pitchFamily="18" charset="0"/>
                </a:rPr>
                <a:t>“Aunque Bogotá se ha ganado la fama de ser una de las ciudades más violentas, intolerantes e inseguras del mundo, si se la compara con otras ciudades de Colombia y el resto del planeta se descubre que su reputación ha dejado de ser el fiel reflejo de la realidad”</a:t>
              </a:r>
              <a:endParaRPr lang="es-ES" sz="2000" b="1" i="1">
                <a:latin typeface="Times New Roman" pitchFamily="18" charset="0"/>
              </a:endParaRPr>
            </a:p>
          </p:txBody>
        </p:sp>
        <p:sp>
          <p:nvSpPr>
            <p:cNvPr id="346121" name="Rectangle 9"/>
            <p:cNvSpPr>
              <a:spLocks noChangeArrowheads="1"/>
            </p:cNvSpPr>
            <p:nvPr/>
          </p:nvSpPr>
          <p:spPr bwMode="auto">
            <a:xfrm>
              <a:off x="0" y="1152"/>
              <a:ext cx="1584" cy="62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2" name="AutoShape 10"/>
            <p:cNvSpPr>
              <a:spLocks noChangeArrowheads="1"/>
            </p:cNvSpPr>
            <p:nvPr/>
          </p:nvSpPr>
          <p:spPr bwMode="auto">
            <a:xfrm flipV="1">
              <a:off x="1584" y="1488"/>
              <a:ext cx="1488" cy="91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3" name="Text Box 11"/>
            <p:cNvSpPr txBox="1">
              <a:spLocks noChangeArrowheads="1"/>
            </p:cNvSpPr>
            <p:nvPr/>
          </p:nvSpPr>
          <p:spPr bwMode="auto">
            <a:xfrm>
              <a:off x="1004" y="176"/>
              <a:ext cx="341" cy="16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Aft>
                  <a:spcPct val="40000"/>
                </a:spcAft>
              </a:pPr>
              <a:r>
                <a:rPr lang="es-MX" sz="1400">
                  <a:latin typeface="Arial Black" pitchFamily="34" charset="0"/>
                </a:rPr>
                <a:t>482</a:t>
              </a:r>
              <a:endParaRPr lang="es-ES" sz="140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320675" y="863600"/>
            <a:ext cx="12820650" cy="5805488"/>
            <a:chOff x="0" y="0"/>
            <a:chExt cx="8076" cy="3657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2316" y="1812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52260" name="Object 4"/>
            <p:cNvGraphicFramePr>
              <a:graphicFrameLocks noChangeAspect="1"/>
            </p:cNvGraphicFramePr>
            <p:nvPr/>
          </p:nvGraphicFramePr>
          <p:xfrm>
            <a:off x="288" y="192"/>
            <a:ext cx="4032" cy="2830"/>
          </p:xfrm>
          <a:graphic>
            <a:graphicData uri="http://schemas.openxmlformats.org/presentationml/2006/ole">
              <p:oleObj spid="_x0000_s352260" name="Image Document" r:id="rId4" imgW="3419640" imgH="2400480" progId="WangImage.Document">
                <p:embed/>
              </p:oleObj>
            </a:graphicData>
          </a:graphic>
        </p:graphicFrame>
        <p:sp>
          <p:nvSpPr>
            <p:cNvPr id="352261" name="Rectangle 5"/>
            <p:cNvSpPr>
              <a:spLocks noChangeArrowheads="1"/>
            </p:cNvSpPr>
            <p:nvPr/>
          </p:nvSpPr>
          <p:spPr bwMode="auto">
            <a:xfrm>
              <a:off x="3504" y="3139"/>
              <a:ext cx="19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Aft>
                  <a:spcPct val="40000"/>
                </a:spcAft>
              </a:pPr>
              <a:r>
                <a:rPr lang="es-ES" sz="2400" b="1" i="1">
                  <a:solidFill>
                    <a:srgbClr val="990000"/>
                  </a:solidFill>
                </a:rPr>
                <a:t>EL TIEMPO</a:t>
              </a:r>
              <a:endParaRPr lang="es-MX" sz="2400" b="1" i="1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80000"/>
                </a:lnSpc>
                <a:spcAft>
                  <a:spcPct val="40000"/>
                </a:spcAft>
              </a:pPr>
              <a:r>
                <a:rPr lang="es-MX" sz="2400" b="1" i="1">
                  <a:solidFill>
                    <a:srgbClr val="990000"/>
                  </a:solidFill>
                </a:rPr>
                <a:t>15 de enero de 2002</a:t>
              </a:r>
              <a:endParaRPr lang="es-ES" sz="2400" b="1" i="1">
                <a:solidFill>
                  <a:srgbClr val="990000"/>
                </a:solidFill>
              </a:endParaRPr>
            </a:p>
          </p:txBody>
        </p:sp>
        <p:sp>
          <p:nvSpPr>
            <p:cNvPr id="352262" name="Rectangle 6"/>
            <p:cNvSpPr>
              <a:spLocks noChangeArrowheads="1"/>
            </p:cNvSpPr>
            <p:nvPr/>
          </p:nvSpPr>
          <p:spPr bwMode="auto">
            <a:xfrm>
              <a:off x="158" y="0"/>
              <a:ext cx="4400" cy="346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3" name="Rectangle 7"/>
            <p:cNvSpPr>
              <a:spLocks noChangeArrowheads="1"/>
            </p:cNvSpPr>
            <p:nvPr/>
          </p:nvSpPr>
          <p:spPr bwMode="auto">
            <a:xfrm>
              <a:off x="0" y="210"/>
              <a:ext cx="385" cy="2903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4" name="Rectangle 8"/>
            <p:cNvSpPr>
              <a:spLocks noChangeArrowheads="1"/>
            </p:cNvSpPr>
            <p:nvPr/>
          </p:nvSpPr>
          <p:spPr bwMode="auto">
            <a:xfrm>
              <a:off x="0" y="2886"/>
              <a:ext cx="4241" cy="272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367665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4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6388"/>
            <a:ext cx="77724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5791200" y="5919788"/>
            <a:ext cx="297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ES" sz="2400" b="1" i="1">
                <a:solidFill>
                  <a:srgbClr val="990000"/>
                </a:solidFill>
              </a:rPr>
              <a:t>EL TIEMPO</a:t>
            </a:r>
            <a:endParaRPr lang="es-MX" sz="2400" b="1" i="1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</a:pPr>
            <a:r>
              <a:rPr lang="es-MX" sz="2400" b="1" i="1">
                <a:solidFill>
                  <a:srgbClr val="990000"/>
                </a:solidFill>
              </a:rPr>
              <a:t>8 de marzo de 2002</a:t>
            </a:r>
            <a:endParaRPr lang="es-ES" sz="2400" b="1" i="1">
              <a:solidFill>
                <a:srgbClr val="990000"/>
              </a:solidFill>
            </a:endParaRP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381000" y="4700588"/>
            <a:ext cx="6629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60451" name="Picture 3" descr="mso9BD5D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71438" y="0"/>
            <a:ext cx="5148262" cy="6858000"/>
          </a:xfrm>
          <a:prstGeom prst="rect">
            <a:avLst/>
          </a:prstGeom>
          <a:noFill/>
        </p:spPr>
      </p:pic>
      <p:pic>
        <p:nvPicPr>
          <p:cNvPr id="360452" name="Picture 4" descr="mso8AEBB"/>
          <p:cNvPicPr>
            <a:picLocks noChangeAspect="1" noChangeArrowheads="1"/>
          </p:cNvPicPr>
          <p:nvPr/>
        </p:nvPicPr>
        <p:blipFill>
          <a:blip r:embed="rId3" cstate="print">
            <a:lum bright="16000" contrast="-16000"/>
          </a:blip>
          <a:srcRect/>
          <a:stretch>
            <a:fillRect/>
          </a:stretch>
        </p:blipFill>
        <p:spPr bwMode="auto">
          <a:xfrm>
            <a:off x="4205288" y="44450"/>
            <a:ext cx="3822700" cy="6529388"/>
          </a:xfrm>
          <a:prstGeom prst="rect">
            <a:avLst/>
          </a:prstGeom>
          <a:noFill/>
        </p:spPr>
      </p:pic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179388" y="5040313"/>
            <a:ext cx="2757487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MX" sz="2400" b="1">
                <a:solidFill>
                  <a:srgbClr val="FF9900"/>
                </a:solidFill>
              </a:rPr>
              <a:t>THE NEW YORK TIMES</a:t>
            </a:r>
          </a:p>
          <a:p>
            <a:pPr algn="ctr" eaLnBrk="1" hangingPunct="1"/>
            <a:r>
              <a:rPr lang="es-MX" sz="2400" b="1">
                <a:solidFill>
                  <a:srgbClr val="FF9900"/>
                </a:solidFill>
              </a:rPr>
              <a:t>15 SEP. 2003</a:t>
            </a:r>
            <a:endParaRPr lang="es-ES" sz="2400" b="1">
              <a:solidFill>
                <a:srgbClr val="FF9900"/>
              </a:solidFill>
            </a:endParaRPr>
          </a:p>
        </p:txBody>
      </p:sp>
      <p:sp>
        <p:nvSpPr>
          <p:cNvPr id="360454" name="AutoShape 6"/>
          <p:cNvSpPr>
            <a:spLocks/>
          </p:cNvSpPr>
          <p:nvPr/>
        </p:nvSpPr>
        <p:spPr bwMode="auto">
          <a:xfrm>
            <a:off x="6078538" y="2492375"/>
            <a:ext cx="2844800" cy="3600450"/>
          </a:xfrm>
          <a:prstGeom prst="borderCallout2">
            <a:avLst>
              <a:gd name="adj1" fmla="val 3176"/>
              <a:gd name="adj2" fmla="val -2681"/>
              <a:gd name="adj3" fmla="val 3176"/>
              <a:gd name="adj4" fmla="val -20426"/>
              <a:gd name="adj5" fmla="val 41444"/>
              <a:gd name="adj6" fmla="val -38949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sz="2000" b="1"/>
              <a:t>“…para los bogotanos la capital “nunca pudo estar mejor”, pues las estadísticas la muestran mas segura que ciudades como Caracas, Río de Janeiro, Washington o Baltimore”</a:t>
            </a:r>
            <a:endParaRPr lang="es-ES" sz="2000" b="1"/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4211638" y="4005263"/>
            <a:ext cx="1728787" cy="1008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3924300" y="6026150"/>
            <a:ext cx="208915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MX" sz="2400" b="1">
                <a:solidFill>
                  <a:schemeClr val="accent2"/>
                </a:solidFill>
              </a:rPr>
              <a:t>EL TIEMPO</a:t>
            </a:r>
          </a:p>
          <a:p>
            <a:pPr algn="ctr" eaLnBrk="1" hangingPunct="1"/>
            <a:r>
              <a:rPr lang="es-MX" sz="2400" b="1">
                <a:solidFill>
                  <a:schemeClr val="accent2"/>
                </a:solidFill>
              </a:rPr>
              <a:t>17 SEP. 2003</a:t>
            </a:r>
            <a:endParaRPr lang="es-ES" sz="2400" b="1">
              <a:solidFill>
                <a:schemeClr val="accent2"/>
              </a:solidFill>
            </a:endParaRP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34925" y="2398713"/>
            <a:ext cx="4176713" cy="647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58" name="AutoShape 10"/>
          <p:cNvSpPr>
            <a:spLocks noChangeArrowheads="1"/>
          </p:cNvSpPr>
          <p:nvPr/>
        </p:nvSpPr>
        <p:spPr bwMode="auto">
          <a:xfrm flipV="1">
            <a:off x="1258888" y="2924175"/>
            <a:ext cx="2952750" cy="18732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59" name="AutoShape 11"/>
          <p:cNvSpPr>
            <a:spLocks noChangeArrowheads="1"/>
          </p:cNvSpPr>
          <p:nvPr/>
        </p:nvSpPr>
        <p:spPr bwMode="auto">
          <a:xfrm>
            <a:off x="3059113" y="476250"/>
            <a:ext cx="5616575" cy="433388"/>
          </a:xfrm>
          <a:prstGeom prst="wedgeRectCallout">
            <a:avLst>
              <a:gd name="adj1" fmla="val -394"/>
              <a:gd name="adj2" fmla="val 143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b="1"/>
              <a:t>E.U/ NYT DESTACA PROGRESO DE LA CIUDAD</a:t>
            </a:r>
            <a:endParaRPr lang="es-ES" b="1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mso1D453"/>
          <p:cNvPicPr>
            <a:picLocks noChangeAspect="1" noChangeArrowheads="1"/>
          </p:cNvPicPr>
          <p:nvPr/>
        </p:nvPicPr>
        <p:blipFill>
          <a:blip r:embed="rId2" cstate="print">
            <a:lum bright="16000" contrast="-16000"/>
          </a:blip>
          <a:srcRect r="70212" b="33856"/>
          <a:stretch>
            <a:fillRect/>
          </a:stretch>
        </p:blipFill>
        <p:spPr bwMode="auto">
          <a:xfrm>
            <a:off x="5435600" y="166688"/>
            <a:ext cx="32845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2827338" y="476250"/>
            <a:ext cx="230505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MX" sz="2400" b="1">
                <a:solidFill>
                  <a:schemeClr val="accent2"/>
                </a:solidFill>
              </a:rPr>
              <a:t>REVISTA CAMBIO</a:t>
            </a:r>
          </a:p>
          <a:p>
            <a:pPr algn="ctr" eaLnBrk="1" hangingPunct="1"/>
            <a:r>
              <a:rPr lang="es-MX" sz="2400" b="1">
                <a:solidFill>
                  <a:schemeClr val="accent2"/>
                </a:solidFill>
              </a:rPr>
              <a:t>8-15 DIC. 2003</a:t>
            </a:r>
            <a:endParaRPr lang="es-ES" sz="2400" b="1">
              <a:solidFill>
                <a:schemeClr val="accent2"/>
              </a:solidFill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33350" y="2708275"/>
            <a:ext cx="4608513" cy="3806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endParaRPr lang="es-MX" sz="2000" b="1">
              <a:solidFill>
                <a:schemeClr val="accent2"/>
              </a:solidFill>
            </a:endParaRPr>
          </a:p>
          <a:p>
            <a:pPr algn="just" eaLnBrk="1" hangingPunct="1"/>
            <a:r>
              <a:rPr lang="es-MX" sz="2000" b="1">
                <a:solidFill>
                  <a:srgbClr val="FF9900"/>
                </a:solidFill>
              </a:rPr>
              <a:t>“La seguridad es sin lugar a dudas el logro mas impactante de su administración. En 2003, la tasa de homicidios bajó en un 15,8% con respecto a 2002 y, si se tiene en cuenta la evolución de los últimos 10 años, hubo una mejoría drástica al pasar la tasa de cerca de 80 homicidios por 100.000 habitantes, a 23 hoy día”</a:t>
            </a:r>
          </a:p>
          <a:p>
            <a:pPr algn="just" eaLnBrk="1" hangingPunct="1"/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361477" name="Rectangle 5"/>
          <p:cNvSpPr>
            <a:spLocks noGrp="1" noChangeArrowheads="1"/>
          </p:cNvSpPr>
          <p:nvPr>
            <p:ph/>
          </p:nvPr>
        </p:nvSpPr>
        <p:spPr>
          <a:xfrm>
            <a:off x="611188" y="304800"/>
            <a:ext cx="8380412" cy="57912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foto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08075"/>
            <a:ext cx="9144000" cy="8289925"/>
          </a:xfrm>
          <a:prstGeom prst="rect">
            <a:avLst/>
          </a:prstGeom>
          <a:noFill/>
        </p:spPr>
      </p:pic>
      <p:sp>
        <p:nvSpPr>
          <p:cNvPr id="362499" name="WordArt 3"/>
          <p:cNvSpPr>
            <a:spLocks noChangeArrowheads="1" noChangeShapeType="1" noTextEdit="1"/>
          </p:cNvSpPr>
          <p:nvPr/>
        </p:nvSpPr>
        <p:spPr bwMode="auto">
          <a:xfrm>
            <a:off x="1258888" y="1557338"/>
            <a:ext cx="6842125" cy="36718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6000" kern="10">
                <a:ln w="9525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Impact"/>
              </a:rPr>
              <a:t>GRACIAS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4022725" y="-268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CO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869950" y="-1066800"/>
            <a:ext cx="73104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s-CO" sz="2800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Aft>
                <a:spcPct val="40000"/>
              </a:spcAft>
            </a:pPr>
            <a:r>
              <a:rPr lang="es-MX" sz="3600" b="1">
                <a:solidFill>
                  <a:schemeClr val="bg1"/>
                </a:solidFill>
              </a:rPr>
              <a:t>www.suivd.gov.co</a:t>
            </a:r>
            <a:endParaRPr lang="es-CO" sz="3600" b="1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s-CO" sz="3600" b="1">
                <a:solidFill>
                  <a:schemeClr val="bg1"/>
                </a:solidFill>
              </a:rPr>
              <a:t>gestionterritorial@policia.gov.co</a:t>
            </a:r>
          </a:p>
          <a:p>
            <a:pPr algn="ctr" eaLnBrk="1" hangingPunct="1"/>
            <a:endParaRPr lang="es-CO" sz="3600" b="1">
              <a:solidFill>
                <a:schemeClr val="bg1"/>
              </a:solidFill>
            </a:endParaRPr>
          </a:p>
          <a:p>
            <a:pPr algn="ctr" eaLnBrk="1" hangingPunct="1"/>
            <a:r>
              <a:rPr lang="es-CO" sz="3600" b="1">
                <a:solidFill>
                  <a:schemeClr val="bg1"/>
                </a:solidFill>
              </a:rPr>
              <a:t>hugoacero@yahoo.com</a:t>
            </a:r>
          </a:p>
          <a:p>
            <a:pPr algn="ctr" eaLnBrk="1" hangingPunct="1"/>
            <a:endParaRPr lang="es-CO" sz="3600" b="1">
              <a:solidFill>
                <a:schemeClr val="bg1"/>
              </a:solidFill>
            </a:endParaRPr>
          </a:p>
          <a:p>
            <a:pPr algn="ctr" eaLnBrk="1" hangingPunct="1"/>
            <a:endParaRPr lang="es-CO" sz="36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34925" y="1295400"/>
            <a:ext cx="9109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5. Política integral de Convivencia y Seguridad Ciudadana</a:t>
            </a:r>
          </a:p>
          <a:p>
            <a:pPr eaLnBrk="1" hangingPunct="1"/>
            <a:endParaRPr lang="es-MX" sz="2800" b="1">
              <a:solidFill>
                <a:schemeClr val="bg1"/>
              </a:solidFill>
            </a:endParaRP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0" y="1833563"/>
            <a:ext cx="1219200" cy="8874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Prevención,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inteligencia y 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atención de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emergencias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0" y="3357563"/>
            <a:ext cx="1371600" cy="3419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Cultura Ciudadana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Disuasión (armonización ley, moral y cultura)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Promotores de convivencia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Misión Bogotá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Mediadores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Fuerza Pública- disuasión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Inteligencia de Estado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SDPAE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516063" y="1909763"/>
            <a:ext cx="1150937" cy="842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Resolución 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pacífica de 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conflictos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2895600" y="1958975"/>
            <a:ext cx="1227138" cy="792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MX" sz="1400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Coerción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1476375" y="3357563"/>
            <a:ext cx="1219200" cy="2571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Cultura de mediación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Conciliación en equidad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Centros de conciliación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Justicia de Paz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Diálogos de paz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2771775" y="3357563"/>
            <a:ext cx="1655763" cy="2314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Comisarías de Familia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Defensorías de Familia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Inspecciones de policía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Corregidurías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UPJ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Policía Nacional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FFMM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4419600" y="2030413"/>
            <a:ext cx="1290638" cy="647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Investigación 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e instrucción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4495800" y="3357563"/>
            <a:ext cx="1295400" cy="1889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Policía Judicial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Fiscalía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DAS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CTI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INML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Denuncia ciudadana</a:t>
            </a:r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6019800" y="2133600"/>
            <a:ext cx="1371600" cy="428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MX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Judicialización</a:t>
            </a:r>
          </a:p>
          <a:p>
            <a:pPr algn="ctr" eaLnBrk="1" hangingPunct="1"/>
            <a:endParaRPr lang="es-MX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6007100" y="3357563"/>
            <a:ext cx="1208088" cy="31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Rama Judicial</a:t>
            </a:r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7710488" y="2062163"/>
            <a:ext cx="1433512" cy="533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Penalización</a:t>
            </a:r>
          </a:p>
          <a:p>
            <a:pPr algn="ctr" eaLnBrk="1" hangingPunct="1"/>
            <a:r>
              <a:rPr lang="es-MX" sz="1400" b="1">
                <a:solidFill>
                  <a:schemeClr val="bg1"/>
                </a:solidFill>
                <a:latin typeface="Times New Roman" pitchFamily="18" charset="0"/>
              </a:rPr>
              <a:t> y resocialización</a:t>
            </a:r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7519988" y="3357563"/>
            <a:ext cx="1547812" cy="1971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INPEC (Penitenciarías, Cárceles)</a:t>
            </a:r>
          </a:p>
          <a:p>
            <a:pPr marL="88900" indent="-889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ICBF (Centros de recepción, Centros de Observación, Institutos correccionales)</a:t>
            </a:r>
          </a:p>
          <a:p>
            <a:pPr marL="88900" indent="-889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400">
                <a:solidFill>
                  <a:schemeClr val="bg1"/>
                </a:solidFill>
                <a:latin typeface="Times New Roman" pitchFamily="18" charset="0"/>
              </a:rPr>
              <a:t>Misión Bogotá</a:t>
            </a:r>
          </a:p>
        </p:txBody>
      </p:sp>
      <p:sp>
        <p:nvSpPr>
          <p:cNvPr id="312335" name="AutoShape 15"/>
          <p:cNvSpPr>
            <a:spLocks noChangeArrowheads="1"/>
          </p:cNvSpPr>
          <p:nvPr/>
        </p:nvSpPr>
        <p:spPr bwMode="auto">
          <a:xfrm>
            <a:off x="8077200" y="2909888"/>
            <a:ext cx="485775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6" name="AutoShape 16"/>
          <p:cNvSpPr>
            <a:spLocks noChangeArrowheads="1"/>
          </p:cNvSpPr>
          <p:nvPr/>
        </p:nvSpPr>
        <p:spPr bwMode="auto">
          <a:xfrm>
            <a:off x="6400800" y="2905125"/>
            <a:ext cx="48577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7" name="AutoShape 17"/>
          <p:cNvSpPr>
            <a:spLocks noChangeArrowheads="1"/>
          </p:cNvSpPr>
          <p:nvPr/>
        </p:nvSpPr>
        <p:spPr bwMode="auto">
          <a:xfrm>
            <a:off x="304800" y="2914650"/>
            <a:ext cx="48577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AutoShape 18"/>
          <p:cNvSpPr>
            <a:spLocks noChangeArrowheads="1"/>
          </p:cNvSpPr>
          <p:nvPr/>
        </p:nvSpPr>
        <p:spPr bwMode="auto">
          <a:xfrm>
            <a:off x="4724400" y="2914650"/>
            <a:ext cx="48577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9" name="AutoShape 19"/>
          <p:cNvSpPr>
            <a:spLocks noChangeArrowheads="1"/>
          </p:cNvSpPr>
          <p:nvPr/>
        </p:nvSpPr>
        <p:spPr bwMode="auto">
          <a:xfrm>
            <a:off x="1752600" y="2914650"/>
            <a:ext cx="48577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0" name="AutoShape 20"/>
          <p:cNvSpPr>
            <a:spLocks noChangeArrowheads="1"/>
          </p:cNvSpPr>
          <p:nvPr/>
        </p:nvSpPr>
        <p:spPr bwMode="auto">
          <a:xfrm>
            <a:off x="3200400" y="2900363"/>
            <a:ext cx="485775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1" name="AutoShape 21"/>
          <p:cNvSpPr>
            <a:spLocks noChangeArrowheads="1"/>
          </p:cNvSpPr>
          <p:nvPr/>
        </p:nvSpPr>
        <p:spPr bwMode="auto">
          <a:xfrm>
            <a:off x="1219200" y="2111375"/>
            <a:ext cx="228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2" name="AutoShape 22"/>
          <p:cNvSpPr>
            <a:spLocks noChangeArrowheads="1"/>
          </p:cNvSpPr>
          <p:nvPr/>
        </p:nvSpPr>
        <p:spPr bwMode="auto">
          <a:xfrm>
            <a:off x="2667000" y="2125663"/>
            <a:ext cx="228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3" name="AutoShape 23"/>
          <p:cNvSpPr>
            <a:spLocks noChangeArrowheads="1"/>
          </p:cNvSpPr>
          <p:nvPr/>
        </p:nvSpPr>
        <p:spPr bwMode="auto">
          <a:xfrm>
            <a:off x="4157663" y="2111375"/>
            <a:ext cx="228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4" name="AutoShape 24"/>
          <p:cNvSpPr>
            <a:spLocks noChangeArrowheads="1"/>
          </p:cNvSpPr>
          <p:nvPr/>
        </p:nvSpPr>
        <p:spPr bwMode="auto">
          <a:xfrm>
            <a:off x="5762625" y="2111375"/>
            <a:ext cx="228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5" name="AutoShape 25"/>
          <p:cNvSpPr>
            <a:spLocks noChangeArrowheads="1"/>
          </p:cNvSpPr>
          <p:nvPr/>
        </p:nvSpPr>
        <p:spPr bwMode="auto">
          <a:xfrm>
            <a:off x="7448550" y="2111375"/>
            <a:ext cx="228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6" name="Text Box 26"/>
          <p:cNvSpPr txBox="1">
            <a:spLocks noChangeArrowheads="1"/>
          </p:cNvSpPr>
          <p:nvPr/>
        </p:nvSpPr>
        <p:spPr bwMode="auto">
          <a:xfrm rot="-1833088">
            <a:off x="0" y="3271838"/>
            <a:ext cx="88439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MX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CORRESPONSABILIDAD </a:t>
            </a:r>
          </a:p>
          <a:p>
            <a:pPr algn="ctr" eaLnBrk="1" hangingPunct="1"/>
            <a:r>
              <a:rPr lang="es-MX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INSTITUCIONAL Y CIUDADANA</a:t>
            </a:r>
            <a:endParaRPr lang="es-ES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2347" name="Text Box 27"/>
          <p:cNvSpPr txBox="1">
            <a:spLocks noChangeArrowheads="1"/>
          </p:cNvSpPr>
          <p:nvPr/>
        </p:nvSpPr>
        <p:spPr bwMode="auto">
          <a:xfrm>
            <a:off x="5486400" y="644683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MX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2348" name="Text Box 28"/>
          <p:cNvSpPr txBox="1">
            <a:spLocks noChangeArrowheads="1"/>
          </p:cNvSpPr>
          <p:nvPr/>
        </p:nvSpPr>
        <p:spPr bwMode="auto">
          <a:xfrm>
            <a:off x="0" y="60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4000" b="1">
                <a:solidFill>
                  <a:srgbClr val="FFCC00"/>
                </a:solidFill>
              </a:rPr>
              <a:t>La información y la política pública</a:t>
            </a:r>
            <a:endParaRPr lang="es-CO" sz="40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ES" sz="4000" b="1">
                <a:solidFill>
                  <a:srgbClr val="FFCC00"/>
                </a:solidFill>
              </a:rPr>
              <a:t>La información y la política </a:t>
            </a:r>
            <a:br>
              <a:rPr lang="es-ES" sz="4000" b="1">
                <a:solidFill>
                  <a:srgbClr val="FFCC00"/>
                </a:solidFill>
              </a:rPr>
            </a:br>
            <a:r>
              <a:rPr lang="es-ES" sz="4000" b="1">
                <a:solidFill>
                  <a:srgbClr val="FFCC00"/>
                </a:solidFill>
              </a:rPr>
              <a:t>pública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305800" cy="5410200"/>
          </a:xfrm>
          <a:ln>
            <a:solidFill>
              <a:srgbClr val="FE0434"/>
            </a:solidFill>
          </a:ln>
        </p:spPr>
        <p:txBody>
          <a:bodyPr/>
          <a:lstStyle/>
          <a:p>
            <a:pPr marL="457200" indent="-457200">
              <a:buFontTx/>
              <a:buNone/>
            </a:pPr>
            <a:r>
              <a:rPr lang="es-ES_tradnl" b="1">
                <a:solidFill>
                  <a:schemeClr val="bg1"/>
                </a:solidFill>
              </a:rPr>
              <a:t>6. Rendición de cuentas y seguimiento</a:t>
            </a:r>
            <a:r>
              <a:rPr lang="es-ES_tradnl" sz="2800" b="1">
                <a:solidFill>
                  <a:schemeClr val="bg1"/>
                </a:solidFill>
              </a:rPr>
              <a:t>.</a:t>
            </a:r>
            <a:r>
              <a:rPr lang="es-ES_tradnl" sz="2800">
                <a:solidFill>
                  <a:schemeClr val="bg1"/>
                </a:solidFill>
              </a:rPr>
              <a:t> (Consejo de Seguridad o comités interinstitucionales: policía, fiscalía, demás instituciones que pueden y deben aportar a solucionar los problemas).</a:t>
            </a:r>
          </a:p>
          <a:p>
            <a:pPr marL="457200" indent="-457200"/>
            <a:endParaRPr lang="es-ES_tradnl" sz="2800">
              <a:solidFill>
                <a:schemeClr val="bg1"/>
              </a:solidFill>
            </a:endParaRPr>
          </a:p>
          <a:p>
            <a:pPr marL="457200" indent="-457200">
              <a:buFontTx/>
              <a:buNone/>
            </a:pPr>
            <a:r>
              <a:rPr lang="es-ES_tradnl" b="1">
                <a:solidFill>
                  <a:schemeClr val="bg1"/>
                </a:solidFill>
              </a:rPr>
              <a:t>7. Evaluación externa. </a:t>
            </a:r>
            <a:r>
              <a:rPr lang="es-ES_tradnl" sz="2800">
                <a:solidFill>
                  <a:schemeClr val="bg1"/>
                </a:solidFill>
              </a:rPr>
              <a:t>(Universidades, ONGs sector privado, medios de Comunicación). </a:t>
            </a:r>
          </a:p>
          <a:p>
            <a:pPr marL="457200" indent="-457200">
              <a:buFontTx/>
              <a:buNone/>
            </a:pPr>
            <a:endParaRPr lang="es-ES_tradnl" sz="2800">
              <a:solidFill>
                <a:schemeClr val="bg1"/>
              </a:solidFill>
            </a:endParaRPr>
          </a:p>
          <a:p>
            <a:pPr marL="457200" indent="-457200">
              <a:buFontTx/>
              <a:buNone/>
            </a:pPr>
            <a:r>
              <a:rPr lang="es-ES_tradnl" b="1">
                <a:solidFill>
                  <a:schemeClr val="bg1"/>
                </a:solidFill>
              </a:rPr>
              <a:t>8. Participación y capacitación ciudadana en temas de seguridad y convivencia</a:t>
            </a:r>
            <a:endParaRPr lang="es-ES_tradnl" sz="2800">
              <a:solidFill>
                <a:schemeClr val="bg1"/>
              </a:solidFill>
            </a:endParaRPr>
          </a:p>
          <a:p>
            <a:pPr marL="457200" indent="-457200">
              <a:buFontTx/>
              <a:buNone/>
            </a:pPr>
            <a:endParaRPr lang="es-ES" sz="2800" b="1">
              <a:solidFill>
                <a:schemeClr val="bg1"/>
              </a:solidFill>
            </a:endParaRPr>
          </a:p>
          <a:p>
            <a:pPr marL="457200" indent="-457200">
              <a:lnSpc>
                <a:spcPct val="130000"/>
              </a:lnSpc>
              <a:buFontTx/>
              <a:buNone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174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  <a:ln/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288925" y="6308725"/>
            <a:ext cx="810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O" sz="1600" b="1"/>
              <a:t>Fuente:</a:t>
            </a:r>
            <a:r>
              <a:rPr lang="es-CO" sz="1600"/>
              <a:t> Instituto de Medicina Legal y Ciencias Forenses. Fiscalia General de la Nación 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3946525" y="12557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O" b="1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8534400" y="37703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O" b="1">
                <a:solidFill>
                  <a:schemeClr val="bg1"/>
                </a:solidFill>
              </a:rPr>
              <a:t>22.5</a:t>
            </a: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O"/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4175125" y="41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CO"/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FFFF66"/>
                </a:solidFill>
              </a:rPr>
              <a:t>Tasa de homicidios por cada 100.000 habitantes. </a:t>
            </a:r>
          </a:p>
          <a:p>
            <a:pPr algn="ctr"/>
            <a:r>
              <a:rPr lang="es-CO" sz="2400" b="1">
                <a:solidFill>
                  <a:srgbClr val="FFFF66"/>
                </a:solidFill>
              </a:rPr>
              <a:t>Bogotá – Colombia</a:t>
            </a:r>
          </a:p>
          <a:p>
            <a:pPr algn="ctr"/>
            <a:r>
              <a:rPr lang="es-CO" sz="2400" b="1">
                <a:solidFill>
                  <a:srgbClr val="FFFF66"/>
                </a:solidFill>
              </a:rPr>
              <a:t>1995 - 2003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296400" cy="1143000"/>
          </a:xfrm>
        </p:spPr>
        <p:txBody>
          <a:bodyPr/>
          <a:lstStyle/>
          <a:p>
            <a:r>
              <a:rPr lang="es-ES_tradnl" sz="4800" b="1">
                <a:solidFill>
                  <a:srgbClr val="FFFF66"/>
                </a:solidFill>
              </a:rPr>
              <a:t>Muertes en accidentes de tránsito en Bogotá, 1991-2003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962025" y="5229225"/>
            <a:ext cx="613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/>
              <a:t>Fuente:</a:t>
            </a:r>
            <a:r>
              <a:rPr lang="es-ES_tradnl" sz="1600"/>
              <a:t> Instituto Nacional de Medicina Legal y Ciencias Forenses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457200" y="1600200"/>
          <a:ext cx="7620000" cy="4800600"/>
        </p:xfrm>
        <a:graphic>
          <a:graphicData uri="http://schemas.openxmlformats.org/presentationml/2006/ole">
            <p:oleObj spid="_x0000_s320516" name="Worksheet" r:id="rId4" imgW="3714902" imgH="1543202" progId="Excel.Sheet.8">
              <p:embed/>
            </p:oleObj>
          </a:graphicData>
        </a:graphic>
      </p:graphicFrame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990600" y="6216650"/>
            <a:ext cx="184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MX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7696200" y="3581400"/>
            <a:ext cx="533400" cy="3048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8001000" y="3429000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598</a:t>
            </a:r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7924800" y="480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>
            <a:off x="85344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8077200" y="502920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/>
              <a:t>2003</a:t>
            </a:r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>
            <a:off x="8610600" y="17526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>
            <a:off x="80010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>
            <a:off x="79248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6" name="Text Box 14"/>
          <p:cNvSpPr txBox="1">
            <a:spLocks noChangeArrowheads="1"/>
          </p:cNvSpPr>
          <p:nvPr/>
        </p:nvSpPr>
        <p:spPr bwMode="auto">
          <a:xfrm>
            <a:off x="593725" y="626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320527" name="Text Box 15"/>
          <p:cNvSpPr txBox="1">
            <a:spLocks noChangeArrowheads="1"/>
          </p:cNvSpPr>
          <p:nvPr/>
        </p:nvSpPr>
        <p:spPr bwMode="auto">
          <a:xfrm>
            <a:off x="593725" y="6208713"/>
            <a:ext cx="621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O" b="1">
                <a:solidFill>
                  <a:schemeClr val="bg1"/>
                </a:solidFill>
              </a:rPr>
              <a:t>Fuente: Instituto de Medicina Legal y Ciencias Forense.</a:t>
            </a:r>
          </a:p>
          <a:p>
            <a:pPr eaLnBrk="1" hangingPunct="1"/>
            <a:r>
              <a:rPr lang="es-CO" b="1">
                <a:solidFill>
                  <a:schemeClr val="bg1"/>
                </a:solidFill>
              </a:rPr>
              <a:t>Fiscalía General de la Nación </a:t>
            </a:r>
          </a:p>
        </p:txBody>
      </p:sp>
      <p:sp>
        <p:nvSpPr>
          <p:cNvPr id="320528" name="Rectangle 16"/>
          <p:cNvSpPr>
            <a:spLocks noChangeArrowheads="1"/>
          </p:cNvSpPr>
          <p:nvPr/>
        </p:nvSpPr>
        <p:spPr bwMode="auto">
          <a:xfrm>
            <a:off x="3352800" y="1905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993300"/>
                </a:solidFill>
              </a:rPr>
              <a:t>1387</a:t>
            </a:r>
          </a:p>
        </p:txBody>
      </p:sp>
      <p:sp>
        <p:nvSpPr>
          <p:cNvPr id="320529" name="Line 17"/>
          <p:cNvSpPr>
            <a:spLocks noChangeShapeType="1"/>
          </p:cNvSpPr>
          <p:nvPr/>
        </p:nvSpPr>
        <p:spPr bwMode="auto">
          <a:xfrm>
            <a:off x="4114800" y="2362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3124200" y="3200400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CO" sz="1400"/>
              <a:t>Cierre de </a:t>
            </a:r>
          </a:p>
          <a:p>
            <a:pPr algn="ctr" eaLnBrk="1" hangingPunct="1"/>
            <a:r>
              <a:rPr lang="es-CO" sz="1400"/>
              <a:t>establecimientos </a:t>
            </a:r>
          </a:p>
          <a:p>
            <a:pPr algn="ctr" eaLnBrk="1" hangingPunct="1"/>
            <a:r>
              <a:rPr lang="es-CO" sz="1400"/>
              <a:t>nocturnos</a:t>
            </a:r>
          </a:p>
        </p:txBody>
      </p:sp>
      <p:sp>
        <p:nvSpPr>
          <p:cNvPr id="320531" name="Rectangle 19"/>
          <p:cNvSpPr>
            <a:spLocks noChangeArrowheads="1"/>
          </p:cNvSpPr>
          <p:nvPr/>
        </p:nvSpPr>
        <p:spPr bwMode="auto">
          <a:xfrm>
            <a:off x="4648200" y="20574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CO" sz="1600"/>
              <a:t>Cambio de policías</a:t>
            </a:r>
          </a:p>
        </p:txBody>
      </p:sp>
      <p:sp>
        <p:nvSpPr>
          <p:cNvPr id="320532" name="Line 20"/>
          <p:cNvSpPr>
            <a:spLocks noChangeShapeType="1"/>
          </p:cNvSpPr>
          <p:nvPr/>
        </p:nvSpPr>
        <p:spPr bwMode="auto">
          <a:xfrm flipV="1">
            <a:off x="4419600" y="2286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33" name="Rectangle 21"/>
          <p:cNvSpPr>
            <a:spLocks noChangeArrowheads="1"/>
          </p:cNvSpPr>
          <p:nvPr/>
        </p:nvSpPr>
        <p:spPr bwMode="auto">
          <a:xfrm>
            <a:off x="1295400" y="29718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s-CO"/>
              <a:t>Cultura </a:t>
            </a:r>
          </a:p>
          <a:p>
            <a:pPr algn="ctr" eaLnBrk="1" hangingPunct="1"/>
            <a:r>
              <a:rPr lang="es-CO"/>
              <a:t>ciudadana</a:t>
            </a:r>
          </a:p>
        </p:txBody>
      </p:sp>
      <p:sp>
        <p:nvSpPr>
          <p:cNvPr id="320534" name="Line 22"/>
          <p:cNvSpPr>
            <a:spLocks noChangeShapeType="1"/>
          </p:cNvSpPr>
          <p:nvPr/>
        </p:nvSpPr>
        <p:spPr bwMode="auto">
          <a:xfrm flipH="1">
            <a:off x="2895600" y="2362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HOMICIDIOS_DIA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6677025" y="4892675"/>
            <a:ext cx="2171700" cy="1209675"/>
          </a:xfrm>
          <a:prstGeom prst="rect">
            <a:avLst/>
          </a:prstGeom>
          <a:solidFill>
            <a:schemeClr val="tx1"/>
          </a:solidFill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MX" b="1">
                <a:solidFill>
                  <a:srgbClr val="1960A7"/>
                </a:solidFill>
                <a:latin typeface="Times New Roman" pitchFamily="18" charset="0"/>
              </a:rPr>
              <a:t>El 26,4% de los homicidios ocurren en el día (6:00 a.m. a 6:00 p.m)</a:t>
            </a:r>
            <a:endParaRPr lang="es-ES" b="1">
              <a:solidFill>
                <a:srgbClr val="1960A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HOMICIDIOS_NOCHE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6689725" y="4765675"/>
            <a:ext cx="2171700" cy="1209675"/>
          </a:xfrm>
          <a:prstGeom prst="rect">
            <a:avLst/>
          </a:prstGeom>
          <a:solidFill>
            <a:schemeClr val="tx1"/>
          </a:solidFill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MX" b="1">
                <a:solidFill>
                  <a:srgbClr val="1960A7"/>
                </a:solidFill>
                <a:latin typeface="Times New Roman" pitchFamily="18" charset="0"/>
              </a:rPr>
              <a:t>El 73,6% de los homicidios ocurren en la noche (6:00 p.m. a 6:00 a.m)</a:t>
            </a:r>
            <a:endParaRPr lang="es-ES" b="1">
              <a:solidFill>
                <a:srgbClr val="1960A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homicidio_areametropolit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325635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629400" y="5943600"/>
            <a:ext cx="976313" cy="228600"/>
          </a:xfrm>
          <a:prstGeom prst="homePlate">
            <a:avLst>
              <a:gd name="adj" fmla="val 106771"/>
            </a:avLst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Times New Roman" pitchFamily="18" charset="0"/>
              </a:rPr>
              <a:t>Siguiente</a:t>
            </a:r>
            <a:endParaRPr lang="es-ES" sz="1400">
              <a:latin typeface="Times New Roman" pitchFamily="18" charset="0"/>
            </a:endParaRPr>
          </a:p>
        </p:txBody>
      </p:sp>
      <p:sp>
        <p:nvSpPr>
          <p:cNvPr id="325636" name="AutoShap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4876800" y="5943600"/>
            <a:ext cx="838200" cy="228600"/>
          </a:xfrm>
          <a:prstGeom prst="homePlate">
            <a:avLst>
              <a:gd name="adj" fmla="val 91667"/>
            </a:avLst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Times New Roman" pitchFamily="18" charset="0"/>
              </a:rPr>
              <a:t>Anterior</a:t>
            </a:r>
            <a:endParaRPr lang="es-ES" sz="1400">
              <a:latin typeface="Times New Roman" pitchFamily="18" charset="0"/>
            </a:endParaRPr>
          </a:p>
        </p:txBody>
      </p:sp>
      <p:sp>
        <p:nvSpPr>
          <p:cNvPr id="325637" name="AutoShap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5791200" y="5943600"/>
            <a:ext cx="762000" cy="228600"/>
          </a:xfrm>
          <a:prstGeom prst="flowChartAlternateProcess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Times New Roman" pitchFamily="18" charset="0"/>
                <a:hlinkClick r:id="rId3" action="ppaction://hlinksldjump"/>
              </a:rPr>
              <a:t>Menu</a:t>
            </a:r>
            <a:endParaRPr lang="es-ES" sz="1400">
              <a:latin typeface="Times New Roman" pitchFamily="18" charset="0"/>
            </a:endParaRPr>
          </a:p>
        </p:txBody>
      </p:sp>
      <p:sp>
        <p:nvSpPr>
          <p:cNvPr id="325638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2362200"/>
            <a:ext cx="8382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39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62200" y="4191000"/>
            <a:ext cx="8382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0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90800" y="2971800"/>
            <a:ext cx="1295400" cy="1295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1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71800" y="4572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922</Words>
  <Application>Microsoft Office PowerPoint</Application>
  <PresentationFormat>On-screen Show (4:3)</PresentationFormat>
  <Paragraphs>189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Times New Roman</vt:lpstr>
      <vt:lpstr>Wingdings</vt:lpstr>
      <vt:lpstr>Verdana</vt:lpstr>
      <vt:lpstr>Trebuchet MS</vt:lpstr>
      <vt:lpstr>Comic Sans MS</vt:lpstr>
      <vt:lpstr>Geneva</vt:lpstr>
      <vt:lpstr>Arial Unicode MS</vt:lpstr>
      <vt:lpstr>Arial Black</vt:lpstr>
      <vt:lpstr>Impact</vt:lpstr>
      <vt:lpstr>Diseño predeterminado</vt:lpstr>
      <vt:lpstr>Microsoft Excel Worksheet</vt:lpstr>
      <vt:lpstr>Image Document</vt:lpstr>
      <vt:lpstr>Slide 1</vt:lpstr>
      <vt:lpstr>La información y la política  pública</vt:lpstr>
      <vt:lpstr>Slide 3</vt:lpstr>
      <vt:lpstr>La información y la política  pública</vt:lpstr>
      <vt:lpstr>Slide 5</vt:lpstr>
      <vt:lpstr>Muertes en accidentes de tránsito en Bogotá, 1991-2003</vt:lpstr>
      <vt:lpstr>Slide 7</vt:lpstr>
      <vt:lpstr>Slide 8</vt:lpstr>
      <vt:lpstr>Slide 9</vt:lpstr>
      <vt:lpstr>Slide 10</vt:lpstr>
      <vt:lpstr>Slide 11</vt:lpstr>
      <vt:lpstr>Slide 12</vt:lpstr>
      <vt:lpstr>VIOLENCIA, DELINCUENCIA Y FUENTES</vt:lpstr>
      <vt:lpstr>VIOLENCIA, DELINCUENCIA Y FUENTES</vt:lpstr>
      <vt:lpstr>  Cumplimiento de metas</vt:lpstr>
      <vt:lpstr> Evaluación según cumplimiento de metas</vt:lpstr>
      <vt:lpstr>Evaluación externa. Percepción y victimización de seguridad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DIAGNOSTICO</dc:title>
  <dc:creator>CLAUDIA LOPEZ</dc:creator>
  <cp:lastModifiedBy>anarod</cp:lastModifiedBy>
  <cp:revision>170</cp:revision>
  <dcterms:created xsi:type="dcterms:W3CDTF">2004-04-01T14:04:52Z</dcterms:created>
  <dcterms:modified xsi:type="dcterms:W3CDTF">2010-07-12T04:29:18Z</dcterms:modified>
</cp:coreProperties>
</file>