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8"/>
  </p:notesMasterIdLst>
  <p:handoutMasterIdLst>
    <p:handoutMasterId r:id="rId29"/>
  </p:handoutMasterIdLst>
  <p:sldIdLst>
    <p:sldId id="268" r:id="rId2"/>
    <p:sldId id="269" r:id="rId3"/>
    <p:sldId id="301" r:id="rId4"/>
    <p:sldId id="302" r:id="rId5"/>
    <p:sldId id="303" r:id="rId6"/>
    <p:sldId id="307" r:id="rId7"/>
    <p:sldId id="308" r:id="rId8"/>
    <p:sldId id="309" r:id="rId9"/>
    <p:sldId id="305" r:id="rId10"/>
    <p:sldId id="310" r:id="rId11"/>
    <p:sldId id="312" r:id="rId12"/>
    <p:sldId id="313" r:id="rId13"/>
    <p:sldId id="294" r:id="rId14"/>
    <p:sldId id="295" r:id="rId15"/>
    <p:sldId id="296" r:id="rId16"/>
    <p:sldId id="297" r:id="rId17"/>
    <p:sldId id="298" r:id="rId18"/>
    <p:sldId id="299" r:id="rId19"/>
    <p:sldId id="286" r:id="rId20"/>
    <p:sldId id="288" r:id="rId21"/>
    <p:sldId id="291" r:id="rId22"/>
    <p:sldId id="315" r:id="rId23"/>
    <p:sldId id="316" r:id="rId24"/>
    <p:sldId id="317" r:id="rId25"/>
    <p:sldId id="318" r:id="rId26"/>
    <p:sldId id="284" r:id="rId27"/>
  </p:sldIdLst>
  <p:sldSz cx="9906000" cy="6858000" type="A4"/>
  <p:notesSz cx="6858000" cy="9715500"/>
  <p:embeddedFontLst>
    <p:embeddedFont>
      <p:font typeface="Tahoma" pitchFamily="34" charset="0"/>
      <p:regular r:id="rId30"/>
      <p:bold r:id="rId31"/>
    </p:embeddedFont>
    <p:embeddedFont>
      <p:font typeface="Trebuchet MS" pitchFamily="34" charset="0"/>
      <p:regular r:id="rId32"/>
      <p:bold r:id="rId33"/>
      <p:italic r:id="rId34"/>
      <p:boldItalic r:id="rId35"/>
    </p:embeddedFont>
    <p:embeddedFont>
      <p:font typeface="Arial Black" pitchFamily="34" charset="0"/>
      <p:bold r:id="rId36"/>
    </p:embeddedFont>
  </p:embeddedFontLst>
  <p:defaultTextStyle>
    <a:defPPr>
      <a:defRPr lang="es-AR"/>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10AAB6"/>
    <a:srgbClr val="CC00CC"/>
    <a:srgbClr val="9933FF"/>
    <a:srgbClr val="993366"/>
    <a:srgbClr val="FF9900"/>
    <a:srgbClr val="FF0000"/>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786" y="-3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Rot="1" noChangeArrowheads="1" noTextEdit="1"/>
          </p:cNvSpPr>
          <p:nvPr>
            <p:ph type="sldImg" idx="2"/>
          </p:nvPr>
        </p:nvSpPr>
        <p:spPr bwMode="auto">
          <a:xfrm>
            <a:off x="808038" y="735013"/>
            <a:ext cx="5241925" cy="3629025"/>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616450"/>
            <a:ext cx="5029200" cy="409257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AR" smtClean="0"/>
              <a:t>Haga clic para modificar el estilo de texto del patrón</a:t>
            </a:r>
          </a:p>
          <a:p>
            <a:pPr lvl="1"/>
            <a:r>
              <a:rPr lang="es-AR" smtClean="0"/>
              <a:t>Segundo nivel</a:t>
            </a:r>
          </a:p>
          <a:p>
            <a:pPr lvl="2"/>
            <a:r>
              <a:rPr lang="es-AR" smtClean="0"/>
              <a:t>Tercer nivel</a:t>
            </a:r>
          </a:p>
          <a:p>
            <a:pPr lvl="3"/>
            <a:r>
              <a:rPr lang="es-AR" smtClean="0"/>
              <a:t>Cuarto nivel</a:t>
            </a:r>
          </a:p>
          <a:p>
            <a:pPr lvl="4"/>
            <a:r>
              <a:rPr lang="es-AR" smtClean="0"/>
              <a:t>Quinto nivel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33796"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33797"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33798" name="Rectangle 6"/>
          <p:cNvSpPr>
            <a:spLocks noChangeArrowheads="1" noTextEdit="1"/>
          </p:cNvSpPr>
          <p:nvPr>
            <p:ph type="sldImg"/>
          </p:nvPr>
        </p:nvSpPr>
        <p:spPr bwMode="auto">
          <a:xfrm>
            <a:off x="808038" y="735013"/>
            <a:ext cx="5241925" cy="3629025"/>
          </a:xfrm>
          <a:prstGeom prst="rect">
            <a:avLst/>
          </a:prstGeom>
          <a:solidFill>
            <a:srgbClr val="FFFFFF"/>
          </a:solidFill>
          <a:ln w="12700" cap="flat">
            <a:solidFill>
              <a:srgbClr val="000000"/>
            </a:solidFill>
            <a:miter lim="800000"/>
            <a:headEnd/>
            <a:tailEnd/>
          </a:ln>
        </p:spPr>
      </p:sp>
      <p:sp>
        <p:nvSpPr>
          <p:cNvPr id="33799" name="Rectangle 7"/>
          <p:cNvSpPr>
            <a:spLocks noChangeArrowheads="1"/>
          </p:cNvSpPr>
          <p:nvPr>
            <p:ph type="body" idx="1"/>
          </p:nvPr>
        </p:nvSpPr>
        <p:spPr bwMode="auto">
          <a:xfrm>
            <a:off x="914400" y="4616450"/>
            <a:ext cx="5029200" cy="4092575"/>
          </a:xfrm>
          <a:prstGeom prst="rect">
            <a:avLst/>
          </a:prstGeom>
          <a:noFill/>
          <a:ln w="12700">
            <a:miter lim="800000"/>
            <a:headEnd/>
            <a:tailEnd/>
          </a:ln>
        </p:spPr>
        <p:txBody>
          <a:bodyPr lIns="90488" tIns="44450" rIns="90488" bIns="44450"/>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20835"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20836"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20837"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20838" name="Rectangle 6"/>
          <p:cNvSpPr>
            <a:spLocks noRot="1" noChangeArrowheads="1" noTextEdit="1"/>
          </p:cNvSpPr>
          <p:nvPr>
            <p:ph type="sldImg"/>
          </p:nvPr>
        </p:nvSpPr>
        <p:spPr>
          <a:ln cap="flat"/>
        </p:spPr>
      </p:sp>
      <p:sp>
        <p:nvSpPr>
          <p:cNvPr id="120839"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24931"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24932"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24933"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24934" name="Rectangle 6"/>
          <p:cNvSpPr>
            <a:spLocks noRot="1" noChangeArrowheads="1" noTextEdit="1"/>
          </p:cNvSpPr>
          <p:nvPr>
            <p:ph type="sldImg"/>
          </p:nvPr>
        </p:nvSpPr>
        <p:spPr>
          <a:ln cap="flat"/>
        </p:spPr>
      </p:sp>
      <p:sp>
        <p:nvSpPr>
          <p:cNvPr id="124935"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26979"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26980"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26981"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26982" name="Rectangle 6"/>
          <p:cNvSpPr>
            <a:spLocks noRot="1" noChangeArrowheads="1" noTextEdit="1"/>
          </p:cNvSpPr>
          <p:nvPr>
            <p:ph type="sldImg"/>
          </p:nvPr>
        </p:nvSpPr>
        <p:spPr>
          <a:ln cap="flat"/>
        </p:spPr>
      </p:sp>
      <p:sp>
        <p:nvSpPr>
          <p:cNvPr id="126983"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2"/>
          <p:cNvSpPr>
            <a:spLocks noChangeArrowheads="1" noTextEdit="1"/>
          </p:cNvSpPr>
          <p:nvPr>
            <p:ph type="sldImg"/>
          </p:nvPr>
        </p:nvSpPr>
        <p:spPr>
          <a:xfrm>
            <a:off x="695325" y="322263"/>
            <a:ext cx="5464175" cy="3783012"/>
          </a:xfrm>
          <a:solidFill>
            <a:srgbClr val="FFFFFF"/>
          </a:solidFill>
          <a:ln/>
        </p:spPr>
      </p:sp>
      <p:sp>
        <p:nvSpPr>
          <p:cNvPr id="88067" name="Text Box 3"/>
          <p:cNvSpPr txBox="1">
            <a:spLocks noChangeArrowheads="1"/>
          </p:cNvSpPr>
          <p:nvPr/>
        </p:nvSpPr>
        <p:spPr bwMode="auto">
          <a:xfrm>
            <a:off x="503238" y="4586288"/>
            <a:ext cx="5853112" cy="4311650"/>
          </a:xfrm>
          <a:prstGeom prst="rect">
            <a:avLst/>
          </a:prstGeom>
          <a:noFill/>
          <a:ln w="9525">
            <a:noFill/>
            <a:miter lim="800000"/>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026"/>
          <p:cNvSpPr>
            <a:spLocks noChangeArrowheads="1" noTextEdit="1"/>
          </p:cNvSpPr>
          <p:nvPr>
            <p:ph type="sldImg"/>
          </p:nvPr>
        </p:nvSpPr>
        <p:spPr>
          <a:xfrm>
            <a:off x="695325" y="322263"/>
            <a:ext cx="5464175" cy="3783012"/>
          </a:xfrm>
          <a:solidFill>
            <a:srgbClr val="FFFFFF"/>
          </a:solidFill>
          <a:ln/>
        </p:spPr>
      </p:sp>
      <p:sp>
        <p:nvSpPr>
          <p:cNvPr id="90115" name="Text Box 1027"/>
          <p:cNvSpPr txBox="1">
            <a:spLocks noChangeArrowheads="1"/>
          </p:cNvSpPr>
          <p:nvPr/>
        </p:nvSpPr>
        <p:spPr bwMode="auto">
          <a:xfrm>
            <a:off x="503238" y="4586288"/>
            <a:ext cx="5853112" cy="4311650"/>
          </a:xfrm>
          <a:prstGeom prst="rect">
            <a:avLst/>
          </a:prstGeom>
          <a:noFill/>
          <a:ln w="9525">
            <a:noFill/>
            <a:miter lim="800000"/>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
          <p:cNvSpPr>
            <a:spLocks noChangeArrowheads="1" noTextEdit="1"/>
          </p:cNvSpPr>
          <p:nvPr>
            <p:ph type="sldImg"/>
          </p:nvPr>
        </p:nvSpPr>
        <p:spPr>
          <a:xfrm>
            <a:off x="695325" y="322263"/>
            <a:ext cx="5464175" cy="3783012"/>
          </a:xfrm>
          <a:solidFill>
            <a:srgbClr val="FFFFFF"/>
          </a:solidFill>
          <a:ln/>
        </p:spPr>
      </p:sp>
      <p:sp>
        <p:nvSpPr>
          <p:cNvPr id="92163" name="Text Box 3"/>
          <p:cNvSpPr txBox="1">
            <a:spLocks noChangeArrowheads="1"/>
          </p:cNvSpPr>
          <p:nvPr/>
        </p:nvSpPr>
        <p:spPr bwMode="auto">
          <a:xfrm>
            <a:off x="503238" y="4586288"/>
            <a:ext cx="5853112" cy="4311650"/>
          </a:xfrm>
          <a:prstGeom prst="rect">
            <a:avLst/>
          </a:prstGeom>
          <a:noFill/>
          <a:ln w="9525">
            <a:noFill/>
            <a:miter lim="800000"/>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a:xfrm>
            <a:off x="695325" y="322263"/>
            <a:ext cx="5464175" cy="3783012"/>
          </a:xfrm>
          <a:solidFill>
            <a:srgbClr val="FFFFFF"/>
          </a:solidFill>
          <a:ln/>
        </p:spPr>
      </p:sp>
      <p:sp>
        <p:nvSpPr>
          <p:cNvPr id="94211" name="Text Box 3"/>
          <p:cNvSpPr txBox="1">
            <a:spLocks noChangeArrowheads="1"/>
          </p:cNvSpPr>
          <p:nvPr/>
        </p:nvSpPr>
        <p:spPr bwMode="auto">
          <a:xfrm>
            <a:off x="503238" y="4586288"/>
            <a:ext cx="5853112" cy="4311650"/>
          </a:xfrm>
          <a:prstGeom prst="rect">
            <a:avLst/>
          </a:prstGeom>
          <a:noFill/>
          <a:ln w="9525">
            <a:noFill/>
            <a:miter lim="800000"/>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a:xfrm>
            <a:off x="695325" y="322263"/>
            <a:ext cx="5464175" cy="3783012"/>
          </a:xfrm>
          <a:solidFill>
            <a:srgbClr val="FFFFFF"/>
          </a:solidFill>
          <a:ln/>
        </p:spPr>
      </p:sp>
      <p:sp>
        <p:nvSpPr>
          <p:cNvPr id="96259" name="Text Box 3"/>
          <p:cNvSpPr txBox="1">
            <a:spLocks noChangeArrowheads="1"/>
          </p:cNvSpPr>
          <p:nvPr/>
        </p:nvSpPr>
        <p:spPr bwMode="auto">
          <a:xfrm>
            <a:off x="503238" y="4586288"/>
            <a:ext cx="5853112" cy="4311650"/>
          </a:xfrm>
          <a:prstGeom prst="rect">
            <a:avLst/>
          </a:prstGeom>
          <a:noFill/>
          <a:ln w="9525">
            <a:noFill/>
            <a:miter lim="800000"/>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a:xfrm>
            <a:off x="695325" y="322263"/>
            <a:ext cx="5464175" cy="3783012"/>
          </a:xfrm>
          <a:solidFill>
            <a:srgbClr val="FFFFFF"/>
          </a:solidFill>
          <a:ln/>
        </p:spPr>
      </p:sp>
      <p:sp>
        <p:nvSpPr>
          <p:cNvPr id="98307" name="Text Box 3"/>
          <p:cNvSpPr txBox="1">
            <a:spLocks noChangeArrowheads="1"/>
          </p:cNvSpPr>
          <p:nvPr/>
        </p:nvSpPr>
        <p:spPr bwMode="auto">
          <a:xfrm>
            <a:off x="503238" y="4586288"/>
            <a:ext cx="5853112" cy="4311650"/>
          </a:xfrm>
          <a:prstGeom prst="rect">
            <a:avLst/>
          </a:prstGeom>
          <a:noFill/>
          <a:ln w="9525">
            <a:noFill/>
            <a:miter lim="800000"/>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75779"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75780"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75781"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75782" name="Rectangle 6"/>
          <p:cNvSpPr>
            <a:spLocks noRot="1" noChangeArrowheads="1" noTextEdit="1"/>
          </p:cNvSpPr>
          <p:nvPr>
            <p:ph type="sldImg"/>
          </p:nvPr>
        </p:nvSpPr>
        <p:spPr>
          <a:ln cap="flat"/>
        </p:spPr>
      </p:sp>
      <p:sp>
        <p:nvSpPr>
          <p:cNvPr id="75783"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35844"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35845"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35846" name="Rectangle 6"/>
          <p:cNvSpPr>
            <a:spLocks noChangeArrowheads="1" noTextEdit="1"/>
          </p:cNvSpPr>
          <p:nvPr>
            <p:ph type="sldImg"/>
          </p:nvPr>
        </p:nvSpPr>
        <p:spPr bwMode="auto">
          <a:xfrm>
            <a:off x="808038" y="735013"/>
            <a:ext cx="5241925" cy="3629025"/>
          </a:xfrm>
          <a:prstGeom prst="rect">
            <a:avLst/>
          </a:prstGeom>
          <a:solidFill>
            <a:srgbClr val="FFFFFF"/>
          </a:solidFill>
          <a:ln w="12700" cap="flat">
            <a:solidFill>
              <a:srgbClr val="000000"/>
            </a:solidFill>
            <a:miter lim="800000"/>
            <a:headEnd/>
            <a:tailEnd/>
          </a:ln>
        </p:spPr>
      </p:sp>
      <p:sp>
        <p:nvSpPr>
          <p:cNvPr id="35847" name="Rectangle 7"/>
          <p:cNvSpPr>
            <a:spLocks noChangeArrowheads="1"/>
          </p:cNvSpPr>
          <p:nvPr>
            <p:ph type="body" idx="1"/>
          </p:nvPr>
        </p:nvSpPr>
        <p:spPr bwMode="auto">
          <a:xfrm>
            <a:off x="914400" y="4616450"/>
            <a:ext cx="5029200" cy="4092575"/>
          </a:xfrm>
          <a:prstGeom prst="rect">
            <a:avLst/>
          </a:prstGeom>
          <a:noFill/>
          <a:ln w="12700">
            <a:miter lim="800000"/>
            <a:headEnd/>
            <a:tailEnd/>
          </a:ln>
        </p:spPr>
        <p:txBody>
          <a:bodyPr lIns="90488" tIns="44450" rIns="90488" bIns="44450"/>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81923"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81924"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81925"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81926" name="Rectangle 6"/>
          <p:cNvSpPr>
            <a:spLocks noRot="1" noChangeArrowheads="1" noTextEdit="1"/>
          </p:cNvSpPr>
          <p:nvPr>
            <p:ph type="sldImg"/>
          </p:nvPr>
        </p:nvSpPr>
        <p:spPr>
          <a:ln cap="flat"/>
        </p:spPr>
      </p:sp>
      <p:sp>
        <p:nvSpPr>
          <p:cNvPr id="81927"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31075"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3714" tIns="46034" rIns="93714" bIns="46034" anchor="b"/>
          <a:lstStyle/>
          <a:p>
            <a:pPr algn="r" defTabSz="947738" eaLnBrk="0" hangingPunct="0"/>
            <a:r>
              <a:rPr kumimoji="0" lang="es-ES" sz="1200">
                <a:latin typeface="Arial" pitchFamily="34" charset="0"/>
              </a:rPr>
              <a:t>2</a:t>
            </a:r>
          </a:p>
        </p:txBody>
      </p:sp>
      <p:sp>
        <p:nvSpPr>
          <p:cNvPr id="131076"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31077"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31078" name="Rectangle 6"/>
          <p:cNvSpPr>
            <a:spLocks noRot="1" noChangeArrowheads="1" noTextEdit="1"/>
          </p:cNvSpPr>
          <p:nvPr>
            <p:ph type="sldImg"/>
          </p:nvPr>
        </p:nvSpPr>
        <p:spPr>
          <a:xfrm>
            <a:off x="808038" y="735013"/>
            <a:ext cx="5243512" cy="3630612"/>
          </a:xfrm>
          <a:ln cap="flat"/>
        </p:spPr>
      </p:sp>
      <p:sp>
        <p:nvSpPr>
          <p:cNvPr id="131079" name="Rectangle 7"/>
          <p:cNvSpPr>
            <a:spLocks noGrp="1" noChangeArrowheads="1"/>
          </p:cNvSpPr>
          <p:nvPr>
            <p:ph type="body" idx="1"/>
          </p:nvPr>
        </p:nvSpPr>
        <p:spPr>
          <a:ln/>
        </p:spPr>
        <p:txBody>
          <a:bodyPr lIns="93714" tIns="46034" rIns="93714" bIns="46034"/>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33123"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3714" tIns="46034" rIns="93714" bIns="46034" anchor="b"/>
          <a:lstStyle/>
          <a:p>
            <a:pPr algn="r" defTabSz="947738" eaLnBrk="0" hangingPunct="0"/>
            <a:r>
              <a:rPr kumimoji="0" lang="es-ES" sz="1200">
                <a:latin typeface="Arial" pitchFamily="34" charset="0"/>
              </a:rPr>
              <a:t>3</a:t>
            </a:r>
          </a:p>
        </p:txBody>
      </p:sp>
      <p:sp>
        <p:nvSpPr>
          <p:cNvPr id="133124"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33125"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33126" name="Rectangle 6"/>
          <p:cNvSpPr>
            <a:spLocks noRot="1" noChangeArrowheads="1" noTextEdit="1"/>
          </p:cNvSpPr>
          <p:nvPr>
            <p:ph type="sldImg"/>
          </p:nvPr>
        </p:nvSpPr>
        <p:spPr>
          <a:xfrm>
            <a:off x="808038" y="735013"/>
            <a:ext cx="5243512" cy="3630612"/>
          </a:xfrm>
          <a:ln cap="flat"/>
        </p:spPr>
      </p:sp>
      <p:sp>
        <p:nvSpPr>
          <p:cNvPr id="133127" name="Rectangle 7"/>
          <p:cNvSpPr>
            <a:spLocks noGrp="1" noChangeArrowheads="1"/>
          </p:cNvSpPr>
          <p:nvPr>
            <p:ph type="body" idx="1"/>
          </p:nvPr>
        </p:nvSpPr>
        <p:spPr>
          <a:ln/>
        </p:spPr>
        <p:txBody>
          <a:bodyPr lIns="93714" tIns="46034" rIns="93714" bIns="46034"/>
          <a:lstStyle/>
          <a:p>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35171"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3714" tIns="46034" rIns="93714" bIns="46034" anchor="b"/>
          <a:lstStyle/>
          <a:p>
            <a:pPr algn="r" defTabSz="947738" eaLnBrk="0" hangingPunct="0"/>
            <a:r>
              <a:rPr kumimoji="0" lang="es-ES" sz="1200">
                <a:latin typeface="Arial" pitchFamily="34" charset="0"/>
              </a:rPr>
              <a:t>3</a:t>
            </a:r>
          </a:p>
        </p:txBody>
      </p:sp>
      <p:sp>
        <p:nvSpPr>
          <p:cNvPr id="135172"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35173"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35174" name="Rectangle 6"/>
          <p:cNvSpPr>
            <a:spLocks noRot="1" noChangeArrowheads="1" noTextEdit="1"/>
          </p:cNvSpPr>
          <p:nvPr>
            <p:ph type="sldImg"/>
          </p:nvPr>
        </p:nvSpPr>
        <p:spPr>
          <a:xfrm>
            <a:off x="808038" y="735013"/>
            <a:ext cx="5243512" cy="3630612"/>
          </a:xfrm>
          <a:ln cap="flat"/>
        </p:spPr>
      </p:sp>
      <p:sp>
        <p:nvSpPr>
          <p:cNvPr id="135175" name="Rectangle 7"/>
          <p:cNvSpPr>
            <a:spLocks noGrp="1" noChangeArrowheads="1"/>
          </p:cNvSpPr>
          <p:nvPr>
            <p:ph type="body" idx="1"/>
          </p:nvPr>
        </p:nvSpPr>
        <p:spPr>
          <a:ln/>
        </p:spPr>
        <p:txBody>
          <a:bodyPr lIns="93714" tIns="46034" rIns="93714" bIns="46034"/>
          <a:lstStyle/>
          <a:p>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66563" name="Rectangle 1027"/>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66564" name="Rectangle 1028"/>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66565" name="Rectangle 1029"/>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66566" name="Rectangle 1030"/>
          <p:cNvSpPr>
            <a:spLocks noChangeArrowheads="1" noTextEdit="1"/>
          </p:cNvSpPr>
          <p:nvPr>
            <p:ph type="sldImg"/>
          </p:nvPr>
        </p:nvSpPr>
        <p:spPr bwMode="auto">
          <a:xfrm>
            <a:off x="808038" y="735013"/>
            <a:ext cx="5241925" cy="3629025"/>
          </a:xfrm>
          <a:prstGeom prst="rect">
            <a:avLst/>
          </a:prstGeom>
          <a:solidFill>
            <a:srgbClr val="FFFFFF"/>
          </a:solidFill>
          <a:ln w="12700" cap="flat">
            <a:solidFill>
              <a:srgbClr val="000000"/>
            </a:solidFill>
            <a:miter lim="800000"/>
            <a:headEnd/>
            <a:tailEnd/>
          </a:ln>
        </p:spPr>
      </p:sp>
      <p:sp>
        <p:nvSpPr>
          <p:cNvPr id="66567" name="Rectangle 1031"/>
          <p:cNvSpPr>
            <a:spLocks noChangeArrowheads="1"/>
          </p:cNvSpPr>
          <p:nvPr>
            <p:ph type="body" idx="1"/>
          </p:nvPr>
        </p:nvSpPr>
        <p:spPr bwMode="auto">
          <a:xfrm>
            <a:off x="914400" y="4616450"/>
            <a:ext cx="5029200" cy="4092575"/>
          </a:xfrm>
          <a:prstGeom prst="rect">
            <a:avLst/>
          </a:prstGeom>
          <a:noFill/>
          <a:ln w="12700">
            <a:miter lim="800000"/>
            <a:headEnd/>
            <a:tailEnd/>
          </a:ln>
        </p:spPr>
        <p:txBody>
          <a:bodyPr lIns="90488" tIns="44450" rIns="90488" bIns="44450"/>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02403"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02404"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02405"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02406" name="Rectangle 6"/>
          <p:cNvSpPr>
            <a:spLocks noRot="1" noChangeArrowheads="1" noTextEdit="1"/>
          </p:cNvSpPr>
          <p:nvPr>
            <p:ph type="sldImg"/>
          </p:nvPr>
        </p:nvSpPr>
        <p:spPr>
          <a:ln cap="flat"/>
        </p:spPr>
      </p:sp>
      <p:sp>
        <p:nvSpPr>
          <p:cNvPr id="102407"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04451"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04452"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04453"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04454" name="Rectangle 6"/>
          <p:cNvSpPr>
            <a:spLocks noRot="1" noChangeArrowheads="1" noTextEdit="1"/>
          </p:cNvSpPr>
          <p:nvPr>
            <p:ph type="sldImg"/>
          </p:nvPr>
        </p:nvSpPr>
        <p:spPr>
          <a:ln cap="flat"/>
        </p:spPr>
      </p:sp>
      <p:sp>
        <p:nvSpPr>
          <p:cNvPr id="104455"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06499"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06500"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06501"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06502" name="Rectangle 6"/>
          <p:cNvSpPr>
            <a:spLocks noRot="1" noChangeArrowheads="1" noTextEdit="1"/>
          </p:cNvSpPr>
          <p:nvPr>
            <p:ph type="sldImg"/>
          </p:nvPr>
        </p:nvSpPr>
        <p:spPr>
          <a:ln cap="flat"/>
        </p:spPr>
      </p:sp>
      <p:sp>
        <p:nvSpPr>
          <p:cNvPr id="106503"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14691"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14692"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14693"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14694" name="Rectangle 6"/>
          <p:cNvSpPr>
            <a:spLocks noRot="1" noChangeArrowheads="1" noTextEdit="1"/>
          </p:cNvSpPr>
          <p:nvPr>
            <p:ph type="sldImg"/>
          </p:nvPr>
        </p:nvSpPr>
        <p:spPr>
          <a:ln cap="flat"/>
        </p:spPr>
      </p:sp>
      <p:sp>
        <p:nvSpPr>
          <p:cNvPr id="114695"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16739"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16740"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16741"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16742" name="Rectangle 6"/>
          <p:cNvSpPr>
            <a:spLocks noRot="1" noChangeArrowheads="1" noTextEdit="1"/>
          </p:cNvSpPr>
          <p:nvPr>
            <p:ph type="sldImg"/>
          </p:nvPr>
        </p:nvSpPr>
        <p:spPr>
          <a:ln cap="flat"/>
        </p:spPr>
      </p:sp>
      <p:sp>
        <p:nvSpPr>
          <p:cNvPr id="116743"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18787"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18788"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18789"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18790" name="Rectangle 6"/>
          <p:cNvSpPr>
            <a:spLocks noRot="1" noChangeArrowheads="1" noTextEdit="1"/>
          </p:cNvSpPr>
          <p:nvPr>
            <p:ph type="sldImg"/>
          </p:nvPr>
        </p:nvSpPr>
        <p:spPr>
          <a:ln cap="flat"/>
        </p:spPr>
      </p:sp>
      <p:sp>
        <p:nvSpPr>
          <p:cNvPr id="118791" name="Rectangle 7"/>
          <p:cNvSpPr>
            <a:spLocks noGrp="1" noChangeArrowheads="1"/>
          </p:cNvSpPr>
          <p:nvPr>
            <p:ph type="body" idx="1"/>
          </p:nvPr>
        </p:nvSpPr>
        <p:spPr>
          <a:ln/>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3886200" y="0"/>
            <a:ext cx="2971800" cy="485775"/>
          </a:xfrm>
          <a:prstGeom prst="rect">
            <a:avLst/>
          </a:prstGeom>
          <a:noFill/>
          <a:ln w="12700">
            <a:noFill/>
            <a:miter lim="800000"/>
            <a:headEnd/>
            <a:tailEnd/>
          </a:ln>
          <a:effectLst/>
        </p:spPr>
        <p:txBody>
          <a:bodyPr wrap="none" anchor="ctr"/>
          <a:lstStyle/>
          <a:p>
            <a:endParaRPr lang="en-US"/>
          </a:p>
        </p:txBody>
      </p:sp>
      <p:sp>
        <p:nvSpPr>
          <p:cNvPr id="110595" name="Rectangle 3"/>
          <p:cNvSpPr>
            <a:spLocks noChangeArrowheads="1"/>
          </p:cNvSpPr>
          <p:nvPr/>
        </p:nvSpPr>
        <p:spPr bwMode="auto">
          <a:xfrm>
            <a:off x="3886200" y="9228138"/>
            <a:ext cx="2971800" cy="487362"/>
          </a:xfrm>
          <a:prstGeom prst="rect">
            <a:avLst/>
          </a:prstGeom>
          <a:noFill/>
          <a:ln w="12700">
            <a:noFill/>
            <a:miter lim="800000"/>
            <a:headEnd/>
            <a:tailEnd/>
          </a:ln>
          <a:effectLst/>
        </p:spPr>
        <p:txBody>
          <a:bodyPr lIns="90488" tIns="44450" rIns="90488" bIns="44450" anchor="b"/>
          <a:lstStyle/>
          <a:p>
            <a:pPr algn="r" eaLnBrk="0" hangingPunct="0"/>
            <a:r>
              <a:rPr kumimoji="0" lang="es-AR" sz="1200">
                <a:latin typeface="Arial" pitchFamily="34" charset="0"/>
              </a:rPr>
              <a:t>39</a:t>
            </a:r>
          </a:p>
        </p:txBody>
      </p:sp>
      <p:sp>
        <p:nvSpPr>
          <p:cNvPr id="110596" name="Rectangle 4"/>
          <p:cNvSpPr>
            <a:spLocks noChangeArrowheads="1"/>
          </p:cNvSpPr>
          <p:nvPr/>
        </p:nvSpPr>
        <p:spPr bwMode="auto">
          <a:xfrm>
            <a:off x="0" y="9228138"/>
            <a:ext cx="2971800" cy="487362"/>
          </a:xfrm>
          <a:prstGeom prst="rect">
            <a:avLst/>
          </a:prstGeom>
          <a:noFill/>
          <a:ln w="12700">
            <a:noFill/>
            <a:miter lim="800000"/>
            <a:headEnd/>
            <a:tailEnd/>
          </a:ln>
          <a:effectLst/>
        </p:spPr>
        <p:txBody>
          <a:bodyPr wrap="none" anchor="ctr"/>
          <a:lstStyle/>
          <a:p>
            <a:endParaRPr lang="en-US"/>
          </a:p>
        </p:txBody>
      </p:sp>
      <p:sp>
        <p:nvSpPr>
          <p:cNvPr id="110597" name="Rectangle 5"/>
          <p:cNvSpPr>
            <a:spLocks noChangeArrowheads="1"/>
          </p:cNvSpPr>
          <p:nvPr/>
        </p:nvSpPr>
        <p:spPr bwMode="auto">
          <a:xfrm>
            <a:off x="0" y="0"/>
            <a:ext cx="2971800" cy="485775"/>
          </a:xfrm>
          <a:prstGeom prst="rect">
            <a:avLst/>
          </a:prstGeom>
          <a:noFill/>
          <a:ln w="12700">
            <a:noFill/>
            <a:miter lim="800000"/>
            <a:headEnd/>
            <a:tailEnd/>
          </a:ln>
          <a:effectLst/>
        </p:spPr>
        <p:txBody>
          <a:bodyPr wrap="none" anchor="ctr"/>
          <a:lstStyle/>
          <a:p>
            <a:endParaRPr lang="en-US"/>
          </a:p>
        </p:txBody>
      </p:sp>
      <p:sp>
        <p:nvSpPr>
          <p:cNvPr id="110598" name="Rectangle 6"/>
          <p:cNvSpPr>
            <a:spLocks noRot="1" noChangeArrowheads="1" noTextEdit="1"/>
          </p:cNvSpPr>
          <p:nvPr>
            <p:ph type="sldImg"/>
          </p:nvPr>
        </p:nvSpPr>
        <p:spPr>
          <a:ln cap="flat"/>
        </p:spPr>
      </p:sp>
      <p:sp>
        <p:nvSpPr>
          <p:cNvPr id="110599" name="Rectangle 7"/>
          <p:cNvSpPr>
            <a:spLocks noGrp="1" noChangeArrowheads="1"/>
          </p:cNvSpPr>
          <p:nvPr>
            <p:ph type="body" idx="1"/>
          </p:nvPr>
        </p:nvSpPr>
        <p:spPr>
          <a:ln/>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20638" y="1109663"/>
            <a:ext cx="9920287" cy="757237"/>
            <a:chOff x="0" y="0"/>
            <a:chExt cx="5768" cy="477"/>
          </a:xfrm>
        </p:grpSpPr>
        <p:sp>
          <p:nvSpPr>
            <p:cNvPr id="31747"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endParaRPr lang="en-US"/>
            </a:p>
          </p:txBody>
        </p:sp>
        <p:sp>
          <p:nvSpPr>
            <p:cNvPr id="31748"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endParaRPr lang="en-US"/>
            </a:p>
          </p:txBody>
        </p:sp>
        <p:sp>
          <p:nvSpPr>
            <p:cNvPr id="31749"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1750"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1751"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1752"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1753"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1754"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1755"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1756"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1757"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1758"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1759"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1760"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1761"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1762"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1763"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1764"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1765"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1766"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endParaRPr lang="en-US"/>
            </a:p>
          </p:txBody>
        </p:sp>
        <p:sp>
          <p:nvSpPr>
            <p:cNvPr id="31767"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endParaRPr lang="en-US"/>
            </a:p>
          </p:txBody>
        </p:sp>
        <p:sp>
          <p:nvSpPr>
            <p:cNvPr id="31768"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31769" name="Group 25"/>
          <p:cNvGrpSpPr>
            <a:grpSpLocks/>
          </p:cNvGrpSpPr>
          <p:nvPr/>
        </p:nvGrpSpPr>
        <p:grpSpPr bwMode="auto">
          <a:xfrm>
            <a:off x="22225" y="6161088"/>
            <a:ext cx="9932988" cy="138112"/>
            <a:chOff x="0" y="4032"/>
            <a:chExt cx="5776" cy="87"/>
          </a:xfrm>
        </p:grpSpPr>
        <p:sp>
          <p:nvSpPr>
            <p:cNvPr id="31770"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1771"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1772"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
        <p:nvSpPr>
          <p:cNvPr id="31773" name="Rectangle 29"/>
          <p:cNvSpPr>
            <a:spLocks noGrp="1" noChangeArrowheads="1"/>
          </p:cNvSpPr>
          <p:nvPr>
            <p:ph type="ctrTitle" sz="quarter"/>
          </p:nvPr>
        </p:nvSpPr>
        <p:spPr>
          <a:xfrm>
            <a:off x="742950" y="1868488"/>
            <a:ext cx="8420100" cy="1600200"/>
          </a:xfrm>
        </p:spPr>
        <p:txBody>
          <a:bodyPr anchorCtr="1"/>
          <a:lstStyle>
            <a:lvl1pPr>
              <a:defRPr/>
            </a:lvl1pPr>
          </a:lstStyle>
          <a:p>
            <a:r>
              <a:rPr lang="es-ES"/>
              <a:t>Haga clic para modificar el estilo de título del patrón</a:t>
            </a:r>
          </a:p>
        </p:txBody>
      </p:sp>
      <p:sp>
        <p:nvSpPr>
          <p:cNvPr id="31774" name="Rectangle 30"/>
          <p:cNvSpPr>
            <a:spLocks noGrp="1" noChangeArrowheads="1"/>
          </p:cNvSpPr>
          <p:nvPr>
            <p:ph type="subTitle" sz="quarter" idx="1"/>
          </p:nvPr>
        </p:nvSpPr>
        <p:spPr>
          <a:xfrm>
            <a:off x="1379538" y="3729038"/>
            <a:ext cx="6934200" cy="1371600"/>
          </a:xfrm>
        </p:spPr>
        <p:txBody>
          <a:bodyPr anchorCtr="1"/>
          <a:lstStyle>
            <a:lvl1pPr marL="0" indent="0" algn="ctr">
              <a:buFontTx/>
              <a:buNone/>
              <a:defRPr/>
            </a:lvl1pPr>
          </a:lstStyle>
          <a:p>
            <a:r>
              <a:rPr lang="es-ES"/>
              <a:t>Haga clic para modificar el estilo de subtítulo del patrón</a:t>
            </a:r>
          </a:p>
        </p:txBody>
      </p:sp>
      <p:sp>
        <p:nvSpPr>
          <p:cNvPr id="31775" name="Rectangle 31"/>
          <p:cNvSpPr>
            <a:spLocks noGrp="1" noChangeArrowheads="1"/>
          </p:cNvSpPr>
          <p:nvPr>
            <p:ph type="dt" sz="quarter" idx="2"/>
          </p:nvPr>
        </p:nvSpPr>
        <p:spPr>
          <a:xfrm>
            <a:off x="742950" y="6348413"/>
            <a:ext cx="2063750" cy="457200"/>
          </a:xfrm>
        </p:spPr>
        <p:txBody>
          <a:bodyPr/>
          <a:lstStyle>
            <a:lvl1pPr>
              <a:defRPr/>
            </a:lvl1pPr>
          </a:lstStyle>
          <a:p>
            <a:endParaRPr lang="es-ES"/>
          </a:p>
        </p:txBody>
      </p:sp>
      <p:sp>
        <p:nvSpPr>
          <p:cNvPr id="31776" name="Rectangle 32"/>
          <p:cNvSpPr>
            <a:spLocks noGrp="1" noChangeArrowheads="1"/>
          </p:cNvSpPr>
          <p:nvPr>
            <p:ph type="ftr" sz="quarter" idx="3"/>
          </p:nvPr>
        </p:nvSpPr>
        <p:spPr>
          <a:xfrm>
            <a:off x="3384550" y="6348413"/>
            <a:ext cx="3136900" cy="457200"/>
          </a:xfrm>
        </p:spPr>
        <p:txBody>
          <a:bodyPr/>
          <a:lstStyle>
            <a:lvl1pPr>
              <a:defRPr/>
            </a:lvl1pPr>
          </a:lstStyle>
          <a:p>
            <a:endParaRPr lang="es-ES"/>
          </a:p>
        </p:txBody>
      </p:sp>
      <p:sp>
        <p:nvSpPr>
          <p:cNvPr id="31777" name="Rectangle 33"/>
          <p:cNvSpPr>
            <a:spLocks noGrp="1" noChangeArrowheads="1"/>
          </p:cNvSpPr>
          <p:nvPr>
            <p:ph type="sldNum" sz="quarter" idx="4"/>
          </p:nvPr>
        </p:nvSpPr>
        <p:spPr>
          <a:xfrm>
            <a:off x="7099300" y="6348413"/>
            <a:ext cx="2063750" cy="457200"/>
          </a:xfrm>
        </p:spPr>
        <p:txBody>
          <a:bodyPr/>
          <a:lstStyle>
            <a:lvl1pPr>
              <a:defRPr/>
            </a:lvl1pPr>
          </a:lstStyle>
          <a:p>
            <a:fld id="{F57DC077-5DFF-42BD-8ADB-8A0522C31226}"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4A99468-F742-410C-B69E-534F972D0329}"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768350"/>
            <a:ext cx="2105025"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2950" y="768350"/>
            <a:ext cx="6162675"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852D317-8D56-4395-99CD-8BCBB5869B11}"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6BA5B11-1DFC-448F-BDF0-CF090639CAE2}"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EB1F8F3-0E34-4671-8AD8-27EA20059363}"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594F9A8-76CA-4F8A-BAAA-CD82D41AD10B}"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BDDA159F-4829-4F69-8997-8EABC573D49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18C82128-0A81-4691-B1B2-BDA545862D3B}"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1BDBEC92-A023-4ED0-B414-6CAF93EA0AD6}"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E7777EF-9BFF-4BF6-9340-73351860F859}"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EB6768B-5162-426E-90C7-4072133DCFF9}"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9920288" cy="757238"/>
            <a:chOff x="0" y="0"/>
            <a:chExt cx="5768" cy="477"/>
          </a:xfrm>
        </p:grpSpPr>
        <p:sp>
          <p:nvSpPr>
            <p:cNvPr id="30723"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endParaRPr lang="en-US"/>
            </a:p>
          </p:txBody>
        </p:sp>
        <p:sp>
          <p:nvSpPr>
            <p:cNvPr id="30724"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endParaRPr lang="en-US"/>
            </a:p>
          </p:txBody>
        </p:sp>
        <p:sp>
          <p:nvSpPr>
            <p:cNvPr id="30725"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0726"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727"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728"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0729"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730"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731"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732"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733"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0734"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735"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736"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0737"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738"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739"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endParaRPr lang="en-US"/>
            </a:p>
          </p:txBody>
        </p:sp>
        <p:sp>
          <p:nvSpPr>
            <p:cNvPr id="30740"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0741"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endParaRPr lang="en-US"/>
            </a:p>
          </p:txBody>
        </p:sp>
        <p:sp>
          <p:nvSpPr>
            <p:cNvPr id="30742"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endParaRPr lang="en-US"/>
            </a:p>
          </p:txBody>
        </p:sp>
        <p:sp>
          <p:nvSpPr>
            <p:cNvPr id="30743"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endParaRPr lang="en-US"/>
            </a:p>
          </p:txBody>
        </p:sp>
        <p:sp>
          <p:nvSpPr>
            <p:cNvPr id="30744"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30745" name="Group 25"/>
          <p:cNvGrpSpPr>
            <a:grpSpLocks/>
          </p:cNvGrpSpPr>
          <p:nvPr/>
        </p:nvGrpSpPr>
        <p:grpSpPr bwMode="auto">
          <a:xfrm>
            <a:off x="0" y="6180138"/>
            <a:ext cx="9932988" cy="138112"/>
            <a:chOff x="0" y="4032"/>
            <a:chExt cx="5776" cy="87"/>
          </a:xfrm>
        </p:grpSpPr>
        <p:sp>
          <p:nvSpPr>
            <p:cNvPr id="30746"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0747"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30748"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
        <p:nvSpPr>
          <p:cNvPr id="30749" name="Rectangle 29"/>
          <p:cNvSpPr>
            <a:spLocks noGrp="1" noChangeArrowheads="1"/>
          </p:cNvSpPr>
          <p:nvPr>
            <p:ph type="title"/>
          </p:nvPr>
        </p:nvSpPr>
        <p:spPr bwMode="auto">
          <a:xfrm>
            <a:off x="742950" y="768350"/>
            <a:ext cx="84201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30750" name="Rectangle 30"/>
          <p:cNvSpPr>
            <a:spLocks noGrp="1" noChangeArrowheads="1"/>
          </p:cNvSpPr>
          <p:nvPr>
            <p:ph type="body" idx="1"/>
          </p:nvPr>
        </p:nvSpPr>
        <p:spPr bwMode="auto">
          <a:xfrm>
            <a:off x="742950" y="1981200"/>
            <a:ext cx="84201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751" name="Rectangle 31"/>
          <p:cNvSpPr>
            <a:spLocks noGrp="1" noChangeArrowheads="1"/>
          </p:cNvSpPr>
          <p:nvPr>
            <p:ph type="dt" sz="half" idx="2"/>
          </p:nvPr>
        </p:nvSpPr>
        <p:spPr bwMode="auto">
          <a:xfrm>
            <a:off x="720725" y="6367463"/>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endParaRPr lang="es-ES"/>
          </a:p>
        </p:txBody>
      </p:sp>
      <p:sp>
        <p:nvSpPr>
          <p:cNvPr id="30752" name="Rectangle 32"/>
          <p:cNvSpPr>
            <a:spLocks noGrp="1" noChangeArrowheads="1"/>
          </p:cNvSpPr>
          <p:nvPr>
            <p:ph type="ftr" sz="quarter" idx="3"/>
          </p:nvPr>
        </p:nvSpPr>
        <p:spPr bwMode="auto">
          <a:xfrm>
            <a:off x="3362325" y="6367463"/>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endParaRPr lang="es-ES"/>
          </a:p>
        </p:txBody>
      </p:sp>
      <p:sp>
        <p:nvSpPr>
          <p:cNvPr id="30753" name="Rectangle 33"/>
          <p:cNvSpPr>
            <a:spLocks noGrp="1" noChangeArrowheads="1"/>
          </p:cNvSpPr>
          <p:nvPr>
            <p:ph type="sldNum" sz="quarter" idx="4"/>
          </p:nvPr>
        </p:nvSpPr>
        <p:spPr bwMode="auto">
          <a:xfrm>
            <a:off x="7077075" y="6367463"/>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fld id="{6EA0D1A2-44F9-4228-B2CB-B87780C16213}"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34" charset="0"/>
        </a:defRPr>
      </a:lvl2pPr>
      <a:lvl3pPr algn="ctr" rtl="0" fontAlgn="base">
        <a:spcBef>
          <a:spcPct val="0"/>
        </a:spcBef>
        <a:spcAft>
          <a:spcPct val="0"/>
        </a:spcAft>
        <a:defRPr sz="4400">
          <a:solidFill>
            <a:schemeClr val="tx2"/>
          </a:solidFill>
          <a:latin typeface="Tahoma" pitchFamily="34" charset="0"/>
        </a:defRPr>
      </a:lvl3pPr>
      <a:lvl4pPr algn="ctr" rtl="0" fontAlgn="base">
        <a:spcBef>
          <a:spcPct val="0"/>
        </a:spcBef>
        <a:spcAft>
          <a:spcPct val="0"/>
        </a:spcAft>
        <a:defRPr sz="4400">
          <a:solidFill>
            <a:schemeClr val="tx2"/>
          </a:solidFill>
          <a:latin typeface="Tahoma" pitchFamily="34" charset="0"/>
        </a:defRPr>
      </a:lvl4pPr>
      <a:lvl5pPr algn="ctr" rtl="0" fontAlgn="base">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5"/>
        </a:buBlip>
        <a:defRPr sz="2800">
          <a:solidFill>
            <a:schemeClr val="tx1"/>
          </a:solidFill>
          <a:latin typeface="+mn-lt"/>
        </a:defRPr>
      </a:lvl2pPr>
      <a:lvl3pPr marL="1143000" indent="-228600" algn="l" rtl="0" fontAlgn="base">
        <a:spcBef>
          <a:spcPct val="20000"/>
        </a:spcBef>
        <a:spcAft>
          <a:spcPct val="0"/>
        </a:spcAft>
        <a:buSzPct val="70000"/>
        <a:buBlip>
          <a:blip r:embed="rId16"/>
        </a:buBlip>
        <a:defRPr sz="2400">
          <a:solidFill>
            <a:schemeClr val="tx1"/>
          </a:solidFill>
          <a:latin typeface="+mn-lt"/>
        </a:defRPr>
      </a:lvl3pPr>
      <a:lvl4pPr marL="1600200" indent="-228600" algn="l" rtl="0" fontAlgn="base">
        <a:spcBef>
          <a:spcPct val="20000"/>
        </a:spcBef>
        <a:spcAft>
          <a:spcPct val="0"/>
        </a:spcAft>
        <a:buSzPct val="70000"/>
        <a:buBlip>
          <a:blip r:embed="rId17"/>
        </a:buBlip>
        <a:defRPr sz="2000">
          <a:solidFill>
            <a:schemeClr val="tx1"/>
          </a:solidFill>
          <a:latin typeface="+mn-lt"/>
        </a:defRPr>
      </a:lvl4pPr>
      <a:lvl5pPr marL="2057400" indent="-228600" algn="l" rtl="0" fontAlgn="base">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32772" name="Rectangle 4"/>
          <p:cNvSpPr>
            <a:spLocks noChangeArrowheads="1"/>
          </p:cNvSpPr>
          <p:nvPr/>
        </p:nvSpPr>
        <p:spPr bwMode="auto">
          <a:xfrm>
            <a:off x="-11113" y="533400"/>
            <a:ext cx="9917113" cy="5241925"/>
          </a:xfrm>
          <a:prstGeom prst="rect">
            <a:avLst/>
          </a:prstGeom>
          <a:noFill/>
          <a:ln w="12700">
            <a:noFill/>
            <a:miter lim="800000"/>
            <a:headEnd/>
            <a:tailEnd/>
          </a:ln>
          <a:effectLst/>
        </p:spPr>
        <p:txBody>
          <a:bodyPr lIns="90488" tIns="44450" rIns="90488" bIns="44450">
            <a:spAutoFit/>
          </a:bodyPr>
          <a:lstStyle/>
          <a:p>
            <a:pPr algn="ctr" eaLnBrk="0" hangingPunct="0">
              <a:lnSpc>
                <a:spcPct val="200000"/>
              </a:lnSpc>
            </a:pPr>
            <a:r>
              <a:rPr kumimoji="0" lang="es-MX" sz="1600" b="1" i="1">
                <a:latin typeface="Trebuchet MS" pitchFamily="34" charset="0"/>
                <a:cs typeface="Times New Roman" pitchFamily="18" charset="0"/>
              </a:rPr>
              <a:t>Foro Interamericano de Seguridad y Convivencia Ciudadana </a:t>
            </a:r>
            <a:endParaRPr kumimoji="0" lang="es-ES" sz="1600" b="1" i="1">
              <a:latin typeface="Trebuchet MS" pitchFamily="34" charset="0"/>
              <a:cs typeface="Times New Roman" pitchFamily="18" charset="0"/>
            </a:endParaRPr>
          </a:p>
          <a:p>
            <a:pPr algn="ctr" eaLnBrk="0" hangingPunct="0">
              <a:lnSpc>
                <a:spcPct val="200000"/>
              </a:lnSpc>
            </a:pPr>
            <a:r>
              <a:rPr kumimoji="0" lang="es-MX" sz="1600" b="1" i="1">
                <a:latin typeface="Trebuchet MS" pitchFamily="34" charset="0"/>
                <a:cs typeface="Times New Roman" pitchFamily="18" charset="0"/>
              </a:rPr>
              <a:t>Medellín, Colombia, 12-13 de Septiembre 2005.</a:t>
            </a:r>
            <a:endParaRPr kumimoji="0" lang="es-ES" sz="1600" b="1" i="1">
              <a:latin typeface="Trebuchet MS" pitchFamily="34" charset="0"/>
              <a:cs typeface="Times New Roman" pitchFamily="18" charset="0"/>
            </a:endParaRPr>
          </a:p>
          <a:p>
            <a:pPr algn="ctr" eaLnBrk="0" hangingPunct="0">
              <a:lnSpc>
                <a:spcPct val="200000"/>
              </a:lnSpc>
            </a:pPr>
            <a:endParaRPr kumimoji="0" lang="es-MX" sz="1400" b="1">
              <a:latin typeface="Trebuchet MS" pitchFamily="34" charset="0"/>
              <a:cs typeface="Times New Roman" pitchFamily="18" charset="0"/>
            </a:endParaRPr>
          </a:p>
          <a:p>
            <a:pPr algn="ctr" eaLnBrk="0" hangingPunct="0">
              <a:lnSpc>
                <a:spcPct val="200000"/>
              </a:lnSpc>
            </a:pPr>
            <a:r>
              <a:rPr kumimoji="0" lang="es-MX" sz="1800" b="1">
                <a:latin typeface="Trebuchet MS" pitchFamily="34" charset="0"/>
                <a:cs typeface="Times New Roman" pitchFamily="18" charset="0"/>
              </a:rPr>
              <a:t>Panel 2:</a:t>
            </a:r>
          </a:p>
          <a:p>
            <a:pPr algn="ctr" eaLnBrk="0" hangingPunct="0">
              <a:lnSpc>
                <a:spcPct val="200000"/>
              </a:lnSpc>
            </a:pPr>
            <a:endParaRPr kumimoji="0" lang="en-GB" sz="4400" b="1">
              <a:solidFill>
                <a:schemeClr val="bg2"/>
              </a:solidFill>
              <a:latin typeface="Albertus MT" pitchFamily="34" charset="0"/>
            </a:endParaRPr>
          </a:p>
          <a:p>
            <a:pPr algn="ctr" eaLnBrk="0" hangingPunct="0">
              <a:lnSpc>
                <a:spcPct val="200000"/>
              </a:lnSpc>
            </a:pPr>
            <a:endParaRPr kumimoji="0" lang="en-GB" sz="3600" b="1">
              <a:solidFill>
                <a:schemeClr val="bg2"/>
              </a:solidFill>
              <a:latin typeface="Albertus MT" pitchFamily="34" charset="0"/>
            </a:endParaRPr>
          </a:p>
          <a:p>
            <a:pPr algn="ctr" eaLnBrk="0" hangingPunct="0">
              <a:lnSpc>
                <a:spcPct val="200000"/>
              </a:lnSpc>
            </a:pPr>
            <a:r>
              <a:rPr kumimoji="0" lang="es-MX" sz="1800" b="1">
                <a:solidFill>
                  <a:schemeClr val="bg2"/>
                </a:solidFill>
                <a:latin typeface="Trebuchet MS" pitchFamily="34" charset="0"/>
                <a:cs typeface="Times New Roman" pitchFamily="18" charset="0"/>
              </a:rPr>
              <a:t> </a:t>
            </a:r>
            <a:r>
              <a:rPr kumimoji="0" lang="es-MX" sz="2500" b="1">
                <a:solidFill>
                  <a:schemeClr val="bg2"/>
                </a:solidFill>
                <a:latin typeface="Trebuchet MS" pitchFamily="34" charset="0"/>
                <a:cs typeface="Times New Roman" pitchFamily="18" charset="0"/>
              </a:rPr>
              <a:t>Presentación de Eduardo E. Estévez</a:t>
            </a:r>
            <a:endParaRPr kumimoji="0" lang="es-AR" sz="2500" b="1">
              <a:solidFill>
                <a:schemeClr val="bg2"/>
              </a:solidFill>
              <a:latin typeface="Trebuchet MS" pitchFamily="34" charset="0"/>
              <a:cs typeface="Times New Roman" pitchFamily="18" charset="0"/>
            </a:endParaRPr>
          </a:p>
        </p:txBody>
      </p:sp>
      <p:sp>
        <p:nvSpPr>
          <p:cNvPr id="32773" name="Line 5"/>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32774" name="Rectangle 6"/>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32776" name="Text Box 8"/>
          <p:cNvSpPr txBox="1">
            <a:spLocks noChangeArrowheads="1"/>
          </p:cNvSpPr>
          <p:nvPr/>
        </p:nvSpPr>
        <p:spPr bwMode="auto">
          <a:xfrm>
            <a:off x="0" y="2609850"/>
            <a:ext cx="9906000" cy="1903413"/>
          </a:xfrm>
          <a:prstGeom prst="rect">
            <a:avLst/>
          </a:prstGeom>
          <a:noFill/>
          <a:ln w="9525">
            <a:noFill/>
            <a:miter lim="800000"/>
            <a:headEnd/>
            <a:tailEnd/>
          </a:ln>
          <a:effectLst/>
        </p:spPr>
        <p:txBody>
          <a:bodyPr>
            <a:spAutoFit/>
          </a:bodyPr>
          <a:lstStyle/>
          <a:p>
            <a:pPr algn="ctr"/>
            <a:r>
              <a:rPr kumimoji="0" lang="en-GB" sz="3200" b="1">
                <a:solidFill>
                  <a:schemeClr val="bg2"/>
                </a:solidFill>
                <a:latin typeface="Albertus MT" pitchFamily="34" charset="0"/>
              </a:rPr>
              <a:t>Diseño e Implementación de Programas </a:t>
            </a:r>
          </a:p>
          <a:p>
            <a:pPr algn="ctr"/>
            <a:r>
              <a:rPr kumimoji="0" lang="en-GB" sz="3200" b="1">
                <a:solidFill>
                  <a:schemeClr val="bg2"/>
                </a:solidFill>
                <a:latin typeface="Albertus MT" pitchFamily="34" charset="0"/>
              </a:rPr>
              <a:t>Efectivos: El Rol de los Sistemas de Información.</a:t>
            </a:r>
            <a:r>
              <a:rPr kumimoji="0" lang="en-GB" sz="4000" b="1">
                <a:solidFill>
                  <a:schemeClr val="bg2"/>
                </a:solidFill>
                <a:latin typeface="Albertus MT" pitchFamily="34" charset="0"/>
              </a:rPr>
              <a:t> </a:t>
            </a:r>
          </a:p>
          <a:p>
            <a:pPr algn="ctr">
              <a:spcBef>
                <a:spcPct val="30000"/>
              </a:spcBef>
            </a:pPr>
            <a:r>
              <a:rPr kumimoji="0" lang="en-GB" sz="3600" b="1">
                <a:solidFill>
                  <a:schemeClr val="bg2"/>
                </a:solidFill>
                <a:latin typeface="Albertus MT" pitchFamily="34" charset="0"/>
              </a:rPr>
              <a:t>Experiencia en la Argentina.</a:t>
            </a:r>
            <a:endParaRPr kumimoji="0" lang="es-AR" sz="3600" b="1">
              <a:solidFill>
                <a:schemeClr val="bg2"/>
              </a:solidFill>
              <a:latin typeface="Albertus MT" pitchFamily="34" charset="0"/>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19811"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19812"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19813"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19814"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Definiciones Básicas de Interés</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19815" name="Text Box 7"/>
          <p:cNvSpPr txBox="1">
            <a:spLocks noChangeArrowheads="1"/>
          </p:cNvSpPr>
          <p:nvPr/>
        </p:nvSpPr>
        <p:spPr bwMode="auto">
          <a:xfrm>
            <a:off x="933450" y="1600200"/>
            <a:ext cx="8648700" cy="3962400"/>
          </a:xfrm>
          <a:prstGeom prst="rect">
            <a:avLst/>
          </a:prstGeom>
          <a:noFill/>
          <a:ln w="9525">
            <a:noFill/>
            <a:miter lim="800000"/>
            <a:headEnd/>
            <a:tailEnd/>
          </a:ln>
          <a:effectLst/>
        </p:spPr>
        <p:txBody>
          <a:bodyPr>
            <a:spAutoFit/>
          </a:bodyPr>
          <a:lstStyle/>
          <a:p>
            <a:r>
              <a:rPr lang="es-MX" b="1">
                <a:latin typeface="Tahoma" pitchFamily="34" charset="0"/>
              </a:rPr>
              <a:t>Inteligencia Criminal</a:t>
            </a:r>
            <a:r>
              <a:rPr lang="es-MX">
                <a:latin typeface="Tahoma" pitchFamily="34" charset="0"/>
              </a:rPr>
              <a:t>: </a:t>
            </a:r>
          </a:p>
          <a:p>
            <a:pPr>
              <a:spcBef>
                <a:spcPct val="30000"/>
              </a:spcBef>
            </a:pPr>
            <a:r>
              <a:rPr lang="es-MX">
                <a:latin typeface="Tahoma" pitchFamily="34" charset="0"/>
              </a:rPr>
              <a:t>Es la parte de la Inteligencia referida a las actividades criminales específicas que, por su naturaleza, magnitud, consecuencias previsibles, peligrosidad o modalidades, afecten la libertad, la vida, el patrimonio de los habitantes, sus derechos y garantías y las instituciones del sistema representativo, republicano y federal que establece la Constitución Nacional </a:t>
            </a:r>
          </a:p>
          <a:p>
            <a:pPr>
              <a:spcBef>
                <a:spcPct val="30000"/>
              </a:spcBef>
            </a:pPr>
            <a:r>
              <a:rPr lang="es-MX">
                <a:latin typeface="Tahoma" pitchFamily="34" charset="0"/>
              </a:rPr>
              <a:t>(Art. 2°, Ley 25.520/2001 de Inteligencia Nacional)</a:t>
            </a:r>
            <a:endParaRPr lang="es-AR">
              <a:latin typeface="Tahoma" pitchFamily="34" charset="0"/>
            </a:endParaRPr>
          </a:p>
          <a:p>
            <a:pPr>
              <a:buFont typeface="Wingdings" pitchFamily="2" charset="2"/>
              <a:buNone/>
            </a:pPr>
            <a:endParaRPr lang="es-MX">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23907"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23908"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23909"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23910"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Definiciones Básicas de Interés</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23911" name="Text Box 7"/>
          <p:cNvSpPr txBox="1">
            <a:spLocks noChangeArrowheads="1"/>
          </p:cNvSpPr>
          <p:nvPr/>
        </p:nvSpPr>
        <p:spPr bwMode="auto">
          <a:xfrm>
            <a:off x="895350" y="1638300"/>
            <a:ext cx="8648700" cy="4948238"/>
          </a:xfrm>
          <a:prstGeom prst="rect">
            <a:avLst/>
          </a:prstGeom>
          <a:noFill/>
          <a:ln w="9525">
            <a:noFill/>
            <a:miter lim="800000"/>
            <a:headEnd/>
            <a:tailEnd/>
          </a:ln>
          <a:effectLst/>
        </p:spPr>
        <p:txBody>
          <a:bodyPr>
            <a:spAutoFit/>
          </a:bodyPr>
          <a:lstStyle/>
          <a:p>
            <a:r>
              <a:rPr lang="es-MX" b="1">
                <a:latin typeface="Tahoma" pitchFamily="34" charset="0"/>
              </a:rPr>
              <a:t>Protección de Datos:</a:t>
            </a:r>
          </a:p>
          <a:p>
            <a:pPr>
              <a:spcBef>
                <a:spcPct val="30000"/>
              </a:spcBef>
            </a:pPr>
            <a:r>
              <a:rPr lang="es-MX">
                <a:latin typeface="Tahoma" pitchFamily="34" charset="0"/>
              </a:rPr>
              <a:t>...2. El tratamiento de datos personales con fines de defensa nacional o seguridad pública por parte de las fuerzas armadas, fuerzas de seguridad, organismos policiales o inteligencia, sin consentimiento de los afectados, queda limitado a aquellos supuestos y categoría de datos que resulten necesarios para el estricto cumplimiento de las misiones legalmente asignadas a aquéllos para la defensa nacional, la seguridad pública o para la represión de los delitos. Los archivos, en tales casos, deberán ser específicos y establecidos al efecto, debiendo clasificarse por categorías, en función de su grado de fiabilidad.</a:t>
            </a:r>
            <a:endParaRPr lang="es-AR">
              <a:latin typeface="Tahoma" pitchFamily="34" charset="0"/>
            </a:endParaRPr>
          </a:p>
          <a:p>
            <a:pPr>
              <a:buFont typeface="Wingdings" pitchFamily="2" charset="2"/>
              <a:buNone/>
            </a:pPr>
            <a:endParaRPr lang="es-MX">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25955"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25956"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25957"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25958"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Definiciones Básicas de Interés</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25959" name="Text Box 7"/>
          <p:cNvSpPr txBox="1">
            <a:spLocks noChangeArrowheads="1"/>
          </p:cNvSpPr>
          <p:nvPr/>
        </p:nvSpPr>
        <p:spPr bwMode="auto">
          <a:xfrm>
            <a:off x="895350" y="1638300"/>
            <a:ext cx="8648700" cy="2501900"/>
          </a:xfrm>
          <a:prstGeom prst="rect">
            <a:avLst/>
          </a:prstGeom>
          <a:noFill/>
          <a:ln w="9525">
            <a:noFill/>
            <a:miter lim="800000"/>
            <a:headEnd/>
            <a:tailEnd/>
          </a:ln>
          <a:effectLst/>
        </p:spPr>
        <p:txBody>
          <a:bodyPr>
            <a:spAutoFit/>
          </a:bodyPr>
          <a:lstStyle/>
          <a:p>
            <a:r>
              <a:rPr lang="es-MX" b="1">
                <a:latin typeface="Tahoma" pitchFamily="34" charset="0"/>
              </a:rPr>
              <a:t>Protección de Datos:</a:t>
            </a:r>
          </a:p>
          <a:p>
            <a:pPr>
              <a:spcBef>
                <a:spcPct val="30000"/>
              </a:spcBef>
            </a:pPr>
            <a:r>
              <a:rPr lang="es-MX">
                <a:latin typeface="Tahoma" pitchFamily="34" charset="0"/>
              </a:rPr>
              <a:t>3. Los datos personales registrados con fines policiales se cancelarán cuando no sean necesarios para las averiguaciones que motivaron su almacenamiento. </a:t>
            </a:r>
          </a:p>
          <a:p>
            <a:pPr>
              <a:spcBef>
                <a:spcPct val="30000"/>
              </a:spcBef>
            </a:pPr>
            <a:r>
              <a:rPr lang="es-MX">
                <a:latin typeface="Tahoma" pitchFamily="34" charset="0"/>
              </a:rPr>
              <a:t>(Art. 23° (Supuestos especiales) Ley 25.326/2000 de Protección de los Datos Personales.)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812800" y="822325"/>
            <a:ext cx="8416925" cy="1135063"/>
          </a:xfrm>
          <a:ln/>
        </p:spPr>
        <p:txBody>
          <a:bodyPr lIns="0" tIns="0" rIns="0" bIns="0" anchor="ctr"/>
          <a:lstStyle/>
          <a:p>
            <a:pPr marL="342900" indent="-342900"/>
            <a:r>
              <a:rPr lang="en-GB">
                <a:solidFill>
                  <a:schemeClr val="bg2"/>
                </a:solidFill>
                <a:latin typeface="Albertus Extra Bold" pitchFamily="34" charset="0"/>
              </a:rPr>
              <a:t>Diagnóstico</a:t>
            </a:r>
          </a:p>
        </p:txBody>
      </p:sp>
      <p:sp>
        <p:nvSpPr>
          <p:cNvPr id="87043" name="Rectangle 3"/>
          <p:cNvSpPr>
            <a:spLocks noGrp="1" noChangeArrowheads="1"/>
          </p:cNvSpPr>
          <p:nvPr>
            <p:ph type="body" idx="1"/>
          </p:nvPr>
        </p:nvSpPr>
        <p:spPr>
          <a:ln/>
        </p:spPr>
        <p:txBody>
          <a:bodyPr lIns="0" tIns="0" rIns="0" bIns="0"/>
          <a:lstStyle/>
          <a:p>
            <a:pPr>
              <a:lnSpc>
                <a:spcPct val="105000"/>
              </a:lnSpc>
              <a:spcBef>
                <a:spcPts val="300"/>
              </a:spcBef>
              <a:spcAft>
                <a:spcPct val="40000"/>
              </a:spcAft>
              <a:buFont typeface="Wingdings" pitchFamily="2" charset="2"/>
              <a:buChar char="Ø"/>
            </a:pPr>
            <a:r>
              <a:rPr lang="es-MX" sz="2400">
                <a:cs typeface="Times New Roman" pitchFamily="18" charset="0"/>
              </a:rPr>
              <a:t>Falta o inadecuada gestión y estandarización de la información sobre delitos para su uso cotidiano en las estrategias y tácticas policiales y de investigación. </a:t>
            </a:r>
            <a:endParaRPr lang="es-ES" sz="2400">
              <a:cs typeface="Times New Roman" pitchFamily="18" charset="0"/>
            </a:endParaRPr>
          </a:p>
          <a:p>
            <a:pPr>
              <a:lnSpc>
                <a:spcPct val="105000"/>
              </a:lnSpc>
              <a:spcBef>
                <a:spcPts val="300"/>
              </a:spcBef>
              <a:spcAft>
                <a:spcPct val="40000"/>
              </a:spcAft>
              <a:buFont typeface="Wingdings" pitchFamily="2" charset="2"/>
              <a:buChar char="Ø"/>
            </a:pPr>
            <a:r>
              <a:rPr lang="es-MX" sz="2400">
                <a:cs typeface="Times New Roman" pitchFamily="18" charset="0"/>
              </a:rPr>
              <a:t>Falta de una adecuada sistematización de los procesos administrativos que administran un expediente y de la recopilación de información sobre hechos criminales en una fiscalía.</a:t>
            </a:r>
            <a:endParaRPr lang="es-ES" sz="2400">
              <a:cs typeface="Times New Roman" pitchFamily="18" charset="0"/>
            </a:endParaRPr>
          </a:p>
          <a:p>
            <a:pPr>
              <a:lnSpc>
                <a:spcPct val="105000"/>
              </a:lnSpc>
              <a:spcBef>
                <a:spcPts val="300"/>
              </a:spcBef>
              <a:spcAft>
                <a:spcPct val="40000"/>
              </a:spcAft>
              <a:buFont typeface="Wingdings" pitchFamily="2" charset="2"/>
              <a:buChar char="Ø"/>
            </a:pPr>
            <a:r>
              <a:rPr lang="es-MX" sz="2400">
                <a:cs typeface="Times New Roman" pitchFamily="18" charset="0"/>
              </a:rPr>
              <a:t>Deficiencias en el proceso de toma de denuncias en sede policial.</a:t>
            </a:r>
            <a:endParaRPr lang="es-ES" sz="2400">
              <a:cs typeface="Times New Roman" pitchFamily="18" charset="0"/>
            </a:endParaRPr>
          </a:p>
          <a:p>
            <a:pPr>
              <a:lnSpc>
                <a:spcPct val="105000"/>
              </a:lnSpc>
              <a:spcBef>
                <a:spcPts val="263"/>
              </a:spcBef>
            </a:pPr>
            <a:endParaRPr lang="en-GB" sz="240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577850" y="1752600"/>
            <a:ext cx="9080500" cy="4724400"/>
          </a:xfrm>
          <a:ln/>
        </p:spPr>
        <p:txBody>
          <a:bodyPr lIns="0" tIns="0" rIns="0" bIns="0"/>
          <a:lstStyle/>
          <a:p>
            <a:pPr>
              <a:lnSpc>
                <a:spcPct val="105000"/>
              </a:lnSpc>
              <a:spcBef>
                <a:spcPts val="300"/>
              </a:spcBef>
              <a:spcAft>
                <a:spcPct val="40000"/>
              </a:spcAft>
              <a:buFont typeface="Wingdings" pitchFamily="2" charset="2"/>
              <a:buChar char="Ø"/>
            </a:pPr>
            <a:r>
              <a:rPr lang="es-MX" sz="2400">
                <a:cs typeface="Times New Roman" pitchFamily="18" charset="0"/>
              </a:rPr>
              <a:t>Falta de acceso por parte del área de Inteligencia Criminal a bases de datos de Fuerzas Federales, Policías provinciales, Sistemas penitenciarios federal y provinciales y acceso a la información de otros sectores y ámbitos de interés.   </a:t>
            </a:r>
            <a:endParaRPr lang="es-ES" sz="2400">
              <a:cs typeface="Times New Roman" pitchFamily="18" charset="0"/>
            </a:endParaRPr>
          </a:p>
          <a:p>
            <a:pPr>
              <a:lnSpc>
                <a:spcPct val="105000"/>
              </a:lnSpc>
              <a:spcBef>
                <a:spcPts val="300"/>
              </a:spcBef>
              <a:spcAft>
                <a:spcPct val="40000"/>
              </a:spcAft>
              <a:buFont typeface="Wingdings" pitchFamily="2" charset="2"/>
              <a:buChar char="Ø"/>
            </a:pPr>
            <a:r>
              <a:rPr lang="es-MX" sz="2400">
                <a:cs typeface="Times New Roman" pitchFamily="18" charset="0"/>
              </a:rPr>
              <a:t>Falta de una coordinación e interconexión informatizada entre los sectores y ámbitos involucrados.</a:t>
            </a:r>
          </a:p>
          <a:p>
            <a:pPr>
              <a:lnSpc>
                <a:spcPct val="105000"/>
              </a:lnSpc>
              <a:spcBef>
                <a:spcPts val="300"/>
              </a:spcBef>
              <a:spcAft>
                <a:spcPct val="40000"/>
              </a:spcAft>
              <a:buFont typeface="Wingdings" pitchFamily="2" charset="2"/>
              <a:buChar char="Ø"/>
            </a:pPr>
            <a:r>
              <a:rPr lang="es-MX" sz="2400">
                <a:cs typeface="Times New Roman" pitchFamily="18" charset="0"/>
              </a:rPr>
              <a:t>Falta de sistematización entre la descripción de Hechos, Imputados –individuales, grupos o bandas delictivas-, así como de Denunciantes o Víctimas.</a:t>
            </a:r>
          </a:p>
          <a:p>
            <a:pPr>
              <a:lnSpc>
                <a:spcPct val="105000"/>
              </a:lnSpc>
              <a:spcBef>
                <a:spcPts val="300"/>
              </a:spcBef>
              <a:spcAft>
                <a:spcPct val="40000"/>
              </a:spcAft>
            </a:pPr>
            <a:endParaRPr lang="es-MX" sz="2000">
              <a:cs typeface="Times New Roman" pitchFamily="18" charset="0"/>
            </a:endParaRPr>
          </a:p>
          <a:p>
            <a:pPr>
              <a:lnSpc>
                <a:spcPct val="105000"/>
              </a:lnSpc>
              <a:spcBef>
                <a:spcPts val="300"/>
              </a:spcBef>
              <a:spcAft>
                <a:spcPct val="40000"/>
              </a:spcAft>
            </a:pPr>
            <a:endParaRPr lang="es-MX" sz="2000">
              <a:cs typeface="Times New Roman" pitchFamily="18" charset="0"/>
            </a:endParaRPr>
          </a:p>
          <a:p>
            <a:pPr>
              <a:lnSpc>
                <a:spcPct val="105000"/>
              </a:lnSpc>
              <a:spcBef>
                <a:spcPts val="300"/>
              </a:spcBef>
              <a:spcAft>
                <a:spcPct val="40000"/>
              </a:spcAft>
            </a:pPr>
            <a:endParaRPr lang="es-MX" sz="2000">
              <a:cs typeface="Times New Roman" pitchFamily="18" charset="0"/>
            </a:endParaRPr>
          </a:p>
          <a:p>
            <a:pPr>
              <a:lnSpc>
                <a:spcPct val="105000"/>
              </a:lnSpc>
              <a:spcBef>
                <a:spcPts val="300"/>
              </a:spcBef>
              <a:spcAft>
                <a:spcPct val="40000"/>
              </a:spcAft>
            </a:pPr>
            <a:endParaRPr lang="es-ES" sz="2000">
              <a:cs typeface="Times New Roman" pitchFamily="18" charset="0"/>
            </a:endParaRPr>
          </a:p>
          <a:p>
            <a:pPr>
              <a:lnSpc>
                <a:spcPct val="105000"/>
              </a:lnSpc>
              <a:spcBef>
                <a:spcPts val="263"/>
              </a:spcBef>
            </a:pPr>
            <a:endParaRPr lang="en-GB" sz="2400"/>
          </a:p>
        </p:txBody>
      </p:sp>
      <p:sp>
        <p:nvSpPr>
          <p:cNvPr id="89092" name="Rectangle 4"/>
          <p:cNvSpPr>
            <a:spLocks noChangeArrowheads="1"/>
          </p:cNvSpPr>
          <p:nvPr/>
        </p:nvSpPr>
        <p:spPr bwMode="auto">
          <a:xfrm>
            <a:off x="812800" y="669925"/>
            <a:ext cx="8416925" cy="1135063"/>
          </a:xfrm>
          <a:prstGeom prst="rect">
            <a:avLst/>
          </a:prstGeom>
          <a:noFill/>
          <a:ln w="9525">
            <a:noFill/>
            <a:miter lim="800000"/>
            <a:headEnd/>
            <a:tailEnd/>
          </a:ln>
          <a:effectLst/>
        </p:spPr>
        <p:txBody>
          <a:bodyPr lIns="0" tIns="0" rIns="0" bIns="0" anchor="ctr"/>
          <a:lstStyle/>
          <a:p>
            <a:pPr marL="342900" indent="-342900" algn="ctr"/>
            <a:r>
              <a:rPr kumimoji="0" lang="en-GB" sz="4400">
                <a:solidFill>
                  <a:schemeClr val="bg2"/>
                </a:solidFill>
                <a:latin typeface="Albertus Extra Bold" pitchFamily="34" charset="0"/>
              </a:rPr>
              <a:t>Diagnóstico </a:t>
            </a:r>
            <a:r>
              <a:rPr kumimoji="0" lang="en-GB" sz="2000">
                <a:solidFill>
                  <a:schemeClr val="bg2"/>
                </a:solidFill>
                <a:latin typeface="Albertus Extra Bold" pitchFamily="34" charset="0"/>
              </a:rPr>
              <a:t>(2)</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742950" y="1752600"/>
            <a:ext cx="8667750" cy="4400550"/>
          </a:xfrm>
          <a:ln/>
        </p:spPr>
        <p:txBody>
          <a:bodyPr lIns="0" tIns="0" rIns="0" bIns="0"/>
          <a:lstStyle/>
          <a:p>
            <a:pPr>
              <a:lnSpc>
                <a:spcPct val="105000"/>
              </a:lnSpc>
              <a:spcBef>
                <a:spcPts val="300"/>
              </a:spcBef>
              <a:spcAft>
                <a:spcPct val="40000"/>
              </a:spcAft>
              <a:buFont typeface="Wingdings" pitchFamily="2" charset="2"/>
              <a:buChar char="Ø"/>
            </a:pPr>
            <a:r>
              <a:rPr lang="es-MX" sz="2400">
                <a:cs typeface="Times New Roman" pitchFamily="18" charset="0"/>
              </a:rPr>
              <a:t>Pluralidad de numeración identificatoria de hechos o causas, lo cual dificulta significativamente el acceso a la información allí contenida.</a:t>
            </a:r>
            <a:endParaRPr lang="es-ES" sz="2400">
              <a:cs typeface="Times New Roman" pitchFamily="18" charset="0"/>
            </a:endParaRPr>
          </a:p>
          <a:p>
            <a:pPr>
              <a:lnSpc>
                <a:spcPct val="105000"/>
              </a:lnSpc>
              <a:spcBef>
                <a:spcPts val="300"/>
              </a:spcBef>
              <a:spcAft>
                <a:spcPct val="40000"/>
              </a:spcAft>
              <a:buFont typeface="Wingdings" pitchFamily="2" charset="2"/>
              <a:buChar char="Ø"/>
            </a:pPr>
            <a:r>
              <a:rPr lang="es-MX" sz="2400">
                <a:cs typeface="Times New Roman" pitchFamily="18" charset="0"/>
              </a:rPr>
              <a:t>Carencia de una adecuada infraestructura informática que soporte un uso racional, compartido y en tiempo real  de la diversidad de información disponible.</a:t>
            </a:r>
            <a:endParaRPr lang="es-ES" sz="2400">
              <a:cs typeface="Times New Roman" pitchFamily="18" charset="0"/>
            </a:endParaRPr>
          </a:p>
          <a:p>
            <a:pPr>
              <a:lnSpc>
                <a:spcPct val="105000"/>
              </a:lnSpc>
              <a:spcBef>
                <a:spcPts val="300"/>
              </a:spcBef>
              <a:spcAft>
                <a:spcPct val="40000"/>
              </a:spcAft>
              <a:buFont typeface="Wingdings" pitchFamily="2" charset="2"/>
              <a:buChar char="Ø"/>
            </a:pPr>
            <a:r>
              <a:rPr lang="es-MX" sz="2400">
                <a:cs typeface="Times New Roman" pitchFamily="18" charset="0"/>
              </a:rPr>
              <a:t>En general, falta de aplicación de los conceptos de análisis espacial de la información para la prevención o resolución de los delitos (uso de Sistemas de Información Geográfica). </a:t>
            </a:r>
            <a:endParaRPr lang="en-GB" sz="2400"/>
          </a:p>
        </p:txBody>
      </p:sp>
      <p:sp>
        <p:nvSpPr>
          <p:cNvPr id="91142" name="Rectangle 6"/>
          <p:cNvSpPr>
            <a:spLocks noChangeArrowheads="1"/>
          </p:cNvSpPr>
          <p:nvPr/>
        </p:nvSpPr>
        <p:spPr bwMode="auto">
          <a:xfrm>
            <a:off x="812800" y="727075"/>
            <a:ext cx="8416925" cy="1135063"/>
          </a:xfrm>
          <a:prstGeom prst="rect">
            <a:avLst/>
          </a:prstGeom>
          <a:noFill/>
          <a:ln w="9525">
            <a:noFill/>
            <a:miter lim="800000"/>
            <a:headEnd/>
            <a:tailEnd/>
          </a:ln>
          <a:effectLst/>
        </p:spPr>
        <p:txBody>
          <a:bodyPr lIns="0" tIns="0" rIns="0" bIns="0" anchor="ctr"/>
          <a:lstStyle/>
          <a:p>
            <a:pPr marL="342900" indent="-342900" algn="ctr"/>
            <a:r>
              <a:rPr kumimoji="0" lang="en-GB" sz="4400">
                <a:solidFill>
                  <a:schemeClr val="bg2"/>
                </a:solidFill>
                <a:latin typeface="Albertus Extra Bold" pitchFamily="34" charset="0"/>
              </a:rPr>
              <a:t>Diagnóstico </a:t>
            </a:r>
            <a:r>
              <a:rPr kumimoji="0" lang="en-GB" sz="2000">
                <a:solidFill>
                  <a:schemeClr val="bg2"/>
                </a:solidFill>
                <a:latin typeface="Albertus Extra Bold" pitchFamily="34" charset="0"/>
              </a:rPr>
              <a:t>(3)</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ln/>
        </p:spPr>
        <p:txBody>
          <a:bodyPr lIns="0" tIns="0" rIns="0" bIns="0"/>
          <a:lstStyle/>
          <a:p>
            <a:pPr>
              <a:lnSpc>
                <a:spcPct val="105000"/>
              </a:lnSpc>
              <a:spcBef>
                <a:spcPts val="263"/>
              </a:spcBef>
              <a:buFont typeface="Wingdings" pitchFamily="2" charset="2"/>
              <a:buChar char="Ø"/>
            </a:pPr>
            <a:r>
              <a:rPr lang="es-MX" sz="2400">
                <a:cs typeface="Times New Roman" pitchFamily="18" charset="0"/>
              </a:rPr>
              <a:t>Incumplimiento de los compromisos del país en lo referido a la implementación del NONARG (Nodo Nacional Argentino) del Sistema de Intercambio de Información de Seguridad  del MERCOSUR (SISME) </a:t>
            </a:r>
            <a:endParaRPr lang="es-ES" sz="2400">
              <a:cs typeface="Times New Roman" pitchFamily="18" charset="0"/>
            </a:endParaRPr>
          </a:p>
          <a:p>
            <a:pPr>
              <a:lnSpc>
                <a:spcPct val="105000"/>
              </a:lnSpc>
              <a:spcBef>
                <a:spcPts val="263"/>
              </a:spcBef>
              <a:buFont typeface="Wingdings" pitchFamily="2" charset="2"/>
              <a:buNone/>
            </a:pPr>
            <a:endParaRPr lang="es-ES" sz="2400">
              <a:cs typeface="Times New Roman" pitchFamily="18" charset="0"/>
            </a:endParaRPr>
          </a:p>
          <a:p>
            <a:pPr>
              <a:lnSpc>
                <a:spcPct val="105000"/>
              </a:lnSpc>
              <a:spcBef>
                <a:spcPts val="263"/>
              </a:spcBef>
              <a:buFont typeface="Wingdings" pitchFamily="2" charset="2"/>
              <a:buChar char="Ø"/>
            </a:pPr>
            <a:r>
              <a:rPr lang="es-MX" sz="2400">
                <a:cs typeface="Times New Roman" pitchFamily="18" charset="0"/>
              </a:rPr>
              <a:t>Debilidades en la articulación práctica del Sistema de Seguridad Interior y en particular del Esfuerzo Nacional de Policía, y entre éstos y el Sistema Penal (Fiscalías, Juzgados, sistemas penitenciarios).</a:t>
            </a:r>
            <a:r>
              <a:rPr lang="es-ES" sz="2400"/>
              <a:t> </a:t>
            </a:r>
            <a:endParaRPr lang="en-GB" sz="2400"/>
          </a:p>
        </p:txBody>
      </p:sp>
      <p:sp>
        <p:nvSpPr>
          <p:cNvPr id="93189" name="Rectangle 5"/>
          <p:cNvSpPr>
            <a:spLocks noChangeArrowheads="1"/>
          </p:cNvSpPr>
          <p:nvPr/>
        </p:nvSpPr>
        <p:spPr bwMode="auto">
          <a:xfrm>
            <a:off x="812800" y="822325"/>
            <a:ext cx="8416925" cy="1135063"/>
          </a:xfrm>
          <a:prstGeom prst="rect">
            <a:avLst/>
          </a:prstGeom>
          <a:noFill/>
          <a:ln w="9525">
            <a:noFill/>
            <a:miter lim="800000"/>
            <a:headEnd/>
            <a:tailEnd/>
          </a:ln>
          <a:effectLst/>
        </p:spPr>
        <p:txBody>
          <a:bodyPr lIns="0" tIns="0" rIns="0" bIns="0" anchor="ctr"/>
          <a:lstStyle/>
          <a:p>
            <a:pPr marL="342900" indent="-342900" algn="ctr"/>
            <a:r>
              <a:rPr kumimoji="0" lang="en-GB" sz="4400">
                <a:solidFill>
                  <a:schemeClr val="bg2"/>
                </a:solidFill>
                <a:latin typeface="Albertus Extra Bold" pitchFamily="34" charset="0"/>
              </a:rPr>
              <a:t>Diagnóstico </a:t>
            </a:r>
            <a:r>
              <a:rPr kumimoji="0" lang="en-GB" sz="2000">
                <a:solidFill>
                  <a:schemeClr val="bg2"/>
                </a:solidFill>
                <a:latin typeface="Albertus Extra Bold" pitchFamily="34" charset="0"/>
              </a:rPr>
              <a:t>(4)</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704850" y="1924050"/>
            <a:ext cx="8915400" cy="4476750"/>
          </a:xfrm>
          <a:ln/>
        </p:spPr>
        <p:txBody>
          <a:bodyPr lIns="0" tIns="0" rIns="0" bIns="0"/>
          <a:lstStyle/>
          <a:p>
            <a:pPr>
              <a:lnSpc>
                <a:spcPct val="105000"/>
              </a:lnSpc>
              <a:spcBef>
                <a:spcPts val="300"/>
              </a:spcBef>
              <a:spcAft>
                <a:spcPct val="30000"/>
              </a:spcAft>
              <a:buFont typeface="Wingdings" pitchFamily="2" charset="2"/>
              <a:buChar char="Ø"/>
            </a:pPr>
            <a:r>
              <a:rPr lang="es-MX" sz="2400">
                <a:cs typeface="Times New Roman" pitchFamily="18" charset="0"/>
              </a:rPr>
              <a:t>Escasa disposición a la coordinación y a un intercambio de información por parte de los sectores y ámbitos involucrados.</a:t>
            </a:r>
            <a:endParaRPr lang="es-ES" sz="2400">
              <a:cs typeface="Times New Roman" pitchFamily="18" charset="0"/>
            </a:endParaRPr>
          </a:p>
          <a:p>
            <a:pPr>
              <a:lnSpc>
                <a:spcPct val="105000"/>
              </a:lnSpc>
              <a:spcBef>
                <a:spcPts val="300"/>
              </a:spcBef>
              <a:spcAft>
                <a:spcPct val="30000"/>
              </a:spcAft>
              <a:buFont typeface="Wingdings" pitchFamily="2" charset="2"/>
              <a:buChar char="Ø"/>
            </a:pPr>
            <a:r>
              <a:rPr lang="es-MX" sz="2400">
                <a:cs typeface="Times New Roman" pitchFamily="18" charset="0"/>
              </a:rPr>
              <a:t>Escasez de medios tecnológicos -hardware, software, integración de fuentes de información en Banco de Datos, y redes-, y de normas preestablecidas para implementar un registro unificado inteligente entre las fuerzas policiales provinciales y federales y el ámbito de la  Justicia. </a:t>
            </a:r>
            <a:endParaRPr lang="es-ES" sz="2400">
              <a:cs typeface="Times New Roman" pitchFamily="18" charset="0"/>
            </a:endParaRPr>
          </a:p>
          <a:p>
            <a:pPr>
              <a:lnSpc>
                <a:spcPct val="105000"/>
              </a:lnSpc>
              <a:spcBef>
                <a:spcPts val="300"/>
              </a:spcBef>
              <a:spcAft>
                <a:spcPct val="30000"/>
              </a:spcAft>
              <a:buFont typeface="Wingdings" pitchFamily="2" charset="2"/>
              <a:buChar char="Ø"/>
            </a:pPr>
            <a:r>
              <a:rPr lang="es-MX" sz="2400">
                <a:cs typeface="Times New Roman" pitchFamily="18" charset="0"/>
              </a:rPr>
              <a:t>Poca experiencia en una relación fluida y estable en el tiempo entre el Estado federal y las provincias en materia de seguridad interior.</a:t>
            </a:r>
            <a:endParaRPr lang="en-GB" sz="2400"/>
          </a:p>
        </p:txBody>
      </p:sp>
      <p:sp>
        <p:nvSpPr>
          <p:cNvPr id="95237" name="Rectangle 5"/>
          <p:cNvSpPr>
            <a:spLocks noChangeArrowheads="1"/>
          </p:cNvSpPr>
          <p:nvPr/>
        </p:nvSpPr>
        <p:spPr bwMode="auto">
          <a:xfrm>
            <a:off x="812800" y="822325"/>
            <a:ext cx="8416925" cy="1135063"/>
          </a:xfrm>
          <a:prstGeom prst="rect">
            <a:avLst/>
          </a:prstGeom>
          <a:noFill/>
          <a:ln w="9525">
            <a:noFill/>
            <a:miter lim="800000"/>
            <a:headEnd/>
            <a:tailEnd/>
          </a:ln>
          <a:effectLst/>
        </p:spPr>
        <p:txBody>
          <a:bodyPr lIns="0" tIns="0" rIns="0" bIns="0" anchor="ctr"/>
          <a:lstStyle/>
          <a:p>
            <a:pPr marL="342900" indent="-342900" algn="ctr"/>
            <a:r>
              <a:rPr kumimoji="0" lang="en-GB" sz="4400">
                <a:solidFill>
                  <a:schemeClr val="bg2"/>
                </a:solidFill>
                <a:latin typeface="Albertus Extra Bold" pitchFamily="34" charset="0"/>
              </a:rPr>
              <a:t>Causas</a:t>
            </a:r>
            <a:endParaRPr kumimoji="0" lang="en-GB" sz="2000">
              <a:solidFill>
                <a:schemeClr val="bg2"/>
              </a:solidFill>
              <a:latin typeface="Albertus Extra Bold"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a:ln/>
        </p:spPr>
        <p:txBody>
          <a:bodyPr lIns="0" tIns="0" rIns="0" bIns="0"/>
          <a:lstStyle/>
          <a:p>
            <a:pPr>
              <a:lnSpc>
                <a:spcPct val="105000"/>
              </a:lnSpc>
              <a:spcBef>
                <a:spcPts val="263"/>
              </a:spcBef>
              <a:buFont typeface="Wingdings" pitchFamily="2" charset="2"/>
              <a:buChar char="Ø"/>
            </a:pPr>
            <a:r>
              <a:rPr lang="es-MX" sz="2400">
                <a:cs typeface="Times New Roman" pitchFamily="18" charset="0"/>
              </a:rPr>
              <a:t>Escasa priorización de la dimensión informática (su modernización; la gestión de recursos y asignación de presupuestos) por las políticas institucionales de las policías y por las gestiones pasadas en el ámbito de seguridad interior.</a:t>
            </a:r>
            <a:endParaRPr lang="es-ES" sz="2400">
              <a:cs typeface="Times New Roman" pitchFamily="18" charset="0"/>
            </a:endParaRPr>
          </a:p>
          <a:p>
            <a:pPr>
              <a:lnSpc>
                <a:spcPct val="105000"/>
              </a:lnSpc>
              <a:spcBef>
                <a:spcPts val="263"/>
              </a:spcBef>
              <a:buFont typeface="Wingdings" pitchFamily="2" charset="2"/>
              <a:buNone/>
            </a:pPr>
            <a:endParaRPr lang="es-ES" sz="2400">
              <a:cs typeface="Times New Roman" pitchFamily="18" charset="0"/>
            </a:endParaRPr>
          </a:p>
          <a:p>
            <a:pPr>
              <a:lnSpc>
                <a:spcPct val="105000"/>
              </a:lnSpc>
              <a:spcBef>
                <a:spcPts val="263"/>
              </a:spcBef>
              <a:buFont typeface="Wingdings" pitchFamily="2" charset="2"/>
              <a:buChar char="Ø"/>
            </a:pPr>
            <a:r>
              <a:rPr lang="es-MX" sz="2400">
                <a:cs typeface="Times New Roman" pitchFamily="18" charset="0"/>
              </a:rPr>
              <a:t>Falta de capacitación sistemática de personal policial en el uso de Bancos de Datos y Sistemas de Información Geográfica para realizar el análisis espacial e interpretación de la información</a:t>
            </a:r>
            <a:r>
              <a:rPr lang="es-ES" sz="2400"/>
              <a:t> </a:t>
            </a:r>
            <a:r>
              <a:rPr lang="en-GB" sz="2400"/>
              <a:t>.</a:t>
            </a:r>
          </a:p>
        </p:txBody>
      </p:sp>
      <p:sp>
        <p:nvSpPr>
          <p:cNvPr id="97285" name="Rectangle 5"/>
          <p:cNvSpPr>
            <a:spLocks noChangeArrowheads="1"/>
          </p:cNvSpPr>
          <p:nvPr/>
        </p:nvSpPr>
        <p:spPr bwMode="auto">
          <a:xfrm>
            <a:off x="812800" y="822325"/>
            <a:ext cx="8416925" cy="1135063"/>
          </a:xfrm>
          <a:prstGeom prst="rect">
            <a:avLst/>
          </a:prstGeom>
          <a:noFill/>
          <a:ln w="9525">
            <a:noFill/>
            <a:miter lim="800000"/>
            <a:headEnd/>
            <a:tailEnd/>
          </a:ln>
          <a:effectLst/>
        </p:spPr>
        <p:txBody>
          <a:bodyPr lIns="0" tIns="0" rIns="0" bIns="0" anchor="ctr"/>
          <a:lstStyle/>
          <a:p>
            <a:pPr marL="342900" indent="-342900" algn="ctr"/>
            <a:r>
              <a:rPr kumimoji="0" lang="en-GB" sz="4400">
                <a:solidFill>
                  <a:schemeClr val="bg2"/>
                </a:solidFill>
                <a:latin typeface="Albertus Extra Bold" pitchFamily="34" charset="0"/>
              </a:rPr>
              <a:t>Causas </a:t>
            </a:r>
            <a:r>
              <a:rPr kumimoji="0" lang="en-GB" sz="2000">
                <a:solidFill>
                  <a:schemeClr val="bg2"/>
                </a:solidFill>
                <a:latin typeface="Albertus Extra Bold" pitchFamily="34" charset="0"/>
              </a:rPr>
              <a:t>(2)</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Line 3"/>
          <p:cNvSpPr>
            <a:spLocks noChangeShapeType="1"/>
          </p:cNvSpPr>
          <p:nvPr/>
        </p:nvSpPr>
        <p:spPr bwMode="auto">
          <a:xfrm>
            <a:off x="1622425" y="1344613"/>
            <a:ext cx="19050" cy="4821237"/>
          </a:xfrm>
          <a:prstGeom prst="line">
            <a:avLst/>
          </a:prstGeom>
          <a:noFill/>
          <a:ln w="44450">
            <a:solidFill>
              <a:srgbClr val="CC99FF"/>
            </a:solidFill>
            <a:round/>
            <a:headEnd/>
            <a:tailEnd/>
          </a:ln>
          <a:effectLst/>
        </p:spPr>
        <p:txBody>
          <a:bodyPr wrap="none" anchor="ctr"/>
          <a:lstStyle/>
          <a:p>
            <a:endParaRPr lang="en-US"/>
          </a:p>
        </p:txBody>
      </p:sp>
      <p:sp>
        <p:nvSpPr>
          <p:cNvPr id="71684" name="Line 4"/>
          <p:cNvSpPr>
            <a:spLocks noChangeShapeType="1"/>
          </p:cNvSpPr>
          <p:nvPr/>
        </p:nvSpPr>
        <p:spPr bwMode="auto">
          <a:xfrm flipH="1">
            <a:off x="273050" y="2924175"/>
            <a:ext cx="9288463" cy="0"/>
          </a:xfrm>
          <a:prstGeom prst="line">
            <a:avLst/>
          </a:prstGeom>
          <a:noFill/>
          <a:ln w="44450">
            <a:solidFill>
              <a:srgbClr val="CC99FF"/>
            </a:solidFill>
            <a:round/>
            <a:headEnd/>
            <a:tailEnd/>
          </a:ln>
          <a:effectLst/>
        </p:spPr>
        <p:txBody>
          <a:bodyPr wrap="none" anchor="ctr"/>
          <a:lstStyle/>
          <a:p>
            <a:endParaRPr lang="en-US"/>
          </a:p>
        </p:txBody>
      </p:sp>
      <p:sp>
        <p:nvSpPr>
          <p:cNvPr id="71686" name="Text Box 6"/>
          <p:cNvSpPr txBox="1">
            <a:spLocks noChangeArrowheads="1"/>
          </p:cNvSpPr>
          <p:nvPr/>
        </p:nvSpPr>
        <p:spPr bwMode="auto">
          <a:xfrm>
            <a:off x="0" y="1773238"/>
            <a:ext cx="1785938" cy="427037"/>
          </a:xfrm>
          <a:prstGeom prst="rect">
            <a:avLst/>
          </a:prstGeom>
          <a:noFill/>
          <a:ln w="9525">
            <a:noFill/>
            <a:miter lim="800000"/>
            <a:headEnd/>
            <a:tailEnd/>
          </a:ln>
          <a:effectLst/>
        </p:spPr>
        <p:txBody>
          <a:bodyPr>
            <a:spAutoFit/>
          </a:bodyPr>
          <a:lstStyle/>
          <a:p>
            <a:pPr algn="ctr" eaLnBrk="0" hangingPunct="0"/>
            <a:r>
              <a:rPr kumimoji="0" lang="en-US" sz="2200" b="1">
                <a:latin typeface="Arial" pitchFamily="34" charset="0"/>
              </a:rPr>
              <a:t>Productos</a:t>
            </a:r>
          </a:p>
        </p:txBody>
      </p:sp>
      <p:sp>
        <p:nvSpPr>
          <p:cNvPr id="71688" name="Line 8"/>
          <p:cNvSpPr>
            <a:spLocks noChangeShapeType="1"/>
          </p:cNvSpPr>
          <p:nvPr/>
        </p:nvSpPr>
        <p:spPr bwMode="auto">
          <a:xfrm flipH="1">
            <a:off x="200025" y="4652963"/>
            <a:ext cx="9361488" cy="0"/>
          </a:xfrm>
          <a:prstGeom prst="line">
            <a:avLst/>
          </a:prstGeom>
          <a:noFill/>
          <a:ln w="44450">
            <a:solidFill>
              <a:srgbClr val="CC99FF"/>
            </a:solidFill>
            <a:round/>
            <a:headEnd/>
            <a:tailEnd/>
          </a:ln>
          <a:effectLst/>
        </p:spPr>
        <p:txBody>
          <a:bodyPr wrap="none" anchor="ctr"/>
          <a:lstStyle/>
          <a:p>
            <a:endParaRPr lang="en-US"/>
          </a:p>
        </p:txBody>
      </p:sp>
      <p:sp>
        <p:nvSpPr>
          <p:cNvPr id="71689" name="Text Box 9"/>
          <p:cNvSpPr txBox="1">
            <a:spLocks noChangeArrowheads="1"/>
          </p:cNvSpPr>
          <p:nvPr/>
        </p:nvSpPr>
        <p:spPr bwMode="auto">
          <a:xfrm>
            <a:off x="1785938" y="4797425"/>
            <a:ext cx="2741612" cy="485775"/>
          </a:xfrm>
          <a:prstGeom prst="rect">
            <a:avLst/>
          </a:prstGeom>
          <a:noFill/>
          <a:ln w="28575">
            <a:solidFill>
              <a:srgbClr val="FF3300"/>
            </a:solidFill>
            <a:miter lim="800000"/>
            <a:headEnd/>
            <a:tailEnd/>
          </a:ln>
          <a:effectLst/>
        </p:spPr>
        <p:txBody>
          <a:bodyPr>
            <a:spAutoFit/>
          </a:bodyPr>
          <a:lstStyle/>
          <a:p>
            <a:pPr eaLnBrk="0" hangingPunct="0">
              <a:tabLst>
                <a:tab pos="2114550" algn="l"/>
              </a:tabLst>
            </a:pPr>
            <a:r>
              <a:rPr kumimoji="0" lang="en-US" sz="2200">
                <a:latin typeface="Arial" pitchFamily="34" charset="0"/>
              </a:rPr>
              <a:t>Toma de Denuncias</a:t>
            </a:r>
            <a:r>
              <a:rPr kumimoji="0" lang="en-US">
                <a:latin typeface="Arial" pitchFamily="34" charset="0"/>
              </a:rPr>
              <a:t> </a:t>
            </a:r>
            <a:endParaRPr kumimoji="0" lang="en-US"/>
          </a:p>
        </p:txBody>
      </p:sp>
      <p:sp>
        <p:nvSpPr>
          <p:cNvPr id="71690" name="Text Box 10"/>
          <p:cNvSpPr txBox="1">
            <a:spLocks noChangeArrowheads="1"/>
          </p:cNvSpPr>
          <p:nvPr/>
        </p:nvSpPr>
        <p:spPr bwMode="auto">
          <a:xfrm>
            <a:off x="1785938" y="5516563"/>
            <a:ext cx="2951162"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Otras Bases de Datos</a:t>
            </a:r>
            <a:endParaRPr kumimoji="0" lang="en-US" sz="2200"/>
          </a:p>
        </p:txBody>
      </p:sp>
      <p:sp>
        <p:nvSpPr>
          <p:cNvPr id="71691" name="Text Box 11"/>
          <p:cNvSpPr txBox="1">
            <a:spLocks noChangeArrowheads="1"/>
          </p:cNvSpPr>
          <p:nvPr/>
        </p:nvSpPr>
        <p:spPr bwMode="auto">
          <a:xfrm>
            <a:off x="484188" y="1038225"/>
            <a:ext cx="750887" cy="396875"/>
          </a:xfrm>
          <a:prstGeom prst="rect">
            <a:avLst/>
          </a:prstGeom>
          <a:noFill/>
          <a:ln w="9525">
            <a:noFill/>
            <a:miter lim="800000"/>
            <a:headEnd/>
            <a:tailEnd/>
          </a:ln>
          <a:effectLst/>
        </p:spPr>
        <p:txBody>
          <a:bodyPr wrap="none">
            <a:spAutoFit/>
          </a:bodyPr>
          <a:lstStyle/>
          <a:p>
            <a:pPr eaLnBrk="0" hangingPunct="0"/>
            <a:r>
              <a:rPr kumimoji="0" lang="en-US" sz="2000" i="1">
                <a:latin typeface="Arial" pitchFamily="34" charset="0"/>
              </a:rPr>
              <a:t>Nivel</a:t>
            </a:r>
          </a:p>
        </p:txBody>
      </p:sp>
      <p:sp>
        <p:nvSpPr>
          <p:cNvPr id="71692" name="Text Box 12"/>
          <p:cNvSpPr txBox="1">
            <a:spLocks noChangeArrowheads="1"/>
          </p:cNvSpPr>
          <p:nvPr/>
        </p:nvSpPr>
        <p:spPr bwMode="auto">
          <a:xfrm>
            <a:off x="2074863" y="3141663"/>
            <a:ext cx="933450"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G.I.S. </a:t>
            </a:r>
          </a:p>
        </p:txBody>
      </p:sp>
      <p:sp>
        <p:nvSpPr>
          <p:cNvPr id="71693" name="Text Box 13"/>
          <p:cNvSpPr txBox="1">
            <a:spLocks noChangeArrowheads="1"/>
          </p:cNvSpPr>
          <p:nvPr/>
        </p:nvSpPr>
        <p:spPr bwMode="auto">
          <a:xfrm>
            <a:off x="8121650" y="3213100"/>
            <a:ext cx="1368425" cy="455613"/>
          </a:xfrm>
          <a:prstGeom prst="rect">
            <a:avLst/>
          </a:prstGeom>
          <a:noFill/>
          <a:ln w="28575">
            <a:solidFill>
              <a:srgbClr val="FF3300"/>
            </a:solidFill>
            <a:miter lim="800000"/>
            <a:headEnd/>
            <a:tailEnd/>
          </a:ln>
          <a:effectLst/>
        </p:spPr>
        <p:txBody>
          <a:bodyPr>
            <a:spAutoFit/>
          </a:bodyPr>
          <a:lstStyle/>
          <a:p>
            <a:pPr eaLnBrk="0" hangingPunct="0">
              <a:tabLst>
                <a:tab pos="2114550" algn="l"/>
              </a:tabLst>
            </a:pPr>
            <a:r>
              <a:rPr kumimoji="0" lang="en-US" sz="2200">
                <a:latin typeface="Arial" pitchFamily="34" charset="0"/>
              </a:rPr>
              <a:t>Analistas</a:t>
            </a:r>
            <a:endParaRPr kumimoji="0" lang="en-US" sz="2200"/>
          </a:p>
        </p:txBody>
      </p:sp>
      <p:sp>
        <p:nvSpPr>
          <p:cNvPr id="71694" name="Text Box 14"/>
          <p:cNvSpPr txBox="1">
            <a:spLocks noChangeArrowheads="1"/>
          </p:cNvSpPr>
          <p:nvPr/>
        </p:nvSpPr>
        <p:spPr bwMode="auto">
          <a:xfrm>
            <a:off x="1785938" y="1484313"/>
            <a:ext cx="2303462"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Mapas del Delito</a:t>
            </a:r>
          </a:p>
        </p:txBody>
      </p:sp>
      <p:sp>
        <p:nvSpPr>
          <p:cNvPr id="71695" name="Text Box 15"/>
          <p:cNvSpPr txBox="1">
            <a:spLocks noChangeArrowheads="1"/>
          </p:cNvSpPr>
          <p:nvPr/>
        </p:nvSpPr>
        <p:spPr bwMode="auto">
          <a:xfrm>
            <a:off x="3224213" y="3068638"/>
            <a:ext cx="2736850" cy="790575"/>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Software y Técnicas</a:t>
            </a:r>
          </a:p>
          <a:p>
            <a:pPr algn="ctr" eaLnBrk="0" hangingPunct="0">
              <a:tabLst>
                <a:tab pos="2114550" algn="l"/>
              </a:tabLst>
            </a:pPr>
            <a:r>
              <a:rPr kumimoji="0" lang="en-US" sz="2200">
                <a:latin typeface="Arial" pitchFamily="34" charset="0"/>
              </a:rPr>
              <a:t>de Análisis</a:t>
            </a:r>
          </a:p>
        </p:txBody>
      </p:sp>
      <p:sp>
        <p:nvSpPr>
          <p:cNvPr id="71696" name="Text Box 16"/>
          <p:cNvSpPr txBox="1">
            <a:spLocks noChangeArrowheads="1"/>
          </p:cNvSpPr>
          <p:nvPr/>
        </p:nvSpPr>
        <p:spPr bwMode="auto">
          <a:xfrm>
            <a:off x="4881563" y="2205038"/>
            <a:ext cx="4751387"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Estadística Criminal y de Accidentes</a:t>
            </a:r>
          </a:p>
        </p:txBody>
      </p:sp>
      <p:sp>
        <p:nvSpPr>
          <p:cNvPr id="71697" name="Text Box 17"/>
          <p:cNvSpPr txBox="1">
            <a:spLocks noChangeArrowheads="1"/>
          </p:cNvSpPr>
          <p:nvPr/>
        </p:nvSpPr>
        <p:spPr bwMode="auto">
          <a:xfrm>
            <a:off x="7400925" y="1341438"/>
            <a:ext cx="2066925" cy="790575"/>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Estudios Criminológicos</a:t>
            </a:r>
          </a:p>
        </p:txBody>
      </p:sp>
      <p:sp>
        <p:nvSpPr>
          <p:cNvPr id="71698" name="Text Box 18"/>
          <p:cNvSpPr txBox="1">
            <a:spLocks noChangeArrowheads="1"/>
          </p:cNvSpPr>
          <p:nvPr/>
        </p:nvSpPr>
        <p:spPr bwMode="auto">
          <a:xfrm>
            <a:off x="4232275" y="1484313"/>
            <a:ext cx="2971800"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Mapa de Inteligencia</a:t>
            </a:r>
          </a:p>
        </p:txBody>
      </p:sp>
      <p:sp>
        <p:nvSpPr>
          <p:cNvPr id="71699" name="Text Box 19"/>
          <p:cNvSpPr txBox="1">
            <a:spLocks noChangeArrowheads="1"/>
          </p:cNvSpPr>
          <p:nvPr/>
        </p:nvSpPr>
        <p:spPr bwMode="auto">
          <a:xfrm>
            <a:off x="4665663" y="4005263"/>
            <a:ext cx="2592387"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Redes y Sistemas</a:t>
            </a:r>
          </a:p>
        </p:txBody>
      </p:sp>
      <p:sp>
        <p:nvSpPr>
          <p:cNvPr id="71700" name="Text Box 20"/>
          <p:cNvSpPr txBox="1">
            <a:spLocks noChangeArrowheads="1"/>
          </p:cNvSpPr>
          <p:nvPr/>
        </p:nvSpPr>
        <p:spPr bwMode="auto">
          <a:xfrm>
            <a:off x="4665663" y="4797425"/>
            <a:ext cx="3313112" cy="455613"/>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Otras Fuentes Textuales</a:t>
            </a:r>
            <a:endParaRPr kumimoji="0" lang="en-US" sz="2200"/>
          </a:p>
        </p:txBody>
      </p:sp>
      <p:sp>
        <p:nvSpPr>
          <p:cNvPr id="71701" name="Text Box 21"/>
          <p:cNvSpPr txBox="1">
            <a:spLocks noChangeArrowheads="1"/>
          </p:cNvSpPr>
          <p:nvPr/>
        </p:nvSpPr>
        <p:spPr bwMode="auto">
          <a:xfrm>
            <a:off x="2000250" y="4005263"/>
            <a:ext cx="2438400"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Datawarehousing</a:t>
            </a:r>
            <a:endParaRPr kumimoji="0" lang="en-US" sz="2200"/>
          </a:p>
        </p:txBody>
      </p:sp>
      <p:sp>
        <p:nvSpPr>
          <p:cNvPr id="71702" name="Text Box 22"/>
          <p:cNvSpPr txBox="1">
            <a:spLocks noChangeArrowheads="1"/>
          </p:cNvSpPr>
          <p:nvPr/>
        </p:nvSpPr>
        <p:spPr bwMode="auto">
          <a:xfrm>
            <a:off x="6176963" y="3213100"/>
            <a:ext cx="1828800" cy="455613"/>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Capacitación</a:t>
            </a:r>
            <a:endParaRPr kumimoji="0" lang="en-US" sz="2200"/>
          </a:p>
        </p:txBody>
      </p:sp>
      <p:sp>
        <p:nvSpPr>
          <p:cNvPr id="71703" name="Text Box 23"/>
          <p:cNvSpPr txBox="1">
            <a:spLocks noChangeArrowheads="1"/>
          </p:cNvSpPr>
          <p:nvPr/>
        </p:nvSpPr>
        <p:spPr bwMode="auto">
          <a:xfrm>
            <a:off x="4808538" y="5516563"/>
            <a:ext cx="3097212"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Llamados/eventos 911</a:t>
            </a:r>
            <a:endParaRPr kumimoji="0" lang="en-US" sz="2200"/>
          </a:p>
        </p:txBody>
      </p:sp>
      <p:sp>
        <p:nvSpPr>
          <p:cNvPr id="71704" name="Text Box 24"/>
          <p:cNvSpPr txBox="1">
            <a:spLocks noChangeArrowheads="1"/>
          </p:cNvSpPr>
          <p:nvPr/>
        </p:nvSpPr>
        <p:spPr bwMode="auto">
          <a:xfrm>
            <a:off x="1785938" y="2205038"/>
            <a:ext cx="2971800" cy="455612"/>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Mapa de Operatividad</a:t>
            </a:r>
          </a:p>
        </p:txBody>
      </p:sp>
      <p:sp>
        <p:nvSpPr>
          <p:cNvPr id="71705" name="Text Box 25"/>
          <p:cNvSpPr txBox="1">
            <a:spLocks noChangeArrowheads="1"/>
          </p:cNvSpPr>
          <p:nvPr/>
        </p:nvSpPr>
        <p:spPr bwMode="auto">
          <a:xfrm>
            <a:off x="8048625" y="4868863"/>
            <a:ext cx="1657350" cy="1125537"/>
          </a:xfrm>
          <a:prstGeom prst="rect">
            <a:avLst/>
          </a:prstGeom>
          <a:noFill/>
          <a:ln w="28575">
            <a:solidFill>
              <a:srgbClr val="FF3300"/>
            </a:solidFill>
            <a:miter lim="800000"/>
            <a:headEnd/>
            <a:tailEnd/>
          </a:ln>
          <a:effectLst/>
        </p:spPr>
        <p:txBody>
          <a:bodyPr>
            <a:spAutoFit/>
          </a:bodyPr>
          <a:lstStyle/>
          <a:p>
            <a:pPr algn="ctr" eaLnBrk="0" hangingPunct="0">
              <a:tabLst>
                <a:tab pos="2114550" algn="l"/>
              </a:tabLst>
            </a:pPr>
            <a:r>
              <a:rPr kumimoji="0" lang="en-US" sz="2200">
                <a:latin typeface="Arial" pitchFamily="34" charset="0"/>
              </a:rPr>
              <a:t>Resultados Actuación Policial</a:t>
            </a:r>
            <a:endParaRPr kumimoji="0" lang="en-US"/>
          </a:p>
        </p:txBody>
      </p:sp>
      <p:sp>
        <p:nvSpPr>
          <p:cNvPr id="71706" name="Text Box 26"/>
          <p:cNvSpPr txBox="1">
            <a:spLocks noChangeArrowheads="1"/>
          </p:cNvSpPr>
          <p:nvPr/>
        </p:nvSpPr>
        <p:spPr bwMode="auto">
          <a:xfrm>
            <a:off x="0" y="5084763"/>
            <a:ext cx="1785938" cy="762000"/>
          </a:xfrm>
          <a:prstGeom prst="rect">
            <a:avLst/>
          </a:prstGeom>
          <a:noFill/>
          <a:ln w="9525">
            <a:noFill/>
            <a:miter lim="800000"/>
            <a:headEnd/>
            <a:tailEnd/>
          </a:ln>
          <a:effectLst/>
        </p:spPr>
        <p:txBody>
          <a:bodyPr>
            <a:spAutoFit/>
          </a:bodyPr>
          <a:lstStyle/>
          <a:p>
            <a:pPr algn="ctr" eaLnBrk="0" hangingPunct="0"/>
            <a:r>
              <a:rPr kumimoji="0" lang="en-US" sz="2200" b="1">
                <a:latin typeface="Arial" pitchFamily="34" charset="0"/>
              </a:rPr>
              <a:t>Datos </a:t>
            </a:r>
          </a:p>
          <a:p>
            <a:pPr algn="ctr" eaLnBrk="0" hangingPunct="0"/>
            <a:r>
              <a:rPr kumimoji="0" lang="en-US" sz="2200" b="1">
                <a:latin typeface="Arial" pitchFamily="34" charset="0"/>
              </a:rPr>
              <a:t>de Base</a:t>
            </a:r>
            <a:endParaRPr kumimoji="0" lang="en-US" sz="2200" b="1"/>
          </a:p>
        </p:txBody>
      </p:sp>
      <p:sp>
        <p:nvSpPr>
          <p:cNvPr id="71707" name="Text Box 27"/>
          <p:cNvSpPr txBox="1">
            <a:spLocks noChangeArrowheads="1"/>
          </p:cNvSpPr>
          <p:nvPr/>
        </p:nvSpPr>
        <p:spPr bwMode="auto">
          <a:xfrm>
            <a:off x="0" y="3357563"/>
            <a:ext cx="1785938" cy="762000"/>
          </a:xfrm>
          <a:prstGeom prst="rect">
            <a:avLst/>
          </a:prstGeom>
          <a:noFill/>
          <a:ln w="9525">
            <a:noFill/>
            <a:miter lim="800000"/>
            <a:headEnd/>
            <a:tailEnd/>
          </a:ln>
          <a:effectLst/>
        </p:spPr>
        <p:txBody>
          <a:bodyPr>
            <a:spAutoFit/>
          </a:bodyPr>
          <a:lstStyle/>
          <a:p>
            <a:pPr algn="ctr" eaLnBrk="0" hangingPunct="0"/>
            <a:r>
              <a:rPr kumimoji="0" lang="en-US" sz="2200" b="1">
                <a:latin typeface="Arial" pitchFamily="34" charset="0"/>
              </a:rPr>
              <a:t>Herra-mientas</a:t>
            </a:r>
            <a:endParaRPr kumimoji="0" lang="en-US" sz="2200" b="1"/>
          </a:p>
        </p:txBody>
      </p:sp>
      <p:sp>
        <p:nvSpPr>
          <p:cNvPr id="71710" name="Rectangle 30"/>
          <p:cNvSpPr>
            <a:spLocks noChangeArrowheads="1"/>
          </p:cNvSpPr>
          <p:nvPr/>
        </p:nvSpPr>
        <p:spPr bwMode="auto">
          <a:xfrm>
            <a:off x="0" y="765175"/>
            <a:ext cx="9906000" cy="754063"/>
          </a:xfrm>
          <a:prstGeom prst="rect">
            <a:avLst/>
          </a:prstGeom>
          <a:noFill/>
          <a:ln w="9525">
            <a:noFill/>
            <a:miter lim="800000"/>
            <a:headEnd/>
            <a:tailEnd/>
          </a:ln>
          <a:effectLst/>
        </p:spPr>
        <p:txBody>
          <a:bodyPr lIns="0" tIns="0" rIns="0" bIns="0" anchor="ctr"/>
          <a:lstStyle/>
          <a:p>
            <a:pPr marL="342900" indent="-342900" algn="ctr"/>
            <a:r>
              <a:rPr kumimoji="0" lang="en-GB" sz="3600">
                <a:solidFill>
                  <a:schemeClr val="bg2"/>
                </a:solidFill>
                <a:latin typeface="Albertus Extra Bold" pitchFamily="34" charset="0"/>
              </a:rPr>
              <a:t>Concepción y Estructura</a:t>
            </a:r>
            <a:br>
              <a:rPr kumimoji="0" lang="en-GB" sz="3600">
                <a:solidFill>
                  <a:schemeClr val="bg2"/>
                </a:solidFill>
                <a:latin typeface="Albertus Extra Bold" pitchFamily="34" charset="0"/>
              </a:rPr>
            </a:br>
            <a:endParaRPr kumimoji="0" lang="en-GB" sz="3600">
              <a:solidFill>
                <a:schemeClr val="bg2"/>
              </a:solidFill>
              <a:latin typeface="Albertus Extra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0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0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0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69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69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70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169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70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169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169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169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170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169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16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p:bldP spid="71689" grpId="0" animBg="1"/>
      <p:bldP spid="71690" grpId="0" animBg="1"/>
      <p:bldP spid="71692" grpId="0" animBg="1"/>
      <p:bldP spid="71693" grpId="0" animBg="1"/>
      <p:bldP spid="71694" grpId="0" animBg="1"/>
      <p:bldP spid="71695" grpId="0" animBg="1"/>
      <p:bldP spid="71696" grpId="0" animBg="1"/>
      <p:bldP spid="71697" grpId="0" animBg="1"/>
      <p:bldP spid="71698" grpId="0" animBg="1"/>
      <p:bldP spid="71699" grpId="0" animBg="1"/>
      <p:bldP spid="71700" grpId="0" animBg="1"/>
      <p:bldP spid="71701" grpId="0" animBg="1"/>
      <p:bldP spid="71702" grpId="0" animBg="1"/>
      <p:bldP spid="71703" grpId="0" animBg="1"/>
      <p:bldP spid="71704" grpId="0" animBg="1"/>
      <p:bldP spid="71705" grpId="0" animBg="1"/>
      <p:bldP spid="71706" grpId="0"/>
      <p:bldP spid="717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34820" name="Rectangle 4"/>
          <p:cNvSpPr>
            <a:spLocks noChangeArrowheads="1"/>
          </p:cNvSpPr>
          <p:nvPr/>
        </p:nvSpPr>
        <p:spPr bwMode="auto">
          <a:xfrm>
            <a:off x="1143000" y="1525588"/>
            <a:ext cx="8763000" cy="4470400"/>
          </a:xfrm>
          <a:prstGeom prst="rect">
            <a:avLst/>
          </a:prstGeom>
          <a:noFill/>
          <a:ln w="12700">
            <a:noFill/>
            <a:miter lim="800000"/>
            <a:headEnd/>
            <a:tailEnd/>
          </a:ln>
          <a:effectLst/>
        </p:spPr>
        <p:txBody>
          <a:bodyPr lIns="90488" tIns="44450" rIns="90488" bIns="44450">
            <a:spAutoFit/>
          </a:bodyPr>
          <a:lstStyle/>
          <a:p>
            <a:pPr>
              <a:spcBef>
                <a:spcPct val="50000"/>
              </a:spcBef>
              <a:buFontTx/>
              <a:buChar char="•"/>
            </a:pPr>
            <a:r>
              <a:rPr kumimoji="0" lang="es-MX" b="1">
                <a:latin typeface="Arial" pitchFamily="34" charset="0"/>
              </a:rPr>
              <a:t> Introducción</a:t>
            </a:r>
          </a:p>
          <a:p>
            <a:pPr>
              <a:spcBef>
                <a:spcPct val="50000"/>
              </a:spcBef>
              <a:buFontTx/>
              <a:buChar char="•"/>
            </a:pPr>
            <a:r>
              <a:rPr kumimoji="0" lang="es-MX" b="1">
                <a:latin typeface="Arial" pitchFamily="34" charset="0"/>
              </a:rPr>
              <a:t> Evolución de la Seguridad Interior: </a:t>
            </a:r>
          </a:p>
          <a:p>
            <a:r>
              <a:rPr kumimoji="0" lang="es-MX" b="1">
                <a:latin typeface="Arial" pitchFamily="34" charset="0"/>
              </a:rPr>
              <a:t>  dimensión informática a nivel nacional</a:t>
            </a:r>
          </a:p>
          <a:p>
            <a:pPr>
              <a:spcBef>
                <a:spcPct val="50000"/>
              </a:spcBef>
              <a:buFontTx/>
              <a:buChar char="•"/>
            </a:pPr>
            <a:r>
              <a:rPr kumimoji="0" lang="es-MX" b="1">
                <a:latin typeface="Arial" pitchFamily="34" charset="0"/>
              </a:rPr>
              <a:t> Definiciones Básicas de Interés.</a:t>
            </a:r>
          </a:p>
          <a:p>
            <a:pPr>
              <a:spcBef>
                <a:spcPct val="50000"/>
              </a:spcBef>
              <a:buFontTx/>
              <a:buChar char="•"/>
            </a:pPr>
            <a:r>
              <a:rPr kumimoji="0" lang="es-MX" b="1">
                <a:latin typeface="Arial" pitchFamily="34" charset="0"/>
              </a:rPr>
              <a:t> Diagnóstico y Causas. </a:t>
            </a:r>
          </a:p>
          <a:p>
            <a:pPr>
              <a:spcBef>
                <a:spcPct val="50000"/>
              </a:spcBef>
              <a:buFontTx/>
              <a:buChar char="•"/>
            </a:pPr>
            <a:r>
              <a:rPr kumimoji="0" lang="es-MX" b="1">
                <a:latin typeface="Arial" pitchFamily="34" charset="0"/>
              </a:rPr>
              <a:t> Concepción y Estructuras.</a:t>
            </a:r>
          </a:p>
          <a:p>
            <a:pPr>
              <a:spcBef>
                <a:spcPct val="50000"/>
              </a:spcBef>
              <a:buFontTx/>
              <a:buChar char="•"/>
            </a:pPr>
            <a:r>
              <a:rPr kumimoji="0" lang="es-MX" b="1">
                <a:latin typeface="Arial" pitchFamily="34" charset="0"/>
              </a:rPr>
              <a:t> Impactos. </a:t>
            </a:r>
          </a:p>
          <a:p>
            <a:pPr>
              <a:spcBef>
                <a:spcPct val="50000"/>
              </a:spcBef>
              <a:buFontTx/>
              <a:buChar char="•"/>
            </a:pPr>
            <a:r>
              <a:rPr kumimoji="0" lang="es-MX" b="1">
                <a:latin typeface="Arial" pitchFamily="34" charset="0"/>
              </a:rPr>
              <a:t> Avances de la Reforma en la Provincia de Buenos Aires   (2° Etapa).</a:t>
            </a:r>
            <a:endParaRPr kumimoji="0" lang="es-ES" b="1">
              <a:latin typeface="Arial" pitchFamily="34" charset="0"/>
            </a:endParaRPr>
          </a:p>
        </p:txBody>
      </p:sp>
      <p:sp>
        <p:nvSpPr>
          <p:cNvPr id="34821" name="Line 5"/>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34822" name="Rectangle 6"/>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34823" name="Rectangle 7"/>
          <p:cNvSpPr>
            <a:spLocks noChangeArrowheads="1"/>
          </p:cNvSpPr>
          <p:nvPr/>
        </p:nvSpPr>
        <p:spPr bwMode="auto">
          <a:xfrm>
            <a:off x="590550" y="896938"/>
            <a:ext cx="9326563" cy="454025"/>
          </a:xfrm>
          <a:prstGeom prst="rect">
            <a:avLst/>
          </a:prstGeom>
          <a:noFill/>
          <a:ln w="12700">
            <a:noFill/>
            <a:miter lim="800000"/>
            <a:headEnd/>
            <a:tailEnd/>
          </a:ln>
          <a:effectLst/>
        </p:spPr>
        <p:txBody>
          <a:bodyPr lIns="90488" tIns="44450" rIns="90488" bIns="44450">
            <a:spAutoFit/>
          </a:bodyPr>
          <a:lstStyle/>
          <a:p>
            <a:pPr eaLnBrk="0" hangingPunct="0"/>
            <a:r>
              <a:rPr kumimoji="0" lang="es-AR" b="1">
                <a:solidFill>
                  <a:schemeClr val="bg2"/>
                </a:solidFill>
                <a:latin typeface="Arial" pitchFamily="34" charset="0"/>
              </a:rPr>
              <a:t>CONTENIDOS</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74755"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74757" name="Line 5"/>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74758" name="Rectangle 6"/>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74759" name="Rectangle 7"/>
          <p:cNvSpPr>
            <a:spLocks noChangeArrowheads="1"/>
          </p:cNvSpPr>
          <p:nvPr/>
        </p:nvSpPr>
        <p:spPr bwMode="auto">
          <a:xfrm>
            <a:off x="795338" y="765175"/>
            <a:ext cx="8415337" cy="1135063"/>
          </a:xfrm>
          <a:prstGeom prst="rect">
            <a:avLst/>
          </a:prstGeom>
          <a:noFill/>
          <a:ln w="9525">
            <a:noFill/>
            <a:miter lim="800000"/>
            <a:headEnd/>
            <a:tailEnd/>
          </a:ln>
          <a:effectLst/>
        </p:spPr>
        <p:txBody>
          <a:bodyPr lIns="0" tIns="0" rIns="0" bIns="0" anchor="ctr"/>
          <a:lstStyle/>
          <a:p>
            <a:pPr marL="342900" indent="-342900" algn="ctr"/>
            <a:r>
              <a:rPr kumimoji="0" lang="en-GB" sz="4400">
                <a:solidFill>
                  <a:schemeClr val="bg2"/>
                </a:solidFill>
                <a:latin typeface="Albertus Extra Bold" pitchFamily="34" charset="0"/>
              </a:rPr>
              <a:t>Impactos</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74760" name="Text Box 8"/>
          <p:cNvSpPr txBox="1">
            <a:spLocks noChangeArrowheads="1"/>
          </p:cNvSpPr>
          <p:nvPr/>
        </p:nvSpPr>
        <p:spPr bwMode="auto">
          <a:xfrm>
            <a:off x="990600" y="1752600"/>
            <a:ext cx="8648700" cy="1552575"/>
          </a:xfrm>
          <a:prstGeom prst="rect">
            <a:avLst/>
          </a:prstGeom>
          <a:noFill/>
          <a:ln w="9525">
            <a:noFill/>
            <a:miter lim="800000"/>
            <a:headEnd/>
            <a:tailEnd/>
          </a:ln>
          <a:effectLst/>
        </p:spPr>
        <p:txBody>
          <a:bodyPr>
            <a:spAutoFit/>
          </a:bodyPr>
          <a:lstStyle/>
          <a:p>
            <a:pPr>
              <a:buFont typeface="Wingdings" pitchFamily="2" charset="2"/>
              <a:buChar char="Ø"/>
            </a:pPr>
            <a:r>
              <a:rPr lang="es-MX">
                <a:latin typeface="Tahoma" pitchFamily="34" charset="0"/>
              </a:rPr>
              <a:t> Mejoramiento de la toma de decisiones (política de seguridad; planificación operativa policial en los diversos niveles; orientación del esfuerzo investigativo).</a:t>
            </a:r>
          </a:p>
          <a:p>
            <a:pPr>
              <a:buFont typeface="Wingdings" pitchFamily="2" charset="2"/>
              <a:buNone/>
            </a:pPr>
            <a:endParaRPr lang="es-MX">
              <a:latin typeface="Tahoma" pitchFamily="34" charset="0"/>
            </a:endParaRPr>
          </a:p>
        </p:txBody>
      </p:sp>
      <p:sp>
        <p:nvSpPr>
          <p:cNvPr id="74763" name="Text Box 11"/>
          <p:cNvSpPr txBox="1">
            <a:spLocks noChangeArrowheads="1"/>
          </p:cNvSpPr>
          <p:nvPr/>
        </p:nvSpPr>
        <p:spPr bwMode="auto">
          <a:xfrm>
            <a:off x="1016000" y="3168650"/>
            <a:ext cx="8648700" cy="822325"/>
          </a:xfrm>
          <a:prstGeom prst="rect">
            <a:avLst/>
          </a:prstGeom>
          <a:noFill/>
          <a:ln w="9525">
            <a:noFill/>
            <a:miter lim="800000"/>
            <a:headEnd/>
            <a:tailEnd/>
          </a:ln>
          <a:effectLst/>
        </p:spPr>
        <p:txBody>
          <a:bodyPr>
            <a:spAutoFit/>
          </a:bodyPr>
          <a:lstStyle/>
          <a:p>
            <a:pPr>
              <a:buFont typeface="Wingdings" pitchFamily="2" charset="2"/>
              <a:buChar char="Ø"/>
            </a:pPr>
            <a:r>
              <a:rPr lang="es-MX">
                <a:latin typeface="Tahoma" pitchFamily="34" charset="0"/>
              </a:rPr>
              <a:t> Inmediatez en el conocimiento de la realidad delictual.</a:t>
            </a:r>
          </a:p>
          <a:p>
            <a:pPr>
              <a:buFont typeface="Wingdings" pitchFamily="2" charset="2"/>
              <a:buNone/>
            </a:pPr>
            <a:endParaRPr lang="es-MX">
              <a:latin typeface="Tahoma" pitchFamily="34" charset="0"/>
            </a:endParaRPr>
          </a:p>
        </p:txBody>
      </p:sp>
      <p:sp>
        <p:nvSpPr>
          <p:cNvPr id="74764" name="Text Box 12"/>
          <p:cNvSpPr txBox="1">
            <a:spLocks noChangeArrowheads="1"/>
          </p:cNvSpPr>
          <p:nvPr/>
        </p:nvSpPr>
        <p:spPr bwMode="auto">
          <a:xfrm>
            <a:off x="1028700" y="4032250"/>
            <a:ext cx="8648700" cy="822325"/>
          </a:xfrm>
          <a:prstGeom prst="rect">
            <a:avLst/>
          </a:prstGeom>
          <a:noFill/>
          <a:ln w="9525">
            <a:noFill/>
            <a:miter lim="800000"/>
            <a:headEnd/>
            <a:tailEnd/>
          </a:ln>
          <a:effectLst/>
        </p:spPr>
        <p:txBody>
          <a:bodyPr>
            <a:spAutoFit/>
          </a:bodyPr>
          <a:lstStyle/>
          <a:p>
            <a:pPr>
              <a:buFont typeface="Wingdings" pitchFamily="2" charset="2"/>
              <a:buChar char="Ø"/>
            </a:pPr>
            <a:r>
              <a:rPr lang="es-MX">
                <a:latin typeface="Tahoma" pitchFamily="34" charset="0"/>
              </a:rPr>
              <a:t> Mayor precisión y detalle de los hechos registrados.</a:t>
            </a:r>
          </a:p>
          <a:p>
            <a:pPr>
              <a:buFont typeface="Wingdings" pitchFamily="2" charset="2"/>
              <a:buNone/>
            </a:pPr>
            <a:endParaRPr lang="es-MX">
              <a:latin typeface="Tahoma" pitchFamily="34" charset="0"/>
            </a:endParaRPr>
          </a:p>
        </p:txBody>
      </p:sp>
      <p:sp>
        <p:nvSpPr>
          <p:cNvPr id="74765" name="Text Box 13"/>
          <p:cNvSpPr txBox="1">
            <a:spLocks noChangeArrowheads="1"/>
          </p:cNvSpPr>
          <p:nvPr/>
        </p:nvSpPr>
        <p:spPr bwMode="auto">
          <a:xfrm>
            <a:off x="1028700" y="4826000"/>
            <a:ext cx="8648700" cy="1187450"/>
          </a:xfrm>
          <a:prstGeom prst="rect">
            <a:avLst/>
          </a:prstGeom>
          <a:noFill/>
          <a:ln w="9525">
            <a:noFill/>
            <a:miter lim="800000"/>
            <a:headEnd/>
            <a:tailEnd/>
          </a:ln>
          <a:effectLst/>
        </p:spPr>
        <p:txBody>
          <a:bodyPr>
            <a:spAutoFit/>
          </a:bodyPr>
          <a:lstStyle/>
          <a:p>
            <a:pPr>
              <a:buFont typeface="Wingdings" pitchFamily="2" charset="2"/>
              <a:buChar char="Ø"/>
            </a:pPr>
            <a:r>
              <a:rPr lang="es-MX">
                <a:latin typeface="Tahoma" pitchFamily="34" charset="0"/>
              </a:rPr>
              <a:t> Articulación de sistemas de información existentes en la organización y fuera de ella</a:t>
            </a:r>
            <a:r>
              <a:rPr lang="es-MX"/>
              <a:t>.</a:t>
            </a:r>
          </a:p>
          <a:p>
            <a:pPr>
              <a:buFont typeface="Wingdings" pitchFamily="2" charset="2"/>
              <a:buNone/>
            </a:pPr>
            <a:endParaRPr lang="es-MX">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0" grpId="0"/>
      <p:bldP spid="74763" grpId="0"/>
      <p:bldP spid="74764" grpId="0"/>
      <p:bldP spid="7476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80899"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80901" name="Line 5"/>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80902" name="Rectangle 6"/>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80903" name="Rectangle 7"/>
          <p:cNvSpPr>
            <a:spLocks noChangeArrowheads="1"/>
          </p:cNvSpPr>
          <p:nvPr/>
        </p:nvSpPr>
        <p:spPr bwMode="auto">
          <a:xfrm>
            <a:off x="795338" y="765175"/>
            <a:ext cx="8415337" cy="1135063"/>
          </a:xfrm>
          <a:prstGeom prst="rect">
            <a:avLst/>
          </a:prstGeom>
          <a:noFill/>
          <a:ln w="9525">
            <a:noFill/>
            <a:miter lim="800000"/>
            <a:headEnd/>
            <a:tailEnd/>
          </a:ln>
          <a:effectLst/>
        </p:spPr>
        <p:txBody>
          <a:bodyPr lIns="0" tIns="0" rIns="0" bIns="0" anchor="ctr"/>
          <a:lstStyle/>
          <a:p>
            <a:pPr marL="342900" indent="-342900" algn="ctr"/>
            <a:r>
              <a:rPr kumimoji="0" lang="en-GB" sz="4400">
                <a:solidFill>
                  <a:schemeClr val="bg2"/>
                </a:solidFill>
                <a:latin typeface="Albertus Extra Bold" pitchFamily="34" charset="0"/>
              </a:rPr>
              <a:t>Impactos </a:t>
            </a:r>
            <a:r>
              <a:rPr kumimoji="0" lang="en-GB" sz="2000">
                <a:solidFill>
                  <a:schemeClr val="bg2"/>
                </a:solidFill>
                <a:latin typeface="Albertus Extra Bold" pitchFamily="34" charset="0"/>
              </a:rPr>
              <a:t>(2)</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80904" name="Text Box 8"/>
          <p:cNvSpPr txBox="1">
            <a:spLocks noChangeArrowheads="1"/>
          </p:cNvSpPr>
          <p:nvPr/>
        </p:nvSpPr>
        <p:spPr bwMode="auto">
          <a:xfrm>
            <a:off x="1028700" y="1778000"/>
            <a:ext cx="8648700" cy="1187450"/>
          </a:xfrm>
          <a:prstGeom prst="rect">
            <a:avLst/>
          </a:prstGeom>
          <a:noFill/>
          <a:ln w="9525">
            <a:noFill/>
            <a:miter lim="800000"/>
            <a:headEnd/>
            <a:tailEnd/>
          </a:ln>
          <a:effectLst/>
        </p:spPr>
        <p:txBody>
          <a:bodyPr>
            <a:spAutoFit/>
          </a:bodyPr>
          <a:lstStyle/>
          <a:p>
            <a:pPr>
              <a:buFont typeface="Wingdings" pitchFamily="2" charset="2"/>
              <a:buChar char="Ø"/>
            </a:pPr>
            <a:r>
              <a:rPr lang="es-MX">
                <a:latin typeface="Tahoma" pitchFamily="34" charset="0"/>
              </a:rPr>
              <a:t> Capacidad para el ejercicio de la supervisión y el control de gestión (evaluaciones; auditorías).</a:t>
            </a:r>
          </a:p>
          <a:p>
            <a:pPr>
              <a:buFont typeface="Wingdings" pitchFamily="2" charset="2"/>
              <a:buNone/>
            </a:pPr>
            <a:endParaRPr lang="es-MX">
              <a:latin typeface="Tahoma" pitchFamily="34" charset="0"/>
            </a:endParaRPr>
          </a:p>
        </p:txBody>
      </p:sp>
      <p:sp>
        <p:nvSpPr>
          <p:cNvPr id="80905" name="Text Box 9"/>
          <p:cNvSpPr txBox="1">
            <a:spLocks noChangeArrowheads="1"/>
          </p:cNvSpPr>
          <p:nvPr/>
        </p:nvSpPr>
        <p:spPr bwMode="auto">
          <a:xfrm>
            <a:off x="1200150" y="4649788"/>
            <a:ext cx="8134350" cy="2100262"/>
          </a:xfrm>
          <a:prstGeom prst="rect">
            <a:avLst/>
          </a:prstGeom>
          <a:noFill/>
          <a:ln w="9525">
            <a:noFill/>
            <a:miter lim="800000"/>
            <a:headEnd/>
            <a:tailEnd/>
          </a:ln>
          <a:effectLst/>
        </p:spPr>
        <p:txBody>
          <a:bodyPr>
            <a:spAutoFit/>
          </a:bodyPr>
          <a:lstStyle/>
          <a:p>
            <a:r>
              <a:rPr lang="es-MX"/>
              <a:t> </a:t>
            </a:r>
          </a:p>
          <a:p>
            <a:r>
              <a:rPr lang="es-MX"/>
              <a:t> </a:t>
            </a:r>
          </a:p>
          <a:p>
            <a:r>
              <a:rPr lang="es-MX"/>
              <a:t>.</a:t>
            </a:r>
          </a:p>
          <a:p>
            <a:r>
              <a:rPr lang="es-MX"/>
              <a:t> </a:t>
            </a:r>
          </a:p>
          <a:p>
            <a:pPr>
              <a:spcBef>
                <a:spcPct val="50000"/>
              </a:spcBef>
            </a:pPr>
            <a:endParaRPr lang="es-AR"/>
          </a:p>
        </p:txBody>
      </p:sp>
      <p:sp>
        <p:nvSpPr>
          <p:cNvPr id="80906" name="Text Box 10"/>
          <p:cNvSpPr txBox="1">
            <a:spLocks noChangeArrowheads="1"/>
          </p:cNvSpPr>
          <p:nvPr/>
        </p:nvSpPr>
        <p:spPr bwMode="auto">
          <a:xfrm>
            <a:off x="1028700" y="2984500"/>
            <a:ext cx="8648700" cy="457200"/>
          </a:xfrm>
          <a:prstGeom prst="rect">
            <a:avLst/>
          </a:prstGeom>
          <a:noFill/>
          <a:ln w="9525">
            <a:noFill/>
            <a:miter lim="800000"/>
            <a:headEnd/>
            <a:tailEnd/>
          </a:ln>
          <a:effectLst/>
        </p:spPr>
        <p:txBody>
          <a:bodyPr>
            <a:spAutoFit/>
          </a:bodyPr>
          <a:lstStyle/>
          <a:p>
            <a:pPr>
              <a:buFont typeface="Wingdings" pitchFamily="2" charset="2"/>
              <a:buChar char="Ø"/>
            </a:pPr>
            <a:r>
              <a:rPr lang="es-MX">
                <a:latin typeface="Tahoma" pitchFamily="34" charset="0"/>
              </a:rPr>
              <a:t> Promoción del cambio de cultura organizacional.</a:t>
            </a:r>
          </a:p>
        </p:txBody>
      </p:sp>
      <p:sp>
        <p:nvSpPr>
          <p:cNvPr id="80907" name="Text Box 11"/>
          <p:cNvSpPr txBox="1">
            <a:spLocks noChangeArrowheads="1"/>
          </p:cNvSpPr>
          <p:nvPr/>
        </p:nvSpPr>
        <p:spPr bwMode="auto">
          <a:xfrm>
            <a:off x="1009650" y="3771900"/>
            <a:ext cx="8648700" cy="822325"/>
          </a:xfrm>
          <a:prstGeom prst="rect">
            <a:avLst/>
          </a:prstGeom>
          <a:noFill/>
          <a:ln w="9525">
            <a:noFill/>
            <a:miter lim="800000"/>
            <a:headEnd/>
            <a:tailEnd/>
          </a:ln>
          <a:effectLst/>
        </p:spPr>
        <p:txBody>
          <a:bodyPr>
            <a:spAutoFit/>
          </a:bodyPr>
          <a:lstStyle/>
          <a:p>
            <a:pPr>
              <a:buFont typeface="Wingdings" pitchFamily="2" charset="2"/>
              <a:buChar char="Ø"/>
            </a:pPr>
            <a:r>
              <a:rPr lang="es-MX">
                <a:latin typeface="Tahoma" pitchFamily="34" charset="0"/>
              </a:rPr>
              <a:t> Acceso a la información acorde a la necesidad, nivel o especialización policial.</a:t>
            </a:r>
            <a:r>
              <a:rPr lang="es-AR">
                <a:latin typeface="Tahoma" pitchFamily="34" charset="0"/>
              </a:rPr>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9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9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4" grpId="0"/>
      <p:bldP spid="80906" grpId="0"/>
      <p:bldP spid="8090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30051"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30052" name="Rectangle 4"/>
          <p:cNvSpPr>
            <a:spLocks noChangeArrowheads="1"/>
          </p:cNvSpPr>
          <p:nvPr/>
        </p:nvSpPr>
        <p:spPr bwMode="auto">
          <a:xfrm>
            <a:off x="984250" y="2305050"/>
            <a:ext cx="6932613" cy="942975"/>
          </a:xfrm>
          <a:prstGeom prst="rect">
            <a:avLst/>
          </a:prstGeom>
          <a:noFill/>
          <a:ln w="12700">
            <a:noFill/>
            <a:miter lim="800000"/>
            <a:headEnd/>
            <a:tailEnd/>
          </a:ln>
          <a:effectLst/>
        </p:spPr>
        <p:txBody>
          <a:bodyPr lIns="90488" tIns="44450" rIns="90488" bIns="44450">
            <a:spAutoFit/>
          </a:bodyPr>
          <a:lstStyle/>
          <a:p>
            <a:pPr eaLnBrk="0" hangingPunct="0"/>
            <a:r>
              <a:rPr kumimoji="0" lang="es-ES" sz="2800">
                <a:latin typeface="Arial" pitchFamily="34" charset="0"/>
                <a:cs typeface="Arial" pitchFamily="34" charset="0"/>
              </a:rPr>
              <a:t>1° Etapa: 1998</a:t>
            </a:r>
            <a:r>
              <a:rPr kumimoji="0" lang="es-MX" sz="2800">
                <a:latin typeface="Arial" pitchFamily="34" charset="0"/>
                <a:cs typeface="Arial" pitchFamily="34" charset="0"/>
              </a:rPr>
              <a:t> </a:t>
            </a:r>
            <a:r>
              <a:rPr kumimoji="0" lang="es-ES" sz="2800">
                <a:latin typeface="Arial" pitchFamily="34" charset="0"/>
                <a:cs typeface="Arial" pitchFamily="34" charset="0"/>
              </a:rPr>
              <a:t>- 1999</a:t>
            </a:r>
            <a:endParaRPr kumimoji="0" lang="es-ES" sz="2800">
              <a:latin typeface="Tahoma" pitchFamily="34" charset="0"/>
              <a:cs typeface="Times New Roman" pitchFamily="18" charset="0"/>
            </a:endParaRPr>
          </a:p>
          <a:p>
            <a:pPr eaLnBrk="0" hangingPunct="0"/>
            <a:endParaRPr kumimoji="0" lang="es-ES" sz="2800">
              <a:latin typeface="Tahoma" pitchFamily="34" charset="0"/>
            </a:endParaRPr>
          </a:p>
        </p:txBody>
      </p:sp>
      <p:sp>
        <p:nvSpPr>
          <p:cNvPr id="130053" name="Rectangle 5"/>
          <p:cNvSpPr>
            <a:spLocks noChangeArrowheads="1"/>
          </p:cNvSpPr>
          <p:nvPr/>
        </p:nvSpPr>
        <p:spPr bwMode="auto">
          <a:xfrm>
            <a:off x="933450" y="3619500"/>
            <a:ext cx="4500563" cy="515938"/>
          </a:xfrm>
          <a:prstGeom prst="rect">
            <a:avLst/>
          </a:prstGeom>
          <a:noFill/>
          <a:ln w="12700">
            <a:noFill/>
            <a:miter lim="800000"/>
            <a:headEnd/>
            <a:tailEnd/>
          </a:ln>
          <a:effectLst/>
        </p:spPr>
        <p:txBody>
          <a:bodyPr wrap="none" lIns="90488" tIns="44450" rIns="90488" bIns="44450">
            <a:spAutoFit/>
          </a:bodyPr>
          <a:lstStyle/>
          <a:p>
            <a:pPr eaLnBrk="0" hangingPunct="0"/>
            <a:r>
              <a:rPr kumimoji="0" lang="es-ES" sz="2800">
                <a:latin typeface="Arial" pitchFamily="34" charset="0"/>
                <a:cs typeface="Arial" pitchFamily="34" charset="0"/>
              </a:rPr>
              <a:t>2° Etapa: 2004 -  a la fecha</a:t>
            </a:r>
            <a:endParaRPr kumimoji="0" lang="es-ES" sz="2800">
              <a:latin typeface="Tahoma" pitchFamily="34" charset="0"/>
            </a:endParaRPr>
          </a:p>
        </p:txBody>
      </p:sp>
      <p:sp>
        <p:nvSpPr>
          <p:cNvPr id="130055" name="Line 7"/>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30056" name="Rectangle 8"/>
          <p:cNvSpPr>
            <a:spLocks noChangeArrowheads="1"/>
          </p:cNvSpPr>
          <p:nvPr/>
        </p:nvSpPr>
        <p:spPr bwMode="auto">
          <a:xfrm>
            <a:off x="1588" y="6584950"/>
            <a:ext cx="9902825" cy="271463"/>
          </a:xfrm>
          <a:prstGeom prst="rect">
            <a:avLst/>
          </a:prstGeom>
          <a:noFill/>
          <a:ln w="12700">
            <a:noFill/>
            <a:miter lim="800000"/>
            <a:headEnd/>
            <a:tailEnd/>
          </a:ln>
          <a:effectLst/>
        </p:spPr>
        <p:txBody>
          <a:bodyPr lIns="90488" tIns="44450" rIns="90488" bIns="44450">
            <a:spAutoFit/>
          </a:bodyPr>
          <a:lstStyle/>
          <a:p>
            <a:pPr algn="r" eaLnBrk="0" hangingPunct="0"/>
            <a:r>
              <a:rPr kumimoji="0" lang="es-MX" sz="1200">
                <a:solidFill>
                  <a:schemeClr val="bg1"/>
                </a:solidFill>
                <a:latin typeface="Tahoma" pitchFamily="34" charset="0"/>
              </a:rPr>
              <a:t>Dirección General de Política de Prevención del Delito</a:t>
            </a:r>
            <a:endParaRPr kumimoji="0" lang="es-ES" sz="1200">
              <a:solidFill>
                <a:schemeClr val="bg1"/>
              </a:solidFill>
              <a:latin typeface="Tahoma" pitchFamily="34" charset="0"/>
            </a:endParaRPr>
          </a:p>
        </p:txBody>
      </p:sp>
      <p:sp>
        <p:nvSpPr>
          <p:cNvPr id="130057" name="Rectangle 9"/>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Reforma Policial </a:t>
            </a:r>
            <a:br>
              <a:rPr kumimoji="0" lang="es-MX" sz="3600">
                <a:solidFill>
                  <a:schemeClr val="bg2"/>
                </a:solidFill>
                <a:latin typeface="Albertus Extra Bold" pitchFamily="34" charset="0"/>
              </a:rPr>
            </a:br>
            <a:r>
              <a:rPr kumimoji="0" lang="es-MX" sz="3600">
                <a:solidFill>
                  <a:schemeClr val="bg2"/>
                </a:solidFill>
                <a:latin typeface="Albertus Extra Bold" pitchFamily="34" charset="0"/>
              </a:rPr>
              <a:t>en la Provincia de Buenos Aires.</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32099"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32102" name="Rectangle 6"/>
          <p:cNvSpPr>
            <a:spLocks noChangeArrowheads="1"/>
          </p:cNvSpPr>
          <p:nvPr/>
        </p:nvSpPr>
        <p:spPr bwMode="auto">
          <a:xfrm>
            <a:off x="428625" y="765175"/>
            <a:ext cx="9083675" cy="5083175"/>
          </a:xfrm>
          <a:prstGeom prst="rect">
            <a:avLst/>
          </a:prstGeom>
          <a:noFill/>
          <a:ln w="12700">
            <a:noFill/>
            <a:miter lim="800000"/>
            <a:headEnd/>
            <a:tailEnd/>
          </a:ln>
          <a:effectLst/>
        </p:spPr>
        <p:txBody>
          <a:bodyPr lIns="90488" tIns="44450" rIns="90488" bIns="44450">
            <a:spAutoFit/>
          </a:bodyPr>
          <a:lstStyle/>
          <a:p>
            <a:pPr algn="ctr" eaLnBrk="0" hangingPunct="0"/>
            <a:r>
              <a:rPr kumimoji="0" lang="es-AR" sz="2800">
                <a:solidFill>
                  <a:schemeClr val="bg2"/>
                </a:solidFill>
                <a:latin typeface="Albertus Extra Bold" pitchFamily="34" charset="0"/>
              </a:rPr>
              <a:t>Ejes centrales de la Reforma - 2° etapa</a:t>
            </a:r>
          </a:p>
          <a:p>
            <a:pPr algn="ctr" eaLnBrk="0" hangingPunct="0"/>
            <a:r>
              <a:rPr kumimoji="0" lang="es-AR" sz="2800">
                <a:solidFill>
                  <a:schemeClr val="bg2"/>
                </a:solidFill>
                <a:latin typeface="Albertus Extra Bold" pitchFamily="34" charset="0"/>
              </a:rPr>
              <a:t>Plan de Seguridad Ciudadana. </a:t>
            </a:r>
          </a:p>
          <a:p>
            <a:pPr algn="ctr" eaLnBrk="0" hangingPunct="0"/>
            <a:r>
              <a:rPr kumimoji="0" lang="es-AR" sz="2800">
                <a:solidFill>
                  <a:schemeClr val="bg2"/>
                </a:solidFill>
                <a:latin typeface="Albertus Extra Bold" pitchFamily="34" charset="0"/>
              </a:rPr>
              <a:t>Programa de Reordenamiento Policial.</a:t>
            </a:r>
          </a:p>
          <a:p>
            <a:pPr algn="ctr" eaLnBrk="0" hangingPunct="0"/>
            <a:r>
              <a:rPr kumimoji="0" lang="es-AR" sz="2800">
                <a:solidFill>
                  <a:schemeClr val="bg2"/>
                </a:solidFill>
                <a:latin typeface="Albertus Extra Bold" pitchFamily="34" charset="0"/>
              </a:rPr>
              <a:t>Objetivos</a:t>
            </a:r>
          </a:p>
          <a:p>
            <a:pPr eaLnBrk="0" hangingPunct="0"/>
            <a:r>
              <a:rPr kumimoji="0" lang="es-AR">
                <a:latin typeface="Arial" pitchFamily="34" charset="0"/>
              </a:rPr>
              <a:t> </a:t>
            </a:r>
          </a:p>
          <a:p>
            <a:pPr algn="just" eaLnBrk="0" hangingPunct="0">
              <a:buFont typeface="Wingdings" pitchFamily="2" charset="2"/>
              <a:buChar char="Ø"/>
            </a:pPr>
            <a:r>
              <a:rPr kumimoji="0" lang="es-AR">
                <a:latin typeface="Arial" pitchFamily="34" charset="0"/>
              </a:rPr>
              <a:t> Profundización del criterio de </a:t>
            </a:r>
            <a:r>
              <a:rPr kumimoji="0" lang="es-AR" b="1">
                <a:latin typeface="Arial" pitchFamily="34" charset="0"/>
              </a:rPr>
              <a:t>descentralización </a:t>
            </a:r>
            <a:r>
              <a:rPr kumimoji="0" lang="es-AR">
                <a:latin typeface="Arial" pitchFamily="34" charset="0"/>
              </a:rPr>
              <a:t>de las Policías Departamentales con miras a concretar un proceso de autonomización plena y autogestionaria.</a:t>
            </a:r>
          </a:p>
          <a:p>
            <a:pPr algn="just" eaLnBrk="0" hangingPunct="0"/>
            <a:r>
              <a:rPr kumimoji="0" lang="es-AR">
                <a:latin typeface="Arial" pitchFamily="34" charset="0"/>
              </a:rPr>
              <a:t> </a:t>
            </a:r>
          </a:p>
          <a:p>
            <a:pPr algn="just" eaLnBrk="0" hangingPunct="0">
              <a:buFont typeface="Wingdings" pitchFamily="2" charset="2"/>
              <a:buChar char="Ø"/>
            </a:pPr>
            <a:r>
              <a:rPr kumimoji="0" lang="es-AR">
                <a:latin typeface="Arial" pitchFamily="34" charset="0"/>
              </a:rPr>
              <a:t> Fortalecimiento del área de </a:t>
            </a:r>
            <a:r>
              <a:rPr kumimoji="0" lang="es-AR" b="1">
                <a:latin typeface="Arial" pitchFamily="34" charset="0"/>
              </a:rPr>
              <a:t>inteligencia criminal</a:t>
            </a:r>
            <a:r>
              <a:rPr kumimoji="0" lang="es-AR">
                <a:latin typeface="Arial" pitchFamily="34" charset="0"/>
              </a:rPr>
              <a:t> a partir de su rediseño y de la captura de la información de fuente judicial históricamente desperdiciada.</a:t>
            </a:r>
          </a:p>
          <a:p>
            <a:pPr algn="just" eaLnBrk="0" hangingPunct="0"/>
            <a:r>
              <a:rPr kumimoji="0" lang="es-AR">
                <a:latin typeface="Arial" pitchFamily="34" charset="0"/>
              </a:rPr>
              <a:t> </a:t>
            </a:r>
          </a:p>
        </p:txBody>
      </p:sp>
      <p:sp>
        <p:nvSpPr>
          <p:cNvPr id="132104" name="Line 8"/>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34147"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34150" name="Rectangle 6"/>
          <p:cNvSpPr>
            <a:spLocks noChangeArrowheads="1"/>
          </p:cNvSpPr>
          <p:nvPr/>
        </p:nvSpPr>
        <p:spPr bwMode="auto">
          <a:xfrm>
            <a:off x="741363" y="692150"/>
            <a:ext cx="8723312" cy="6146800"/>
          </a:xfrm>
          <a:prstGeom prst="rect">
            <a:avLst/>
          </a:prstGeom>
          <a:noFill/>
          <a:ln w="12700">
            <a:noFill/>
            <a:miter lim="800000"/>
            <a:headEnd/>
            <a:tailEnd/>
          </a:ln>
          <a:effectLst/>
        </p:spPr>
        <p:txBody>
          <a:bodyPr lIns="90488" tIns="44450" rIns="90488" bIns="44450">
            <a:spAutoFit/>
          </a:bodyPr>
          <a:lstStyle/>
          <a:p>
            <a:pPr algn="ctr" eaLnBrk="0" hangingPunct="0"/>
            <a:r>
              <a:rPr kumimoji="0" lang="es-AR" sz="2800">
                <a:solidFill>
                  <a:schemeClr val="bg2"/>
                </a:solidFill>
                <a:latin typeface="Albertus Extra Bold" pitchFamily="34" charset="0"/>
              </a:rPr>
              <a:t>Ejes centrales de la Reforma </a:t>
            </a:r>
          </a:p>
          <a:p>
            <a:pPr algn="ctr" eaLnBrk="0" hangingPunct="0"/>
            <a:r>
              <a:rPr kumimoji="0" lang="es-AR" sz="2800">
                <a:solidFill>
                  <a:schemeClr val="bg2"/>
                </a:solidFill>
                <a:latin typeface="Albertus Extra Bold" pitchFamily="34" charset="0"/>
              </a:rPr>
              <a:t>Recientes medidas.</a:t>
            </a:r>
            <a:endParaRPr kumimoji="0" lang="es-MX" sz="2800">
              <a:solidFill>
                <a:schemeClr val="bg2"/>
              </a:solidFill>
              <a:latin typeface="Albertus Extra Bold" pitchFamily="34" charset="0"/>
            </a:endParaRPr>
          </a:p>
          <a:p>
            <a:pPr eaLnBrk="0" hangingPunct="0">
              <a:spcBef>
                <a:spcPct val="30000"/>
              </a:spcBef>
              <a:buFont typeface="Wingdings" pitchFamily="2" charset="2"/>
              <a:buChar char="Ø"/>
            </a:pPr>
            <a:r>
              <a:rPr kumimoji="0" lang="es-AR">
                <a:latin typeface="Arial" pitchFamily="34" charset="0"/>
              </a:rPr>
              <a:t> Instauración del </a:t>
            </a:r>
            <a:r>
              <a:rPr kumimoji="0" lang="es-AR" b="1">
                <a:latin typeface="Arial" pitchFamily="34" charset="0"/>
              </a:rPr>
              <a:t>Sistema 911 </a:t>
            </a:r>
            <a:r>
              <a:rPr kumimoji="0" lang="es-AR">
                <a:latin typeface="Arial" pitchFamily="34" charset="0"/>
              </a:rPr>
              <a:t>-  número gratuito único en todo el ámbito territorial, progresivamente comenzando en el Conurbano, mediante el cual el ciudadano pueda denunciar una situación de emergencia, derivada a un Centro de Despacho Profesional para instrumentar un despliegue policial operativo a nivel de la cuadrícula para la atención adecuada, rápida y eficaz de la emergencia planteada. El Centro de Atención de Llamadas, integrado y supervisado por personal civil. </a:t>
            </a:r>
          </a:p>
          <a:p>
            <a:pPr eaLnBrk="0" hangingPunct="0">
              <a:spcBef>
                <a:spcPct val="30000"/>
              </a:spcBef>
              <a:buFont typeface="Wingdings" pitchFamily="2" charset="2"/>
              <a:buNone/>
            </a:pPr>
            <a:endParaRPr kumimoji="0" lang="es-AR" sz="1200">
              <a:latin typeface="Arial" pitchFamily="34" charset="0"/>
            </a:endParaRPr>
          </a:p>
          <a:p>
            <a:pPr eaLnBrk="0" hangingPunct="0">
              <a:buFont typeface="Wingdings" pitchFamily="2" charset="2"/>
              <a:buChar char="Ø"/>
            </a:pPr>
            <a:r>
              <a:rPr kumimoji="0" lang="es-AR">
                <a:latin typeface="Arial" pitchFamily="34" charset="0"/>
              </a:rPr>
              <a:t> Establecimiento de una </a:t>
            </a:r>
            <a:r>
              <a:rPr kumimoji="0" lang="es-AR" b="1">
                <a:latin typeface="Arial" pitchFamily="34" charset="0"/>
              </a:rPr>
              <a:t>base de datos unificada sobre el crimen organizado</a:t>
            </a:r>
            <a:r>
              <a:rPr kumimoji="0" lang="es-AR">
                <a:latin typeface="Arial" pitchFamily="34" charset="0"/>
              </a:rPr>
              <a:t> (ley 13.204)</a:t>
            </a:r>
          </a:p>
          <a:p>
            <a:pPr algn="just" eaLnBrk="0" hangingPunct="0">
              <a:spcBef>
                <a:spcPct val="30000"/>
              </a:spcBef>
              <a:buFont typeface="Wingdings" pitchFamily="2" charset="2"/>
              <a:buChar char="Ø"/>
            </a:pPr>
            <a:endParaRPr kumimoji="0" lang="es-AR">
              <a:latin typeface="Arial" pitchFamily="34" charset="0"/>
            </a:endParaRPr>
          </a:p>
          <a:p>
            <a:pPr algn="just" eaLnBrk="0" hangingPunct="0"/>
            <a:r>
              <a:rPr kumimoji="0" lang="es-AR">
                <a:latin typeface="Arial" pitchFamily="34" charset="0"/>
              </a:rPr>
              <a:t> </a:t>
            </a:r>
          </a:p>
        </p:txBody>
      </p:sp>
      <p:sp>
        <p:nvSpPr>
          <p:cNvPr id="134152" name="Line 8"/>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4875213" y="6597650"/>
            <a:ext cx="1638300" cy="260350"/>
          </a:xfrm>
          <a:prstGeom prst="rect">
            <a:avLst/>
          </a:prstGeom>
          <a:noFill/>
          <a:ln w="9525">
            <a:noFill/>
            <a:miter lim="800000"/>
            <a:headEnd/>
            <a:tailEnd/>
          </a:ln>
          <a:effectLst/>
        </p:spPr>
        <p:txBody>
          <a:bodyPr anchor="ctr"/>
          <a:lstStyle/>
          <a:p>
            <a:pPr algn="ctr"/>
            <a:r>
              <a:rPr kumimoji="0" lang="es-AR" sz="1000">
                <a:solidFill>
                  <a:schemeClr val="tx2"/>
                </a:solidFill>
                <a:latin typeface="Arial Black" pitchFamily="34" charset="0"/>
              </a:rPr>
              <a:t>72</a:t>
            </a:r>
            <a:endParaRPr kumimoji="0" lang="es-ES" sz="1000">
              <a:solidFill>
                <a:schemeClr val="tx2"/>
              </a:solidFill>
              <a:latin typeface="Arial Black" pitchFamily="34" charset="0"/>
            </a:endParaRPr>
          </a:p>
        </p:txBody>
      </p:sp>
      <p:sp>
        <p:nvSpPr>
          <p:cNvPr id="136195" name="Text Box 3"/>
          <p:cNvSpPr txBox="1">
            <a:spLocks noChangeArrowheads="1"/>
          </p:cNvSpPr>
          <p:nvPr/>
        </p:nvSpPr>
        <p:spPr bwMode="auto">
          <a:xfrm>
            <a:off x="1130300" y="404813"/>
            <a:ext cx="7723188" cy="854075"/>
          </a:xfrm>
          <a:prstGeom prst="rect">
            <a:avLst/>
          </a:prstGeom>
          <a:noFill/>
          <a:ln w="9525">
            <a:noFill/>
            <a:miter lim="800000"/>
            <a:headEnd/>
            <a:tailEnd/>
          </a:ln>
          <a:effectLst/>
        </p:spPr>
        <p:txBody>
          <a:bodyPr>
            <a:spAutoFit/>
          </a:bodyPr>
          <a:lstStyle/>
          <a:p>
            <a:pPr algn="ctr">
              <a:spcBef>
                <a:spcPct val="50000"/>
              </a:spcBef>
            </a:pPr>
            <a:r>
              <a:rPr kumimoji="0" lang="es-MX" sz="2000" b="1">
                <a:latin typeface="Arial" pitchFamily="34" charset="0"/>
              </a:rPr>
              <a:t>Mesa de Evaluación del Desempeño Policial</a:t>
            </a:r>
          </a:p>
          <a:p>
            <a:pPr algn="ctr">
              <a:spcBef>
                <a:spcPct val="50000"/>
              </a:spcBef>
            </a:pPr>
            <a:r>
              <a:rPr kumimoji="0" lang="es-MX" sz="2000" b="1">
                <a:latin typeface="Arial" pitchFamily="34" charset="0"/>
              </a:rPr>
              <a:t>(COMPSTAT)</a:t>
            </a:r>
            <a:endParaRPr kumimoji="0" lang="es-ES" sz="2000" b="1">
              <a:latin typeface="Arial" pitchFamily="34" charset="0"/>
            </a:endParaRPr>
          </a:p>
        </p:txBody>
      </p:sp>
      <p:sp>
        <p:nvSpPr>
          <p:cNvPr id="136196" name="AutoShape 4"/>
          <p:cNvSpPr>
            <a:spLocks noChangeArrowheads="1"/>
          </p:cNvSpPr>
          <p:nvPr/>
        </p:nvSpPr>
        <p:spPr bwMode="auto">
          <a:xfrm>
            <a:off x="3549650" y="1557338"/>
            <a:ext cx="2886075" cy="574675"/>
          </a:xfrm>
          <a:prstGeom prst="flowChartProcess">
            <a:avLst/>
          </a:prstGeom>
          <a:solidFill>
            <a:schemeClr val="accent1"/>
          </a:solidFill>
          <a:ln w="9525">
            <a:solidFill>
              <a:schemeClr val="tx1"/>
            </a:solidFill>
            <a:miter lim="800000"/>
            <a:headEnd/>
            <a:tailEnd/>
          </a:ln>
          <a:effectLst/>
        </p:spPr>
        <p:txBody>
          <a:bodyPr wrap="none" anchor="ctr"/>
          <a:lstStyle/>
          <a:p>
            <a:pPr algn="ctr"/>
            <a:r>
              <a:rPr kumimoji="0" lang="es-MX" sz="1600" b="1">
                <a:latin typeface="Arial" pitchFamily="34" charset="0"/>
              </a:rPr>
              <a:t>Ministro de Seguridad</a:t>
            </a:r>
            <a:endParaRPr kumimoji="0" lang="es-ES" sz="1600" b="1">
              <a:latin typeface="Arial" pitchFamily="34" charset="0"/>
            </a:endParaRPr>
          </a:p>
        </p:txBody>
      </p:sp>
      <p:sp>
        <p:nvSpPr>
          <p:cNvPr id="136197" name="AutoShape 5"/>
          <p:cNvSpPr>
            <a:spLocks noChangeArrowheads="1"/>
          </p:cNvSpPr>
          <p:nvPr/>
        </p:nvSpPr>
        <p:spPr bwMode="auto">
          <a:xfrm>
            <a:off x="3513138" y="2636838"/>
            <a:ext cx="2886075" cy="574675"/>
          </a:xfrm>
          <a:prstGeom prst="flowChartProcess">
            <a:avLst/>
          </a:prstGeom>
          <a:solidFill>
            <a:schemeClr val="accent1"/>
          </a:solidFill>
          <a:ln w="9525">
            <a:solidFill>
              <a:schemeClr val="tx1"/>
            </a:solidFill>
            <a:miter lim="800000"/>
            <a:headEnd/>
            <a:tailEnd/>
          </a:ln>
          <a:effectLst/>
        </p:spPr>
        <p:txBody>
          <a:bodyPr anchor="ctr"/>
          <a:lstStyle/>
          <a:p>
            <a:pPr algn="ctr"/>
            <a:r>
              <a:rPr kumimoji="0" lang="es-MX" sz="1600" b="1">
                <a:latin typeface="Arial" pitchFamily="34" charset="0"/>
              </a:rPr>
              <a:t>Mesa de Evaluación del desempeño policial</a:t>
            </a:r>
            <a:endParaRPr kumimoji="0" lang="es-ES" sz="1600" b="1">
              <a:latin typeface="Arial" pitchFamily="34" charset="0"/>
            </a:endParaRPr>
          </a:p>
        </p:txBody>
      </p:sp>
      <p:grpSp>
        <p:nvGrpSpPr>
          <p:cNvPr id="136198" name="Group 6"/>
          <p:cNvGrpSpPr>
            <a:grpSpLocks/>
          </p:cNvGrpSpPr>
          <p:nvPr/>
        </p:nvGrpSpPr>
        <p:grpSpPr bwMode="auto">
          <a:xfrm>
            <a:off x="560388" y="2060575"/>
            <a:ext cx="2346325" cy="1746250"/>
            <a:chOff x="295" y="1345"/>
            <a:chExt cx="1270" cy="496"/>
          </a:xfrm>
        </p:grpSpPr>
        <p:sp>
          <p:nvSpPr>
            <p:cNvPr id="136199" name="AutoShape 7"/>
            <p:cNvSpPr>
              <a:spLocks noChangeArrowheads="1"/>
            </p:cNvSpPr>
            <p:nvPr/>
          </p:nvSpPr>
          <p:spPr bwMode="auto">
            <a:xfrm>
              <a:off x="295" y="1345"/>
              <a:ext cx="1270" cy="135"/>
            </a:xfrm>
            <a:prstGeom prst="flowChartProcess">
              <a:avLst/>
            </a:prstGeom>
            <a:solidFill>
              <a:schemeClr val="accent1"/>
            </a:solidFill>
            <a:ln w="9525">
              <a:solidFill>
                <a:schemeClr val="tx1"/>
              </a:solidFill>
              <a:miter lim="800000"/>
              <a:headEnd/>
              <a:tailEnd/>
            </a:ln>
            <a:effectLst/>
          </p:spPr>
          <p:txBody>
            <a:bodyPr anchor="ctr"/>
            <a:lstStyle/>
            <a:p>
              <a:pPr algn="ctr"/>
              <a:r>
                <a:rPr kumimoji="0" lang="es-MX" sz="1600" b="1">
                  <a:latin typeface="Arial" pitchFamily="34" charset="0"/>
                </a:rPr>
                <a:t>Acciones preventivas</a:t>
              </a:r>
              <a:endParaRPr kumimoji="0" lang="es-ES" sz="1600" b="1">
                <a:latin typeface="Arial" pitchFamily="34" charset="0"/>
              </a:endParaRPr>
            </a:p>
          </p:txBody>
        </p:sp>
        <p:sp>
          <p:nvSpPr>
            <p:cNvPr id="136200" name="AutoShape 8"/>
            <p:cNvSpPr>
              <a:spLocks noChangeArrowheads="1"/>
            </p:cNvSpPr>
            <p:nvPr/>
          </p:nvSpPr>
          <p:spPr bwMode="auto">
            <a:xfrm>
              <a:off x="295" y="1525"/>
              <a:ext cx="1270" cy="135"/>
            </a:xfrm>
            <a:prstGeom prst="flowChartProcess">
              <a:avLst/>
            </a:prstGeom>
            <a:solidFill>
              <a:schemeClr val="accent1"/>
            </a:solidFill>
            <a:ln w="9525">
              <a:solidFill>
                <a:schemeClr val="tx1"/>
              </a:solidFill>
              <a:miter lim="800000"/>
              <a:headEnd/>
              <a:tailEnd/>
            </a:ln>
            <a:effectLst/>
          </p:spPr>
          <p:txBody>
            <a:bodyPr anchor="ctr"/>
            <a:lstStyle/>
            <a:p>
              <a:pPr algn="ctr"/>
              <a:r>
                <a:rPr kumimoji="0" lang="es-MX" sz="1600" b="1">
                  <a:latin typeface="Arial" pitchFamily="34" charset="0"/>
                </a:rPr>
                <a:t>Principios de actuación</a:t>
              </a:r>
              <a:endParaRPr kumimoji="0" lang="es-ES" sz="1600" b="1">
                <a:latin typeface="Arial" pitchFamily="34" charset="0"/>
              </a:endParaRPr>
            </a:p>
          </p:txBody>
        </p:sp>
        <p:sp>
          <p:nvSpPr>
            <p:cNvPr id="136201" name="AutoShape 9"/>
            <p:cNvSpPr>
              <a:spLocks noChangeArrowheads="1"/>
            </p:cNvSpPr>
            <p:nvPr/>
          </p:nvSpPr>
          <p:spPr bwMode="auto">
            <a:xfrm>
              <a:off x="295" y="1706"/>
              <a:ext cx="1270" cy="135"/>
            </a:xfrm>
            <a:prstGeom prst="flowChartProcess">
              <a:avLst/>
            </a:prstGeom>
            <a:solidFill>
              <a:schemeClr val="accent1"/>
            </a:solidFill>
            <a:ln w="9525">
              <a:solidFill>
                <a:schemeClr val="tx1"/>
              </a:solidFill>
              <a:miter lim="800000"/>
              <a:headEnd/>
              <a:tailEnd/>
            </a:ln>
            <a:effectLst/>
          </p:spPr>
          <p:txBody>
            <a:bodyPr anchor="ctr"/>
            <a:lstStyle/>
            <a:p>
              <a:pPr algn="ctr"/>
              <a:r>
                <a:rPr kumimoji="0" lang="es-MX" sz="1600" b="1">
                  <a:latin typeface="Arial" pitchFamily="34" charset="0"/>
                </a:rPr>
                <a:t>Esclarecimientos de hechos</a:t>
              </a:r>
              <a:endParaRPr kumimoji="0" lang="es-ES" sz="1600" b="1">
                <a:latin typeface="Arial" pitchFamily="34" charset="0"/>
              </a:endParaRPr>
            </a:p>
          </p:txBody>
        </p:sp>
      </p:grpSp>
      <p:cxnSp>
        <p:nvCxnSpPr>
          <p:cNvPr id="136202" name="AutoShape 10"/>
          <p:cNvCxnSpPr>
            <a:cxnSpLocks noChangeShapeType="1"/>
            <a:stCxn id="136200" idx="3"/>
            <a:endCxn id="136197" idx="1"/>
          </p:cNvCxnSpPr>
          <p:nvPr/>
        </p:nvCxnSpPr>
        <p:spPr bwMode="auto">
          <a:xfrm flipV="1">
            <a:off x="2906713" y="2924175"/>
            <a:ext cx="606425" cy="7938"/>
          </a:xfrm>
          <a:prstGeom prst="straightConnector1">
            <a:avLst/>
          </a:prstGeom>
          <a:noFill/>
          <a:ln w="19050">
            <a:solidFill>
              <a:schemeClr val="tx1"/>
            </a:solidFill>
            <a:round/>
            <a:headEnd type="triangle" w="med" len="med"/>
            <a:tailEnd type="triangle" w="med" len="med"/>
          </a:ln>
          <a:effectLst/>
        </p:spPr>
      </p:cxnSp>
      <p:sp>
        <p:nvSpPr>
          <p:cNvPr id="136203" name="AutoShape 11"/>
          <p:cNvSpPr>
            <a:spLocks noChangeArrowheads="1"/>
          </p:cNvSpPr>
          <p:nvPr/>
        </p:nvSpPr>
        <p:spPr bwMode="auto">
          <a:xfrm>
            <a:off x="7040563" y="2708275"/>
            <a:ext cx="1716087" cy="431800"/>
          </a:xfrm>
          <a:prstGeom prst="flowChartProcess">
            <a:avLst/>
          </a:prstGeom>
          <a:solidFill>
            <a:schemeClr val="accent1"/>
          </a:solidFill>
          <a:ln w="9525">
            <a:solidFill>
              <a:schemeClr val="tx1"/>
            </a:solidFill>
            <a:miter lim="800000"/>
            <a:headEnd/>
            <a:tailEnd/>
          </a:ln>
          <a:effectLst/>
        </p:spPr>
        <p:txBody>
          <a:bodyPr anchor="ctr"/>
          <a:lstStyle/>
          <a:p>
            <a:pPr algn="ctr"/>
            <a:r>
              <a:rPr kumimoji="0" lang="es-MX" sz="1600" b="1">
                <a:latin typeface="Arial" pitchFamily="34" charset="0"/>
              </a:rPr>
              <a:t>Mapa del Delito</a:t>
            </a:r>
            <a:endParaRPr kumimoji="0" lang="es-ES" sz="1600" b="1">
              <a:latin typeface="Arial" pitchFamily="34" charset="0"/>
            </a:endParaRPr>
          </a:p>
        </p:txBody>
      </p:sp>
      <p:cxnSp>
        <p:nvCxnSpPr>
          <p:cNvPr id="136204" name="AutoShape 12"/>
          <p:cNvCxnSpPr>
            <a:cxnSpLocks noChangeShapeType="1"/>
            <a:stCxn id="136197" idx="3"/>
            <a:endCxn id="136203" idx="1"/>
          </p:cNvCxnSpPr>
          <p:nvPr/>
        </p:nvCxnSpPr>
        <p:spPr bwMode="auto">
          <a:xfrm>
            <a:off x="6399213" y="2924175"/>
            <a:ext cx="641350" cy="0"/>
          </a:xfrm>
          <a:prstGeom prst="straightConnector1">
            <a:avLst/>
          </a:prstGeom>
          <a:noFill/>
          <a:ln w="19050">
            <a:solidFill>
              <a:schemeClr val="tx1"/>
            </a:solidFill>
            <a:round/>
            <a:headEnd type="triangle" w="med" len="med"/>
            <a:tailEnd type="triangle" w="med" len="med"/>
          </a:ln>
          <a:effectLst/>
        </p:spPr>
      </p:cxnSp>
      <p:cxnSp>
        <p:nvCxnSpPr>
          <p:cNvPr id="136205" name="AutoShape 13"/>
          <p:cNvCxnSpPr>
            <a:cxnSpLocks noChangeShapeType="1"/>
            <a:stCxn id="136196" idx="2"/>
            <a:endCxn id="136197" idx="0"/>
          </p:cNvCxnSpPr>
          <p:nvPr/>
        </p:nvCxnSpPr>
        <p:spPr bwMode="auto">
          <a:xfrm flipH="1">
            <a:off x="4956175" y="2132013"/>
            <a:ext cx="36513" cy="504825"/>
          </a:xfrm>
          <a:prstGeom prst="straightConnector1">
            <a:avLst/>
          </a:prstGeom>
          <a:noFill/>
          <a:ln w="19050">
            <a:solidFill>
              <a:schemeClr val="tx1"/>
            </a:solidFill>
            <a:round/>
            <a:headEnd/>
            <a:tailEnd type="triangle" w="med" len="med"/>
          </a:ln>
          <a:effectLst/>
        </p:spPr>
      </p:cxnSp>
      <p:sp>
        <p:nvSpPr>
          <p:cNvPr id="136206" name="AutoShape 14"/>
          <p:cNvSpPr>
            <a:spLocks noChangeArrowheads="1"/>
          </p:cNvSpPr>
          <p:nvPr/>
        </p:nvSpPr>
        <p:spPr bwMode="auto">
          <a:xfrm>
            <a:off x="3584575" y="3573463"/>
            <a:ext cx="2808288" cy="574675"/>
          </a:xfrm>
          <a:prstGeom prst="flowChartProcess">
            <a:avLst/>
          </a:prstGeom>
          <a:solidFill>
            <a:schemeClr val="accent1"/>
          </a:solidFill>
          <a:ln w="9525">
            <a:solidFill>
              <a:schemeClr val="tx1"/>
            </a:solidFill>
            <a:miter lim="800000"/>
            <a:headEnd/>
            <a:tailEnd/>
          </a:ln>
          <a:effectLst/>
        </p:spPr>
        <p:txBody>
          <a:bodyPr anchor="ctr"/>
          <a:lstStyle/>
          <a:p>
            <a:pPr algn="ctr"/>
            <a:r>
              <a:rPr kumimoji="0" lang="es-MX" sz="1600" b="1">
                <a:latin typeface="Arial" pitchFamily="34" charset="0"/>
              </a:rPr>
              <a:t>Reunión con Jefes Departamentales</a:t>
            </a:r>
            <a:endParaRPr kumimoji="0" lang="es-ES" sz="1600" b="1">
              <a:latin typeface="Arial" pitchFamily="34" charset="0"/>
            </a:endParaRPr>
          </a:p>
        </p:txBody>
      </p:sp>
      <p:sp>
        <p:nvSpPr>
          <p:cNvPr id="136207" name="AutoShape 15"/>
          <p:cNvSpPr>
            <a:spLocks noChangeArrowheads="1"/>
          </p:cNvSpPr>
          <p:nvPr/>
        </p:nvSpPr>
        <p:spPr bwMode="auto">
          <a:xfrm>
            <a:off x="3584575" y="4437063"/>
            <a:ext cx="2808288" cy="574675"/>
          </a:xfrm>
          <a:prstGeom prst="flowChartProcess">
            <a:avLst/>
          </a:prstGeom>
          <a:solidFill>
            <a:schemeClr val="accent1"/>
          </a:solidFill>
          <a:ln w="9525">
            <a:solidFill>
              <a:schemeClr val="tx1"/>
            </a:solidFill>
            <a:miter lim="800000"/>
            <a:headEnd/>
            <a:tailEnd/>
          </a:ln>
          <a:effectLst/>
        </p:spPr>
        <p:txBody>
          <a:bodyPr anchor="ctr"/>
          <a:lstStyle/>
          <a:p>
            <a:pPr algn="ctr"/>
            <a:r>
              <a:rPr kumimoji="0" lang="es-MX" sz="1600" b="1">
                <a:latin typeface="Arial" pitchFamily="34" charset="0"/>
              </a:rPr>
              <a:t>Conclusiones sobre el desempeño policial</a:t>
            </a:r>
            <a:endParaRPr kumimoji="0" lang="es-ES" sz="1600" b="1">
              <a:latin typeface="Arial" pitchFamily="34" charset="0"/>
            </a:endParaRPr>
          </a:p>
        </p:txBody>
      </p:sp>
      <p:sp>
        <p:nvSpPr>
          <p:cNvPr id="136208" name="AutoShape 16"/>
          <p:cNvSpPr>
            <a:spLocks noChangeArrowheads="1"/>
          </p:cNvSpPr>
          <p:nvPr/>
        </p:nvSpPr>
        <p:spPr bwMode="auto">
          <a:xfrm>
            <a:off x="3584575" y="5230813"/>
            <a:ext cx="2808288" cy="574675"/>
          </a:xfrm>
          <a:prstGeom prst="flowChartProcess">
            <a:avLst/>
          </a:prstGeom>
          <a:solidFill>
            <a:schemeClr val="accent1"/>
          </a:solidFill>
          <a:ln w="9525">
            <a:solidFill>
              <a:schemeClr val="tx1"/>
            </a:solidFill>
            <a:miter lim="800000"/>
            <a:headEnd/>
            <a:tailEnd/>
          </a:ln>
          <a:effectLst/>
        </p:spPr>
        <p:txBody>
          <a:bodyPr anchor="ctr"/>
          <a:lstStyle/>
          <a:p>
            <a:pPr algn="ctr"/>
            <a:r>
              <a:rPr kumimoji="0" lang="es-MX" sz="1600" b="1">
                <a:latin typeface="Arial" pitchFamily="34" charset="0"/>
              </a:rPr>
              <a:t>Instrucciones</a:t>
            </a:r>
            <a:endParaRPr kumimoji="0" lang="es-ES" sz="1600" b="1">
              <a:latin typeface="Arial" pitchFamily="34" charset="0"/>
            </a:endParaRPr>
          </a:p>
        </p:txBody>
      </p:sp>
      <p:cxnSp>
        <p:nvCxnSpPr>
          <p:cNvPr id="136209" name="AutoShape 17"/>
          <p:cNvCxnSpPr>
            <a:cxnSpLocks noChangeShapeType="1"/>
            <a:stCxn id="136197" idx="2"/>
            <a:endCxn id="136206" idx="0"/>
          </p:cNvCxnSpPr>
          <p:nvPr/>
        </p:nvCxnSpPr>
        <p:spPr bwMode="auto">
          <a:xfrm>
            <a:off x="4956175" y="3211513"/>
            <a:ext cx="33338" cy="361950"/>
          </a:xfrm>
          <a:prstGeom prst="straightConnector1">
            <a:avLst/>
          </a:prstGeom>
          <a:noFill/>
          <a:ln w="19050">
            <a:solidFill>
              <a:schemeClr val="tx1"/>
            </a:solidFill>
            <a:round/>
            <a:headEnd/>
            <a:tailEnd type="triangle" w="med" len="med"/>
          </a:ln>
          <a:effectLst/>
        </p:spPr>
      </p:cxnSp>
      <p:cxnSp>
        <p:nvCxnSpPr>
          <p:cNvPr id="136210" name="AutoShape 18"/>
          <p:cNvCxnSpPr>
            <a:cxnSpLocks noChangeShapeType="1"/>
            <a:stCxn id="136206" idx="2"/>
            <a:endCxn id="136207" idx="0"/>
          </p:cNvCxnSpPr>
          <p:nvPr/>
        </p:nvCxnSpPr>
        <p:spPr bwMode="auto">
          <a:xfrm>
            <a:off x="4605338" y="4148138"/>
            <a:ext cx="0" cy="288925"/>
          </a:xfrm>
          <a:prstGeom prst="straightConnector1">
            <a:avLst/>
          </a:prstGeom>
          <a:noFill/>
          <a:ln w="19050">
            <a:solidFill>
              <a:schemeClr val="tx1"/>
            </a:solidFill>
            <a:round/>
            <a:headEnd/>
            <a:tailEnd type="triangle" w="med" len="med"/>
          </a:ln>
          <a:effectLst/>
        </p:spPr>
      </p:cxnSp>
      <p:cxnSp>
        <p:nvCxnSpPr>
          <p:cNvPr id="136211" name="AutoShape 19"/>
          <p:cNvCxnSpPr>
            <a:cxnSpLocks noChangeShapeType="1"/>
            <a:stCxn id="136207" idx="2"/>
            <a:endCxn id="136208" idx="0"/>
          </p:cNvCxnSpPr>
          <p:nvPr/>
        </p:nvCxnSpPr>
        <p:spPr bwMode="auto">
          <a:xfrm>
            <a:off x="4605338" y="5011738"/>
            <a:ext cx="0" cy="219075"/>
          </a:xfrm>
          <a:prstGeom prst="straightConnector1">
            <a:avLst/>
          </a:prstGeom>
          <a:noFill/>
          <a:ln w="19050">
            <a:solidFill>
              <a:schemeClr val="tx1"/>
            </a:solidFill>
            <a:round/>
            <a:headEnd/>
            <a:tailEnd type="triangle" w="med" len="med"/>
          </a:ln>
          <a:effectLst/>
        </p:spPr>
      </p:cxnSp>
      <p:cxnSp>
        <p:nvCxnSpPr>
          <p:cNvPr id="136212" name="AutoShape 20"/>
          <p:cNvCxnSpPr>
            <a:cxnSpLocks noChangeShapeType="1"/>
            <a:stCxn id="136208" idx="3"/>
            <a:endCxn id="136206" idx="3"/>
          </p:cNvCxnSpPr>
          <p:nvPr/>
        </p:nvCxnSpPr>
        <p:spPr bwMode="auto">
          <a:xfrm flipV="1">
            <a:off x="5900738" y="3860800"/>
            <a:ext cx="1587" cy="1657350"/>
          </a:xfrm>
          <a:prstGeom prst="bentConnector3">
            <a:avLst>
              <a:gd name="adj1" fmla="val 40000000"/>
            </a:avLst>
          </a:prstGeom>
          <a:noFill/>
          <a:ln w="19050">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65539"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65540"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65541"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65543" name="Text Box 7"/>
          <p:cNvSpPr txBox="1">
            <a:spLocks noChangeArrowheads="1"/>
          </p:cNvSpPr>
          <p:nvPr/>
        </p:nvSpPr>
        <p:spPr bwMode="auto">
          <a:xfrm>
            <a:off x="495300" y="823913"/>
            <a:ext cx="8832850" cy="4291012"/>
          </a:xfrm>
          <a:prstGeom prst="rect">
            <a:avLst/>
          </a:prstGeom>
          <a:noFill/>
          <a:ln w="9525">
            <a:noFill/>
            <a:miter lim="800000"/>
            <a:headEnd/>
            <a:tailEnd/>
          </a:ln>
          <a:effectLst/>
        </p:spPr>
        <p:txBody>
          <a:bodyPr>
            <a:spAutoFit/>
          </a:bodyPr>
          <a:lstStyle/>
          <a:p>
            <a:pPr algn="just">
              <a:spcBef>
                <a:spcPct val="50000"/>
              </a:spcBef>
            </a:pPr>
            <a:r>
              <a:rPr lang="en-US" b="1" u="sng">
                <a:latin typeface="Arial" pitchFamily="34" charset="0"/>
                <a:cs typeface="Arial" pitchFamily="34" charset="0"/>
              </a:rPr>
              <a:t>Fuentes:</a:t>
            </a:r>
            <a:endParaRPr lang="es-ES" b="1">
              <a:latin typeface="Arial" pitchFamily="34" charset="0"/>
              <a:cs typeface="Times New Roman" pitchFamily="18" charset="0"/>
            </a:endParaRPr>
          </a:p>
          <a:p>
            <a:pPr algn="just">
              <a:spcBef>
                <a:spcPct val="50000"/>
              </a:spcBef>
            </a:pPr>
            <a:r>
              <a:rPr lang="es-AR">
                <a:latin typeface="Arial" pitchFamily="34" charset="0"/>
              </a:rPr>
              <a:t>Ministerio de Seguridad de la Provincia de Buenos Aires: </a:t>
            </a:r>
          </a:p>
          <a:p>
            <a:r>
              <a:rPr lang="es-AR">
                <a:latin typeface="Arial" pitchFamily="34" charset="0"/>
              </a:rPr>
              <a:t>http://www.mseg.gba.gov.ar/</a:t>
            </a:r>
          </a:p>
          <a:p>
            <a:r>
              <a:rPr lang="es-AR">
                <a:latin typeface="Arial" pitchFamily="34" charset="0"/>
              </a:rPr>
              <a:t>http://redpol.mseg.gba.gov.ar/</a:t>
            </a:r>
          </a:p>
          <a:p>
            <a:r>
              <a:rPr lang="es-AR">
                <a:latin typeface="Arial" pitchFamily="34" charset="0"/>
              </a:rPr>
              <a:t> </a:t>
            </a:r>
            <a:endParaRPr lang="es-MX">
              <a:latin typeface="Arial" pitchFamily="34" charset="0"/>
            </a:endParaRPr>
          </a:p>
          <a:p>
            <a:r>
              <a:rPr lang="es-MX">
                <a:latin typeface="Arial" pitchFamily="34" charset="0"/>
              </a:rPr>
              <a:t>SURC (Sistema Unificado de Registros Criminales, Secretaría de Seguridad Interior de la Nación): www.surc.gov.ar</a:t>
            </a:r>
            <a:endParaRPr lang="es-AR">
              <a:latin typeface="Arial" pitchFamily="34" charset="0"/>
            </a:endParaRPr>
          </a:p>
          <a:p>
            <a:r>
              <a:rPr lang="es-AR">
                <a:latin typeface="Arial" pitchFamily="34" charset="0"/>
              </a:rPr>
              <a:t> </a:t>
            </a:r>
            <a:endParaRPr lang="es-MX">
              <a:latin typeface="Arial" pitchFamily="34" charset="0"/>
            </a:endParaRPr>
          </a:p>
          <a:p>
            <a:r>
              <a:rPr lang="es-MX">
                <a:latin typeface="Arial" pitchFamily="34" charset="0"/>
              </a:rPr>
              <a:t>SNIC (Sistema Nacional de Información Criminal, Ministerio de Justicia y Derechos Humanos): </a:t>
            </a:r>
            <a:r>
              <a:rPr lang="es-AR">
                <a:latin typeface="Arial" pitchFamily="34" charset="0"/>
              </a:rPr>
              <a:t>http://wwwpolcrim.jus.gov.ar/snic.htm</a:t>
            </a:r>
            <a:endParaRPr lang="es-ES">
              <a:latin typeface="Arial" pitchFamily="34" charset="0"/>
              <a:cs typeface="Times New Roman" pitchFamily="18" charset="0"/>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01379"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01380"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01381"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01382"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Evolución de la Seguridad Interior: dimensión Informática a nivel nacional</a:t>
            </a:r>
            <a:r>
              <a:rPr kumimoji="0" lang="en-GB" sz="4400">
                <a:solidFill>
                  <a:schemeClr val="bg2"/>
                </a:solidFill>
                <a:latin typeface="Albertus Extra Bold" pitchFamily="34" charset="0"/>
              </a:rPr>
              <a:t> </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01383" name="Text Box 7"/>
          <p:cNvSpPr txBox="1">
            <a:spLocks noChangeArrowheads="1"/>
          </p:cNvSpPr>
          <p:nvPr/>
        </p:nvSpPr>
        <p:spPr bwMode="auto">
          <a:xfrm>
            <a:off x="495300" y="1866900"/>
            <a:ext cx="9144000" cy="1495425"/>
          </a:xfrm>
          <a:prstGeom prst="rect">
            <a:avLst/>
          </a:prstGeom>
          <a:noFill/>
          <a:ln w="9525">
            <a:noFill/>
            <a:miter lim="800000"/>
            <a:headEnd/>
            <a:tailEnd/>
          </a:ln>
          <a:effectLst/>
        </p:spPr>
        <p:txBody>
          <a:bodyPr>
            <a:spAutoFit/>
          </a:bodyPr>
          <a:lstStyle/>
          <a:p>
            <a:r>
              <a:rPr lang="es-MX" sz="2300" b="1" i="1"/>
              <a:t>Década del 90</a:t>
            </a:r>
            <a:r>
              <a:rPr lang="es-MX" sz="2300"/>
              <a:t>: </a:t>
            </a:r>
            <a:endParaRPr lang="es-AR" sz="2300"/>
          </a:p>
          <a:p>
            <a:r>
              <a:rPr lang="es-MX" sz="2300">
                <a:latin typeface="Tahoma" pitchFamily="34" charset="0"/>
              </a:rPr>
              <a:t>Aprobación de la Ley de Seguridad Interior (Ley 24.059 de 1992) Creación del Sistema de Seguridad Interior - Secretaría de Seguridad Interior del Ministerio del Interior. </a:t>
            </a:r>
          </a:p>
        </p:txBody>
      </p:sp>
      <p:sp>
        <p:nvSpPr>
          <p:cNvPr id="101384" name="Text Box 8"/>
          <p:cNvSpPr txBox="1">
            <a:spLocks noChangeArrowheads="1"/>
          </p:cNvSpPr>
          <p:nvPr/>
        </p:nvSpPr>
        <p:spPr bwMode="auto">
          <a:xfrm>
            <a:off x="539750" y="3568700"/>
            <a:ext cx="9144000" cy="2898775"/>
          </a:xfrm>
          <a:prstGeom prst="rect">
            <a:avLst/>
          </a:prstGeom>
          <a:noFill/>
          <a:ln w="9525">
            <a:noFill/>
            <a:miter lim="800000"/>
            <a:headEnd/>
            <a:tailEnd/>
          </a:ln>
          <a:effectLst/>
        </p:spPr>
        <p:txBody>
          <a:bodyPr>
            <a:spAutoFit/>
          </a:bodyPr>
          <a:lstStyle/>
          <a:p>
            <a:r>
              <a:rPr lang="es-MX" sz="2300">
                <a:latin typeface="Tahoma" pitchFamily="34" charset="0"/>
              </a:rPr>
              <a:t>Decreto 1273/1992. Art. 6.- “...... k.  </a:t>
            </a:r>
            <a:r>
              <a:rPr lang="es-AR" sz="2300">
                <a:latin typeface="Tahoma" pitchFamily="34" charset="0"/>
              </a:rPr>
              <a:t>Implementar  y  mantener  en  la  Secretaría  de  Seguridad Interior, el  Sistema  Informático de Seguridad Interior que permita, por medio de la participación de todos los componentes del sistema de seguridad, prevenir y/o neutralizar las acciones delictivas señaladas en el artículo 10 inciso  a) de la Ley 24 059, como así también desarrollar el proceso de información  que satisfaga las necesidades de la seguridad interior</a:t>
            </a:r>
            <a:r>
              <a:rPr lang="es-AR" sz="2300"/>
              <a:t>.</a:t>
            </a:r>
            <a:r>
              <a:rPr lang="es-MX" sz="2300"/>
              <a:t> </a:t>
            </a:r>
            <a:endParaRPr lang="es-MX" sz="2300">
              <a:latin typeface="Tahoma" pitchFamily="34" charset="0"/>
            </a:endParaRPr>
          </a:p>
          <a:p>
            <a:pPr>
              <a:buFont typeface="Wingdings" pitchFamily="2" charset="2"/>
              <a:buNone/>
            </a:pPr>
            <a:endParaRPr lang="es-MX" sz="2300">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P spid="1013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03427"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03428"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03429"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03430"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Evolución de la Seguridad Interior: dimensión Informática a nivel nacional</a:t>
            </a:r>
            <a:r>
              <a:rPr kumimoji="0" lang="en-GB" sz="4400">
                <a:solidFill>
                  <a:schemeClr val="bg2"/>
                </a:solidFill>
                <a:latin typeface="Albertus Extra Bold" pitchFamily="34" charset="0"/>
              </a:rPr>
              <a:t> </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03431" name="Text Box 7"/>
          <p:cNvSpPr txBox="1">
            <a:spLocks noChangeArrowheads="1"/>
          </p:cNvSpPr>
          <p:nvPr/>
        </p:nvSpPr>
        <p:spPr bwMode="auto">
          <a:xfrm>
            <a:off x="971550" y="1905000"/>
            <a:ext cx="8648700" cy="1552575"/>
          </a:xfrm>
          <a:prstGeom prst="rect">
            <a:avLst/>
          </a:prstGeom>
          <a:noFill/>
          <a:ln w="9525">
            <a:noFill/>
            <a:miter lim="800000"/>
            <a:headEnd/>
            <a:tailEnd/>
          </a:ln>
          <a:effectLst/>
        </p:spPr>
        <p:txBody>
          <a:bodyPr>
            <a:spAutoFit/>
          </a:bodyPr>
          <a:lstStyle/>
          <a:p>
            <a:r>
              <a:rPr lang="es-MX" b="1" i="1"/>
              <a:t>Década del 90 (sigue)</a:t>
            </a:r>
            <a:r>
              <a:rPr lang="es-MX"/>
              <a:t>: </a:t>
            </a:r>
            <a:endParaRPr lang="es-AR"/>
          </a:p>
          <a:p>
            <a:r>
              <a:rPr lang="es-MX">
                <a:latin typeface="Tahoma" pitchFamily="34" charset="0"/>
              </a:rPr>
              <a:t>Desarrollo del Sistema Nacional de Información Criminal (SNIC) por el </a:t>
            </a:r>
            <a:r>
              <a:rPr lang="es-ES">
                <a:latin typeface="Tahoma" pitchFamily="34" charset="0"/>
              </a:rPr>
              <a:t>Ministerio de Justicia, para la recolección, producción y análisis de información estadística sobre el delito.</a:t>
            </a:r>
            <a:r>
              <a:rPr lang="es-AR"/>
              <a:t> </a:t>
            </a:r>
            <a:endParaRPr lang="es-MX">
              <a:latin typeface="Tahoma" pitchFamily="34" charset="0"/>
            </a:endParaRPr>
          </a:p>
        </p:txBody>
      </p:sp>
      <p:sp>
        <p:nvSpPr>
          <p:cNvPr id="103432" name="Text Box 8"/>
          <p:cNvSpPr txBox="1">
            <a:spLocks noChangeArrowheads="1"/>
          </p:cNvSpPr>
          <p:nvPr/>
        </p:nvSpPr>
        <p:spPr bwMode="auto">
          <a:xfrm>
            <a:off x="960438" y="3568700"/>
            <a:ext cx="8647112" cy="3068638"/>
          </a:xfrm>
          <a:prstGeom prst="rect">
            <a:avLst/>
          </a:prstGeom>
          <a:noFill/>
          <a:ln w="9525">
            <a:noFill/>
            <a:miter lim="800000"/>
            <a:headEnd/>
            <a:tailEnd/>
          </a:ln>
          <a:effectLst/>
        </p:spPr>
        <p:txBody>
          <a:bodyPr>
            <a:spAutoFit/>
          </a:bodyPr>
          <a:lstStyle/>
          <a:p>
            <a:r>
              <a:rPr lang="es-MX" b="1" i="1"/>
              <a:t>Década del 2000</a:t>
            </a:r>
            <a:r>
              <a:rPr lang="es-MX"/>
              <a:t>: </a:t>
            </a:r>
            <a:endParaRPr lang="es-AR"/>
          </a:p>
          <a:p>
            <a:r>
              <a:rPr lang="es-MX">
                <a:latin typeface="Tahoma" pitchFamily="34" charset="0"/>
              </a:rPr>
              <a:t>Resolución Final de la Reunión Extraordinaria del Consejo de Seguridad Interior, 28 de Febrero de 2000:</a:t>
            </a:r>
            <a:endParaRPr lang="es-AR">
              <a:latin typeface="Tahoma" pitchFamily="34" charset="0"/>
            </a:endParaRPr>
          </a:p>
          <a:p>
            <a:pPr>
              <a:spcBef>
                <a:spcPct val="15000"/>
              </a:spcBef>
            </a:pPr>
            <a:r>
              <a:rPr lang="es-ES">
                <a:latin typeface="Tahoma" pitchFamily="34" charset="0"/>
              </a:rPr>
              <a:t> …2.- Coordinar operativamente e integrar las comunicaciones y sistemas informáticos de las policías de la Nación y de las Provincias para intensificar las acciones destinadas a enfrentar el combate de delitos complejos a lo largo del país...”</a:t>
            </a:r>
            <a:r>
              <a:rPr lang="es-MX"/>
              <a:t> </a:t>
            </a:r>
            <a:endParaRPr lang="es-MX">
              <a:latin typeface="Tahoma" pitchFamily="34" charset="0"/>
            </a:endParaRPr>
          </a:p>
          <a:p>
            <a:pPr>
              <a:buFont typeface="Wingdings" pitchFamily="2" charset="2"/>
              <a:buNone/>
            </a:pPr>
            <a:endParaRPr lang="es-MX">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1" grpId="0"/>
      <p:bldP spid="1034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05475"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05476"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05477"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05478"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Evolución de la Seguridad Interior: dimensión Informática a nivel nacional</a:t>
            </a:r>
            <a:r>
              <a:rPr kumimoji="0" lang="en-GB" sz="4400">
                <a:solidFill>
                  <a:schemeClr val="bg2"/>
                </a:solidFill>
                <a:latin typeface="Albertus Extra Bold" pitchFamily="34" charset="0"/>
              </a:rPr>
              <a:t> </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05479" name="Text Box 7"/>
          <p:cNvSpPr txBox="1">
            <a:spLocks noChangeArrowheads="1"/>
          </p:cNvSpPr>
          <p:nvPr/>
        </p:nvSpPr>
        <p:spPr bwMode="auto">
          <a:xfrm>
            <a:off x="971550" y="1905000"/>
            <a:ext cx="8648700" cy="3743325"/>
          </a:xfrm>
          <a:prstGeom prst="rect">
            <a:avLst/>
          </a:prstGeom>
          <a:noFill/>
          <a:ln w="9525">
            <a:noFill/>
            <a:miter lim="800000"/>
            <a:headEnd/>
            <a:tailEnd/>
          </a:ln>
          <a:effectLst/>
        </p:spPr>
        <p:txBody>
          <a:bodyPr>
            <a:spAutoFit/>
          </a:bodyPr>
          <a:lstStyle/>
          <a:p>
            <a:r>
              <a:rPr lang="es-MX" b="1" i="1"/>
              <a:t>Década del 2000 (sigue)</a:t>
            </a:r>
            <a:r>
              <a:rPr lang="es-MX"/>
              <a:t>: </a:t>
            </a:r>
            <a:endParaRPr lang="es-AR"/>
          </a:p>
          <a:p>
            <a:r>
              <a:rPr lang="es-AR">
                <a:latin typeface="Tahoma" pitchFamily="34" charset="0"/>
              </a:rPr>
              <a:t>L</a:t>
            </a:r>
            <a:r>
              <a:rPr lang="es-MX">
                <a:latin typeface="Tahoma" pitchFamily="34" charset="0"/>
              </a:rPr>
              <a:t>ey 25.266 de Estadísticas Criminológicas (Julio de 2000).</a:t>
            </a:r>
            <a:endParaRPr lang="es-AR">
              <a:latin typeface="Tahoma" pitchFamily="34" charset="0"/>
            </a:endParaRPr>
          </a:p>
          <a:p>
            <a:r>
              <a:rPr lang="es-AR">
                <a:latin typeface="Tahoma" pitchFamily="34" charset="0"/>
              </a:rPr>
              <a:t>Dirección Nacional de Política Criminal, recopila la estadística criminal y de funcionamiento del sistema de justicia del país, en base a la información provista por los integrantes del sistema penal. </a:t>
            </a:r>
          </a:p>
          <a:p>
            <a:r>
              <a:rPr lang="es-AR">
                <a:latin typeface="Tahoma" pitchFamily="34" charset="0"/>
              </a:rPr>
              <a:t>El SNIC mantiene registro mensual de sumarios registrados por cada policía provincial y las Fuerzas Federales; realiza y difunde reportes trimestrales de estadísticas policiales.</a:t>
            </a:r>
            <a:r>
              <a:rPr lang="es-AR"/>
              <a:t> </a:t>
            </a:r>
          </a:p>
          <a:p>
            <a:r>
              <a:rPr lang="es-AR"/>
              <a:t> </a:t>
            </a:r>
            <a:endParaRPr lang="es-MX">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13667"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13668"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13669"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13670"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Evolución de la Seguridad Interior: dimensión Informática a nivel nacional</a:t>
            </a:r>
            <a:r>
              <a:rPr kumimoji="0" lang="en-GB" sz="4400">
                <a:solidFill>
                  <a:schemeClr val="bg2"/>
                </a:solidFill>
                <a:latin typeface="Albertus Extra Bold" pitchFamily="34" charset="0"/>
              </a:rPr>
              <a:t> </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13671" name="Text Box 7"/>
          <p:cNvSpPr txBox="1">
            <a:spLocks noChangeArrowheads="1"/>
          </p:cNvSpPr>
          <p:nvPr/>
        </p:nvSpPr>
        <p:spPr bwMode="auto">
          <a:xfrm>
            <a:off x="971550" y="1905000"/>
            <a:ext cx="8648700" cy="1917700"/>
          </a:xfrm>
          <a:prstGeom prst="rect">
            <a:avLst/>
          </a:prstGeom>
          <a:noFill/>
          <a:ln w="9525">
            <a:noFill/>
            <a:miter lim="800000"/>
            <a:headEnd/>
            <a:tailEnd/>
          </a:ln>
          <a:effectLst/>
        </p:spPr>
        <p:txBody>
          <a:bodyPr>
            <a:spAutoFit/>
          </a:bodyPr>
          <a:lstStyle/>
          <a:p>
            <a:r>
              <a:rPr lang="es-MX" b="1" i="1"/>
              <a:t>Década del 2000 (sigue)</a:t>
            </a:r>
            <a:r>
              <a:rPr lang="es-MX"/>
              <a:t>: </a:t>
            </a:r>
            <a:endParaRPr lang="es-AR"/>
          </a:p>
          <a:p>
            <a:r>
              <a:rPr lang="es-MX">
                <a:latin typeface="Tahoma" pitchFamily="34" charset="0"/>
              </a:rPr>
              <a:t>Proyecto SURC (Sistema Unificado de Registros Criminales):</a:t>
            </a:r>
          </a:p>
          <a:p>
            <a:r>
              <a:rPr lang="es-MX">
                <a:latin typeface="Tahoma" pitchFamily="34" charset="0"/>
              </a:rPr>
              <a:t>Resolución ° 112 del 2003 (Secretaría de Seguridad Interior) Se fundamenta en el Art, 6 inciso k del Decreto 1273/1992.</a:t>
            </a:r>
            <a:r>
              <a:rPr lang="es-MX"/>
              <a:t> </a:t>
            </a:r>
            <a:r>
              <a:rPr lang="es-MX">
                <a:latin typeface="Tahoma" pitchFamily="34" charset="0"/>
              </a:rPr>
              <a:t> </a:t>
            </a:r>
            <a:endParaRPr lang="es-AR">
              <a:latin typeface="Tahoma" pitchFamily="34" charset="0"/>
            </a:endParaRPr>
          </a:p>
          <a:p>
            <a:pPr>
              <a:buFont typeface="Wingdings" pitchFamily="2" charset="2"/>
              <a:buNone/>
            </a:pPr>
            <a:endParaRPr lang="es-MX">
              <a:latin typeface="Tahoma" pitchFamily="34" charset="0"/>
            </a:endParaRPr>
          </a:p>
        </p:txBody>
      </p:sp>
      <p:sp>
        <p:nvSpPr>
          <p:cNvPr id="113672" name="Text Box 8"/>
          <p:cNvSpPr txBox="1">
            <a:spLocks noChangeArrowheads="1"/>
          </p:cNvSpPr>
          <p:nvPr/>
        </p:nvSpPr>
        <p:spPr bwMode="auto">
          <a:xfrm>
            <a:off x="1016000" y="3606800"/>
            <a:ext cx="8648700" cy="2101850"/>
          </a:xfrm>
          <a:prstGeom prst="rect">
            <a:avLst/>
          </a:prstGeom>
          <a:noFill/>
          <a:ln w="9525">
            <a:noFill/>
            <a:miter lim="800000"/>
            <a:headEnd/>
            <a:tailEnd/>
          </a:ln>
          <a:effectLst/>
        </p:spPr>
        <p:txBody>
          <a:bodyPr>
            <a:spAutoFit/>
          </a:bodyPr>
          <a:lstStyle/>
          <a:p>
            <a:r>
              <a:rPr lang="es-AR">
                <a:latin typeface="Tahoma" pitchFamily="34" charset="0"/>
              </a:rPr>
              <a:t>Entre sus objetivos generales:</a:t>
            </a:r>
          </a:p>
          <a:p>
            <a:pPr>
              <a:spcBef>
                <a:spcPct val="25000"/>
              </a:spcBef>
            </a:pPr>
            <a:r>
              <a:rPr lang="es-AR">
                <a:latin typeface="Tahoma" pitchFamily="34" charset="0"/>
              </a:rPr>
              <a:t>- Facilitar el proceso de toma de denuncias en sede policial. </a:t>
            </a:r>
          </a:p>
          <a:p>
            <a:pPr>
              <a:spcBef>
                <a:spcPct val="25000"/>
              </a:spcBef>
            </a:pPr>
            <a:r>
              <a:rPr lang="es-AR">
                <a:latin typeface="Tahoma" pitchFamily="34" charset="0"/>
              </a:rPr>
              <a:t>- Sistematizar el relacionamiento entre los Hechos, los Imputados –individuales, grupos o bandas delictivas-, con los Denunciantes o Víctimas.</a:t>
            </a:r>
            <a:endParaRPr lang="es-MX">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1" grpId="0"/>
      <p:bldP spid="1136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15715"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15716"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15717"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15718"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Evolución de la Seguridad Interior: dimensión Informática a nivel nacional</a:t>
            </a:r>
            <a:r>
              <a:rPr kumimoji="0" lang="en-GB" sz="4400">
                <a:solidFill>
                  <a:schemeClr val="bg2"/>
                </a:solidFill>
                <a:latin typeface="Albertus Extra Bold" pitchFamily="34" charset="0"/>
              </a:rPr>
              <a:t> </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15719" name="Text Box 7"/>
          <p:cNvSpPr txBox="1">
            <a:spLocks noChangeArrowheads="1"/>
          </p:cNvSpPr>
          <p:nvPr/>
        </p:nvSpPr>
        <p:spPr bwMode="auto">
          <a:xfrm>
            <a:off x="438150" y="1847850"/>
            <a:ext cx="9201150" cy="2968625"/>
          </a:xfrm>
          <a:prstGeom prst="rect">
            <a:avLst/>
          </a:prstGeom>
          <a:noFill/>
          <a:ln w="9525">
            <a:noFill/>
            <a:miter lim="800000"/>
            <a:headEnd/>
            <a:tailEnd/>
          </a:ln>
          <a:effectLst/>
        </p:spPr>
        <p:txBody>
          <a:bodyPr>
            <a:spAutoFit/>
          </a:bodyPr>
          <a:lstStyle/>
          <a:p>
            <a:r>
              <a:rPr lang="es-MX" sz="2300" b="1" i="1"/>
              <a:t>Década del 2000 (sigue)</a:t>
            </a:r>
            <a:r>
              <a:rPr lang="es-MX" sz="2300"/>
              <a:t>: </a:t>
            </a:r>
            <a:endParaRPr lang="es-AR" sz="2300"/>
          </a:p>
          <a:p>
            <a:r>
              <a:rPr lang="es-MX" sz="2300">
                <a:latin typeface="Tahoma" pitchFamily="34" charset="0"/>
              </a:rPr>
              <a:t>Proyecto SURC .... </a:t>
            </a:r>
          </a:p>
          <a:p>
            <a:pPr>
              <a:spcBef>
                <a:spcPct val="20000"/>
              </a:spcBef>
            </a:pPr>
            <a:r>
              <a:rPr lang="es-MX" sz="2300">
                <a:latin typeface="Tahoma" pitchFamily="34" charset="0"/>
              </a:rPr>
              <a:t>-  Permitir la aplicación y uso de Banco de Datos y Mapas del Delito basados en Sistemas de Información Geográfica (SIG) como herramientas dinámicas para automatizar tareas de administración y recopilación de datos, el acceso a los mismos y el análisis de delitos en tiempo real.</a:t>
            </a:r>
            <a:r>
              <a:rPr lang="es-MX" sz="2300"/>
              <a:t> </a:t>
            </a:r>
            <a:r>
              <a:rPr lang="es-MX" sz="2300">
                <a:latin typeface="Tahoma" pitchFamily="34" charset="0"/>
              </a:rPr>
              <a:t> </a:t>
            </a:r>
            <a:endParaRPr lang="es-AR" sz="2300">
              <a:latin typeface="Tahoma" pitchFamily="34" charset="0"/>
            </a:endParaRPr>
          </a:p>
          <a:p>
            <a:pPr>
              <a:buFont typeface="Wingdings" pitchFamily="2" charset="2"/>
              <a:buNone/>
            </a:pPr>
            <a:endParaRPr lang="es-MX" sz="2300">
              <a:latin typeface="Tahoma" pitchFamily="34" charset="0"/>
            </a:endParaRPr>
          </a:p>
        </p:txBody>
      </p:sp>
      <p:sp>
        <p:nvSpPr>
          <p:cNvPr id="115720" name="Text Box 8"/>
          <p:cNvSpPr txBox="1">
            <a:spLocks noChangeArrowheads="1"/>
          </p:cNvSpPr>
          <p:nvPr/>
        </p:nvSpPr>
        <p:spPr bwMode="auto">
          <a:xfrm>
            <a:off x="463550" y="4787900"/>
            <a:ext cx="9201150" cy="1495425"/>
          </a:xfrm>
          <a:prstGeom prst="rect">
            <a:avLst/>
          </a:prstGeom>
          <a:noFill/>
          <a:ln w="9525">
            <a:noFill/>
            <a:miter lim="800000"/>
            <a:headEnd/>
            <a:tailEnd/>
          </a:ln>
          <a:effectLst/>
        </p:spPr>
        <p:txBody>
          <a:bodyPr>
            <a:spAutoFit/>
          </a:bodyPr>
          <a:lstStyle/>
          <a:p>
            <a:r>
              <a:rPr lang="es-ES" sz="2300">
                <a:latin typeface="Tahoma" pitchFamily="34" charset="0"/>
              </a:rPr>
              <a:t>En la etapa preliminar (2003-2004) se instaló una aplicación de recolección de datos en las 53 comisarías de la Ciudad de Buenos Aires registrando información sobre las siguientes 10 figuras delictivas:</a:t>
            </a:r>
            <a:endParaRPr lang="es-MX" sz="2300">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9" grpId="0"/>
      <p:bldP spid="1157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17763"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17764"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17765"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17766"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Evolución de la Seguridad Interior: dimensión Informática a nivel nacional</a:t>
            </a:r>
            <a:r>
              <a:rPr kumimoji="0" lang="en-GB" sz="4400">
                <a:solidFill>
                  <a:schemeClr val="bg2"/>
                </a:solidFill>
                <a:latin typeface="Albertus Extra Bold" pitchFamily="34" charset="0"/>
              </a:rPr>
              <a:t> </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17767" name="Text Box 7"/>
          <p:cNvSpPr txBox="1">
            <a:spLocks noChangeArrowheads="1"/>
          </p:cNvSpPr>
          <p:nvPr/>
        </p:nvSpPr>
        <p:spPr bwMode="auto">
          <a:xfrm>
            <a:off x="971550" y="1905000"/>
            <a:ext cx="8648700" cy="3013075"/>
          </a:xfrm>
          <a:prstGeom prst="rect">
            <a:avLst/>
          </a:prstGeom>
          <a:noFill/>
          <a:ln w="9525">
            <a:noFill/>
            <a:miter lim="800000"/>
            <a:headEnd/>
            <a:tailEnd/>
          </a:ln>
          <a:effectLst/>
        </p:spPr>
        <p:txBody>
          <a:bodyPr>
            <a:spAutoFit/>
          </a:bodyPr>
          <a:lstStyle/>
          <a:p>
            <a:r>
              <a:rPr lang="es-MX" b="1" i="1"/>
              <a:t>Década del 2000 (sigue)</a:t>
            </a:r>
            <a:r>
              <a:rPr lang="es-MX"/>
              <a:t>: </a:t>
            </a:r>
            <a:endParaRPr lang="es-AR"/>
          </a:p>
          <a:p>
            <a:r>
              <a:rPr lang="es-MX">
                <a:latin typeface="Tahoma" pitchFamily="34" charset="0"/>
              </a:rPr>
              <a:t>Proyecto SURC ...</a:t>
            </a:r>
          </a:p>
          <a:p>
            <a:endParaRPr lang="es-MX">
              <a:latin typeface="Tahoma" pitchFamily="34" charset="0"/>
            </a:endParaRPr>
          </a:p>
          <a:p>
            <a:r>
              <a:rPr lang="es-AR">
                <a:latin typeface="Tahoma" pitchFamily="34" charset="0"/>
              </a:rPr>
              <a:t>Homicidios, Violación (delitos sexuales), Secuestro extorsivo de personas, Robo a mano armada en general, Robo a mano armada de automotores, Hurto de automotores, Robo en ausencia de moradores, Robo en general, Hurto en general y Piratería del asfalto.</a:t>
            </a:r>
            <a:endParaRPr lang="es-MX">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742950" y="6248400"/>
            <a:ext cx="2063750" cy="457200"/>
          </a:xfrm>
          <a:prstGeom prst="rect">
            <a:avLst/>
          </a:prstGeom>
          <a:noFill/>
          <a:ln w="12700">
            <a:noFill/>
            <a:miter lim="800000"/>
            <a:headEnd/>
            <a:tailEnd/>
          </a:ln>
          <a:effectLst/>
        </p:spPr>
        <p:txBody>
          <a:bodyPr wrap="none" anchor="ctr"/>
          <a:lstStyle/>
          <a:p>
            <a:endParaRPr lang="en-US"/>
          </a:p>
        </p:txBody>
      </p:sp>
      <p:sp>
        <p:nvSpPr>
          <p:cNvPr id="109571" name="Rectangle 3"/>
          <p:cNvSpPr>
            <a:spLocks noChangeArrowheads="1"/>
          </p:cNvSpPr>
          <p:nvPr/>
        </p:nvSpPr>
        <p:spPr bwMode="auto">
          <a:xfrm>
            <a:off x="3384550" y="6248400"/>
            <a:ext cx="3136900" cy="457200"/>
          </a:xfrm>
          <a:prstGeom prst="rect">
            <a:avLst/>
          </a:prstGeom>
          <a:noFill/>
          <a:ln w="12700">
            <a:noFill/>
            <a:miter lim="800000"/>
            <a:headEnd/>
            <a:tailEnd/>
          </a:ln>
          <a:effectLst/>
        </p:spPr>
        <p:txBody>
          <a:bodyPr wrap="none" anchor="ctr"/>
          <a:lstStyle/>
          <a:p>
            <a:endParaRPr lang="en-US"/>
          </a:p>
        </p:txBody>
      </p:sp>
      <p:sp>
        <p:nvSpPr>
          <p:cNvPr id="109572" name="Line 4"/>
          <p:cNvSpPr>
            <a:spLocks noChangeShapeType="1"/>
          </p:cNvSpPr>
          <p:nvPr/>
        </p:nvSpPr>
        <p:spPr bwMode="auto">
          <a:xfrm>
            <a:off x="0" y="6286500"/>
            <a:ext cx="9906000" cy="0"/>
          </a:xfrm>
          <a:prstGeom prst="line">
            <a:avLst/>
          </a:prstGeom>
          <a:noFill/>
          <a:ln w="25400">
            <a:solidFill>
              <a:schemeClr val="folHlink"/>
            </a:solidFill>
            <a:round/>
            <a:headEnd/>
            <a:tailEnd/>
          </a:ln>
          <a:effectLst/>
        </p:spPr>
        <p:txBody>
          <a:bodyPr/>
          <a:lstStyle/>
          <a:p>
            <a:endParaRPr lang="en-US"/>
          </a:p>
        </p:txBody>
      </p:sp>
      <p:sp>
        <p:nvSpPr>
          <p:cNvPr id="109573" name="Rectangle 5"/>
          <p:cNvSpPr>
            <a:spLocks noChangeArrowheads="1"/>
          </p:cNvSpPr>
          <p:nvPr/>
        </p:nvSpPr>
        <p:spPr bwMode="auto">
          <a:xfrm>
            <a:off x="-12700" y="6584950"/>
            <a:ext cx="9917113" cy="271463"/>
          </a:xfrm>
          <a:prstGeom prst="rect">
            <a:avLst/>
          </a:prstGeom>
          <a:noFill/>
          <a:ln w="12700">
            <a:noFill/>
            <a:miter lim="800000"/>
            <a:headEnd/>
            <a:tailEnd/>
          </a:ln>
          <a:effectLst/>
        </p:spPr>
        <p:txBody>
          <a:bodyPr lIns="90488" tIns="44450" rIns="90488" bIns="44450">
            <a:spAutoFit/>
          </a:bodyPr>
          <a:lstStyle/>
          <a:p>
            <a:pPr algn="r" eaLnBrk="0" latinLnBrk="1" hangingPunct="0"/>
            <a:endParaRPr kumimoji="0" lang="es-ES" sz="1200">
              <a:solidFill>
                <a:schemeClr val="bg1"/>
              </a:solidFill>
              <a:latin typeface="Tahoma" pitchFamily="34" charset="0"/>
            </a:endParaRPr>
          </a:p>
        </p:txBody>
      </p:sp>
      <p:sp>
        <p:nvSpPr>
          <p:cNvPr id="109574" name="Rectangle 6"/>
          <p:cNvSpPr>
            <a:spLocks noChangeArrowheads="1"/>
          </p:cNvSpPr>
          <p:nvPr/>
        </p:nvSpPr>
        <p:spPr bwMode="auto">
          <a:xfrm>
            <a:off x="431800" y="765175"/>
            <a:ext cx="9121775" cy="1135063"/>
          </a:xfrm>
          <a:prstGeom prst="rect">
            <a:avLst/>
          </a:prstGeom>
          <a:noFill/>
          <a:ln w="9525">
            <a:noFill/>
            <a:miter lim="800000"/>
            <a:headEnd/>
            <a:tailEnd/>
          </a:ln>
          <a:effectLst/>
        </p:spPr>
        <p:txBody>
          <a:bodyPr lIns="0" tIns="0" rIns="0" bIns="0" anchor="ctr"/>
          <a:lstStyle/>
          <a:p>
            <a:pPr marL="342900" indent="-342900" algn="ctr"/>
            <a:r>
              <a:rPr kumimoji="0" lang="es-MX" sz="3600">
                <a:solidFill>
                  <a:schemeClr val="bg2"/>
                </a:solidFill>
                <a:latin typeface="Albertus Extra Bold" pitchFamily="34" charset="0"/>
              </a:rPr>
              <a:t>Evolución de la Seguridad Interior: dimensión Informática a nivel nacional</a:t>
            </a:r>
            <a:r>
              <a:rPr kumimoji="0" lang="en-GB" sz="4400">
                <a:solidFill>
                  <a:schemeClr val="bg2"/>
                </a:solidFill>
                <a:latin typeface="Albertus Extra Bold" pitchFamily="34" charset="0"/>
              </a:rPr>
              <a:t> </a:t>
            </a:r>
            <a:r>
              <a:rPr kumimoji="0" lang="en-GB" sz="2000">
                <a:solidFill>
                  <a:schemeClr val="bg2"/>
                </a:solidFill>
                <a:latin typeface="Albertus Extra Bold" pitchFamily="34" charset="0"/>
              </a:rPr>
              <a:t/>
            </a:r>
            <a:br>
              <a:rPr kumimoji="0" lang="en-GB" sz="2000">
                <a:solidFill>
                  <a:schemeClr val="bg2"/>
                </a:solidFill>
                <a:latin typeface="Albertus Extra Bold" pitchFamily="34" charset="0"/>
              </a:rPr>
            </a:br>
            <a:endParaRPr kumimoji="0" lang="en-GB" sz="2000">
              <a:solidFill>
                <a:schemeClr val="bg2"/>
              </a:solidFill>
              <a:latin typeface="Albertus Extra Bold" pitchFamily="34" charset="0"/>
            </a:endParaRPr>
          </a:p>
        </p:txBody>
      </p:sp>
      <p:sp>
        <p:nvSpPr>
          <p:cNvPr id="109575" name="Text Box 7"/>
          <p:cNvSpPr txBox="1">
            <a:spLocks noChangeArrowheads="1"/>
          </p:cNvSpPr>
          <p:nvPr/>
        </p:nvSpPr>
        <p:spPr bwMode="auto">
          <a:xfrm>
            <a:off x="971550" y="1905000"/>
            <a:ext cx="8648700" cy="4327525"/>
          </a:xfrm>
          <a:prstGeom prst="rect">
            <a:avLst/>
          </a:prstGeom>
          <a:noFill/>
          <a:ln w="9525">
            <a:noFill/>
            <a:miter lim="800000"/>
            <a:headEnd/>
            <a:tailEnd/>
          </a:ln>
          <a:effectLst/>
        </p:spPr>
        <p:txBody>
          <a:bodyPr>
            <a:spAutoFit/>
          </a:bodyPr>
          <a:lstStyle/>
          <a:p>
            <a:r>
              <a:rPr lang="es-MX" b="1" i="1"/>
              <a:t>Década del 2000 (sigue)</a:t>
            </a:r>
            <a:r>
              <a:rPr lang="es-MX"/>
              <a:t>: </a:t>
            </a:r>
            <a:endParaRPr lang="es-AR"/>
          </a:p>
          <a:p>
            <a:r>
              <a:rPr lang="es-MX">
                <a:latin typeface="Tahoma" pitchFamily="34" charset="0"/>
              </a:rPr>
              <a:t>REDUNIC (Red Unificada de Inteligencia Criminal, Secretaría de Seguridad Interior de la Nación) - </a:t>
            </a:r>
            <a:r>
              <a:rPr lang="es-AR">
                <a:latin typeface="Tahoma" pitchFamily="34" charset="0"/>
              </a:rPr>
              <a:t>Decreto 1697/2004.</a:t>
            </a:r>
          </a:p>
          <a:p>
            <a:r>
              <a:rPr lang="es-AR">
                <a:latin typeface="Tahoma" pitchFamily="34" charset="0"/>
              </a:rPr>
              <a:t>Acciones de la Dirección Nacional de Inteligencia Criminal </a:t>
            </a:r>
          </a:p>
          <a:p>
            <a:pPr>
              <a:spcBef>
                <a:spcPct val="30000"/>
              </a:spcBef>
            </a:pPr>
            <a:r>
              <a:rPr lang="es-AR">
                <a:latin typeface="Tahoma" pitchFamily="34" charset="0"/>
              </a:rPr>
              <a:t>“...2. Diseñar y dirigir a la REDUNIC, que contemple la actuación coordinada de los órganos previstos en el punto primero, y la integración de sus capacidades humanas y  tecnológicas y proporcionar los medios técnicos necesarios.”</a:t>
            </a:r>
            <a:endParaRPr lang="es-ES">
              <a:latin typeface="Tahoma" pitchFamily="34" charset="0"/>
            </a:endParaRPr>
          </a:p>
          <a:p>
            <a:pPr>
              <a:spcBef>
                <a:spcPct val="30000"/>
              </a:spcBef>
            </a:pPr>
            <a:r>
              <a:rPr lang="es-ES">
                <a:latin typeface="Tahoma" pitchFamily="34" charset="0"/>
              </a:rPr>
              <a:t>“...11. Participar en la Comisión de Desarrollo del Sistema de Intercambio de Informaciones de Seguridad del MERCOSUR (SISME) y asesorar en coordinación con el SURC y REDUNIC</a:t>
            </a:r>
            <a:endParaRPr lang="es-MX"/>
          </a:p>
        </p:txBody>
      </p:sp>
      <p:sp>
        <p:nvSpPr>
          <p:cNvPr id="109576" name="Text Box 8"/>
          <p:cNvSpPr txBox="1">
            <a:spLocks noChangeArrowheads="1"/>
          </p:cNvSpPr>
          <p:nvPr/>
        </p:nvSpPr>
        <p:spPr bwMode="auto">
          <a:xfrm>
            <a:off x="825500" y="4730750"/>
            <a:ext cx="8648700" cy="822325"/>
          </a:xfrm>
          <a:prstGeom prst="rect">
            <a:avLst/>
          </a:prstGeom>
          <a:noFill/>
          <a:ln w="9525">
            <a:noFill/>
            <a:miter lim="800000"/>
            <a:headEnd/>
            <a:tailEnd/>
          </a:ln>
          <a:effectLst/>
        </p:spPr>
        <p:txBody>
          <a:bodyPr>
            <a:spAutoFit/>
          </a:bodyPr>
          <a:lstStyle/>
          <a:p>
            <a:endParaRPr lang="es-AR"/>
          </a:p>
          <a:p>
            <a:pPr>
              <a:buFont typeface="Wingdings" pitchFamily="2" charset="2"/>
              <a:buNone/>
            </a:pPr>
            <a:endParaRPr lang="es-MX">
              <a:latin typeface="Tahoma"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1095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5" grpId="0"/>
      <p:bldP spid="109576" grpId="0"/>
    </p:bldLst>
  </p:timing>
</p:sld>
</file>

<file path=ppt/theme/theme1.xml><?xml version="1.0" encoding="utf-8"?>
<a:theme xmlns:a="http://schemas.openxmlformats.org/drawingml/2006/main" name="Pintura Sumi">
  <a:themeElements>
    <a:clrScheme name="Pintura Sumi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Pintura Sumi">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s-A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s-A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ntura Sumi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Pintura Sumi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Pintura Sumi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Pintura Sumi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Pintura Sumi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Pintura Sumi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Pintura Sumi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presentaciones\Pintura Sumi.pot</Template>
  <TotalTime>582</TotalTime>
  <Pages>21</Pages>
  <Words>1832</Words>
  <Application>Microsoft Office PowerPoint</Application>
  <PresentationFormat>A4 Paper (210x297 mm)</PresentationFormat>
  <Paragraphs>190</Paragraphs>
  <Slides>26</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Tahoma</vt:lpstr>
      <vt:lpstr>Times New Roman</vt:lpstr>
      <vt:lpstr>Trebuchet MS</vt:lpstr>
      <vt:lpstr>Albertus MT</vt:lpstr>
      <vt:lpstr>Albertus Extra Bold</vt:lpstr>
      <vt:lpstr>Wingdings</vt:lpstr>
      <vt:lpstr>Arial Black</vt:lpstr>
      <vt:lpstr>Pintura Sumi</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Diagnóstico</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Experiencia Argentina - Sistemas de Información</dc:title>
  <dc:subject/>
  <dc:creator>Eduardo E. Estévez</dc:creator>
  <cp:keywords/>
  <dc:description/>
  <cp:lastModifiedBy>anarod</cp:lastModifiedBy>
  <cp:revision>66</cp:revision>
  <cp:lastPrinted>1601-01-01T00:00:00Z</cp:lastPrinted>
  <dcterms:created xsi:type="dcterms:W3CDTF">2001-10-30T21:01:38Z</dcterms:created>
  <dcterms:modified xsi:type="dcterms:W3CDTF">2010-07-11T17:14:49Z</dcterms:modified>
</cp:coreProperties>
</file>