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34" r:id="rId2"/>
    <p:sldId id="496" r:id="rId3"/>
    <p:sldId id="508" r:id="rId4"/>
    <p:sldId id="499" r:id="rId5"/>
    <p:sldId id="500" r:id="rId6"/>
    <p:sldId id="501" r:id="rId7"/>
    <p:sldId id="502" r:id="rId8"/>
    <p:sldId id="516" r:id="rId9"/>
    <p:sldId id="517" r:id="rId10"/>
    <p:sldId id="506" r:id="rId11"/>
    <p:sldId id="507" r:id="rId12"/>
    <p:sldId id="509" r:id="rId13"/>
    <p:sldId id="483" r:id="rId14"/>
    <p:sldId id="454" r:id="rId15"/>
    <p:sldId id="453" r:id="rId16"/>
    <p:sldId id="481" r:id="rId17"/>
    <p:sldId id="518" r:id="rId18"/>
    <p:sldId id="519" r:id="rId19"/>
    <p:sldId id="511" r:id="rId20"/>
    <p:sldId id="485" r:id="rId21"/>
    <p:sldId id="512" r:id="rId22"/>
    <p:sldId id="484" r:id="rId23"/>
    <p:sldId id="514" r:id="rId24"/>
    <p:sldId id="513" r:id="rId25"/>
    <p:sldId id="486" r:id="rId26"/>
  </p:sldIdLst>
  <p:sldSz cx="9144000" cy="6858000" type="screen4x3"/>
  <p:notesSz cx="6858000" cy="9199563"/>
  <p:embeddedFontLst>
    <p:embeddedFont>
      <p:font typeface="Franklin Gothic Medium" pitchFamily="34" charset="0"/>
      <p:regular r:id="rId29"/>
      <p:italic r:id="rId30"/>
    </p:embeddedFont>
    <p:embeddedFont>
      <p:font typeface="Tahoma" pitchFamily="34" charset="0"/>
      <p:regular r:id="rId31"/>
      <p:bold r:id="rId32"/>
    </p:embeddedFont>
  </p:embeddedFontLst>
  <p:defaultTextStyle>
    <a:defPPr>
      <a:defRPr lang="es-ES"/>
    </a:defPPr>
    <a:lvl1pPr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1pPr>
    <a:lvl2pPr marL="457200"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2pPr>
    <a:lvl3pPr marL="914400"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3pPr>
    <a:lvl4pPr marL="1371600"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4pPr>
    <a:lvl5pPr marL="1828800"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CC00"/>
    <a:srgbClr val="006699"/>
    <a:srgbClr val="FF9147"/>
    <a:srgbClr val="663300"/>
    <a:srgbClr val="B65B00"/>
    <a:srgbClr val="FFFF00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717" autoAdjust="0"/>
    <p:restoredTop sz="96693" autoAdjust="0"/>
  </p:normalViewPr>
  <p:slideViewPr>
    <p:cSldViewPr>
      <p:cViewPr varScale="1">
        <p:scale>
          <a:sx n="68" d="100"/>
          <a:sy n="68" d="100"/>
        </p:scale>
        <p:origin x="-654" y="-96"/>
      </p:cViewPr>
      <p:guideLst>
        <p:guide orient="horz" pos="2069"/>
        <p:guide pos="2835"/>
        <p:guide pos="240"/>
        <p:guide pos="5511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1320" y="366"/>
      </p:cViewPr>
      <p:guideLst>
        <p:guide orient="horz" pos="2897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0.xml"/><Relationship Id="rId3" Type="http://schemas.openxmlformats.org/officeDocument/2006/relationships/slide" Target="slides/slide5.xml"/><Relationship Id="rId7" Type="http://schemas.openxmlformats.org/officeDocument/2006/relationships/slide" Target="slides/slide17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12.xml"/><Relationship Id="rId5" Type="http://schemas.openxmlformats.org/officeDocument/2006/relationships/slide" Target="slides/slide7.xml"/><Relationship Id="rId4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1" tIns="45921" rIns="91841" bIns="45921" numCol="1" anchor="t" anchorCtr="0" compatLnSpc="1">
            <a:prstTxWarp prst="textNoShape">
              <a:avLst/>
            </a:prstTxWarp>
          </a:bodyPr>
          <a:lstStyle>
            <a:lvl1pPr algn="l" defTabSz="919163">
              <a:spcBef>
                <a:spcPct val="0"/>
              </a:spcBef>
              <a:defRPr sz="1200"/>
            </a:lvl1pPr>
          </a:lstStyle>
          <a:p>
            <a:endParaRPr lang="es-E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1" tIns="45921" rIns="91841" bIns="45921" numCol="1" anchor="t" anchorCtr="0" compatLnSpc="1">
            <a:prstTxWarp prst="textNoShape">
              <a:avLst/>
            </a:prstTxWarp>
          </a:bodyPr>
          <a:lstStyle>
            <a:lvl1pPr algn="r" defTabSz="919163">
              <a:spcBef>
                <a:spcPct val="0"/>
              </a:spcBef>
              <a:defRPr sz="1200"/>
            </a:lvl1pPr>
          </a:lstStyle>
          <a:p>
            <a:endParaRPr lang="es-E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4236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1" tIns="45921" rIns="91841" bIns="45921" numCol="1" anchor="b" anchorCtr="0" compatLnSpc="1">
            <a:prstTxWarp prst="textNoShape">
              <a:avLst/>
            </a:prstTxWarp>
          </a:bodyPr>
          <a:lstStyle>
            <a:lvl1pPr algn="l" defTabSz="919163">
              <a:spcBef>
                <a:spcPct val="0"/>
              </a:spcBef>
              <a:defRPr sz="1200"/>
            </a:lvl1pPr>
          </a:lstStyle>
          <a:p>
            <a:endParaRPr lang="es-E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4236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1" tIns="45921" rIns="91841" bIns="45921" numCol="1" anchor="b" anchorCtr="0" compatLnSpc="1">
            <a:prstTxWarp prst="textNoShape">
              <a:avLst/>
            </a:prstTxWarp>
          </a:bodyPr>
          <a:lstStyle>
            <a:lvl1pPr algn="r" defTabSz="919163">
              <a:spcBef>
                <a:spcPct val="0"/>
              </a:spcBef>
              <a:defRPr sz="1200"/>
            </a:lvl1pPr>
          </a:lstStyle>
          <a:p>
            <a:fld id="{15477A83-B64C-43FE-9729-C14E0AAB2F9C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1" tIns="45921" rIns="91841" bIns="45921" numCol="1" anchor="t" anchorCtr="0" compatLnSpc="1">
            <a:prstTxWarp prst="textNoShape">
              <a:avLst/>
            </a:prstTxWarp>
          </a:bodyPr>
          <a:lstStyle>
            <a:lvl1pPr algn="l" defTabSz="919163">
              <a:spcBef>
                <a:spcPct val="0"/>
              </a:spcBef>
              <a:defRPr sz="1200"/>
            </a:lvl1pPr>
          </a:lstStyle>
          <a:p>
            <a:endParaRPr lang="es-E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1" tIns="45921" rIns="91841" bIns="45921" numCol="1" anchor="t" anchorCtr="0" compatLnSpc="1">
            <a:prstTxWarp prst="textNoShape">
              <a:avLst/>
            </a:prstTxWarp>
          </a:bodyPr>
          <a:lstStyle>
            <a:lvl1pPr algn="r" defTabSz="919163">
              <a:spcBef>
                <a:spcPct val="0"/>
              </a:spcBef>
              <a:defRPr sz="1200"/>
            </a:lvl1pPr>
          </a:lstStyle>
          <a:p>
            <a:endParaRPr lang="es-ES"/>
          </a:p>
        </p:txBody>
      </p:sp>
      <p:sp>
        <p:nvSpPr>
          <p:cNvPr id="819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33475" y="693738"/>
            <a:ext cx="4595813" cy="3446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70388"/>
            <a:ext cx="5029200" cy="413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1" tIns="45921" rIns="91841" bIns="459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4236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1" tIns="45921" rIns="91841" bIns="45921" numCol="1" anchor="b" anchorCtr="0" compatLnSpc="1">
            <a:prstTxWarp prst="textNoShape">
              <a:avLst/>
            </a:prstTxWarp>
          </a:bodyPr>
          <a:lstStyle>
            <a:lvl1pPr algn="l" defTabSz="919163">
              <a:spcBef>
                <a:spcPct val="0"/>
              </a:spcBef>
              <a:defRPr sz="1200"/>
            </a:lvl1pPr>
          </a:lstStyle>
          <a:p>
            <a:endParaRPr lang="es-E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4236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1" tIns="45921" rIns="91841" bIns="45921" numCol="1" anchor="b" anchorCtr="0" compatLnSpc="1">
            <a:prstTxWarp prst="textNoShape">
              <a:avLst/>
            </a:prstTxWarp>
          </a:bodyPr>
          <a:lstStyle>
            <a:lvl1pPr algn="r" defTabSz="919163">
              <a:spcBef>
                <a:spcPct val="0"/>
              </a:spcBef>
              <a:defRPr sz="1200"/>
            </a:lvl1pPr>
          </a:lstStyle>
          <a:p>
            <a:fld id="{7C539862-AE7E-4AD1-83BB-B2DD2F261CFD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706" name="Picture 2" descr="PLANTIL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67513"/>
          </a:xfrm>
          <a:prstGeom prst="rect">
            <a:avLst/>
          </a:prstGeom>
          <a:noFill/>
        </p:spPr>
      </p:pic>
      <p:sp>
        <p:nvSpPr>
          <p:cNvPr id="328709" name="Rectangle 5"/>
          <p:cNvSpPr>
            <a:spLocks noChangeArrowheads="1"/>
          </p:cNvSpPr>
          <p:nvPr/>
        </p:nvSpPr>
        <p:spPr bwMode="auto">
          <a:xfrm>
            <a:off x="498475" y="1125538"/>
            <a:ext cx="7993063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s-CO" sz="4000" b="1">
                <a:solidFill>
                  <a:schemeClr val="tx2"/>
                </a:solidFill>
              </a:rPr>
              <a:t>POLÍTICAS PÚBLICAS INTEGRALES PARA LA CONVIVENCIA Y SEGURIDAD CIUDADANA EN BOGOTA D.C.</a:t>
            </a:r>
            <a:endParaRPr lang="es-ES" sz="4000" b="1">
              <a:solidFill>
                <a:schemeClr val="tx2"/>
              </a:solidFill>
            </a:endParaRPr>
          </a:p>
        </p:txBody>
      </p:sp>
      <p:sp>
        <p:nvSpPr>
          <p:cNvPr id="328710" name="Rectangle 6"/>
          <p:cNvSpPr>
            <a:spLocks noChangeArrowheads="1"/>
          </p:cNvSpPr>
          <p:nvPr/>
        </p:nvSpPr>
        <p:spPr bwMode="auto">
          <a:xfrm>
            <a:off x="4932363" y="4652963"/>
            <a:ext cx="32035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s-ES_tradnl" i="1"/>
              <a:t>Juan Manuel Ospina</a:t>
            </a:r>
          </a:p>
          <a:p>
            <a:pPr algn="r"/>
            <a:r>
              <a:rPr lang="es-ES_tradnl" i="1"/>
              <a:t>Secretario de Gobierno</a:t>
            </a:r>
            <a:endParaRPr lang="es-ES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7" name="Rectangle 1027"/>
          <p:cNvSpPr>
            <a:spLocks noChangeArrowheads="1"/>
          </p:cNvSpPr>
          <p:nvPr/>
        </p:nvSpPr>
        <p:spPr bwMode="auto">
          <a:xfrm>
            <a:off x="0" y="40481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kumimoji="1" lang="es-MX" sz="2800" b="1"/>
              <a:t>MUERTES EN ACCIDENTE DE TRANSITO 1991-2004 </a:t>
            </a:r>
            <a:endParaRPr kumimoji="1" lang="es-MX" sz="2400"/>
          </a:p>
        </p:txBody>
      </p:sp>
      <p:sp>
        <p:nvSpPr>
          <p:cNvPr id="507908" name="Text Box 1028"/>
          <p:cNvSpPr txBox="1">
            <a:spLocks noChangeArrowheads="1"/>
          </p:cNvSpPr>
          <p:nvPr/>
        </p:nvSpPr>
        <p:spPr bwMode="auto">
          <a:xfrm>
            <a:off x="395288" y="5492750"/>
            <a:ext cx="6964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s-CO" sz="1200"/>
              <a:t>Fuente: Instituto Nacional de Medicina Legal y Ciencias Forenses, actualización 5 de enero de 2005 </a:t>
            </a:r>
          </a:p>
          <a:p>
            <a:pPr algn="l">
              <a:spcBef>
                <a:spcPct val="0"/>
              </a:spcBef>
            </a:pPr>
            <a:r>
              <a:rPr lang="es-CO" sz="1200"/>
              <a:t>Elaboración: Sistema  Unificado de Información de Violencia y Delincuencia</a:t>
            </a:r>
            <a:endParaRPr lang="es-ES" sz="1200"/>
          </a:p>
        </p:txBody>
      </p:sp>
      <p:pic>
        <p:nvPicPr>
          <p:cNvPr id="507909" name="Picture 10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292225"/>
            <a:ext cx="8353425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1" name="Rectangle 1027"/>
          <p:cNvSpPr>
            <a:spLocks noChangeArrowheads="1"/>
          </p:cNvSpPr>
          <p:nvPr/>
        </p:nvSpPr>
        <p:spPr bwMode="auto">
          <a:xfrm>
            <a:off x="0" y="184150"/>
            <a:ext cx="914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kumimoji="1" lang="es-MX" sz="2800" b="1"/>
              <a:t> DELITOS CONTRA LA PROPIEDAD*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kumimoji="1" lang="es-MX" sz="2800" b="1"/>
              <a:t>1993-2004   </a:t>
            </a:r>
            <a:endParaRPr kumimoji="1" lang="es-MX" sz="2400" b="1"/>
          </a:p>
        </p:txBody>
      </p:sp>
      <p:sp>
        <p:nvSpPr>
          <p:cNvPr id="508932" name="Text Box 1028"/>
          <p:cNvSpPr txBox="1">
            <a:spLocks noChangeArrowheads="1"/>
          </p:cNvSpPr>
          <p:nvPr/>
        </p:nvSpPr>
        <p:spPr bwMode="auto">
          <a:xfrm>
            <a:off x="703263" y="5635625"/>
            <a:ext cx="7402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s-CO" sz="1200"/>
              <a:t>Fuente: Centro de Investigaciones Criminológicas, Policía Metropolitana, actualización 8 de enero de 2004 </a:t>
            </a:r>
          </a:p>
          <a:p>
            <a:pPr algn="l">
              <a:spcBef>
                <a:spcPct val="0"/>
              </a:spcBef>
            </a:pPr>
            <a:r>
              <a:rPr lang="es-CO" sz="1200"/>
              <a:t>Elaboración: Sistema  Unificado de Información de Violencia y Delincuencia</a:t>
            </a:r>
            <a:endParaRPr lang="es-ES" sz="1200"/>
          </a:p>
        </p:txBody>
      </p:sp>
      <p:sp>
        <p:nvSpPr>
          <p:cNvPr id="508933" name="Text Box 1029"/>
          <p:cNvSpPr txBox="1">
            <a:spLocks noChangeArrowheads="1"/>
          </p:cNvSpPr>
          <p:nvPr/>
        </p:nvSpPr>
        <p:spPr bwMode="auto">
          <a:xfrm>
            <a:off x="539750" y="5394325"/>
            <a:ext cx="6248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s-CO" sz="1200"/>
              <a:t>*hurtos de automotores y a personas, residencias, establecimientos comerciales y bancos</a:t>
            </a:r>
            <a:endParaRPr lang="es-ES" sz="1200"/>
          </a:p>
        </p:txBody>
      </p:sp>
      <p:pic>
        <p:nvPicPr>
          <p:cNvPr id="508934" name="Picture 10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292225"/>
            <a:ext cx="8353425" cy="40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53707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s-CO" sz="3600" b="1"/>
              <a:t>NUESTRA VISION DE LA SEGURIDAD CIUDADANA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39608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" sz="2400"/>
              <a:t>La </a:t>
            </a:r>
            <a:r>
              <a:rPr lang="es-ES" sz="2400" b="1"/>
              <a:t>seguridad ciudadana</a:t>
            </a:r>
            <a:r>
              <a:rPr lang="es-ES" sz="2400"/>
              <a:t>, desde una </a:t>
            </a:r>
            <a:r>
              <a:rPr lang="es-ES" sz="2400" b="1"/>
              <a:t>perspectiva integral</a:t>
            </a:r>
            <a:r>
              <a:rPr lang="es-ES" sz="2400"/>
              <a:t>, sólo se puede producir a partir acciones convergentes que aborden factores sociales, económicos, institucionales y de policía. </a:t>
            </a:r>
          </a:p>
          <a:p>
            <a:pPr>
              <a:lnSpc>
                <a:spcPct val="80000"/>
              </a:lnSpc>
            </a:pPr>
            <a:endParaRPr lang="es-ES" sz="2400"/>
          </a:p>
          <a:p>
            <a:pPr>
              <a:lnSpc>
                <a:spcPct val="80000"/>
              </a:lnSpc>
            </a:pPr>
            <a:r>
              <a:rPr lang="es-ES" sz="2400"/>
              <a:t>La </a:t>
            </a:r>
            <a:r>
              <a:rPr lang="es-ES" sz="2400" b="1"/>
              <a:t>convivencia</a:t>
            </a:r>
            <a:r>
              <a:rPr lang="es-ES" sz="2400"/>
              <a:t>, compañera de la seguridad ciudadana, está asentada en la </a:t>
            </a:r>
            <a:r>
              <a:rPr lang="es-ES" sz="2400" b="1"/>
              <a:t>inclusión social.</a:t>
            </a:r>
          </a:p>
          <a:p>
            <a:pPr>
              <a:lnSpc>
                <a:spcPct val="80000"/>
              </a:lnSpc>
            </a:pPr>
            <a:endParaRPr lang="es-ES" sz="2400" b="1"/>
          </a:p>
          <a:p>
            <a:pPr>
              <a:lnSpc>
                <a:spcPct val="80000"/>
              </a:lnSpc>
            </a:pPr>
            <a:r>
              <a:rPr lang="es-ES" sz="2400" b="1"/>
              <a:t>Seguridad ciudadana y convivencia</a:t>
            </a:r>
            <a:r>
              <a:rPr lang="es-ES" sz="2400"/>
              <a:t> son condiciones necesarias para que los ciudadanos disfruten de las libertades individuales y colectivas.</a:t>
            </a:r>
          </a:p>
          <a:p>
            <a:pPr>
              <a:lnSpc>
                <a:spcPct val="80000"/>
              </a:lnSpc>
            </a:pPr>
            <a:endParaRPr lang="es-ES" sz="2400"/>
          </a:p>
          <a:p>
            <a:pPr>
              <a:lnSpc>
                <a:spcPct val="80000"/>
              </a:lnSpc>
            </a:pPr>
            <a:r>
              <a:rPr lang="es-ES" sz="2400"/>
              <a:t>El equilibrio entre derechos y deberes fundamenta la </a:t>
            </a:r>
            <a:r>
              <a:rPr lang="es-ES" sz="2400" b="1"/>
              <a:t>corresponsabilidad </a:t>
            </a:r>
            <a:r>
              <a:rPr lang="es-ES" sz="2400"/>
              <a:t>entre los organismos públicos, el ciudadano  y la comunidad en general</a:t>
            </a:r>
            <a:r>
              <a:rPr lang="es-ES_tradnl" sz="2400"/>
              <a:t>,</a:t>
            </a:r>
            <a:r>
              <a:rPr lang="es-ES" sz="2400"/>
              <a:t> en la </a:t>
            </a:r>
            <a:r>
              <a:rPr lang="es-ES" sz="2400" b="1"/>
              <a:t>producción de seguridad ciudadana</a:t>
            </a:r>
            <a:r>
              <a:rPr lang="es-ES" sz="2400"/>
              <a:t>.</a:t>
            </a:r>
            <a:endParaRPr lang="es-CO" sz="2400"/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15963"/>
          </a:xfrm>
          <a:noFill/>
          <a:ln/>
        </p:spPr>
        <p:txBody>
          <a:bodyPr/>
          <a:lstStyle/>
          <a:p>
            <a:r>
              <a:rPr lang="es-ES_tradnl" sz="2400" b="1"/>
              <a:t>NUESTRA VISION DE LA SEGURIDAD CIUDADANA</a:t>
            </a:r>
            <a:endParaRPr lang="es-E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3849687"/>
          </a:xfrm>
        </p:spPr>
        <p:txBody>
          <a:bodyPr/>
          <a:lstStyle/>
          <a:p>
            <a:pPr algn="just">
              <a:buFontTx/>
              <a:buNone/>
            </a:pPr>
            <a:r>
              <a:rPr lang="es-CO" sz="2800" b="1"/>
              <a:t>   La Administración de Bogotá considera la seguridad ciudadana como un </a:t>
            </a:r>
            <a:r>
              <a:rPr lang="es-CO" sz="2800" b="1" u="sng"/>
              <a:t>Bien Público</a:t>
            </a:r>
            <a:r>
              <a:rPr lang="es-CO" sz="2800" b="1"/>
              <a:t> que propicia las condiciones estructurales necesarias para la vida digna y el goce pleno </a:t>
            </a:r>
            <a:r>
              <a:rPr lang="es-MX" sz="2800" b="1"/>
              <a:t>de los derechos humanos y la convivencia democrática</a:t>
            </a:r>
            <a:r>
              <a:rPr lang="es-CO" sz="2800" b="1"/>
              <a:t>, en un ambiente de solidaridad y desarrollo armónico, con sujeción a las normas establecidas</a:t>
            </a:r>
            <a:r>
              <a:rPr lang="es-CO" sz="2800"/>
              <a:t>. </a:t>
            </a:r>
            <a:endParaRPr lang="es-ES" sz="2800"/>
          </a:p>
        </p:txBody>
      </p:sp>
      <p:sp>
        <p:nvSpPr>
          <p:cNvPr id="414749" name="Rectangle 29"/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8229600" cy="944562"/>
          </a:xfrm>
          <a:noFill/>
          <a:ln/>
        </p:spPr>
        <p:txBody>
          <a:bodyPr/>
          <a:lstStyle/>
          <a:p>
            <a:r>
              <a:rPr lang="es-ES" sz="2800" b="1"/>
              <a:t>NUESTRA VISION DE LA SEGURIDAD CIUDADANA</a:t>
            </a:r>
            <a:br>
              <a:rPr lang="es-ES" sz="2800" b="1"/>
            </a:br>
            <a:endParaRPr lang="es-ES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571500"/>
            <a:ext cx="7740650" cy="841375"/>
          </a:xfrm>
        </p:spPr>
        <p:txBody>
          <a:bodyPr/>
          <a:lstStyle/>
          <a:p>
            <a:pPr marL="463550" indent="-463550" algn="l"/>
            <a:r>
              <a:rPr lang="es-CO" sz="2400" b="1"/>
              <a:t>ENFASIS ACTUALES DEL MODELO DE SEGURIDAD DE BOGOTA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 marL="990600" lvl="1" indent="-533400">
              <a:buFontTx/>
              <a:buAutoNum type="arabicPeriod"/>
            </a:pPr>
            <a:r>
              <a:rPr lang="es-CO" sz="2400"/>
              <a:t>PERSPECTIVA DE DERECHOS HUMANOS y PREVENCIÓN INTEGRAL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s-CO" sz="2000"/>
              <a:t>Prevención Social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s-CO" sz="2000"/>
              <a:t>Prevención Situacional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s-CO" sz="2000"/>
              <a:t>Sentimiento y Percepción de Seguridad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s-CO" sz="2000"/>
              <a:t>Asistencia a las víctimas de la violencia y el delito</a:t>
            </a:r>
          </a:p>
          <a:p>
            <a:pPr marL="990600" lvl="1" indent="-533400">
              <a:buFontTx/>
              <a:buAutoNum type="arabicPeriod"/>
            </a:pPr>
            <a:r>
              <a:rPr lang="es-CO" sz="2400"/>
              <a:t>CORRESPONSABILIDAD Y TERRITORIALIDAD</a:t>
            </a:r>
          </a:p>
          <a:p>
            <a:pPr marL="990600" lvl="1" indent="-533400">
              <a:buFontTx/>
              <a:buAutoNum type="arabicPeriod"/>
            </a:pPr>
            <a:r>
              <a:rPr lang="es-CO" sz="2400"/>
              <a:t>LEGITIMIDAD INSTITUCIONAL Y FORTALECIMIENTO DEL SISTEMA DE JUSTICIA</a:t>
            </a:r>
          </a:p>
          <a:p>
            <a:pPr marL="990600" lvl="1" indent="-533400" algn="r">
              <a:buFontTx/>
              <a:buNone/>
            </a:pPr>
            <a:endParaRPr lang="es-E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740650" cy="612775"/>
          </a:xfrm>
        </p:spPr>
        <p:txBody>
          <a:bodyPr/>
          <a:lstStyle/>
          <a:p>
            <a:pPr marL="463550" indent="-463550" algn="l"/>
            <a:r>
              <a:rPr lang="es-CO" sz="2800" b="1"/>
              <a:t>1. PERSPECTIVA DE DERECHOS HUMANOS Y PREVENCION INTEGRAL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73213"/>
            <a:ext cx="8686800" cy="4065587"/>
          </a:xfrm>
        </p:spPr>
        <p:txBody>
          <a:bodyPr/>
          <a:lstStyle/>
          <a:p>
            <a:pPr marL="860425" lvl="1" indent="-177800">
              <a:buFontTx/>
              <a:buNone/>
            </a:pPr>
            <a:r>
              <a:rPr lang="es-CO" sz="3200" b="1" i="1"/>
              <a:t>PRINCIPIOS</a:t>
            </a:r>
          </a:p>
          <a:p>
            <a:pPr marL="860425" lvl="1" indent="-177800">
              <a:buFontTx/>
              <a:buChar char="•"/>
            </a:pPr>
            <a:r>
              <a:rPr lang="es-CO"/>
              <a:t>Consolidación de los avances de la ciudad en prevención situacional</a:t>
            </a:r>
          </a:p>
          <a:p>
            <a:pPr marL="860425" lvl="1" indent="-177800">
              <a:buFontTx/>
              <a:buChar char="•"/>
            </a:pPr>
            <a:r>
              <a:rPr lang="es-CO"/>
              <a:t>Visibilización de los problemas</a:t>
            </a:r>
          </a:p>
          <a:p>
            <a:pPr marL="860425" lvl="1" indent="-177800">
              <a:buFontTx/>
              <a:buChar char="•"/>
            </a:pPr>
            <a:r>
              <a:rPr lang="es-CO"/>
              <a:t>Una política que también focaliza las víctimas y las poblaciones vulnerables</a:t>
            </a:r>
          </a:p>
          <a:p>
            <a:pPr marL="860425" lvl="1" indent="-177800">
              <a:spcBef>
                <a:spcPct val="50000"/>
              </a:spcBef>
              <a:buFontTx/>
              <a:buChar char="•"/>
            </a:pPr>
            <a:endParaRPr lang="es-MX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l"/>
            <a:r>
              <a:rPr lang="es-CO" sz="2800" b="1"/>
              <a:t>LA SITUACION DE LOS DESPLAZADOS EN POR EL CONFLICTO ARMADO EN BOGOTA</a:t>
            </a:r>
            <a:endParaRPr lang="es-ES" sz="2800" b="1"/>
          </a:p>
        </p:txBody>
      </p:sp>
      <p:graphicFrame>
        <p:nvGraphicFramePr>
          <p:cNvPr id="523267" name="Group 3"/>
          <p:cNvGraphicFramePr>
            <a:graphicFrameLocks noGrp="1"/>
          </p:cNvGraphicFramePr>
          <p:nvPr>
            <p:ph sz="half" idx="2"/>
          </p:nvPr>
        </p:nvGraphicFramePr>
        <p:xfrm>
          <a:off x="2133600" y="2819400"/>
          <a:ext cx="4572000" cy="3244850"/>
        </p:xfrm>
        <a:graphic>
          <a:graphicData uri="http://schemas.openxmlformats.org/drawingml/2006/table">
            <a:tbl>
              <a:tblPr/>
              <a:tblGrid>
                <a:gridCol w="1543050"/>
                <a:gridCol w="1468438"/>
                <a:gridCol w="1560512"/>
              </a:tblGrid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MES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TOTAL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ATENDIDOS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2004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2005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ABRIL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1328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1576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MAYO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975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1318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JUNIO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934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1531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Total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3237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4425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Incremento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1188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36.7%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3303" name="Text Box 39"/>
          <p:cNvSpPr txBox="1">
            <a:spLocks noChangeArrowheads="1"/>
          </p:cNvSpPr>
          <p:nvPr/>
        </p:nvSpPr>
        <p:spPr bwMode="auto">
          <a:xfrm>
            <a:off x="381000" y="6583363"/>
            <a:ext cx="48974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CO" sz="1200"/>
              <a:t>*Registros Red de Solidaridad Social; Sistema Único de Registro</a:t>
            </a:r>
            <a:endParaRPr lang="es-ES" sz="1200"/>
          </a:p>
        </p:txBody>
      </p:sp>
      <p:sp>
        <p:nvSpPr>
          <p:cNvPr id="523304" name="Text Box 40"/>
          <p:cNvSpPr txBox="1">
            <a:spLocks noChangeArrowheads="1"/>
          </p:cNvSpPr>
          <p:nvPr/>
        </p:nvSpPr>
        <p:spPr bwMode="auto">
          <a:xfrm>
            <a:off x="609600" y="1828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s-ES"/>
              <a:t>En el primer semestre de 2005 llegaron a Bogotá </a:t>
            </a:r>
            <a:r>
              <a:rPr lang="es-ES" b="1"/>
              <a:t>8008 desplazados</a:t>
            </a:r>
            <a:r>
              <a:rPr lang="es-ES"/>
              <a:t> por el conflicto armado.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es-CO" sz="2800" b="1"/>
              <a:t>LA SITUACION DE LOS REINCORPORADOS DEL CONFLICTO ARMADO</a:t>
            </a:r>
            <a:endParaRPr lang="es-ES" sz="2800" b="1"/>
          </a:p>
        </p:txBody>
      </p:sp>
      <p:graphicFrame>
        <p:nvGraphicFramePr>
          <p:cNvPr id="524291" name="Group 3"/>
          <p:cNvGraphicFramePr>
            <a:graphicFrameLocks noGrp="1"/>
          </p:cNvGraphicFramePr>
          <p:nvPr>
            <p:ph sz="half" idx="1"/>
          </p:nvPr>
        </p:nvGraphicFramePr>
        <p:xfrm>
          <a:off x="684213" y="1371600"/>
          <a:ext cx="7848600" cy="4243388"/>
        </p:xfrm>
        <a:graphic>
          <a:graphicData uri="http://schemas.openxmlformats.org/drawingml/2006/table">
            <a:tbl>
              <a:tblPr/>
              <a:tblGrid>
                <a:gridCol w="3941762"/>
                <a:gridCol w="3906838"/>
              </a:tblGrid>
              <a:tr h="8604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Desmovilizados y reincorporados en Bogotá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Ministerio de Defensa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598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Ministerio del Interior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2626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Total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3224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Promedio Edades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 – 24 años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Sexo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15% M – 85% H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Nivel educativo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Primaria Básica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Procedencia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65% R – 35% U 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Retorno a grupos  armados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24324" name="Group 36"/>
          <p:cNvGraphicFramePr>
            <a:graphicFrameLocks noGrp="1"/>
          </p:cNvGraphicFramePr>
          <p:nvPr>
            <p:ph sz="half" idx="2"/>
          </p:nvPr>
        </p:nvGraphicFramePr>
        <p:xfrm>
          <a:off x="827088" y="5734050"/>
          <a:ext cx="7859712" cy="485775"/>
        </p:xfrm>
        <a:graphic>
          <a:graphicData uri="http://schemas.openxmlformats.org/drawingml/2006/table">
            <a:tbl>
              <a:tblPr/>
              <a:tblGrid>
                <a:gridCol w="7859712"/>
              </a:tblGrid>
              <a:tr h="20161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Fuentes: Cálculos sobre datos aportados por el Ministerio de Defensa y el Ministerio del Interior, Abril de 2005 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 Las cifras del núcleo familiar corresponden al mes de marzo.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740650" cy="612775"/>
          </a:xfrm>
        </p:spPr>
        <p:txBody>
          <a:bodyPr/>
          <a:lstStyle/>
          <a:p>
            <a:pPr marL="463550" indent="-463550" algn="l"/>
            <a:r>
              <a:rPr lang="es-CO" sz="2800" b="1"/>
              <a:t>1. PERSPECTIVA DE DERECHOS HUMANOS Y PREVENCION INTEGRAL (cont)</a:t>
            </a:r>
          </a:p>
        </p:txBody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68413"/>
            <a:ext cx="8686800" cy="4065587"/>
          </a:xfrm>
        </p:spPr>
        <p:txBody>
          <a:bodyPr/>
          <a:lstStyle/>
          <a:p>
            <a:pPr marL="860425" lvl="1" indent="-17780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s-MX" sz="2400" b="1" i="1">
                <a:cs typeface="Times New Roman" pitchFamily="18" charset="0"/>
              </a:rPr>
              <a:t>ACCIONES</a:t>
            </a:r>
          </a:p>
          <a:p>
            <a:pPr marL="860425" lvl="1" indent="-17780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s-MX" sz="2400">
                <a:cs typeface="Times New Roman" pitchFamily="18" charset="0"/>
              </a:rPr>
              <a:t>Unidades de Atención y Orientación a Población Desplazada – UAO- en las seis localidades mayores receptoras.</a:t>
            </a:r>
          </a:p>
          <a:p>
            <a:pPr marL="860425" lvl="1" indent="-17780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s-CO" sz="2400"/>
              <a:t>Nuevo enfoque en el manejo del espacio público: </a:t>
            </a:r>
          </a:p>
          <a:p>
            <a:pPr marL="1631950" lvl="2" indent="-457200">
              <a:lnSpc>
                <a:spcPct val="90000"/>
              </a:lnSpc>
              <a:spcBef>
                <a:spcPct val="50000"/>
              </a:spcBef>
            </a:pPr>
            <a:r>
              <a:rPr lang="es-CO" sz="2000"/>
              <a:t>Atención a población de habitantes de la calle; </a:t>
            </a:r>
          </a:p>
          <a:p>
            <a:pPr marL="1631950" lvl="2" indent="-457200">
              <a:lnSpc>
                <a:spcPct val="90000"/>
              </a:lnSpc>
              <a:spcBef>
                <a:spcPct val="50000"/>
              </a:spcBef>
            </a:pPr>
            <a:r>
              <a:rPr lang="es-CO" sz="2000"/>
              <a:t>Solución a situación de vendedores ambulantes</a:t>
            </a:r>
          </a:p>
          <a:p>
            <a:pPr marL="860425" lvl="1" indent="-177800">
              <a:lnSpc>
                <a:spcPct val="90000"/>
              </a:lnSpc>
              <a:buFontTx/>
              <a:buChar char="•"/>
            </a:pPr>
            <a:r>
              <a:rPr lang="es-MX" sz="2400">
                <a:cs typeface="Times New Roman" pitchFamily="18" charset="0"/>
              </a:rPr>
              <a:t>Centros de atención al menor infractor</a:t>
            </a:r>
            <a:endParaRPr lang="es-CO" sz="2400">
              <a:cs typeface="Times New Roman" pitchFamily="18" charset="0"/>
            </a:endParaRPr>
          </a:p>
          <a:p>
            <a:pPr marL="860425" lvl="1" indent="-177800">
              <a:lnSpc>
                <a:spcPct val="90000"/>
              </a:lnSpc>
              <a:buFontTx/>
              <a:buChar char="•"/>
            </a:pPr>
            <a:r>
              <a:rPr lang="es-MX" sz="2400">
                <a:cs typeface="Times New Roman" pitchFamily="18" charset="0"/>
              </a:rPr>
              <a:t>Programas de atención a víctimas de las violencias y los delitos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15963"/>
          </a:xfrm>
        </p:spPr>
        <p:txBody>
          <a:bodyPr/>
          <a:lstStyle/>
          <a:p>
            <a:r>
              <a:rPr lang="es-CO" sz="3200"/>
              <a:t>ALGUNOS DATOS GENERALES DE BOGOTA</a:t>
            </a:r>
            <a:endParaRPr lang="es-ES" sz="3200"/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990600"/>
            <a:ext cx="4495800" cy="5105400"/>
          </a:xfrm>
        </p:spPr>
        <p:txBody>
          <a:bodyPr/>
          <a:lstStyle/>
          <a:p>
            <a:pPr marL="171450" indent="-171450"/>
            <a:r>
              <a:rPr lang="es-ES" sz="2000"/>
              <a:t>Población: 7,300.000 hab. </a:t>
            </a:r>
          </a:p>
          <a:p>
            <a:pPr marL="171450" indent="-171450"/>
            <a:r>
              <a:rPr lang="es-ES" sz="2000"/>
              <a:t>Organización territorial: La Ciudad esta dividida en 20 localidades, cada una con autoridades locales.</a:t>
            </a:r>
          </a:p>
          <a:p>
            <a:pPr marL="171450" indent="-171450"/>
            <a:r>
              <a:rPr lang="es-ES_tradnl" sz="2000"/>
              <a:t>Principal centro exportador (24% las exportaciones nacionales).</a:t>
            </a:r>
          </a:p>
          <a:p>
            <a:pPr marL="171450" indent="-171450"/>
            <a:r>
              <a:rPr lang="es-ES" sz="2000"/>
              <a:t>Tasa de desempleo: 16.9% . El empleo informal es del 33%.</a:t>
            </a:r>
          </a:p>
          <a:p>
            <a:pPr marL="171450" indent="-171450"/>
            <a:r>
              <a:rPr lang="es-ES" sz="2000"/>
              <a:t>Estratificación socio-económica:</a:t>
            </a:r>
          </a:p>
          <a:p>
            <a:pPr marL="860425" lvl="1" indent="-177800"/>
            <a:r>
              <a:rPr lang="es-ES" sz="1800"/>
              <a:t>Los Estratos 1 y 2 son el 45 % de la población; el Estrato 3 es el 42%; el estrato 4 el 7,3% y los estratos 5 y 6 representan el 5,2%</a:t>
            </a:r>
          </a:p>
        </p:txBody>
      </p:sp>
      <p:pic>
        <p:nvPicPr>
          <p:cNvPr id="497668" name="Picture 4" descr="localidad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20713"/>
            <a:ext cx="41021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8686800" cy="4065588"/>
          </a:xfrm>
        </p:spPr>
        <p:txBody>
          <a:bodyPr/>
          <a:lstStyle/>
          <a:p>
            <a:pPr marL="1141413" lvl="2" indent="-457200">
              <a:lnSpc>
                <a:spcPct val="90000"/>
              </a:lnSpc>
            </a:pPr>
            <a:r>
              <a:rPr lang="es-MX">
                <a:cs typeface="Times New Roman" pitchFamily="18" charset="0"/>
              </a:rPr>
              <a:t>Protección de bienes estratégicos (Contexto de ciudad-región)</a:t>
            </a:r>
          </a:p>
          <a:p>
            <a:pPr marL="1141413" lvl="2" indent="-457200">
              <a:lnSpc>
                <a:spcPct val="90000"/>
              </a:lnSpc>
              <a:spcBef>
                <a:spcPct val="50000"/>
              </a:spcBef>
            </a:pPr>
            <a:r>
              <a:rPr lang="es-MX">
                <a:cs typeface="Times New Roman" pitchFamily="18" charset="0"/>
              </a:rPr>
              <a:t>Fortalecimiento de la capacidad de respuesta frente al delito y la criminalidad </a:t>
            </a:r>
          </a:p>
          <a:p>
            <a:pPr marL="2443163" lvl="3" indent="-381000">
              <a:lnSpc>
                <a:spcPct val="90000"/>
              </a:lnSpc>
              <a:spcBef>
                <a:spcPct val="50000"/>
              </a:spcBef>
            </a:pPr>
            <a:r>
              <a:rPr lang="es-MX">
                <a:cs typeface="Times New Roman" pitchFamily="18" charset="0"/>
              </a:rPr>
              <a:t>Nuevos CAI -Centros de Atención Inmediata- de la Policía Metropolitana; </a:t>
            </a:r>
          </a:p>
          <a:p>
            <a:pPr marL="2443163" lvl="3" indent="-381000">
              <a:lnSpc>
                <a:spcPct val="90000"/>
              </a:lnSpc>
              <a:spcBef>
                <a:spcPct val="50000"/>
              </a:spcBef>
            </a:pPr>
            <a:r>
              <a:rPr lang="es-MX">
                <a:cs typeface="Times New Roman" pitchFamily="18" charset="0"/>
              </a:rPr>
              <a:t>Aumento significativo pie de fuerza, </a:t>
            </a:r>
          </a:p>
          <a:p>
            <a:pPr marL="2443163" lvl="3" indent="-381000">
              <a:lnSpc>
                <a:spcPct val="90000"/>
              </a:lnSpc>
              <a:spcBef>
                <a:spcPct val="50000"/>
              </a:spcBef>
            </a:pPr>
            <a:r>
              <a:rPr lang="es-MX">
                <a:cs typeface="Times New Roman" pitchFamily="18" charset="0"/>
              </a:rPr>
              <a:t>NUSE -Número Unico de Seguridad y Emergencias, etc.</a:t>
            </a:r>
          </a:p>
          <a:p>
            <a:pPr marL="1141413" lvl="2" indent="-457200">
              <a:lnSpc>
                <a:spcPct val="90000"/>
              </a:lnSpc>
            </a:pPr>
            <a:r>
              <a:rPr lang="es-MX">
                <a:cs typeface="Times New Roman" pitchFamily="18" charset="0"/>
              </a:rPr>
              <a:t>Fortalecimiento Frentes Locales de Seguridad</a:t>
            </a:r>
          </a:p>
        </p:txBody>
      </p:sp>
      <p:sp>
        <p:nvSpPr>
          <p:cNvPr id="484358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740650" cy="612775"/>
          </a:xfrm>
          <a:noFill/>
          <a:ln/>
        </p:spPr>
        <p:txBody>
          <a:bodyPr/>
          <a:lstStyle/>
          <a:p>
            <a:pPr marL="463550" indent="-463550" algn="l"/>
            <a:r>
              <a:rPr lang="es-CO" sz="2800" b="1"/>
              <a:t>1. PERSPECTIVA DE DERECHOS HUMANOS Y PREVENCION INTEGRAL (cont)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740650" cy="612775"/>
          </a:xfrm>
        </p:spPr>
        <p:txBody>
          <a:bodyPr/>
          <a:lstStyle/>
          <a:p>
            <a:pPr marL="463550" indent="-463550" algn="l"/>
            <a:r>
              <a:rPr lang="es-CO" sz="2800" b="1"/>
              <a:t>1. PERSPECTIVA DE DERECHOS HUMANOS Y PREVENCION INTEGRAL (cont)</a:t>
            </a:r>
          </a:p>
        </p:txBody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16013"/>
            <a:ext cx="8686800" cy="4065587"/>
          </a:xfrm>
        </p:spPr>
        <p:txBody>
          <a:bodyPr/>
          <a:lstStyle/>
          <a:p>
            <a:pPr marL="860425" lvl="1" indent="-177800">
              <a:spcBef>
                <a:spcPct val="50000"/>
              </a:spcBef>
              <a:buFontTx/>
              <a:buNone/>
            </a:pPr>
            <a:r>
              <a:rPr lang="es-MX" sz="2400" b="1" i="1">
                <a:cs typeface="Times New Roman" pitchFamily="18" charset="0"/>
              </a:rPr>
              <a:t>ACCIONES</a:t>
            </a:r>
          </a:p>
          <a:p>
            <a:pPr marL="860425" lvl="1" indent="-177800">
              <a:buFontTx/>
              <a:buChar char="•"/>
            </a:pPr>
            <a:r>
              <a:rPr lang="es-MX" sz="2400">
                <a:cs typeface="Times New Roman" pitchFamily="18" charset="0"/>
              </a:rPr>
              <a:t>Prevención integral en el ámbito escolar: </a:t>
            </a:r>
          </a:p>
          <a:p>
            <a:pPr marL="1631950" lvl="2" indent="-457200"/>
            <a:r>
              <a:rPr lang="es-MX" sz="2000">
                <a:cs typeface="Times New Roman" pitchFamily="18" charset="0"/>
              </a:rPr>
              <a:t>Prevención de la deserción escolar</a:t>
            </a:r>
          </a:p>
          <a:p>
            <a:pPr marL="1631950" lvl="2" indent="-457200"/>
            <a:r>
              <a:rPr lang="es-MX" sz="2000">
                <a:cs typeface="Times New Roman" pitchFamily="18" charset="0"/>
              </a:rPr>
              <a:t>Prevención de la conformación de pandillas, </a:t>
            </a:r>
          </a:p>
          <a:p>
            <a:pPr marL="1631950" lvl="2" indent="-457200"/>
            <a:r>
              <a:rPr lang="es-MX" sz="2000">
                <a:cs typeface="Times New Roman" pitchFamily="18" charset="0"/>
              </a:rPr>
              <a:t>Rutas escolares seguras</a:t>
            </a:r>
          </a:p>
          <a:p>
            <a:pPr marL="1631950" lvl="2" indent="-457200"/>
            <a:r>
              <a:rPr lang="es-MX" sz="2000">
                <a:cs typeface="Times New Roman" pitchFamily="18" charset="0"/>
              </a:rPr>
              <a:t>Cátedras de DDHH</a:t>
            </a:r>
          </a:p>
          <a:p>
            <a:pPr marL="860425" lvl="1" indent="-177800">
              <a:buFontTx/>
              <a:buChar char="•"/>
            </a:pPr>
            <a:r>
              <a:rPr lang="es-CO" sz="2400"/>
              <a:t>Misión Bogotá como instrumento de integración ciudadana</a:t>
            </a:r>
          </a:p>
          <a:p>
            <a:pPr marL="860425" lvl="1" indent="-177800">
              <a:buFontTx/>
              <a:buChar char="•"/>
            </a:pPr>
            <a:r>
              <a:rPr lang="es-CO" sz="2400"/>
              <a:t>Bogotá Sin Hambre (y otros programas de solidaridad social)</a:t>
            </a:r>
            <a:r>
              <a:rPr lang="es-CO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740650" cy="841375"/>
          </a:xfrm>
        </p:spPr>
        <p:txBody>
          <a:bodyPr/>
          <a:lstStyle/>
          <a:p>
            <a:pPr marL="463550" indent="-463550" algn="l"/>
            <a:r>
              <a:rPr lang="es-CO" sz="3200" b="1"/>
              <a:t>2. CORRESPONSABILIDAD Y TERRITORIALIDAD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458200" cy="4065587"/>
          </a:xfrm>
        </p:spPr>
        <p:txBody>
          <a:bodyPr/>
          <a:lstStyle/>
          <a:p>
            <a:pPr marL="119063" lvl="1" indent="-4763">
              <a:buFontTx/>
              <a:buNone/>
            </a:pPr>
            <a:r>
              <a:rPr lang="es-CO" b="1" i="1"/>
              <a:t>PRINCIPIOS</a:t>
            </a:r>
          </a:p>
          <a:p>
            <a:pPr marL="119063" lvl="1" indent="-4763">
              <a:buFontTx/>
              <a:buChar char="•"/>
            </a:pPr>
            <a:r>
              <a:rPr lang="es-CO" sz="2400"/>
              <a:t> La seguridad como bien público y en una perspectiva integral </a:t>
            </a:r>
            <a:r>
              <a:rPr lang="es-CO" sz="2400" b="1"/>
              <a:t>no es responsabilidad exclusiva de una instancia de la Administración o del Estado</a:t>
            </a:r>
            <a:r>
              <a:rPr lang="es-CO" sz="2400"/>
              <a:t>.</a:t>
            </a:r>
          </a:p>
          <a:p>
            <a:pPr marL="119063" lvl="1" indent="-4763">
              <a:buFontTx/>
              <a:buChar char="•"/>
            </a:pPr>
            <a:endParaRPr lang="es-CO" sz="2400"/>
          </a:p>
          <a:p>
            <a:pPr marL="119063" lvl="1" indent="-4763">
              <a:buFontTx/>
              <a:buNone/>
            </a:pPr>
            <a:endParaRPr lang="es-CO" sz="2400"/>
          </a:p>
          <a:p>
            <a:pPr marL="119063" lvl="1" indent="-4763">
              <a:buFontTx/>
              <a:buChar char="•"/>
            </a:pPr>
            <a:r>
              <a:rPr lang="es-CO" sz="2400"/>
              <a:t> El </a:t>
            </a:r>
            <a:r>
              <a:rPr lang="es-CO" sz="2400" b="1"/>
              <a:t>ambito pertinente</a:t>
            </a:r>
            <a:r>
              <a:rPr lang="es-CO" sz="2400"/>
              <a:t> para abordar de manera apropiada la política pública de seguridad ciudadana es el </a:t>
            </a:r>
            <a:r>
              <a:rPr lang="es-CO" sz="2400" b="1"/>
              <a:t>territorio</a:t>
            </a:r>
          </a:p>
          <a:p>
            <a:pPr marL="119063" lvl="1" indent="-4763">
              <a:buFontTx/>
              <a:buChar char="•"/>
            </a:pPr>
            <a:endParaRPr lang="es-CO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740650" cy="841375"/>
          </a:xfrm>
        </p:spPr>
        <p:txBody>
          <a:bodyPr/>
          <a:lstStyle/>
          <a:p>
            <a:pPr marL="463550" indent="-463550" algn="l"/>
            <a:r>
              <a:rPr lang="es-CO" sz="3200" b="1"/>
              <a:t>2. CORRESPONSABILIDAD Y TERRITORIALIDAD</a:t>
            </a:r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4613"/>
            <a:ext cx="8458200" cy="4751387"/>
          </a:xfrm>
        </p:spPr>
        <p:txBody>
          <a:bodyPr/>
          <a:lstStyle/>
          <a:p>
            <a:pPr marL="119063" lvl="1" indent="-4763">
              <a:lnSpc>
                <a:spcPct val="90000"/>
              </a:lnSpc>
              <a:buFontTx/>
              <a:buNone/>
            </a:pPr>
            <a:r>
              <a:rPr lang="es-MX" b="1" i="1">
                <a:cs typeface="Times New Roman" pitchFamily="18" charset="0"/>
              </a:rPr>
              <a:t>ACCIONES</a:t>
            </a:r>
          </a:p>
          <a:p>
            <a:pPr marL="755650" lvl="2" indent="-457200">
              <a:lnSpc>
                <a:spcPct val="90000"/>
              </a:lnSpc>
            </a:pPr>
            <a:r>
              <a:rPr lang="es-MX">
                <a:cs typeface="Times New Roman" pitchFamily="18" charset="0"/>
              </a:rPr>
              <a:t>Pacto Marco Distrital de Seguridad y Convivencia</a:t>
            </a:r>
          </a:p>
          <a:p>
            <a:pPr marL="755650" lvl="2" indent="-457200">
              <a:lnSpc>
                <a:spcPct val="90000"/>
              </a:lnSpc>
            </a:pPr>
            <a:endParaRPr lang="es-MX">
              <a:cs typeface="Times New Roman" pitchFamily="18" charset="0"/>
            </a:endParaRPr>
          </a:p>
          <a:p>
            <a:pPr marL="755650" lvl="2" indent="-457200">
              <a:lnSpc>
                <a:spcPct val="90000"/>
              </a:lnSpc>
            </a:pPr>
            <a:r>
              <a:rPr lang="es-MX">
                <a:cs typeface="Times New Roman" pitchFamily="18" charset="0"/>
              </a:rPr>
              <a:t>Pactos sectoriales de seguridad y convivencia:</a:t>
            </a:r>
          </a:p>
          <a:p>
            <a:pPr marL="2166938" lvl="3" indent="-381000">
              <a:lnSpc>
                <a:spcPct val="90000"/>
              </a:lnSpc>
            </a:pPr>
            <a:r>
              <a:rPr lang="es-MX">
                <a:cs typeface="Times New Roman" pitchFamily="18" charset="0"/>
              </a:rPr>
              <a:t>Transporte, </a:t>
            </a:r>
          </a:p>
          <a:p>
            <a:pPr marL="2166938" lvl="3" indent="-381000">
              <a:lnSpc>
                <a:spcPct val="90000"/>
              </a:lnSpc>
            </a:pPr>
            <a:r>
              <a:rPr lang="es-MX">
                <a:cs typeface="Times New Roman" pitchFamily="18" charset="0"/>
              </a:rPr>
              <a:t>Vigilancia privada, </a:t>
            </a:r>
          </a:p>
          <a:p>
            <a:pPr marL="2166938" lvl="3" indent="-381000">
              <a:lnSpc>
                <a:spcPct val="90000"/>
              </a:lnSpc>
            </a:pPr>
            <a:r>
              <a:rPr lang="es-MX">
                <a:cs typeface="Times New Roman" pitchFamily="18" charset="0"/>
              </a:rPr>
              <a:t>Eventos masivos, </a:t>
            </a:r>
          </a:p>
          <a:p>
            <a:pPr marL="2166938" lvl="3" indent="-381000">
              <a:lnSpc>
                <a:spcPct val="90000"/>
              </a:lnSpc>
            </a:pPr>
            <a:r>
              <a:rPr lang="es-MX">
                <a:cs typeface="Times New Roman" pitchFamily="18" charset="0"/>
              </a:rPr>
              <a:t>Escolar</a:t>
            </a:r>
          </a:p>
          <a:p>
            <a:pPr marL="2166938" lvl="3" indent="-381000">
              <a:lnSpc>
                <a:spcPct val="90000"/>
              </a:lnSpc>
            </a:pPr>
            <a:endParaRPr lang="es-MX">
              <a:cs typeface="Times New Roman" pitchFamily="18" charset="0"/>
            </a:endParaRPr>
          </a:p>
          <a:p>
            <a:pPr marL="755650" lvl="2" indent="-457200">
              <a:lnSpc>
                <a:spcPct val="90000"/>
              </a:lnSpc>
            </a:pPr>
            <a:r>
              <a:rPr lang="es-MX">
                <a:cs typeface="Times New Roman" pitchFamily="18" charset="0"/>
              </a:rPr>
              <a:t>Pactos Locales de seguridad</a:t>
            </a:r>
          </a:p>
          <a:p>
            <a:pPr marL="755650" lvl="2" indent="-457200">
              <a:lnSpc>
                <a:spcPct val="90000"/>
              </a:lnSpc>
            </a:pPr>
            <a:r>
              <a:rPr lang="es-CO"/>
              <a:t>Fortalecimiento Consejos Locales de Seguridad</a:t>
            </a:r>
          </a:p>
          <a:p>
            <a:pPr marL="755650" lvl="2" indent="-457200">
              <a:lnSpc>
                <a:spcPct val="90000"/>
              </a:lnSpc>
            </a:pPr>
            <a:r>
              <a:rPr lang="es-CO"/>
              <a:t>Fortalecimiento Policía Comunitaria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77825"/>
            <a:ext cx="8763000" cy="841375"/>
          </a:xfrm>
        </p:spPr>
        <p:txBody>
          <a:bodyPr/>
          <a:lstStyle/>
          <a:p>
            <a:pPr marL="463550" indent="-463550" algn="l"/>
            <a:r>
              <a:rPr lang="es-CO" sz="3200" b="1"/>
              <a:t>3. LEGITIMIDAD INSTITUCIONAL Y FORTALECIMIENTO DEL SISTEMA DE JUSTICIA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78013"/>
            <a:ext cx="8458200" cy="4065587"/>
          </a:xfrm>
        </p:spPr>
        <p:txBody>
          <a:bodyPr/>
          <a:lstStyle/>
          <a:p>
            <a:pPr marL="119063" lvl="1" indent="-4763">
              <a:lnSpc>
                <a:spcPct val="90000"/>
              </a:lnSpc>
              <a:buFontTx/>
              <a:buNone/>
            </a:pPr>
            <a:r>
              <a:rPr lang="es-CO" b="1" i="1"/>
              <a:t>PRINCIPIOS</a:t>
            </a:r>
          </a:p>
          <a:p>
            <a:pPr marL="119063" lvl="1" indent="-4763">
              <a:lnSpc>
                <a:spcPct val="90000"/>
              </a:lnSpc>
              <a:buFontTx/>
              <a:buChar char="•"/>
            </a:pPr>
            <a:r>
              <a:rPr lang="es-CO" sz="2400"/>
              <a:t> La convivencia requiere de una administración próxima y ágil en términos de su capacidad de respuesta frente a la solución a los conflictos de la cotidianidad</a:t>
            </a:r>
          </a:p>
          <a:p>
            <a:pPr marL="119063" lvl="1" indent="-4763">
              <a:lnSpc>
                <a:spcPct val="90000"/>
              </a:lnSpc>
              <a:buFontTx/>
              <a:buChar char="•"/>
            </a:pPr>
            <a:r>
              <a:rPr lang="es-CO" sz="2400"/>
              <a:t>Necesidad de acción coordinada entre mecanismos de justicia en equidad (justicia alternativa) y justicia formal</a:t>
            </a:r>
          </a:p>
          <a:p>
            <a:pPr marL="119063" lvl="1" indent="-4763">
              <a:lnSpc>
                <a:spcPct val="90000"/>
              </a:lnSpc>
              <a:buFontTx/>
              <a:buChar char="•"/>
            </a:pPr>
            <a:endParaRPr lang="es-CO" sz="2400"/>
          </a:p>
          <a:p>
            <a:pPr marL="119063" lvl="1" indent="-4763">
              <a:lnSpc>
                <a:spcPct val="90000"/>
              </a:lnSpc>
              <a:buFontTx/>
              <a:buNone/>
            </a:pPr>
            <a:r>
              <a:rPr lang="es-MX" b="1" i="1">
                <a:cs typeface="Times New Roman" pitchFamily="18" charset="0"/>
              </a:rPr>
              <a:t>ACCIONES</a:t>
            </a:r>
            <a:endParaRPr lang="es-CO" sz="2400"/>
          </a:p>
          <a:p>
            <a:pPr marL="119063" lvl="1" indent="-4763">
              <a:lnSpc>
                <a:spcPct val="90000"/>
              </a:lnSpc>
              <a:buFontTx/>
              <a:buChar char="•"/>
            </a:pPr>
            <a:r>
              <a:rPr lang="es-CO" sz="2400"/>
              <a:t>Consolidación del Sistema de Justicia de Bogotá</a:t>
            </a:r>
          </a:p>
          <a:p>
            <a:pPr marL="119063" lvl="1" indent="-4763">
              <a:lnSpc>
                <a:spcPct val="90000"/>
              </a:lnSpc>
              <a:buFontTx/>
              <a:buChar char="•"/>
            </a:pPr>
            <a:r>
              <a:rPr lang="es-CO" sz="2400"/>
              <a:t>Revisión del Código de Policía</a:t>
            </a:r>
          </a:p>
          <a:p>
            <a:pPr marL="119063" lvl="1" indent="-4763">
              <a:lnSpc>
                <a:spcPct val="90000"/>
              </a:lnSpc>
              <a:buFontTx/>
              <a:buChar char="•"/>
            </a:pPr>
            <a:r>
              <a:rPr lang="es-MX" sz="2400">
                <a:cs typeface="Times New Roman" pitchFamily="18" charset="0"/>
              </a:rPr>
              <a:t>Nuevos Centros de convivencia</a:t>
            </a:r>
          </a:p>
          <a:p>
            <a:pPr marL="119063" lvl="1" indent="-4763">
              <a:lnSpc>
                <a:spcPct val="90000"/>
              </a:lnSpc>
              <a:buFontTx/>
              <a:buChar char="•"/>
            </a:pPr>
            <a:r>
              <a:rPr lang="es-MX" sz="2400">
                <a:cs typeface="Times New Roman" pitchFamily="18" charset="0"/>
              </a:rPr>
              <a:t>Nuevas Casas de Justicia</a:t>
            </a:r>
            <a:endParaRPr lang="es-CO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740650" cy="841375"/>
          </a:xfrm>
        </p:spPr>
        <p:txBody>
          <a:bodyPr/>
          <a:lstStyle/>
          <a:p>
            <a:pPr marL="463550" indent="-463550" algn="l"/>
            <a:r>
              <a:rPr lang="es-CO" sz="3200" b="1"/>
              <a:t>UNA NUEVA VIA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458200" cy="4065588"/>
          </a:xfrm>
        </p:spPr>
        <p:txBody>
          <a:bodyPr/>
          <a:lstStyle/>
          <a:p>
            <a:pPr marL="119063" lvl="1" indent="-4763">
              <a:lnSpc>
                <a:spcPct val="90000"/>
              </a:lnSpc>
              <a:buFontTx/>
              <a:buNone/>
            </a:pPr>
            <a:endParaRPr lang="es-CO"/>
          </a:p>
          <a:p>
            <a:pPr marL="119063" lvl="1" indent="-4763">
              <a:lnSpc>
                <a:spcPct val="90000"/>
              </a:lnSpc>
              <a:buFontTx/>
              <a:buNone/>
            </a:pPr>
            <a:r>
              <a:rPr lang="es-CO"/>
              <a:t>La integralidad en la acción y la coordinación de diferentes actores de diferentes niveles requieren una concepción sistémica de la política pública.</a:t>
            </a:r>
          </a:p>
          <a:p>
            <a:pPr marL="119063" lvl="1" indent="-4763">
              <a:lnSpc>
                <a:spcPct val="90000"/>
              </a:lnSpc>
              <a:buFontTx/>
              <a:buNone/>
            </a:pPr>
            <a:endParaRPr lang="es-CO"/>
          </a:p>
          <a:p>
            <a:pPr marL="119063" lvl="1" indent="-4763">
              <a:lnSpc>
                <a:spcPct val="90000"/>
              </a:lnSpc>
              <a:buFontTx/>
              <a:buNone/>
            </a:pPr>
            <a:r>
              <a:rPr lang="es-CO"/>
              <a:t>Nuestra respuesta: </a:t>
            </a:r>
            <a:r>
              <a:rPr lang="es-CO" b="1"/>
              <a:t>El Sistema Integral de Seguridad Ciudadana y Convivencia de Bogotá</a:t>
            </a:r>
            <a:endParaRPr lang="es-MX" sz="2000" b="1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53707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s-CO" sz="3600" b="1"/>
              <a:t>ALGUNAS CIFRAS DE LA SEGURIDAD EN BOGOTA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s-CO" sz="2800" b="1"/>
              <a:t>TASA DE HOMICIDIOS POR C/100.000 HABITANTES EN CIUDADES DE AMERICA</a:t>
            </a:r>
            <a:endParaRPr lang="es-ES" sz="2800" b="1"/>
          </a:p>
        </p:txBody>
      </p:sp>
      <p:sp>
        <p:nvSpPr>
          <p:cNvPr id="500749" name="Text Box 1037"/>
          <p:cNvSpPr txBox="1">
            <a:spLocks noChangeArrowheads="1"/>
          </p:cNvSpPr>
          <p:nvPr/>
        </p:nvSpPr>
        <p:spPr bwMode="auto">
          <a:xfrm>
            <a:off x="152400" y="6629400"/>
            <a:ext cx="11509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CO" sz="900"/>
              <a:t>PNUD 2005</a:t>
            </a:r>
            <a:endParaRPr lang="es-ES" sz="900"/>
          </a:p>
        </p:txBody>
      </p:sp>
      <p:grpSp>
        <p:nvGrpSpPr>
          <p:cNvPr id="500855" name="Group 1143"/>
          <p:cNvGrpSpPr>
            <a:grpSpLocks/>
          </p:cNvGrpSpPr>
          <p:nvPr/>
        </p:nvGrpSpPr>
        <p:grpSpPr bwMode="auto">
          <a:xfrm>
            <a:off x="611188" y="1196975"/>
            <a:ext cx="7705725" cy="4895850"/>
            <a:chOff x="1104" y="1056"/>
            <a:chExt cx="3832" cy="2565"/>
          </a:xfrm>
        </p:grpSpPr>
        <p:grpSp>
          <p:nvGrpSpPr>
            <p:cNvPr id="500851" name="Group 1139"/>
            <p:cNvGrpSpPr>
              <a:grpSpLocks/>
            </p:cNvGrpSpPr>
            <p:nvPr/>
          </p:nvGrpSpPr>
          <p:grpSpPr bwMode="auto">
            <a:xfrm>
              <a:off x="1104" y="1056"/>
              <a:ext cx="3832" cy="2565"/>
              <a:chOff x="1104" y="1056"/>
              <a:chExt cx="3832" cy="2565"/>
            </a:xfrm>
          </p:grpSpPr>
          <p:sp>
            <p:nvSpPr>
              <p:cNvPr id="500745" name="AutoShape 1033"/>
              <p:cNvSpPr>
                <a:spLocks noChangeArrowheads="1"/>
              </p:cNvSpPr>
              <p:nvPr/>
            </p:nvSpPr>
            <p:spPr bwMode="auto">
              <a:xfrm>
                <a:off x="3154" y="2387"/>
                <a:ext cx="227" cy="363"/>
              </a:xfrm>
              <a:prstGeom prst="downArrow">
                <a:avLst>
                  <a:gd name="adj1" fmla="val 50000"/>
                  <a:gd name="adj2" fmla="val 39978"/>
                </a:avLst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0746" name="Text Box 1034"/>
              <p:cNvSpPr txBox="1">
                <a:spLocks noChangeArrowheads="1"/>
              </p:cNvSpPr>
              <p:nvPr/>
            </p:nvSpPr>
            <p:spPr bwMode="auto">
              <a:xfrm>
                <a:off x="2836" y="2160"/>
                <a:ext cx="90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s-CO" sz="1800" b="1">
                    <a:solidFill>
                      <a:srgbClr val="FFFF00"/>
                    </a:solidFill>
                    <a:latin typeface="Franklin Gothic Medium" pitchFamily="34" charset="0"/>
                  </a:rPr>
                  <a:t>Bogotá</a:t>
                </a:r>
                <a:endParaRPr lang="es-ES" sz="1800" b="1">
                  <a:solidFill>
                    <a:srgbClr val="FFFF00"/>
                  </a:solidFill>
                  <a:latin typeface="Franklin Gothic Medium" pitchFamily="34" charset="0"/>
                </a:endParaRPr>
              </a:p>
            </p:txBody>
          </p:sp>
          <p:sp>
            <p:nvSpPr>
              <p:cNvPr id="500751" name="AutoShape 1039"/>
              <p:cNvSpPr>
                <a:spLocks noChangeAspect="1" noChangeArrowheads="1" noTextEdit="1"/>
              </p:cNvSpPr>
              <p:nvPr/>
            </p:nvSpPr>
            <p:spPr bwMode="auto">
              <a:xfrm>
                <a:off x="1104" y="1056"/>
                <a:ext cx="3832" cy="2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753" name="Rectangle 1041"/>
              <p:cNvSpPr>
                <a:spLocks noChangeArrowheads="1"/>
              </p:cNvSpPr>
              <p:nvPr/>
            </p:nvSpPr>
            <p:spPr bwMode="auto">
              <a:xfrm>
                <a:off x="1143" y="1095"/>
                <a:ext cx="3754" cy="249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754" name="Rectangle 1042"/>
              <p:cNvSpPr>
                <a:spLocks noChangeArrowheads="1"/>
              </p:cNvSpPr>
              <p:nvPr/>
            </p:nvSpPr>
            <p:spPr bwMode="auto">
              <a:xfrm>
                <a:off x="1475" y="1257"/>
                <a:ext cx="2619" cy="2009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755" name="Line 1043"/>
              <p:cNvSpPr>
                <a:spLocks noChangeShapeType="1"/>
              </p:cNvSpPr>
              <p:nvPr/>
            </p:nvSpPr>
            <p:spPr bwMode="auto">
              <a:xfrm>
                <a:off x="1475" y="3042"/>
                <a:ext cx="26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756" name="Line 1044"/>
              <p:cNvSpPr>
                <a:spLocks noChangeShapeType="1"/>
              </p:cNvSpPr>
              <p:nvPr/>
            </p:nvSpPr>
            <p:spPr bwMode="auto">
              <a:xfrm>
                <a:off x="1475" y="2818"/>
                <a:ext cx="26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757" name="Line 1045"/>
              <p:cNvSpPr>
                <a:spLocks noChangeShapeType="1"/>
              </p:cNvSpPr>
              <p:nvPr/>
            </p:nvSpPr>
            <p:spPr bwMode="auto">
              <a:xfrm>
                <a:off x="1475" y="2593"/>
                <a:ext cx="26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758" name="Line 1046"/>
              <p:cNvSpPr>
                <a:spLocks noChangeShapeType="1"/>
              </p:cNvSpPr>
              <p:nvPr/>
            </p:nvSpPr>
            <p:spPr bwMode="auto">
              <a:xfrm>
                <a:off x="1475" y="2369"/>
                <a:ext cx="26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759" name="Line 1047"/>
              <p:cNvSpPr>
                <a:spLocks noChangeShapeType="1"/>
              </p:cNvSpPr>
              <p:nvPr/>
            </p:nvSpPr>
            <p:spPr bwMode="auto">
              <a:xfrm>
                <a:off x="1475" y="2153"/>
                <a:ext cx="26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760" name="Line 1048"/>
              <p:cNvSpPr>
                <a:spLocks noChangeShapeType="1"/>
              </p:cNvSpPr>
              <p:nvPr/>
            </p:nvSpPr>
            <p:spPr bwMode="auto">
              <a:xfrm>
                <a:off x="1475" y="1929"/>
                <a:ext cx="26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761" name="Line 1049"/>
              <p:cNvSpPr>
                <a:spLocks noChangeShapeType="1"/>
              </p:cNvSpPr>
              <p:nvPr/>
            </p:nvSpPr>
            <p:spPr bwMode="auto">
              <a:xfrm>
                <a:off x="1475" y="1705"/>
                <a:ext cx="26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762" name="Line 1050"/>
              <p:cNvSpPr>
                <a:spLocks noChangeShapeType="1"/>
              </p:cNvSpPr>
              <p:nvPr/>
            </p:nvSpPr>
            <p:spPr bwMode="auto">
              <a:xfrm>
                <a:off x="1475" y="1481"/>
                <a:ext cx="26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763" name="Line 1051"/>
              <p:cNvSpPr>
                <a:spLocks noChangeShapeType="1"/>
              </p:cNvSpPr>
              <p:nvPr/>
            </p:nvSpPr>
            <p:spPr bwMode="auto">
              <a:xfrm>
                <a:off x="1475" y="1257"/>
                <a:ext cx="26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764" name="Rectangle 1052"/>
              <p:cNvSpPr>
                <a:spLocks noChangeArrowheads="1"/>
              </p:cNvSpPr>
              <p:nvPr/>
            </p:nvSpPr>
            <p:spPr bwMode="auto">
              <a:xfrm>
                <a:off x="1475" y="1257"/>
                <a:ext cx="2619" cy="2009"/>
              </a:xfrm>
              <a:prstGeom prst="rect">
                <a:avLst/>
              </a:prstGeom>
              <a:noFill/>
              <a:ln w="1270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765" name="Rectangle 1053"/>
              <p:cNvSpPr>
                <a:spLocks noChangeArrowheads="1"/>
              </p:cNvSpPr>
              <p:nvPr/>
            </p:nvSpPr>
            <p:spPr bwMode="auto">
              <a:xfrm>
                <a:off x="1591" y="1504"/>
                <a:ext cx="162" cy="1762"/>
              </a:xfrm>
              <a:prstGeom prst="rect">
                <a:avLst/>
              </a:prstGeom>
              <a:solidFill>
                <a:srgbClr val="9999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766" name="Rectangle 1054"/>
              <p:cNvSpPr>
                <a:spLocks noChangeArrowheads="1"/>
              </p:cNvSpPr>
              <p:nvPr/>
            </p:nvSpPr>
            <p:spPr bwMode="auto">
              <a:xfrm>
                <a:off x="1753" y="1782"/>
                <a:ext cx="154" cy="1484"/>
              </a:xfrm>
              <a:prstGeom prst="rect">
                <a:avLst/>
              </a:prstGeom>
              <a:solidFill>
                <a:srgbClr val="993366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767" name="Rectangle 1055"/>
              <p:cNvSpPr>
                <a:spLocks noChangeArrowheads="1"/>
              </p:cNvSpPr>
              <p:nvPr/>
            </p:nvSpPr>
            <p:spPr bwMode="auto">
              <a:xfrm>
                <a:off x="1907" y="2114"/>
                <a:ext cx="163" cy="115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768" name="Rectangle 1056"/>
              <p:cNvSpPr>
                <a:spLocks noChangeArrowheads="1"/>
              </p:cNvSpPr>
              <p:nvPr/>
            </p:nvSpPr>
            <p:spPr bwMode="auto">
              <a:xfrm>
                <a:off x="2070" y="2207"/>
                <a:ext cx="154" cy="1059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769" name="Rectangle 1057"/>
              <p:cNvSpPr>
                <a:spLocks noChangeArrowheads="1"/>
              </p:cNvSpPr>
              <p:nvPr/>
            </p:nvSpPr>
            <p:spPr bwMode="auto">
              <a:xfrm>
                <a:off x="2224" y="2254"/>
                <a:ext cx="162" cy="1012"/>
              </a:xfrm>
              <a:prstGeom prst="rect">
                <a:avLst/>
              </a:prstGeom>
              <a:solidFill>
                <a:srgbClr val="660066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770" name="Rectangle 1058"/>
              <p:cNvSpPr>
                <a:spLocks noChangeArrowheads="1"/>
              </p:cNvSpPr>
              <p:nvPr/>
            </p:nvSpPr>
            <p:spPr bwMode="auto">
              <a:xfrm>
                <a:off x="2386" y="2640"/>
                <a:ext cx="155" cy="626"/>
              </a:xfrm>
              <a:prstGeom prst="rect">
                <a:avLst/>
              </a:prstGeom>
              <a:solidFill>
                <a:srgbClr val="FF808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771" name="Rectangle 1059"/>
              <p:cNvSpPr>
                <a:spLocks noChangeArrowheads="1"/>
              </p:cNvSpPr>
              <p:nvPr/>
            </p:nvSpPr>
            <p:spPr bwMode="auto">
              <a:xfrm>
                <a:off x="2541" y="2655"/>
                <a:ext cx="162" cy="611"/>
              </a:xfrm>
              <a:prstGeom prst="rect">
                <a:avLst/>
              </a:prstGeom>
              <a:solidFill>
                <a:srgbClr val="0066CC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772" name="Rectangle 1060"/>
              <p:cNvSpPr>
                <a:spLocks noChangeArrowheads="1"/>
              </p:cNvSpPr>
              <p:nvPr/>
            </p:nvSpPr>
            <p:spPr bwMode="auto">
              <a:xfrm>
                <a:off x="2703" y="2671"/>
                <a:ext cx="155" cy="595"/>
              </a:xfrm>
              <a:prstGeom prst="rect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773" name="Rectangle 1061"/>
              <p:cNvSpPr>
                <a:spLocks noChangeArrowheads="1"/>
              </p:cNvSpPr>
              <p:nvPr/>
            </p:nvSpPr>
            <p:spPr bwMode="auto">
              <a:xfrm>
                <a:off x="2858" y="2733"/>
                <a:ext cx="162" cy="533"/>
              </a:xfrm>
              <a:prstGeom prst="rect">
                <a:avLst/>
              </a:prstGeom>
              <a:solidFill>
                <a:srgbClr val="00008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774" name="Rectangle 1062"/>
              <p:cNvSpPr>
                <a:spLocks noChangeArrowheads="1"/>
              </p:cNvSpPr>
              <p:nvPr/>
            </p:nvSpPr>
            <p:spPr bwMode="auto">
              <a:xfrm>
                <a:off x="3020" y="2887"/>
                <a:ext cx="155" cy="379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775" name="Rectangle 1063"/>
              <p:cNvSpPr>
                <a:spLocks noChangeArrowheads="1"/>
              </p:cNvSpPr>
              <p:nvPr/>
            </p:nvSpPr>
            <p:spPr bwMode="auto">
              <a:xfrm>
                <a:off x="3175" y="2987"/>
                <a:ext cx="162" cy="27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776" name="Rectangle 1064"/>
              <p:cNvSpPr>
                <a:spLocks noChangeArrowheads="1"/>
              </p:cNvSpPr>
              <p:nvPr/>
            </p:nvSpPr>
            <p:spPr bwMode="auto">
              <a:xfrm>
                <a:off x="3337" y="3018"/>
                <a:ext cx="154" cy="248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777" name="Rectangle 1065"/>
              <p:cNvSpPr>
                <a:spLocks noChangeArrowheads="1"/>
              </p:cNvSpPr>
              <p:nvPr/>
            </p:nvSpPr>
            <p:spPr bwMode="auto">
              <a:xfrm>
                <a:off x="3491" y="3088"/>
                <a:ext cx="163" cy="178"/>
              </a:xfrm>
              <a:prstGeom prst="rect">
                <a:avLst/>
              </a:prstGeom>
              <a:solidFill>
                <a:srgbClr val="80008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778" name="Rectangle 1066"/>
              <p:cNvSpPr>
                <a:spLocks noChangeArrowheads="1"/>
              </p:cNvSpPr>
              <p:nvPr/>
            </p:nvSpPr>
            <p:spPr bwMode="auto">
              <a:xfrm>
                <a:off x="3654" y="3196"/>
                <a:ext cx="154" cy="70"/>
              </a:xfrm>
              <a:prstGeom prst="rect">
                <a:avLst/>
              </a:prstGeom>
              <a:solidFill>
                <a:srgbClr val="8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779" name="Rectangle 1067"/>
              <p:cNvSpPr>
                <a:spLocks noChangeArrowheads="1"/>
              </p:cNvSpPr>
              <p:nvPr/>
            </p:nvSpPr>
            <p:spPr bwMode="auto">
              <a:xfrm>
                <a:off x="3808" y="3212"/>
                <a:ext cx="162" cy="54"/>
              </a:xfrm>
              <a:prstGeom prst="rect">
                <a:avLst/>
              </a:prstGeom>
              <a:solidFill>
                <a:srgbClr val="00808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780" name="Line 1068"/>
              <p:cNvSpPr>
                <a:spLocks noChangeShapeType="1"/>
              </p:cNvSpPr>
              <p:nvPr/>
            </p:nvSpPr>
            <p:spPr bwMode="auto">
              <a:xfrm>
                <a:off x="1475" y="1257"/>
                <a:ext cx="1" cy="20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781" name="Line 1069"/>
              <p:cNvSpPr>
                <a:spLocks noChangeShapeType="1"/>
              </p:cNvSpPr>
              <p:nvPr/>
            </p:nvSpPr>
            <p:spPr bwMode="auto">
              <a:xfrm>
                <a:off x="1444" y="3266"/>
                <a:ext cx="3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782" name="Line 1070"/>
              <p:cNvSpPr>
                <a:spLocks noChangeShapeType="1"/>
              </p:cNvSpPr>
              <p:nvPr/>
            </p:nvSpPr>
            <p:spPr bwMode="auto">
              <a:xfrm>
                <a:off x="1444" y="3042"/>
                <a:ext cx="3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783" name="Line 1071"/>
              <p:cNvSpPr>
                <a:spLocks noChangeShapeType="1"/>
              </p:cNvSpPr>
              <p:nvPr/>
            </p:nvSpPr>
            <p:spPr bwMode="auto">
              <a:xfrm>
                <a:off x="1444" y="2818"/>
                <a:ext cx="3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784" name="Line 1072"/>
              <p:cNvSpPr>
                <a:spLocks noChangeShapeType="1"/>
              </p:cNvSpPr>
              <p:nvPr/>
            </p:nvSpPr>
            <p:spPr bwMode="auto">
              <a:xfrm>
                <a:off x="1444" y="2593"/>
                <a:ext cx="3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785" name="Line 1073"/>
              <p:cNvSpPr>
                <a:spLocks noChangeShapeType="1"/>
              </p:cNvSpPr>
              <p:nvPr/>
            </p:nvSpPr>
            <p:spPr bwMode="auto">
              <a:xfrm>
                <a:off x="1444" y="2369"/>
                <a:ext cx="3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786" name="Line 1074"/>
              <p:cNvSpPr>
                <a:spLocks noChangeShapeType="1"/>
              </p:cNvSpPr>
              <p:nvPr/>
            </p:nvSpPr>
            <p:spPr bwMode="auto">
              <a:xfrm>
                <a:off x="1444" y="2153"/>
                <a:ext cx="3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787" name="Line 1075"/>
              <p:cNvSpPr>
                <a:spLocks noChangeShapeType="1"/>
              </p:cNvSpPr>
              <p:nvPr/>
            </p:nvSpPr>
            <p:spPr bwMode="auto">
              <a:xfrm>
                <a:off x="1444" y="1929"/>
                <a:ext cx="3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788" name="Line 1076"/>
              <p:cNvSpPr>
                <a:spLocks noChangeShapeType="1"/>
              </p:cNvSpPr>
              <p:nvPr/>
            </p:nvSpPr>
            <p:spPr bwMode="auto">
              <a:xfrm>
                <a:off x="1444" y="1705"/>
                <a:ext cx="3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789" name="Line 1077"/>
              <p:cNvSpPr>
                <a:spLocks noChangeShapeType="1"/>
              </p:cNvSpPr>
              <p:nvPr/>
            </p:nvSpPr>
            <p:spPr bwMode="auto">
              <a:xfrm>
                <a:off x="1444" y="1481"/>
                <a:ext cx="3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790" name="Line 1078"/>
              <p:cNvSpPr>
                <a:spLocks noChangeShapeType="1"/>
              </p:cNvSpPr>
              <p:nvPr/>
            </p:nvSpPr>
            <p:spPr bwMode="auto">
              <a:xfrm>
                <a:off x="1444" y="1257"/>
                <a:ext cx="3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791" name="Line 1079"/>
              <p:cNvSpPr>
                <a:spLocks noChangeShapeType="1"/>
              </p:cNvSpPr>
              <p:nvPr/>
            </p:nvSpPr>
            <p:spPr bwMode="auto">
              <a:xfrm>
                <a:off x="1475" y="3266"/>
                <a:ext cx="26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792" name="Line 1080"/>
              <p:cNvSpPr>
                <a:spLocks noChangeShapeType="1"/>
              </p:cNvSpPr>
              <p:nvPr/>
            </p:nvSpPr>
            <p:spPr bwMode="auto">
              <a:xfrm flipV="1">
                <a:off x="1475" y="3266"/>
                <a:ext cx="1" cy="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793" name="Line 1081"/>
              <p:cNvSpPr>
                <a:spLocks noChangeShapeType="1"/>
              </p:cNvSpPr>
              <p:nvPr/>
            </p:nvSpPr>
            <p:spPr bwMode="auto">
              <a:xfrm flipV="1">
                <a:off x="4094" y="3266"/>
                <a:ext cx="1" cy="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794" name="Rectangle 1082"/>
              <p:cNvSpPr>
                <a:spLocks noChangeArrowheads="1"/>
              </p:cNvSpPr>
              <p:nvPr/>
            </p:nvSpPr>
            <p:spPr bwMode="auto">
              <a:xfrm>
                <a:off x="1630" y="1334"/>
                <a:ext cx="137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300">
                    <a:solidFill>
                      <a:srgbClr val="000000"/>
                    </a:solidFill>
                  </a:rPr>
                  <a:t>158</a:t>
                </a:r>
                <a:endParaRPr lang="es-ES"/>
              </a:p>
            </p:txBody>
          </p:sp>
          <p:sp>
            <p:nvSpPr>
              <p:cNvPr id="500795" name="Rectangle 1083"/>
              <p:cNvSpPr>
                <a:spLocks noChangeArrowheads="1"/>
              </p:cNvSpPr>
              <p:nvPr/>
            </p:nvSpPr>
            <p:spPr bwMode="auto">
              <a:xfrm>
                <a:off x="1792" y="1612"/>
                <a:ext cx="137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300">
                    <a:solidFill>
                      <a:srgbClr val="000000"/>
                    </a:solidFill>
                  </a:rPr>
                  <a:t>133</a:t>
                </a:r>
                <a:endParaRPr lang="es-ES"/>
              </a:p>
            </p:txBody>
          </p:sp>
          <p:sp>
            <p:nvSpPr>
              <p:cNvPr id="500796" name="Rectangle 1084"/>
              <p:cNvSpPr>
                <a:spLocks noChangeArrowheads="1"/>
              </p:cNvSpPr>
              <p:nvPr/>
            </p:nvSpPr>
            <p:spPr bwMode="auto">
              <a:xfrm>
                <a:off x="1946" y="1944"/>
                <a:ext cx="137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300">
                    <a:solidFill>
                      <a:srgbClr val="000000"/>
                    </a:solidFill>
                  </a:rPr>
                  <a:t>103</a:t>
                </a:r>
                <a:endParaRPr lang="es-ES"/>
              </a:p>
            </p:txBody>
          </p:sp>
          <p:sp>
            <p:nvSpPr>
              <p:cNvPr id="500797" name="Rectangle 1085"/>
              <p:cNvSpPr>
                <a:spLocks noChangeArrowheads="1"/>
              </p:cNvSpPr>
              <p:nvPr/>
            </p:nvSpPr>
            <p:spPr bwMode="auto">
              <a:xfrm>
                <a:off x="2124" y="2037"/>
                <a:ext cx="92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300">
                    <a:solidFill>
                      <a:srgbClr val="000000"/>
                    </a:solidFill>
                  </a:rPr>
                  <a:t>95</a:t>
                </a:r>
                <a:endParaRPr lang="es-ES"/>
              </a:p>
            </p:txBody>
          </p:sp>
          <p:sp>
            <p:nvSpPr>
              <p:cNvPr id="500798" name="Rectangle 1086"/>
              <p:cNvSpPr>
                <a:spLocks noChangeArrowheads="1"/>
              </p:cNvSpPr>
              <p:nvPr/>
            </p:nvSpPr>
            <p:spPr bwMode="auto">
              <a:xfrm>
                <a:off x="2276" y="2084"/>
                <a:ext cx="92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300">
                    <a:solidFill>
                      <a:srgbClr val="000000"/>
                    </a:solidFill>
                  </a:rPr>
                  <a:t>91</a:t>
                </a:r>
                <a:endParaRPr lang="es-ES"/>
              </a:p>
            </p:txBody>
          </p:sp>
          <p:sp>
            <p:nvSpPr>
              <p:cNvPr id="500799" name="Rectangle 1087"/>
              <p:cNvSpPr>
                <a:spLocks noChangeArrowheads="1"/>
              </p:cNvSpPr>
              <p:nvPr/>
            </p:nvSpPr>
            <p:spPr bwMode="auto">
              <a:xfrm>
                <a:off x="2440" y="2470"/>
                <a:ext cx="91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300">
                    <a:solidFill>
                      <a:srgbClr val="000000"/>
                    </a:solidFill>
                  </a:rPr>
                  <a:t>56</a:t>
                </a:r>
                <a:endParaRPr lang="es-ES"/>
              </a:p>
            </p:txBody>
          </p:sp>
          <p:sp>
            <p:nvSpPr>
              <p:cNvPr id="500800" name="Rectangle 1088"/>
              <p:cNvSpPr>
                <a:spLocks noChangeArrowheads="1"/>
              </p:cNvSpPr>
              <p:nvPr/>
            </p:nvSpPr>
            <p:spPr bwMode="auto">
              <a:xfrm>
                <a:off x="2594" y="2485"/>
                <a:ext cx="92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300">
                    <a:solidFill>
                      <a:srgbClr val="000000"/>
                    </a:solidFill>
                  </a:rPr>
                  <a:t>55</a:t>
                </a:r>
                <a:endParaRPr lang="es-ES"/>
              </a:p>
            </p:txBody>
          </p:sp>
          <p:sp>
            <p:nvSpPr>
              <p:cNvPr id="500801" name="Rectangle 1089"/>
              <p:cNvSpPr>
                <a:spLocks noChangeArrowheads="1"/>
              </p:cNvSpPr>
              <p:nvPr/>
            </p:nvSpPr>
            <p:spPr bwMode="auto">
              <a:xfrm>
                <a:off x="2756" y="2501"/>
                <a:ext cx="91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300">
                    <a:solidFill>
                      <a:srgbClr val="000000"/>
                    </a:solidFill>
                  </a:rPr>
                  <a:t>53</a:t>
                </a:r>
                <a:endParaRPr lang="es-ES"/>
              </a:p>
            </p:txBody>
          </p:sp>
          <p:sp>
            <p:nvSpPr>
              <p:cNvPr id="500802" name="Rectangle 1090"/>
              <p:cNvSpPr>
                <a:spLocks noChangeArrowheads="1"/>
              </p:cNvSpPr>
              <p:nvPr/>
            </p:nvSpPr>
            <p:spPr bwMode="auto">
              <a:xfrm>
                <a:off x="2910" y="2563"/>
                <a:ext cx="92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300">
                    <a:solidFill>
                      <a:srgbClr val="000000"/>
                    </a:solidFill>
                  </a:rPr>
                  <a:t>48</a:t>
                </a:r>
                <a:endParaRPr lang="es-ES"/>
              </a:p>
            </p:txBody>
          </p:sp>
          <p:sp>
            <p:nvSpPr>
              <p:cNvPr id="500803" name="Rectangle 1091"/>
              <p:cNvSpPr>
                <a:spLocks noChangeArrowheads="1"/>
              </p:cNvSpPr>
              <p:nvPr/>
            </p:nvSpPr>
            <p:spPr bwMode="auto">
              <a:xfrm>
                <a:off x="3074" y="2717"/>
                <a:ext cx="91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300">
                    <a:solidFill>
                      <a:srgbClr val="000000"/>
                    </a:solidFill>
                  </a:rPr>
                  <a:t>34</a:t>
                </a:r>
                <a:endParaRPr lang="es-ES"/>
              </a:p>
            </p:txBody>
          </p:sp>
          <p:sp>
            <p:nvSpPr>
              <p:cNvPr id="500804" name="Rectangle 1092"/>
              <p:cNvSpPr>
                <a:spLocks noChangeArrowheads="1"/>
              </p:cNvSpPr>
              <p:nvPr/>
            </p:nvSpPr>
            <p:spPr bwMode="auto">
              <a:xfrm>
                <a:off x="3198" y="2818"/>
                <a:ext cx="160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300">
                    <a:solidFill>
                      <a:srgbClr val="000000"/>
                    </a:solidFill>
                  </a:rPr>
                  <a:t>22,6</a:t>
                </a:r>
                <a:endParaRPr lang="es-ES"/>
              </a:p>
            </p:txBody>
          </p:sp>
          <p:sp>
            <p:nvSpPr>
              <p:cNvPr id="500805" name="Rectangle 1093"/>
              <p:cNvSpPr>
                <a:spLocks noChangeArrowheads="1"/>
              </p:cNvSpPr>
              <p:nvPr/>
            </p:nvSpPr>
            <p:spPr bwMode="auto">
              <a:xfrm>
                <a:off x="3390" y="2848"/>
                <a:ext cx="92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300">
                    <a:solidFill>
                      <a:srgbClr val="000000"/>
                    </a:solidFill>
                  </a:rPr>
                  <a:t>22</a:t>
                </a:r>
                <a:endParaRPr lang="es-ES"/>
              </a:p>
            </p:txBody>
          </p:sp>
          <p:sp>
            <p:nvSpPr>
              <p:cNvPr id="500806" name="Rectangle 1094"/>
              <p:cNvSpPr>
                <a:spLocks noChangeArrowheads="1"/>
              </p:cNvSpPr>
              <p:nvPr/>
            </p:nvSpPr>
            <p:spPr bwMode="auto">
              <a:xfrm>
                <a:off x="3544" y="2918"/>
                <a:ext cx="92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300">
                    <a:solidFill>
                      <a:srgbClr val="000000"/>
                    </a:solidFill>
                  </a:rPr>
                  <a:t>16</a:t>
                </a:r>
                <a:endParaRPr lang="es-ES"/>
              </a:p>
            </p:txBody>
          </p:sp>
          <p:sp>
            <p:nvSpPr>
              <p:cNvPr id="500807" name="Rectangle 1095"/>
              <p:cNvSpPr>
                <a:spLocks noChangeArrowheads="1"/>
              </p:cNvSpPr>
              <p:nvPr/>
            </p:nvSpPr>
            <p:spPr bwMode="auto">
              <a:xfrm>
                <a:off x="3734" y="3026"/>
                <a:ext cx="46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300">
                    <a:solidFill>
                      <a:srgbClr val="000000"/>
                    </a:solidFill>
                  </a:rPr>
                  <a:t>6</a:t>
                </a:r>
                <a:endParaRPr lang="es-ES"/>
              </a:p>
            </p:txBody>
          </p:sp>
          <p:sp>
            <p:nvSpPr>
              <p:cNvPr id="500808" name="Rectangle 1096"/>
              <p:cNvSpPr>
                <a:spLocks noChangeArrowheads="1"/>
              </p:cNvSpPr>
              <p:nvPr/>
            </p:nvSpPr>
            <p:spPr bwMode="auto">
              <a:xfrm>
                <a:off x="3888" y="3042"/>
                <a:ext cx="46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300">
                    <a:solidFill>
                      <a:srgbClr val="000000"/>
                    </a:solidFill>
                  </a:rPr>
                  <a:t>5</a:t>
                </a:r>
                <a:endParaRPr lang="es-ES"/>
              </a:p>
            </p:txBody>
          </p:sp>
          <p:sp>
            <p:nvSpPr>
              <p:cNvPr id="500809" name="Rectangle 1097"/>
              <p:cNvSpPr>
                <a:spLocks noChangeArrowheads="1"/>
              </p:cNvSpPr>
              <p:nvPr/>
            </p:nvSpPr>
            <p:spPr bwMode="auto">
              <a:xfrm>
                <a:off x="1369" y="3204"/>
                <a:ext cx="46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300">
                    <a:solidFill>
                      <a:srgbClr val="000000"/>
                    </a:solidFill>
                  </a:rPr>
                  <a:t>0</a:t>
                </a:r>
                <a:endParaRPr lang="es-ES"/>
              </a:p>
            </p:txBody>
          </p:sp>
          <p:sp>
            <p:nvSpPr>
              <p:cNvPr id="500810" name="Rectangle 1098"/>
              <p:cNvSpPr>
                <a:spLocks noChangeArrowheads="1"/>
              </p:cNvSpPr>
              <p:nvPr/>
            </p:nvSpPr>
            <p:spPr bwMode="auto">
              <a:xfrm>
                <a:off x="1319" y="2980"/>
                <a:ext cx="91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300">
                    <a:solidFill>
                      <a:srgbClr val="000000"/>
                    </a:solidFill>
                  </a:rPr>
                  <a:t>20</a:t>
                </a:r>
                <a:endParaRPr lang="es-ES"/>
              </a:p>
            </p:txBody>
          </p:sp>
          <p:sp>
            <p:nvSpPr>
              <p:cNvPr id="500811" name="Rectangle 1099"/>
              <p:cNvSpPr>
                <a:spLocks noChangeArrowheads="1"/>
              </p:cNvSpPr>
              <p:nvPr/>
            </p:nvSpPr>
            <p:spPr bwMode="auto">
              <a:xfrm>
                <a:off x="1319" y="2756"/>
                <a:ext cx="91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300">
                    <a:solidFill>
                      <a:srgbClr val="000000"/>
                    </a:solidFill>
                  </a:rPr>
                  <a:t>40</a:t>
                </a:r>
                <a:endParaRPr lang="es-ES"/>
              </a:p>
            </p:txBody>
          </p:sp>
          <p:sp>
            <p:nvSpPr>
              <p:cNvPr id="500812" name="Rectangle 1100"/>
              <p:cNvSpPr>
                <a:spLocks noChangeArrowheads="1"/>
              </p:cNvSpPr>
              <p:nvPr/>
            </p:nvSpPr>
            <p:spPr bwMode="auto">
              <a:xfrm>
                <a:off x="1319" y="2532"/>
                <a:ext cx="91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300">
                    <a:solidFill>
                      <a:srgbClr val="000000"/>
                    </a:solidFill>
                  </a:rPr>
                  <a:t>60</a:t>
                </a:r>
                <a:endParaRPr lang="es-ES"/>
              </a:p>
            </p:txBody>
          </p:sp>
          <p:sp>
            <p:nvSpPr>
              <p:cNvPr id="500813" name="Rectangle 1101"/>
              <p:cNvSpPr>
                <a:spLocks noChangeArrowheads="1"/>
              </p:cNvSpPr>
              <p:nvPr/>
            </p:nvSpPr>
            <p:spPr bwMode="auto">
              <a:xfrm>
                <a:off x="1319" y="2308"/>
                <a:ext cx="91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300">
                    <a:solidFill>
                      <a:srgbClr val="000000"/>
                    </a:solidFill>
                  </a:rPr>
                  <a:t>80</a:t>
                </a:r>
                <a:endParaRPr lang="es-ES"/>
              </a:p>
            </p:txBody>
          </p:sp>
          <p:sp>
            <p:nvSpPr>
              <p:cNvPr id="500814" name="Rectangle 1102"/>
              <p:cNvSpPr>
                <a:spLocks noChangeArrowheads="1"/>
              </p:cNvSpPr>
              <p:nvPr/>
            </p:nvSpPr>
            <p:spPr bwMode="auto">
              <a:xfrm>
                <a:off x="1274" y="2091"/>
                <a:ext cx="137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300">
                    <a:solidFill>
                      <a:srgbClr val="000000"/>
                    </a:solidFill>
                  </a:rPr>
                  <a:t>100</a:t>
                </a:r>
                <a:endParaRPr lang="es-ES"/>
              </a:p>
            </p:txBody>
          </p:sp>
          <p:sp>
            <p:nvSpPr>
              <p:cNvPr id="500815" name="Rectangle 1103"/>
              <p:cNvSpPr>
                <a:spLocks noChangeArrowheads="1"/>
              </p:cNvSpPr>
              <p:nvPr/>
            </p:nvSpPr>
            <p:spPr bwMode="auto">
              <a:xfrm>
                <a:off x="1274" y="1867"/>
                <a:ext cx="137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300">
                    <a:solidFill>
                      <a:srgbClr val="000000"/>
                    </a:solidFill>
                  </a:rPr>
                  <a:t>120</a:t>
                </a:r>
                <a:endParaRPr lang="es-ES"/>
              </a:p>
            </p:txBody>
          </p:sp>
          <p:sp>
            <p:nvSpPr>
              <p:cNvPr id="500816" name="Rectangle 1104"/>
              <p:cNvSpPr>
                <a:spLocks noChangeArrowheads="1"/>
              </p:cNvSpPr>
              <p:nvPr/>
            </p:nvSpPr>
            <p:spPr bwMode="auto">
              <a:xfrm>
                <a:off x="1274" y="1643"/>
                <a:ext cx="137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300">
                    <a:solidFill>
                      <a:srgbClr val="000000"/>
                    </a:solidFill>
                  </a:rPr>
                  <a:t>140</a:t>
                </a:r>
                <a:endParaRPr lang="es-ES"/>
              </a:p>
            </p:txBody>
          </p:sp>
          <p:sp>
            <p:nvSpPr>
              <p:cNvPr id="500817" name="Rectangle 1105"/>
              <p:cNvSpPr>
                <a:spLocks noChangeArrowheads="1"/>
              </p:cNvSpPr>
              <p:nvPr/>
            </p:nvSpPr>
            <p:spPr bwMode="auto">
              <a:xfrm>
                <a:off x="1274" y="1419"/>
                <a:ext cx="137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300">
                    <a:solidFill>
                      <a:srgbClr val="000000"/>
                    </a:solidFill>
                  </a:rPr>
                  <a:t>160</a:t>
                </a:r>
                <a:endParaRPr lang="es-ES"/>
              </a:p>
            </p:txBody>
          </p:sp>
          <p:sp>
            <p:nvSpPr>
              <p:cNvPr id="500818" name="Rectangle 1106"/>
              <p:cNvSpPr>
                <a:spLocks noChangeArrowheads="1"/>
              </p:cNvSpPr>
              <p:nvPr/>
            </p:nvSpPr>
            <p:spPr bwMode="auto">
              <a:xfrm>
                <a:off x="1274" y="1195"/>
                <a:ext cx="137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300">
                    <a:solidFill>
                      <a:srgbClr val="000000"/>
                    </a:solidFill>
                  </a:rPr>
                  <a:t>180</a:t>
                </a:r>
                <a:endParaRPr lang="es-ES"/>
              </a:p>
            </p:txBody>
          </p:sp>
          <p:sp>
            <p:nvSpPr>
              <p:cNvPr id="500819" name="Rectangle 1107"/>
              <p:cNvSpPr>
                <a:spLocks noChangeArrowheads="1"/>
              </p:cNvSpPr>
              <p:nvPr/>
            </p:nvSpPr>
            <p:spPr bwMode="auto">
              <a:xfrm>
                <a:off x="2792" y="3351"/>
                <a:ext cx="46" cy="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300">
                    <a:solidFill>
                      <a:srgbClr val="000000"/>
                    </a:solidFill>
                  </a:rPr>
                  <a:t>1</a:t>
                </a:r>
                <a:endParaRPr lang="es-ES"/>
              </a:p>
            </p:txBody>
          </p:sp>
          <p:sp>
            <p:nvSpPr>
              <p:cNvPr id="500820" name="Rectangle 1108"/>
              <p:cNvSpPr>
                <a:spLocks noChangeArrowheads="1"/>
              </p:cNvSpPr>
              <p:nvPr/>
            </p:nvSpPr>
            <p:spPr bwMode="auto">
              <a:xfrm>
                <a:off x="4179" y="1195"/>
                <a:ext cx="680" cy="213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821" name="Rectangle 1109"/>
              <p:cNvSpPr>
                <a:spLocks noChangeArrowheads="1"/>
              </p:cNvSpPr>
              <p:nvPr/>
            </p:nvSpPr>
            <p:spPr bwMode="auto">
              <a:xfrm>
                <a:off x="4225" y="1241"/>
                <a:ext cx="54" cy="55"/>
              </a:xfrm>
              <a:prstGeom prst="rect">
                <a:avLst/>
              </a:prstGeom>
              <a:solidFill>
                <a:srgbClr val="9999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822" name="Rectangle 1110"/>
              <p:cNvSpPr>
                <a:spLocks noChangeArrowheads="1"/>
              </p:cNvSpPr>
              <p:nvPr/>
            </p:nvSpPr>
            <p:spPr bwMode="auto">
              <a:xfrm>
                <a:off x="4349" y="1211"/>
                <a:ext cx="190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100">
                    <a:solidFill>
                      <a:srgbClr val="000000"/>
                    </a:solidFill>
                    <a:latin typeface="Franklin Gothic Medium" pitchFamily="34" charset="0"/>
                  </a:rPr>
                  <a:t>Recife</a:t>
                </a:r>
                <a:endParaRPr lang="es-ES"/>
              </a:p>
            </p:txBody>
          </p:sp>
          <p:sp>
            <p:nvSpPr>
              <p:cNvPr id="500823" name="Rectangle 1111"/>
              <p:cNvSpPr>
                <a:spLocks noChangeArrowheads="1"/>
              </p:cNvSpPr>
              <p:nvPr/>
            </p:nvSpPr>
            <p:spPr bwMode="auto">
              <a:xfrm>
                <a:off x="4225" y="1380"/>
                <a:ext cx="54" cy="55"/>
              </a:xfrm>
              <a:prstGeom prst="rect">
                <a:avLst/>
              </a:prstGeom>
              <a:solidFill>
                <a:srgbClr val="993366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824" name="Rectangle 1112"/>
              <p:cNvSpPr>
                <a:spLocks noChangeArrowheads="1"/>
              </p:cNvSpPr>
              <p:nvPr/>
            </p:nvSpPr>
            <p:spPr bwMode="auto">
              <a:xfrm>
                <a:off x="4355" y="1350"/>
                <a:ext cx="241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100">
                    <a:solidFill>
                      <a:srgbClr val="000000"/>
                    </a:solidFill>
                    <a:latin typeface="Franklin Gothic Medium" pitchFamily="34" charset="0"/>
                  </a:rPr>
                  <a:t>Caracas</a:t>
                </a:r>
                <a:endParaRPr lang="es-ES"/>
              </a:p>
            </p:txBody>
          </p:sp>
          <p:sp>
            <p:nvSpPr>
              <p:cNvPr id="500825" name="Rectangle 1113"/>
              <p:cNvSpPr>
                <a:spLocks noChangeArrowheads="1"/>
              </p:cNvSpPr>
              <p:nvPr/>
            </p:nvSpPr>
            <p:spPr bwMode="auto">
              <a:xfrm>
                <a:off x="4225" y="1527"/>
                <a:ext cx="54" cy="54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826" name="Rectangle 1114"/>
              <p:cNvSpPr>
                <a:spLocks noChangeArrowheads="1"/>
              </p:cNvSpPr>
              <p:nvPr/>
            </p:nvSpPr>
            <p:spPr bwMode="auto">
              <a:xfrm>
                <a:off x="4373" y="1496"/>
                <a:ext cx="407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100">
                    <a:solidFill>
                      <a:srgbClr val="000000"/>
                    </a:solidFill>
                    <a:latin typeface="Franklin Gothic Medium" pitchFamily="34" charset="0"/>
                  </a:rPr>
                  <a:t>C. Guatemala</a:t>
                </a:r>
                <a:endParaRPr lang="es-ES"/>
              </a:p>
            </p:txBody>
          </p:sp>
          <p:sp>
            <p:nvSpPr>
              <p:cNvPr id="500827" name="Rectangle 1115"/>
              <p:cNvSpPr>
                <a:spLocks noChangeArrowheads="1"/>
              </p:cNvSpPr>
              <p:nvPr/>
            </p:nvSpPr>
            <p:spPr bwMode="auto">
              <a:xfrm>
                <a:off x="4225" y="1666"/>
                <a:ext cx="54" cy="54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828" name="Rectangle 1116"/>
              <p:cNvSpPr>
                <a:spLocks noChangeArrowheads="1"/>
              </p:cNvSpPr>
              <p:nvPr/>
            </p:nvSpPr>
            <p:spPr bwMode="auto">
              <a:xfrm>
                <a:off x="4372" y="1635"/>
                <a:ext cx="393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100">
                    <a:solidFill>
                      <a:srgbClr val="000000"/>
                    </a:solidFill>
                    <a:latin typeface="Franklin Gothic Medium" pitchFamily="34" charset="0"/>
                  </a:rPr>
                  <a:t>San Salvador</a:t>
                </a:r>
                <a:endParaRPr lang="es-ES"/>
              </a:p>
            </p:txBody>
          </p:sp>
          <p:sp>
            <p:nvSpPr>
              <p:cNvPr id="500829" name="Rectangle 1117"/>
              <p:cNvSpPr>
                <a:spLocks noChangeArrowheads="1"/>
              </p:cNvSpPr>
              <p:nvPr/>
            </p:nvSpPr>
            <p:spPr bwMode="auto">
              <a:xfrm>
                <a:off x="4225" y="1805"/>
                <a:ext cx="54" cy="54"/>
              </a:xfrm>
              <a:prstGeom prst="rect">
                <a:avLst/>
              </a:prstGeom>
              <a:solidFill>
                <a:srgbClr val="660066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830" name="Rectangle 1118"/>
              <p:cNvSpPr>
                <a:spLocks noChangeArrowheads="1"/>
              </p:cNvSpPr>
              <p:nvPr/>
            </p:nvSpPr>
            <p:spPr bwMode="auto">
              <a:xfrm>
                <a:off x="4342" y="1775"/>
                <a:ext cx="112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100">
                    <a:solidFill>
                      <a:srgbClr val="000000"/>
                    </a:solidFill>
                    <a:latin typeface="Franklin Gothic Medium" pitchFamily="34" charset="0"/>
                  </a:rPr>
                  <a:t>Cali</a:t>
                </a:r>
                <a:endParaRPr lang="es-ES"/>
              </a:p>
            </p:txBody>
          </p:sp>
          <p:sp>
            <p:nvSpPr>
              <p:cNvPr id="500831" name="Rectangle 1119"/>
              <p:cNvSpPr>
                <a:spLocks noChangeArrowheads="1"/>
              </p:cNvSpPr>
              <p:nvPr/>
            </p:nvSpPr>
            <p:spPr bwMode="auto">
              <a:xfrm>
                <a:off x="4225" y="1944"/>
                <a:ext cx="54" cy="55"/>
              </a:xfrm>
              <a:prstGeom prst="rect">
                <a:avLst/>
              </a:prstGeom>
              <a:solidFill>
                <a:srgbClr val="FF808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832" name="Rectangle 1120"/>
              <p:cNvSpPr>
                <a:spLocks noChangeArrowheads="1"/>
              </p:cNvSpPr>
              <p:nvPr/>
            </p:nvSpPr>
            <p:spPr bwMode="auto">
              <a:xfrm>
                <a:off x="4359" y="1914"/>
                <a:ext cx="255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100">
                    <a:solidFill>
                      <a:srgbClr val="000000"/>
                    </a:solidFill>
                    <a:latin typeface="Franklin Gothic Medium" pitchFamily="34" charset="0"/>
                  </a:rPr>
                  <a:t>Medellín</a:t>
                </a:r>
                <a:endParaRPr lang="es-ES"/>
              </a:p>
            </p:txBody>
          </p:sp>
          <p:sp>
            <p:nvSpPr>
              <p:cNvPr id="500833" name="Rectangle 1121"/>
              <p:cNvSpPr>
                <a:spLocks noChangeArrowheads="1"/>
              </p:cNvSpPr>
              <p:nvPr/>
            </p:nvSpPr>
            <p:spPr bwMode="auto">
              <a:xfrm>
                <a:off x="4225" y="2091"/>
                <a:ext cx="54" cy="54"/>
              </a:xfrm>
              <a:prstGeom prst="rect">
                <a:avLst/>
              </a:prstGeom>
              <a:solidFill>
                <a:srgbClr val="0066CC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834" name="Rectangle 1122"/>
              <p:cNvSpPr>
                <a:spLocks noChangeArrowheads="1"/>
              </p:cNvSpPr>
              <p:nvPr/>
            </p:nvSpPr>
            <p:spPr bwMode="auto">
              <a:xfrm>
                <a:off x="4360" y="2060"/>
                <a:ext cx="304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100">
                    <a:solidFill>
                      <a:srgbClr val="000000"/>
                    </a:solidFill>
                    <a:latin typeface="Franklin Gothic Medium" pitchFamily="34" charset="0"/>
                  </a:rPr>
                  <a:t>Sao Pablo</a:t>
                </a:r>
                <a:endParaRPr lang="es-ES"/>
              </a:p>
            </p:txBody>
          </p:sp>
          <p:sp>
            <p:nvSpPr>
              <p:cNvPr id="500835" name="Rectangle 1123"/>
              <p:cNvSpPr>
                <a:spLocks noChangeArrowheads="1"/>
              </p:cNvSpPr>
              <p:nvPr/>
            </p:nvSpPr>
            <p:spPr bwMode="auto">
              <a:xfrm>
                <a:off x="4225" y="2230"/>
                <a:ext cx="54" cy="54"/>
              </a:xfrm>
              <a:prstGeom prst="rect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836" name="Rectangle 1124"/>
              <p:cNvSpPr>
                <a:spLocks noChangeArrowheads="1"/>
              </p:cNvSpPr>
              <p:nvPr/>
            </p:nvSpPr>
            <p:spPr bwMode="auto">
              <a:xfrm>
                <a:off x="4376" y="2199"/>
                <a:ext cx="423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100">
                    <a:solidFill>
                      <a:srgbClr val="000000"/>
                    </a:solidFill>
                    <a:latin typeface="Franklin Gothic Medium" pitchFamily="34" charset="0"/>
                  </a:rPr>
                  <a:t>Rio de Janeiro</a:t>
                </a:r>
                <a:endParaRPr lang="es-ES"/>
              </a:p>
            </p:txBody>
          </p:sp>
          <p:sp>
            <p:nvSpPr>
              <p:cNvPr id="500837" name="Rectangle 1125"/>
              <p:cNvSpPr>
                <a:spLocks noChangeArrowheads="1"/>
              </p:cNvSpPr>
              <p:nvPr/>
            </p:nvSpPr>
            <p:spPr bwMode="auto">
              <a:xfrm>
                <a:off x="4225" y="2369"/>
                <a:ext cx="54" cy="54"/>
              </a:xfrm>
              <a:prstGeom prst="rect">
                <a:avLst/>
              </a:prstGeom>
              <a:solidFill>
                <a:srgbClr val="00008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838" name="Rectangle 1126"/>
              <p:cNvSpPr>
                <a:spLocks noChangeArrowheads="1"/>
              </p:cNvSpPr>
              <p:nvPr/>
            </p:nvSpPr>
            <p:spPr bwMode="auto">
              <a:xfrm>
                <a:off x="4368" y="2338"/>
                <a:ext cx="360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100">
                    <a:solidFill>
                      <a:srgbClr val="000000"/>
                    </a:solidFill>
                    <a:latin typeface="Franklin Gothic Medium" pitchFamily="34" charset="0"/>
                  </a:rPr>
                  <a:t>Tegucigalpa</a:t>
                </a:r>
                <a:endParaRPr lang="es-ES"/>
              </a:p>
            </p:txBody>
          </p:sp>
          <p:sp>
            <p:nvSpPr>
              <p:cNvPr id="500839" name="Rectangle 1127"/>
              <p:cNvSpPr>
                <a:spLocks noChangeArrowheads="1"/>
              </p:cNvSpPr>
              <p:nvPr/>
            </p:nvSpPr>
            <p:spPr bwMode="auto">
              <a:xfrm>
                <a:off x="4225" y="2508"/>
                <a:ext cx="54" cy="55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840" name="Rectangle 1128"/>
              <p:cNvSpPr>
                <a:spLocks noChangeArrowheads="1"/>
              </p:cNvSpPr>
              <p:nvPr/>
            </p:nvSpPr>
            <p:spPr bwMode="auto">
              <a:xfrm>
                <a:off x="4366" y="2478"/>
                <a:ext cx="358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100">
                    <a:solidFill>
                      <a:srgbClr val="000000"/>
                    </a:solidFill>
                    <a:latin typeface="Franklin Gothic Medium" pitchFamily="34" charset="0"/>
                  </a:rPr>
                  <a:t>Washington</a:t>
                </a:r>
                <a:endParaRPr lang="es-ES"/>
              </a:p>
            </p:txBody>
          </p:sp>
          <p:sp>
            <p:nvSpPr>
              <p:cNvPr id="500841" name="Rectangle 1129"/>
              <p:cNvSpPr>
                <a:spLocks noChangeArrowheads="1"/>
              </p:cNvSpPr>
              <p:nvPr/>
            </p:nvSpPr>
            <p:spPr bwMode="auto">
              <a:xfrm>
                <a:off x="4225" y="2655"/>
                <a:ext cx="54" cy="54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842" name="Rectangle 1130"/>
              <p:cNvSpPr>
                <a:spLocks noChangeArrowheads="1"/>
              </p:cNvSpPr>
              <p:nvPr/>
            </p:nvSpPr>
            <p:spPr bwMode="auto">
              <a:xfrm>
                <a:off x="4353" y="2624"/>
                <a:ext cx="213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100">
                    <a:solidFill>
                      <a:srgbClr val="000000"/>
                    </a:solidFill>
                    <a:latin typeface="Franklin Gothic Medium" pitchFamily="34" charset="0"/>
                  </a:rPr>
                  <a:t>Bogota</a:t>
                </a:r>
                <a:endParaRPr lang="es-ES"/>
              </a:p>
            </p:txBody>
          </p:sp>
          <p:sp>
            <p:nvSpPr>
              <p:cNvPr id="500843" name="Rectangle 1131"/>
              <p:cNvSpPr>
                <a:spLocks noChangeArrowheads="1"/>
              </p:cNvSpPr>
              <p:nvPr/>
            </p:nvSpPr>
            <p:spPr bwMode="auto">
              <a:xfrm>
                <a:off x="4225" y="2794"/>
                <a:ext cx="54" cy="54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844" name="Rectangle 1132"/>
              <p:cNvSpPr>
                <a:spLocks noChangeArrowheads="1"/>
              </p:cNvSpPr>
              <p:nvPr/>
            </p:nvSpPr>
            <p:spPr bwMode="auto">
              <a:xfrm>
                <a:off x="4345" y="2763"/>
                <a:ext cx="150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100">
                    <a:solidFill>
                      <a:srgbClr val="000000"/>
                    </a:solidFill>
                    <a:latin typeface="Franklin Gothic Medium" pitchFamily="34" charset="0"/>
                  </a:rPr>
                  <a:t>Lima</a:t>
                </a:r>
                <a:endParaRPr lang="es-ES"/>
              </a:p>
            </p:txBody>
          </p:sp>
          <p:sp>
            <p:nvSpPr>
              <p:cNvPr id="500845" name="Rectangle 1133"/>
              <p:cNvSpPr>
                <a:spLocks noChangeArrowheads="1"/>
              </p:cNvSpPr>
              <p:nvPr/>
            </p:nvSpPr>
            <p:spPr bwMode="auto">
              <a:xfrm>
                <a:off x="4225" y="2933"/>
                <a:ext cx="54" cy="54"/>
              </a:xfrm>
              <a:prstGeom prst="rect">
                <a:avLst/>
              </a:prstGeom>
              <a:solidFill>
                <a:srgbClr val="80008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846" name="Rectangle 1134"/>
              <p:cNvSpPr>
                <a:spLocks noChangeArrowheads="1"/>
              </p:cNvSpPr>
              <p:nvPr/>
            </p:nvSpPr>
            <p:spPr bwMode="auto">
              <a:xfrm>
                <a:off x="4348" y="2902"/>
                <a:ext cx="176" cy="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100">
                    <a:solidFill>
                      <a:srgbClr val="000000"/>
                    </a:solidFill>
                    <a:latin typeface="Franklin Gothic Medium" pitchFamily="34" charset="0"/>
                  </a:rPr>
                  <a:t>Quito </a:t>
                </a:r>
                <a:endParaRPr lang="es-ES"/>
              </a:p>
            </p:txBody>
          </p:sp>
          <p:sp>
            <p:nvSpPr>
              <p:cNvPr id="500847" name="Rectangle 1135"/>
              <p:cNvSpPr>
                <a:spLocks noChangeArrowheads="1"/>
              </p:cNvSpPr>
              <p:nvPr/>
            </p:nvSpPr>
            <p:spPr bwMode="auto">
              <a:xfrm>
                <a:off x="4225" y="3072"/>
                <a:ext cx="54" cy="55"/>
              </a:xfrm>
              <a:prstGeom prst="rect">
                <a:avLst/>
              </a:prstGeom>
              <a:solidFill>
                <a:srgbClr val="8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848" name="Rectangle 1136"/>
              <p:cNvSpPr>
                <a:spLocks noChangeArrowheads="1"/>
              </p:cNvSpPr>
              <p:nvPr/>
            </p:nvSpPr>
            <p:spPr bwMode="auto">
              <a:xfrm>
                <a:off x="4358" y="3042"/>
                <a:ext cx="266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100">
                    <a:solidFill>
                      <a:srgbClr val="000000"/>
                    </a:solidFill>
                    <a:latin typeface="Franklin Gothic Medium" pitchFamily="34" charset="0"/>
                  </a:rPr>
                  <a:t>Santiago</a:t>
                </a:r>
                <a:endParaRPr lang="es-ES"/>
              </a:p>
            </p:txBody>
          </p:sp>
          <p:sp>
            <p:nvSpPr>
              <p:cNvPr id="500849" name="Rectangle 1137"/>
              <p:cNvSpPr>
                <a:spLocks noChangeArrowheads="1"/>
              </p:cNvSpPr>
              <p:nvPr/>
            </p:nvSpPr>
            <p:spPr bwMode="auto">
              <a:xfrm>
                <a:off x="4225" y="3219"/>
                <a:ext cx="54" cy="54"/>
              </a:xfrm>
              <a:prstGeom prst="rect">
                <a:avLst/>
              </a:prstGeom>
              <a:solidFill>
                <a:srgbClr val="00808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850" name="Rectangle 1138"/>
              <p:cNvSpPr>
                <a:spLocks noChangeArrowheads="1"/>
              </p:cNvSpPr>
              <p:nvPr/>
            </p:nvSpPr>
            <p:spPr bwMode="auto">
              <a:xfrm>
                <a:off x="4373" y="3188"/>
                <a:ext cx="389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100">
                    <a:solidFill>
                      <a:srgbClr val="000000"/>
                    </a:solidFill>
                    <a:latin typeface="Franklin Gothic Medium" pitchFamily="34" charset="0"/>
                  </a:rPr>
                  <a:t>Buenos Aires</a:t>
                </a:r>
                <a:endParaRPr lang="es-ES"/>
              </a:p>
            </p:txBody>
          </p:sp>
        </p:grpSp>
        <p:sp>
          <p:nvSpPr>
            <p:cNvPr id="500853" name="AutoShape 1141"/>
            <p:cNvSpPr>
              <a:spLocks noChangeArrowheads="1"/>
            </p:cNvSpPr>
            <p:nvPr/>
          </p:nvSpPr>
          <p:spPr bwMode="auto">
            <a:xfrm>
              <a:off x="3197" y="2251"/>
              <a:ext cx="182" cy="499"/>
            </a:xfrm>
            <a:prstGeom prst="downArrow">
              <a:avLst>
                <a:gd name="adj1" fmla="val 50000"/>
                <a:gd name="adj2" fmla="val 68544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0854" name="Text Box 1142"/>
            <p:cNvSpPr txBox="1">
              <a:spLocks noChangeArrowheads="1"/>
            </p:cNvSpPr>
            <p:nvPr/>
          </p:nvSpPr>
          <p:spPr bwMode="auto">
            <a:xfrm>
              <a:off x="3008" y="2001"/>
              <a:ext cx="528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MX" b="1">
                  <a:solidFill>
                    <a:schemeClr val="accent2"/>
                  </a:solidFill>
                </a:rPr>
                <a:t>Bogotá</a:t>
              </a:r>
              <a:endParaRPr lang="es-ES" b="1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5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  <a:noFill/>
          <a:ln/>
        </p:spPr>
        <p:txBody>
          <a:bodyPr/>
          <a:lstStyle/>
          <a:p>
            <a:r>
              <a:rPr lang="es-CO" sz="2800" b="1"/>
              <a:t>TASA DE HOMICIDIOS POR C/100.000 HABITANTES EN CIUDADES DE COLOMBIA</a:t>
            </a:r>
            <a:endParaRPr lang="es-ES" sz="2800" b="1"/>
          </a:p>
        </p:txBody>
      </p:sp>
      <p:grpSp>
        <p:nvGrpSpPr>
          <p:cNvPr id="501849" name="Group 89"/>
          <p:cNvGrpSpPr>
            <a:grpSpLocks/>
          </p:cNvGrpSpPr>
          <p:nvPr/>
        </p:nvGrpSpPr>
        <p:grpSpPr bwMode="auto">
          <a:xfrm>
            <a:off x="5791200" y="2590800"/>
            <a:ext cx="3100388" cy="3170238"/>
            <a:chOff x="3648" y="1632"/>
            <a:chExt cx="1953" cy="1997"/>
          </a:xfrm>
        </p:grpSpPr>
        <p:sp>
          <p:nvSpPr>
            <p:cNvPr id="501764" name="Text Box 4"/>
            <p:cNvSpPr txBox="1">
              <a:spLocks noChangeArrowheads="1"/>
            </p:cNvSpPr>
            <p:nvPr/>
          </p:nvSpPr>
          <p:spPr bwMode="auto">
            <a:xfrm>
              <a:off x="4785" y="3475"/>
              <a:ext cx="81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s-CO" sz="1000"/>
                <a:t>PNUD 2005</a:t>
              </a:r>
              <a:endParaRPr lang="es-ES" sz="1000"/>
            </a:p>
          </p:txBody>
        </p:sp>
        <p:sp>
          <p:nvSpPr>
            <p:cNvPr id="501767" name="AutoShape 7"/>
            <p:cNvSpPr>
              <a:spLocks noChangeArrowheads="1"/>
            </p:cNvSpPr>
            <p:nvPr/>
          </p:nvSpPr>
          <p:spPr bwMode="auto">
            <a:xfrm>
              <a:off x="3966" y="1955"/>
              <a:ext cx="227" cy="363"/>
            </a:xfrm>
            <a:prstGeom prst="downArrow">
              <a:avLst>
                <a:gd name="adj1" fmla="val 50000"/>
                <a:gd name="adj2" fmla="val 39978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768" name="Text Box 8"/>
            <p:cNvSpPr txBox="1">
              <a:spLocks noChangeArrowheads="1"/>
            </p:cNvSpPr>
            <p:nvPr/>
          </p:nvSpPr>
          <p:spPr bwMode="auto">
            <a:xfrm>
              <a:off x="3648" y="1632"/>
              <a:ext cx="9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s-CO" sz="1800" b="1">
                  <a:solidFill>
                    <a:schemeClr val="accent2"/>
                  </a:solidFill>
                  <a:latin typeface="Franklin Gothic Medium" pitchFamily="34" charset="0"/>
                </a:rPr>
                <a:t>Bogotá</a:t>
              </a:r>
              <a:endParaRPr lang="es-ES" sz="1800" b="1">
                <a:solidFill>
                  <a:schemeClr val="accent2"/>
                </a:solidFill>
                <a:latin typeface="Franklin Gothic Medium" pitchFamily="34" charset="0"/>
              </a:endParaRPr>
            </a:p>
          </p:txBody>
        </p:sp>
      </p:grpSp>
      <p:grpSp>
        <p:nvGrpSpPr>
          <p:cNvPr id="501773" name="Group 13"/>
          <p:cNvGrpSpPr>
            <a:grpSpLocks noChangeAspect="1"/>
          </p:cNvGrpSpPr>
          <p:nvPr/>
        </p:nvGrpSpPr>
        <p:grpSpPr bwMode="auto">
          <a:xfrm>
            <a:off x="0" y="908050"/>
            <a:ext cx="9144000" cy="5184775"/>
            <a:chOff x="0" y="572"/>
            <a:chExt cx="5760" cy="3266"/>
          </a:xfrm>
        </p:grpSpPr>
        <p:sp>
          <p:nvSpPr>
            <p:cNvPr id="501772" name="AutoShape 12"/>
            <p:cNvSpPr>
              <a:spLocks noChangeAspect="1" noChangeArrowheads="1" noTextEdit="1"/>
            </p:cNvSpPr>
            <p:nvPr/>
          </p:nvSpPr>
          <p:spPr bwMode="auto">
            <a:xfrm>
              <a:off x="0" y="572"/>
              <a:ext cx="5760" cy="3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774" name="Rectangle 14"/>
            <p:cNvSpPr>
              <a:spLocks noChangeArrowheads="1"/>
            </p:cNvSpPr>
            <p:nvPr/>
          </p:nvSpPr>
          <p:spPr bwMode="auto">
            <a:xfrm>
              <a:off x="59" y="637"/>
              <a:ext cx="5642" cy="3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775" name="Line 15"/>
            <p:cNvSpPr>
              <a:spLocks noChangeShapeType="1"/>
            </p:cNvSpPr>
            <p:nvPr/>
          </p:nvSpPr>
          <p:spPr bwMode="auto">
            <a:xfrm>
              <a:off x="564" y="2979"/>
              <a:ext cx="39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776" name="Line 16"/>
            <p:cNvSpPr>
              <a:spLocks noChangeShapeType="1"/>
            </p:cNvSpPr>
            <p:nvPr/>
          </p:nvSpPr>
          <p:spPr bwMode="auto">
            <a:xfrm>
              <a:off x="564" y="2758"/>
              <a:ext cx="39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777" name="Line 17"/>
            <p:cNvSpPr>
              <a:spLocks noChangeShapeType="1"/>
            </p:cNvSpPr>
            <p:nvPr/>
          </p:nvSpPr>
          <p:spPr bwMode="auto">
            <a:xfrm>
              <a:off x="564" y="2524"/>
              <a:ext cx="39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778" name="Line 18"/>
            <p:cNvSpPr>
              <a:spLocks noChangeShapeType="1"/>
            </p:cNvSpPr>
            <p:nvPr/>
          </p:nvSpPr>
          <p:spPr bwMode="auto">
            <a:xfrm>
              <a:off x="564" y="2302"/>
              <a:ext cx="39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779" name="Line 19"/>
            <p:cNvSpPr>
              <a:spLocks noChangeShapeType="1"/>
            </p:cNvSpPr>
            <p:nvPr/>
          </p:nvSpPr>
          <p:spPr bwMode="auto">
            <a:xfrm>
              <a:off x="564" y="2068"/>
              <a:ext cx="39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780" name="Line 20"/>
            <p:cNvSpPr>
              <a:spLocks noChangeShapeType="1"/>
            </p:cNvSpPr>
            <p:nvPr/>
          </p:nvSpPr>
          <p:spPr bwMode="auto">
            <a:xfrm>
              <a:off x="564" y="1834"/>
              <a:ext cx="39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781" name="Line 21"/>
            <p:cNvSpPr>
              <a:spLocks noChangeShapeType="1"/>
            </p:cNvSpPr>
            <p:nvPr/>
          </p:nvSpPr>
          <p:spPr bwMode="auto">
            <a:xfrm>
              <a:off x="564" y="1613"/>
              <a:ext cx="39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782" name="Line 22"/>
            <p:cNvSpPr>
              <a:spLocks noChangeShapeType="1"/>
            </p:cNvSpPr>
            <p:nvPr/>
          </p:nvSpPr>
          <p:spPr bwMode="auto">
            <a:xfrm>
              <a:off x="564" y="1379"/>
              <a:ext cx="39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783" name="Line 23"/>
            <p:cNvSpPr>
              <a:spLocks noChangeShapeType="1"/>
            </p:cNvSpPr>
            <p:nvPr/>
          </p:nvSpPr>
          <p:spPr bwMode="auto">
            <a:xfrm>
              <a:off x="564" y="1157"/>
              <a:ext cx="39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784" name="Line 24"/>
            <p:cNvSpPr>
              <a:spLocks noChangeShapeType="1"/>
            </p:cNvSpPr>
            <p:nvPr/>
          </p:nvSpPr>
          <p:spPr bwMode="auto">
            <a:xfrm>
              <a:off x="564" y="923"/>
              <a:ext cx="39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785" name="Rectangle 25"/>
            <p:cNvSpPr>
              <a:spLocks noChangeArrowheads="1"/>
            </p:cNvSpPr>
            <p:nvPr/>
          </p:nvSpPr>
          <p:spPr bwMode="auto">
            <a:xfrm>
              <a:off x="752" y="1105"/>
              <a:ext cx="388" cy="2108"/>
            </a:xfrm>
            <a:prstGeom prst="rect">
              <a:avLst/>
            </a:prstGeom>
            <a:solidFill>
              <a:srgbClr val="9999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786" name="Rectangle 26"/>
            <p:cNvSpPr>
              <a:spLocks noChangeArrowheads="1"/>
            </p:cNvSpPr>
            <p:nvPr/>
          </p:nvSpPr>
          <p:spPr bwMode="auto">
            <a:xfrm>
              <a:off x="1140" y="1249"/>
              <a:ext cx="400" cy="1964"/>
            </a:xfrm>
            <a:prstGeom prst="rect">
              <a:avLst/>
            </a:prstGeom>
            <a:solidFill>
              <a:srgbClr val="993366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787" name="Rectangle 27"/>
            <p:cNvSpPr>
              <a:spLocks noChangeArrowheads="1"/>
            </p:cNvSpPr>
            <p:nvPr/>
          </p:nvSpPr>
          <p:spPr bwMode="auto">
            <a:xfrm>
              <a:off x="1540" y="1886"/>
              <a:ext cx="388" cy="1327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788" name="Rectangle 28"/>
            <p:cNvSpPr>
              <a:spLocks noChangeArrowheads="1"/>
            </p:cNvSpPr>
            <p:nvPr/>
          </p:nvSpPr>
          <p:spPr bwMode="auto">
            <a:xfrm>
              <a:off x="1928" y="1912"/>
              <a:ext cx="399" cy="1301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789" name="Rectangle 29"/>
            <p:cNvSpPr>
              <a:spLocks noChangeArrowheads="1"/>
            </p:cNvSpPr>
            <p:nvPr/>
          </p:nvSpPr>
          <p:spPr bwMode="auto">
            <a:xfrm>
              <a:off x="2327" y="1925"/>
              <a:ext cx="388" cy="1288"/>
            </a:xfrm>
            <a:prstGeom prst="rect">
              <a:avLst/>
            </a:prstGeom>
            <a:solidFill>
              <a:srgbClr val="660066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790" name="Rectangle 30"/>
            <p:cNvSpPr>
              <a:spLocks noChangeArrowheads="1"/>
            </p:cNvSpPr>
            <p:nvPr/>
          </p:nvSpPr>
          <p:spPr bwMode="auto">
            <a:xfrm>
              <a:off x="2715" y="2094"/>
              <a:ext cx="400" cy="1119"/>
            </a:xfrm>
            <a:prstGeom prst="rect">
              <a:avLst/>
            </a:prstGeom>
            <a:solidFill>
              <a:srgbClr val="FF808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791" name="Rectangle 31"/>
            <p:cNvSpPr>
              <a:spLocks noChangeArrowheads="1"/>
            </p:cNvSpPr>
            <p:nvPr/>
          </p:nvSpPr>
          <p:spPr bwMode="auto">
            <a:xfrm>
              <a:off x="3115" y="2407"/>
              <a:ext cx="388" cy="806"/>
            </a:xfrm>
            <a:prstGeom prst="rect">
              <a:avLst/>
            </a:prstGeom>
            <a:solidFill>
              <a:srgbClr val="0066CC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792" name="Rectangle 32"/>
            <p:cNvSpPr>
              <a:spLocks noChangeArrowheads="1"/>
            </p:cNvSpPr>
            <p:nvPr/>
          </p:nvSpPr>
          <p:spPr bwMode="auto">
            <a:xfrm>
              <a:off x="3503" y="2589"/>
              <a:ext cx="400" cy="624"/>
            </a:xfrm>
            <a:prstGeom prst="rect">
              <a:avLst/>
            </a:prstGeom>
            <a:solidFill>
              <a:srgbClr val="CCCC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793" name="Rectangle 33"/>
            <p:cNvSpPr>
              <a:spLocks noChangeArrowheads="1"/>
            </p:cNvSpPr>
            <p:nvPr/>
          </p:nvSpPr>
          <p:spPr bwMode="auto">
            <a:xfrm>
              <a:off x="3903" y="2693"/>
              <a:ext cx="388" cy="520"/>
            </a:xfrm>
            <a:prstGeom prst="rect">
              <a:avLst/>
            </a:prstGeom>
            <a:solidFill>
              <a:srgbClr val="00008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794" name="Line 34"/>
            <p:cNvSpPr>
              <a:spLocks noChangeShapeType="1"/>
            </p:cNvSpPr>
            <p:nvPr/>
          </p:nvSpPr>
          <p:spPr bwMode="auto">
            <a:xfrm>
              <a:off x="564" y="923"/>
              <a:ext cx="1" cy="22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795" name="Line 35"/>
            <p:cNvSpPr>
              <a:spLocks noChangeShapeType="1"/>
            </p:cNvSpPr>
            <p:nvPr/>
          </p:nvSpPr>
          <p:spPr bwMode="auto">
            <a:xfrm>
              <a:off x="517" y="3213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796" name="Line 36"/>
            <p:cNvSpPr>
              <a:spLocks noChangeShapeType="1"/>
            </p:cNvSpPr>
            <p:nvPr/>
          </p:nvSpPr>
          <p:spPr bwMode="auto">
            <a:xfrm>
              <a:off x="517" y="2979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797" name="Line 37"/>
            <p:cNvSpPr>
              <a:spLocks noChangeShapeType="1"/>
            </p:cNvSpPr>
            <p:nvPr/>
          </p:nvSpPr>
          <p:spPr bwMode="auto">
            <a:xfrm>
              <a:off x="517" y="2758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798" name="Line 38"/>
            <p:cNvSpPr>
              <a:spLocks noChangeShapeType="1"/>
            </p:cNvSpPr>
            <p:nvPr/>
          </p:nvSpPr>
          <p:spPr bwMode="auto">
            <a:xfrm>
              <a:off x="517" y="2524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799" name="Line 39"/>
            <p:cNvSpPr>
              <a:spLocks noChangeShapeType="1"/>
            </p:cNvSpPr>
            <p:nvPr/>
          </p:nvSpPr>
          <p:spPr bwMode="auto">
            <a:xfrm>
              <a:off x="517" y="2302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00" name="Line 40"/>
            <p:cNvSpPr>
              <a:spLocks noChangeShapeType="1"/>
            </p:cNvSpPr>
            <p:nvPr/>
          </p:nvSpPr>
          <p:spPr bwMode="auto">
            <a:xfrm>
              <a:off x="517" y="2068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01" name="Line 41"/>
            <p:cNvSpPr>
              <a:spLocks noChangeShapeType="1"/>
            </p:cNvSpPr>
            <p:nvPr/>
          </p:nvSpPr>
          <p:spPr bwMode="auto">
            <a:xfrm>
              <a:off x="517" y="1834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02" name="Line 42"/>
            <p:cNvSpPr>
              <a:spLocks noChangeShapeType="1"/>
            </p:cNvSpPr>
            <p:nvPr/>
          </p:nvSpPr>
          <p:spPr bwMode="auto">
            <a:xfrm>
              <a:off x="517" y="1613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03" name="Line 43"/>
            <p:cNvSpPr>
              <a:spLocks noChangeShapeType="1"/>
            </p:cNvSpPr>
            <p:nvPr/>
          </p:nvSpPr>
          <p:spPr bwMode="auto">
            <a:xfrm>
              <a:off x="517" y="1379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04" name="Line 44"/>
            <p:cNvSpPr>
              <a:spLocks noChangeShapeType="1"/>
            </p:cNvSpPr>
            <p:nvPr/>
          </p:nvSpPr>
          <p:spPr bwMode="auto">
            <a:xfrm>
              <a:off x="517" y="1157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05" name="Line 45"/>
            <p:cNvSpPr>
              <a:spLocks noChangeShapeType="1"/>
            </p:cNvSpPr>
            <p:nvPr/>
          </p:nvSpPr>
          <p:spPr bwMode="auto">
            <a:xfrm>
              <a:off x="517" y="923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06" name="Line 46"/>
            <p:cNvSpPr>
              <a:spLocks noChangeShapeType="1"/>
            </p:cNvSpPr>
            <p:nvPr/>
          </p:nvSpPr>
          <p:spPr bwMode="auto">
            <a:xfrm>
              <a:off x="564" y="3213"/>
              <a:ext cx="39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07" name="Line 47"/>
            <p:cNvSpPr>
              <a:spLocks noChangeShapeType="1"/>
            </p:cNvSpPr>
            <p:nvPr/>
          </p:nvSpPr>
          <p:spPr bwMode="auto">
            <a:xfrm flipV="1">
              <a:off x="564" y="3213"/>
              <a:ext cx="1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08" name="Line 48"/>
            <p:cNvSpPr>
              <a:spLocks noChangeShapeType="1"/>
            </p:cNvSpPr>
            <p:nvPr/>
          </p:nvSpPr>
          <p:spPr bwMode="auto">
            <a:xfrm flipV="1">
              <a:off x="4490" y="3213"/>
              <a:ext cx="1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09" name="Rectangle 49"/>
            <p:cNvSpPr>
              <a:spLocks noChangeArrowheads="1"/>
            </p:cNvSpPr>
            <p:nvPr/>
          </p:nvSpPr>
          <p:spPr bwMode="auto">
            <a:xfrm>
              <a:off x="858" y="806"/>
              <a:ext cx="223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>
                  <a:solidFill>
                    <a:srgbClr val="000000"/>
                  </a:solidFill>
                  <a:latin typeface="Franklin Gothic Medium" pitchFamily="34" charset="0"/>
                </a:rPr>
                <a:t>92</a:t>
              </a:r>
              <a:endParaRPr lang="es-ES"/>
            </a:p>
          </p:txBody>
        </p:sp>
        <p:sp>
          <p:nvSpPr>
            <p:cNvPr id="501810" name="Rectangle 50"/>
            <p:cNvSpPr>
              <a:spLocks noChangeArrowheads="1"/>
            </p:cNvSpPr>
            <p:nvPr/>
          </p:nvSpPr>
          <p:spPr bwMode="auto">
            <a:xfrm>
              <a:off x="1258" y="949"/>
              <a:ext cx="223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>
                  <a:solidFill>
                    <a:srgbClr val="000000"/>
                  </a:solidFill>
                  <a:latin typeface="Franklin Gothic Medium" pitchFamily="34" charset="0"/>
                </a:rPr>
                <a:t>86</a:t>
              </a:r>
              <a:endParaRPr lang="es-ES"/>
            </a:p>
          </p:txBody>
        </p:sp>
        <p:sp>
          <p:nvSpPr>
            <p:cNvPr id="501811" name="Rectangle 51"/>
            <p:cNvSpPr>
              <a:spLocks noChangeArrowheads="1"/>
            </p:cNvSpPr>
            <p:nvPr/>
          </p:nvSpPr>
          <p:spPr bwMode="auto">
            <a:xfrm>
              <a:off x="1646" y="1587"/>
              <a:ext cx="223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>
                  <a:solidFill>
                    <a:srgbClr val="000000"/>
                  </a:solidFill>
                  <a:latin typeface="Franklin Gothic Medium" pitchFamily="34" charset="0"/>
                </a:rPr>
                <a:t>58</a:t>
              </a:r>
              <a:endParaRPr lang="es-ES"/>
            </a:p>
          </p:txBody>
        </p:sp>
        <p:sp>
          <p:nvSpPr>
            <p:cNvPr id="501812" name="Rectangle 52"/>
            <p:cNvSpPr>
              <a:spLocks noChangeArrowheads="1"/>
            </p:cNvSpPr>
            <p:nvPr/>
          </p:nvSpPr>
          <p:spPr bwMode="auto">
            <a:xfrm>
              <a:off x="2045" y="1613"/>
              <a:ext cx="223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>
                  <a:solidFill>
                    <a:srgbClr val="000000"/>
                  </a:solidFill>
                  <a:latin typeface="Franklin Gothic Medium" pitchFamily="34" charset="0"/>
                </a:rPr>
                <a:t>57</a:t>
              </a:r>
              <a:endParaRPr lang="es-ES"/>
            </a:p>
          </p:txBody>
        </p:sp>
        <p:sp>
          <p:nvSpPr>
            <p:cNvPr id="501813" name="Rectangle 53"/>
            <p:cNvSpPr>
              <a:spLocks noChangeArrowheads="1"/>
            </p:cNvSpPr>
            <p:nvPr/>
          </p:nvSpPr>
          <p:spPr bwMode="auto">
            <a:xfrm>
              <a:off x="2433" y="1626"/>
              <a:ext cx="223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>
                  <a:solidFill>
                    <a:srgbClr val="000000"/>
                  </a:solidFill>
                  <a:latin typeface="Franklin Gothic Medium" pitchFamily="34" charset="0"/>
                </a:rPr>
                <a:t>56</a:t>
              </a:r>
              <a:endParaRPr lang="es-ES"/>
            </a:p>
          </p:txBody>
        </p:sp>
        <p:sp>
          <p:nvSpPr>
            <p:cNvPr id="501814" name="Rectangle 54"/>
            <p:cNvSpPr>
              <a:spLocks noChangeArrowheads="1"/>
            </p:cNvSpPr>
            <p:nvPr/>
          </p:nvSpPr>
          <p:spPr bwMode="auto">
            <a:xfrm>
              <a:off x="2833" y="1795"/>
              <a:ext cx="223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>
                  <a:solidFill>
                    <a:srgbClr val="000000"/>
                  </a:solidFill>
                  <a:latin typeface="Franklin Gothic Medium" pitchFamily="34" charset="0"/>
                </a:rPr>
                <a:t>49</a:t>
              </a:r>
              <a:endParaRPr lang="es-ES"/>
            </a:p>
          </p:txBody>
        </p:sp>
        <p:sp>
          <p:nvSpPr>
            <p:cNvPr id="501815" name="Rectangle 55"/>
            <p:cNvSpPr>
              <a:spLocks noChangeArrowheads="1"/>
            </p:cNvSpPr>
            <p:nvPr/>
          </p:nvSpPr>
          <p:spPr bwMode="auto">
            <a:xfrm>
              <a:off x="3221" y="2107"/>
              <a:ext cx="223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>
                  <a:solidFill>
                    <a:srgbClr val="000000"/>
                  </a:solidFill>
                  <a:latin typeface="Franklin Gothic Medium" pitchFamily="34" charset="0"/>
                </a:rPr>
                <a:t>35</a:t>
              </a:r>
              <a:endParaRPr lang="es-ES"/>
            </a:p>
          </p:txBody>
        </p:sp>
        <p:sp>
          <p:nvSpPr>
            <p:cNvPr id="501816" name="Rectangle 56"/>
            <p:cNvSpPr>
              <a:spLocks noChangeArrowheads="1"/>
            </p:cNvSpPr>
            <p:nvPr/>
          </p:nvSpPr>
          <p:spPr bwMode="auto">
            <a:xfrm>
              <a:off x="3621" y="2289"/>
              <a:ext cx="223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>
                  <a:solidFill>
                    <a:srgbClr val="000000"/>
                  </a:solidFill>
                  <a:latin typeface="Franklin Gothic Medium" pitchFamily="34" charset="0"/>
                </a:rPr>
                <a:t>27</a:t>
              </a:r>
              <a:endParaRPr lang="es-ES"/>
            </a:p>
          </p:txBody>
        </p:sp>
        <p:sp>
          <p:nvSpPr>
            <p:cNvPr id="501817" name="Rectangle 57"/>
            <p:cNvSpPr>
              <a:spLocks noChangeArrowheads="1"/>
            </p:cNvSpPr>
            <p:nvPr/>
          </p:nvSpPr>
          <p:spPr bwMode="auto">
            <a:xfrm>
              <a:off x="3959" y="2394"/>
              <a:ext cx="32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>
                  <a:solidFill>
                    <a:srgbClr val="000000"/>
                  </a:solidFill>
                  <a:latin typeface="Franklin Gothic Medium" pitchFamily="34" charset="0"/>
                </a:rPr>
                <a:t>22,6</a:t>
              </a:r>
              <a:endParaRPr lang="es-ES"/>
            </a:p>
          </p:txBody>
        </p:sp>
        <p:sp>
          <p:nvSpPr>
            <p:cNvPr id="501818" name="Rectangle 58"/>
            <p:cNvSpPr>
              <a:spLocks noChangeArrowheads="1"/>
            </p:cNvSpPr>
            <p:nvPr/>
          </p:nvSpPr>
          <p:spPr bwMode="auto">
            <a:xfrm>
              <a:off x="364" y="3109"/>
              <a:ext cx="14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>
                  <a:solidFill>
                    <a:srgbClr val="000000"/>
                  </a:solidFill>
                  <a:latin typeface="Franklin Gothic Medium" pitchFamily="34" charset="0"/>
                </a:rPr>
                <a:t>0</a:t>
              </a:r>
              <a:endParaRPr lang="es-ES"/>
            </a:p>
          </p:txBody>
        </p:sp>
        <p:sp>
          <p:nvSpPr>
            <p:cNvPr id="501819" name="Rectangle 59"/>
            <p:cNvSpPr>
              <a:spLocks noChangeArrowheads="1"/>
            </p:cNvSpPr>
            <p:nvPr/>
          </p:nvSpPr>
          <p:spPr bwMode="auto">
            <a:xfrm>
              <a:off x="282" y="2875"/>
              <a:ext cx="223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>
                  <a:solidFill>
                    <a:srgbClr val="000000"/>
                  </a:solidFill>
                  <a:latin typeface="Franklin Gothic Medium" pitchFamily="34" charset="0"/>
                </a:rPr>
                <a:t>10</a:t>
              </a:r>
              <a:endParaRPr lang="es-ES"/>
            </a:p>
          </p:txBody>
        </p:sp>
        <p:sp>
          <p:nvSpPr>
            <p:cNvPr id="501820" name="Rectangle 60"/>
            <p:cNvSpPr>
              <a:spLocks noChangeArrowheads="1"/>
            </p:cNvSpPr>
            <p:nvPr/>
          </p:nvSpPr>
          <p:spPr bwMode="auto">
            <a:xfrm>
              <a:off x="282" y="2654"/>
              <a:ext cx="223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>
                  <a:solidFill>
                    <a:srgbClr val="000000"/>
                  </a:solidFill>
                  <a:latin typeface="Franklin Gothic Medium" pitchFamily="34" charset="0"/>
                </a:rPr>
                <a:t>20</a:t>
              </a:r>
              <a:endParaRPr lang="es-ES"/>
            </a:p>
          </p:txBody>
        </p:sp>
        <p:sp>
          <p:nvSpPr>
            <p:cNvPr id="501821" name="Rectangle 61"/>
            <p:cNvSpPr>
              <a:spLocks noChangeArrowheads="1"/>
            </p:cNvSpPr>
            <p:nvPr/>
          </p:nvSpPr>
          <p:spPr bwMode="auto">
            <a:xfrm>
              <a:off x="282" y="2420"/>
              <a:ext cx="223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>
                  <a:solidFill>
                    <a:srgbClr val="000000"/>
                  </a:solidFill>
                  <a:latin typeface="Franklin Gothic Medium" pitchFamily="34" charset="0"/>
                </a:rPr>
                <a:t>30</a:t>
              </a:r>
              <a:endParaRPr lang="es-ES"/>
            </a:p>
          </p:txBody>
        </p:sp>
        <p:sp>
          <p:nvSpPr>
            <p:cNvPr id="501822" name="Rectangle 62"/>
            <p:cNvSpPr>
              <a:spLocks noChangeArrowheads="1"/>
            </p:cNvSpPr>
            <p:nvPr/>
          </p:nvSpPr>
          <p:spPr bwMode="auto">
            <a:xfrm>
              <a:off x="282" y="2198"/>
              <a:ext cx="223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>
                  <a:solidFill>
                    <a:srgbClr val="000000"/>
                  </a:solidFill>
                  <a:latin typeface="Franklin Gothic Medium" pitchFamily="34" charset="0"/>
                </a:rPr>
                <a:t>40</a:t>
              </a:r>
              <a:endParaRPr lang="es-ES"/>
            </a:p>
          </p:txBody>
        </p:sp>
        <p:sp>
          <p:nvSpPr>
            <p:cNvPr id="501823" name="Rectangle 63"/>
            <p:cNvSpPr>
              <a:spLocks noChangeArrowheads="1"/>
            </p:cNvSpPr>
            <p:nvPr/>
          </p:nvSpPr>
          <p:spPr bwMode="auto">
            <a:xfrm>
              <a:off x="282" y="1964"/>
              <a:ext cx="223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>
                  <a:solidFill>
                    <a:srgbClr val="000000"/>
                  </a:solidFill>
                  <a:latin typeface="Franklin Gothic Medium" pitchFamily="34" charset="0"/>
                </a:rPr>
                <a:t>50</a:t>
              </a:r>
              <a:endParaRPr lang="es-ES"/>
            </a:p>
          </p:txBody>
        </p:sp>
        <p:sp>
          <p:nvSpPr>
            <p:cNvPr id="501824" name="Rectangle 64"/>
            <p:cNvSpPr>
              <a:spLocks noChangeArrowheads="1"/>
            </p:cNvSpPr>
            <p:nvPr/>
          </p:nvSpPr>
          <p:spPr bwMode="auto">
            <a:xfrm>
              <a:off x="282" y="1730"/>
              <a:ext cx="223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>
                  <a:solidFill>
                    <a:srgbClr val="000000"/>
                  </a:solidFill>
                  <a:latin typeface="Franklin Gothic Medium" pitchFamily="34" charset="0"/>
                </a:rPr>
                <a:t>60</a:t>
              </a:r>
              <a:endParaRPr lang="es-ES"/>
            </a:p>
          </p:txBody>
        </p:sp>
        <p:sp>
          <p:nvSpPr>
            <p:cNvPr id="501825" name="Rectangle 65"/>
            <p:cNvSpPr>
              <a:spLocks noChangeArrowheads="1"/>
            </p:cNvSpPr>
            <p:nvPr/>
          </p:nvSpPr>
          <p:spPr bwMode="auto">
            <a:xfrm>
              <a:off x="282" y="1509"/>
              <a:ext cx="223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>
                  <a:solidFill>
                    <a:srgbClr val="000000"/>
                  </a:solidFill>
                  <a:latin typeface="Franklin Gothic Medium" pitchFamily="34" charset="0"/>
                </a:rPr>
                <a:t>70</a:t>
              </a:r>
              <a:endParaRPr lang="es-ES"/>
            </a:p>
          </p:txBody>
        </p:sp>
        <p:sp>
          <p:nvSpPr>
            <p:cNvPr id="501826" name="Rectangle 66"/>
            <p:cNvSpPr>
              <a:spLocks noChangeArrowheads="1"/>
            </p:cNvSpPr>
            <p:nvPr/>
          </p:nvSpPr>
          <p:spPr bwMode="auto">
            <a:xfrm>
              <a:off x="282" y="1275"/>
              <a:ext cx="223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>
                  <a:solidFill>
                    <a:srgbClr val="000000"/>
                  </a:solidFill>
                  <a:latin typeface="Franklin Gothic Medium" pitchFamily="34" charset="0"/>
                </a:rPr>
                <a:t>80</a:t>
              </a:r>
              <a:endParaRPr lang="es-ES"/>
            </a:p>
          </p:txBody>
        </p:sp>
        <p:sp>
          <p:nvSpPr>
            <p:cNvPr id="501827" name="Rectangle 67"/>
            <p:cNvSpPr>
              <a:spLocks noChangeArrowheads="1"/>
            </p:cNvSpPr>
            <p:nvPr/>
          </p:nvSpPr>
          <p:spPr bwMode="auto">
            <a:xfrm>
              <a:off x="282" y="1053"/>
              <a:ext cx="223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>
                  <a:solidFill>
                    <a:srgbClr val="000000"/>
                  </a:solidFill>
                  <a:latin typeface="Franklin Gothic Medium" pitchFamily="34" charset="0"/>
                </a:rPr>
                <a:t>90</a:t>
              </a:r>
              <a:endParaRPr lang="es-ES"/>
            </a:p>
          </p:txBody>
        </p:sp>
        <p:sp>
          <p:nvSpPr>
            <p:cNvPr id="501828" name="Rectangle 68"/>
            <p:cNvSpPr>
              <a:spLocks noChangeArrowheads="1"/>
            </p:cNvSpPr>
            <p:nvPr/>
          </p:nvSpPr>
          <p:spPr bwMode="auto">
            <a:xfrm>
              <a:off x="200" y="819"/>
              <a:ext cx="306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>
                  <a:solidFill>
                    <a:srgbClr val="000000"/>
                  </a:solidFill>
                  <a:latin typeface="Franklin Gothic Medium" pitchFamily="34" charset="0"/>
                </a:rPr>
                <a:t>100</a:t>
              </a:r>
              <a:endParaRPr lang="es-ES"/>
            </a:p>
          </p:txBody>
        </p:sp>
        <p:sp>
          <p:nvSpPr>
            <p:cNvPr id="501829" name="Rectangle 69"/>
            <p:cNvSpPr>
              <a:spLocks noChangeArrowheads="1"/>
            </p:cNvSpPr>
            <p:nvPr/>
          </p:nvSpPr>
          <p:spPr bwMode="auto">
            <a:xfrm>
              <a:off x="2492" y="3369"/>
              <a:ext cx="14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>
                  <a:solidFill>
                    <a:srgbClr val="000000"/>
                  </a:solidFill>
                  <a:latin typeface="Franklin Gothic Medium" pitchFamily="34" charset="0"/>
                </a:rPr>
                <a:t>1</a:t>
              </a:r>
              <a:endParaRPr lang="es-ES"/>
            </a:p>
          </p:txBody>
        </p:sp>
        <p:sp>
          <p:nvSpPr>
            <p:cNvPr id="501830" name="Rectangle 70"/>
            <p:cNvSpPr>
              <a:spLocks noChangeArrowheads="1"/>
            </p:cNvSpPr>
            <p:nvPr/>
          </p:nvSpPr>
          <p:spPr bwMode="auto">
            <a:xfrm>
              <a:off x="4620" y="1027"/>
              <a:ext cx="1022" cy="234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31" name="Rectangle 71"/>
            <p:cNvSpPr>
              <a:spLocks noChangeArrowheads="1"/>
            </p:cNvSpPr>
            <p:nvPr/>
          </p:nvSpPr>
          <p:spPr bwMode="auto">
            <a:xfrm>
              <a:off x="4679" y="1118"/>
              <a:ext cx="82" cy="92"/>
            </a:xfrm>
            <a:prstGeom prst="rect">
              <a:avLst/>
            </a:prstGeom>
            <a:solidFill>
              <a:srgbClr val="9999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32" name="Rectangle 72"/>
            <p:cNvSpPr>
              <a:spLocks noChangeArrowheads="1"/>
            </p:cNvSpPr>
            <p:nvPr/>
          </p:nvSpPr>
          <p:spPr bwMode="auto">
            <a:xfrm>
              <a:off x="4808" y="1066"/>
              <a:ext cx="282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>
                  <a:solidFill>
                    <a:srgbClr val="000000"/>
                  </a:solidFill>
                  <a:latin typeface="Franklin Gothic Medium" pitchFamily="34" charset="0"/>
                </a:rPr>
                <a:t>Cali</a:t>
              </a:r>
              <a:endParaRPr lang="es-ES"/>
            </a:p>
          </p:txBody>
        </p:sp>
        <p:sp>
          <p:nvSpPr>
            <p:cNvPr id="501833" name="Rectangle 73"/>
            <p:cNvSpPr>
              <a:spLocks noChangeArrowheads="1"/>
            </p:cNvSpPr>
            <p:nvPr/>
          </p:nvSpPr>
          <p:spPr bwMode="auto">
            <a:xfrm>
              <a:off x="4679" y="1379"/>
              <a:ext cx="82" cy="91"/>
            </a:xfrm>
            <a:prstGeom prst="rect">
              <a:avLst/>
            </a:prstGeom>
            <a:solidFill>
              <a:srgbClr val="993366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34" name="Rectangle 74"/>
            <p:cNvSpPr>
              <a:spLocks noChangeArrowheads="1"/>
            </p:cNvSpPr>
            <p:nvPr/>
          </p:nvSpPr>
          <p:spPr bwMode="auto">
            <a:xfrm>
              <a:off x="4808" y="1327"/>
              <a:ext cx="494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>
                  <a:solidFill>
                    <a:srgbClr val="000000"/>
                  </a:solidFill>
                  <a:latin typeface="Franklin Gothic Medium" pitchFamily="34" charset="0"/>
                </a:rPr>
                <a:t>Pereira</a:t>
              </a:r>
              <a:endParaRPr lang="es-ES"/>
            </a:p>
          </p:txBody>
        </p:sp>
        <p:sp>
          <p:nvSpPr>
            <p:cNvPr id="501835" name="Rectangle 75"/>
            <p:cNvSpPr>
              <a:spLocks noChangeArrowheads="1"/>
            </p:cNvSpPr>
            <p:nvPr/>
          </p:nvSpPr>
          <p:spPr bwMode="auto">
            <a:xfrm>
              <a:off x="4679" y="1639"/>
              <a:ext cx="82" cy="91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36" name="Rectangle 76"/>
            <p:cNvSpPr>
              <a:spLocks noChangeArrowheads="1"/>
            </p:cNvSpPr>
            <p:nvPr/>
          </p:nvSpPr>
          <p:spPr bwMode="auto">
            <a:xfrm>
              <a:off x="4808" y="1587"/>
              <a:ext cx="670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>
                  <a:solidFill>
                    <a:srgbClr val="000000"/>
                  </a:solidFill>
                  <a:latin typeface="Franklin Gothic Medium" pitchFamily="34" charset="0"/>
                </a:rPr>
                <a:t>Manizales</a:t>
              </a:r>
              <a:endParaRPr lang="es-ES"/>
            </a:p>
          </p:txBody>
        </p:sp>
        <p:sp>
          <p:nvSpPr>
            <p:cNvPr id="501837" name="Rectangle 77"/>
            <p:cNvSpPr>
              <a:spLocks noChangeArrowheads="1"/>
            </p:cNvSpPr>
            <p:nvPr/>
          </p:nvSpPr>
          <p:spPr bwMode="auto">
            <a:xfrm>
              <a:off x="4679" y="1899"/>
              <a:ext cx="82" cy="91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38" name="Rectangle 78"/>
            <p:cNvSpPr>
              <a:spLocks noChangeArrowheads="1"/>
            </p:cNvSpPr>
            <p:nvPr/>
          </p:nvSpPr>
          <p:spPr bwMode="auto">
            <a:xfrm>
              <a:off x="4808" y="1847"/>
              <a:ext cx="517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>
                  <a:solidFill>
                    <a:srgbClr val="000000"/>
                  </a:solidFill>
                  <a:latin typeface="Franklin Gothic Medium" pitchFamily="34" charset="0"/>
                </a:rPr>
                <a:t>Cucuta </a:t>
              </a:r>
              <a:endParaRPr lang="es-ES"/>
            </a:p>
          </p:txBody>
        </p:sp>
        <p:sp>
          <p:nvSpPr>
            <p:cNvPr id="501839" name="Rectangle 79"/>
            <p:cNvSpPr>
              <a:spLocks noChangeArrowheads="1"/>
            </p:cNvSpPr>
            <p:nvPr/>
          </p:nvSpPr>
          <p:spPr bwMode="auto">
            <a:xfrm>
              <a:off x="4679" y="2159"/>
              <a:ext cx="82" cy="91"/>
            </a:xfrm>
            <a:prstGeom prst="rect">
              <a:avLst/>
            </a:prstGeom>
            <a:solidFill>
              <a:srgbClr val="660066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40" name="Rectangle 80"/>
            <p:cNvSpPr>
              <a:spLocks noChangeArrowheads="1"/>
            </p:cNvSpPr>
            <p:nvPr/>
          </p:nvSpPr>
          <p:spPr bwMode="auto">
            <a:xfrm>
              <a:off x="4808" y="2107"/>
              <a:ext cx="576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>
                  <a:solidFill>
                    <a:srgbClr val="000000"/>
                  </a:solidFill>
                  <a:latin typeface="Franklin Gothic Medium" pitchFamily="34" charset="0"/>
                </a:rPr>
                <a:t>Medellín</a:t>
              </a:r>
              <a:endParaRPr lang="es-ES"/>
            </a:p>
          </p:txBody>
        </p:sp>
        <p:sp>
          <p:nvSpPr>
            <p:cNvPr id="501841" name="Rectangle 81"/>
            <p:cNvSpPr>
              <a:spLocks noChangeArrowheads="1"/>
            </p:cNvSpPr>
            <p:nvPr/>
          </p:nvSpPr>
          <p:spPr bwMode="auto">
            <a:xfrm>
              <a:off x="4679" y="2420"/>
              <a:ext cx="82" cy="91"/>
            </a:xfrm>
            <a:prstGeom prst="rect">
              <a:avLst/>
            </a:prstGeom>
            <a:solidFill>
              <a:srgbClr val="FF808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42" name="Rectangle 82"/>
            <p:cNvSpPr>
              <a:spLocks noChangeArrowheads="1"/>
            </p:cNvSpPr>
            <p:nvPr/>
          </p:nvSpPr>
          <p:spPr bwMode="auto">
            <a:xfrm>
              <a:off x="4808" y="2368"/>
              <a:ext cx="576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>
                  <a:solidFill>
                    <a:srgbClr val="000000"/>
                  </a:solidFill>
                  <a:latin typeface="Franklin Gothic Medium" pitchFamily="34" charset="0"/>
                </a:rPr>
                <a:t>Armenia</a:t>
              </a:r>
              <a:endParaRPr lang="es-ES"/>
            </a:p>
          </p:txBody>
        </p:sp>
        <p:sp>
          <p:nvSpPr>
            <p:cNvPr id="501843" name="Rectangle 83"/>
            <p:cNvSpPr>
              <a:spLocks noChangeArrowheads="1"/>
            </p:cNvSpPr>
            <p:nvPr/>
          </p:nvSpPr>
          <p:spPr bwMode="auto">
            <a:xfrm>
              <a:off x="4679" y="2680"/>
              <a:ext cx="82" cy="91"/>
            </a:xfrm>
            <a:prstGeom prst="rect">
              <a:avLst/>
            </a:prstGeom>
            <a:solidFill>
              <a:srgbClr val="0066CC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44" name="Rectangle 84"/>
            <p:cNvSpPr>
              <a:spLocks noChangeArrowheads="1"/>
            </p:cNvSpPr>
            <p:nvPr/>
          </p:nvSpPr>
          <p:spPr bwMode="auto">
            <a:xfrm>
              <a:off x="4808" y="2628"/>
              <a:ext cx="799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>
                  <a:solidFill>
                    <a:srgbClr val="000000"/>
                  </a:solidFill>
                  <a:latin typeface="Franklin Gothic Medium" pitchFamily="34" charset="0"/>
                </a:rPr>
                <a:t>Barranquilla</a:t>
              </a:r>
              <a:endParaRPr lang="es-ES"/>
            </a:p>
          </p:txBody>
        </p:sp>
        <p:sp>
          <p:nvSpPr>
            <p:cNvPr id="501845" name="Rectangle 85"/>
            <p:cNvSpPr>
              <a:spLocks noChangeArrowheads="1"/>
            </p:cNvSpPr>
            <p:nvPr/>
          </p:nvSpPr>
          <p:spPr bwMode="auto">
            <a:xfrm>
              <a:off x="4679" y="2940"/>
              <a:ext cx="82" cy="91"/>
            </a:xfrm>
            <a:prstGeom prst="rect">
              <a:avLst/>
            </a:prstGeom>
            <a:solidFill>
              <a:srgbClr val="CCCC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46" name="Rectangle 86"/>
            <p:cNvSpPr>
              <a:spLocks noChangeArrowheads="1"/>
            </p:cNvSpPr>
            <p:nvPr/>
          </p:nvSpPr>
          <p:spPr bwMode="auto">
            <a:xfrm>
              <a:off x="4808" y="2888"/>
              <a:ext cx="905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>
                  <a:solidFill>
                    <a:srgbClr val="000000"/>
                  </a:solidFill>
                  <a:latin typeface="Franklin Gothic Medium" pitchFamily="34" charset="0"/>
                </a:rPr>
                <a:t>Bucaramanga</a:t>
              </a:r>
              <a:endParaRPr lang="es-ES"/>
            </a:p>
          </p:txBody>
        </p:sp>
        <p:sp>
          <p:nvSpPr>
            <p:cNvPr id="501847" name="Rectangle 87"/>
            <p:cNvSpPr>
              <a:spLocks noChangeArrowheads="1"/>
            </p:cNvSpPr>
            <p:nvPr/>
          </p:nvSpPr>
          <p:spPr bwMode="auto">
            <a:xfrm>
              <a:off x="4679" y="3200"/>
              <a:ext cx="82" cy="91"/>
            </a:xfrm>
            <a:prstGeom prst="rect">
              <a:avLst/>
            </a:prstGeom>
            <a:solidFill>
              <a:srgbClr val="00008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48" name="Rectangle 88"/>
            <p:cNvSpPr>
              <a:spLocks noChangeArrowheads="1"/>
            </p:cNvSpPr>
            <p:nvPr/>
          </p:nvSpPr>
          <p:spPr bwMode="auto">
            <a:xfrm>
              <a:off x="4808" y="3148"/>
              <a:ext cx="529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>
                  <a:solidFill>
                    <a:srgbClr val="000000"/>
                  </a:solidFill>
                  <a:latin typeface="Franklin Gothic Medium" pitchFamily="34" charset="0"/>
                </a:rPr>
                <a:t>Bogota </a:t>
              </a:r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7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7775575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2788" name="Text Box 4"/>
          <p:cNvSpPr txBox="1">
            <a:spLocks noChangeArrowheads="1"/>
          </p:cNvSpPr>
          <p:nvPr/>
        </p:nvSpPr>
        <p:spPr bwMode="auto">
          <a:xfrm>
            <a:off x="995363" y="5638800"/>
            <a:ext cx="7310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s-MX" sz="1200"/>
              <a:t>Fuente: Instituto Nacional de Medicina Legal, actualización 11:00 horas del 5 de enero de 2005</a:t>
            </a:r>
          </a:p>
          <a:p>
            <a:pPr algn="l">
              <a:spcBef>
                <a:spcPct val="0"/>
              </a:spcBef>
            </a:pPr>
            <a:r>
              <a:rPr lang="es-MX" sz="1200"/>
              <a:t>Consulta y diseño: Sistema Unificado de Información de Violencia y Delincuencia, Secretaría de Gobierno</a:t>
            </a:r>
            <a:endParaRPr lang="es-ES" sz="1400"/>
          </a:p>
        </p:txBody>
      </p:sp>
      <p:sp>
        <p:nvSpPr>
          <p:cNvPr id="502790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CO" sz="2400" b="1"/>
              <a:t>TASA DE HOMICIDIOS POR C/100.000 HABITANTES BOGOTA 1991-2004</a:t>
            </a:r>
            <a:endParaRPr lang="es-E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2" name="Text Box 4"/>
          <p:cNvSpPr txBox="1">
            <a:spLocks noChangeArrowheads="1"/>
          </p:cNvSpPr>
          <p:nvPr/>
        </p:nvSpPr>
        <p:spPr bwMode="auto">
          <a:xfrm>
            <a:off x="250825" y="5516563"/>
            <a:ext cx="9604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s-CO" sz="1200"/>
              <a:t>*sin Bogotá</a:t>
            </a:r>
            <a:endParaRPr lang="es-ES" sz="1200"/>
          </a:p>
        </p:txBody>
      </p:sp>
      <p:sp>
        <p:nvSpPr>
          <p:cNvPr id="503813" name="Text Box 5"/>
          <p:cNvSpPr txBox="1">
            <a:spLocks noChangeArrowheads="1"/>
          </p:cNvSpPr>
          <p:nvPr/>
        </p:nvSpPr>
        <p:spPr bwMode="auto">
          <a:xfrm>
            <a:off x="323850" y="5708650"/>
            <a:ext cx="6964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s-CO" sz="1200"/>
              <a:t>Fuente: Instituto Nacional de Medicina Legal y Ciencias Forenses, actualización 5 de enero de 2005 </a:t>
            </a:r>
          </a:p>
          <a:p>
            <a:pPr algn="l">
              <a:spcBef>
                <a:spcPct val="0"/>
              </a:spcBef>
            </a:pPr>
            <a:r>
              <a:rPr lang="es-CO" sz="1200"/>
              <a:t>Elaboración: Sistema  Unificado de Información de Violencia y Delincuencia</a:t>
            </a:r>
            <a:endParaRPr lang="es-ES" sz="1200"/>
          </a:p>
        </p:txBody>
      </p:sp>
      <p:pic>
        <p:nvPicPr>
          <p:cNvPr id="5038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138" y="1001713"/>
            <a:ext cx="8210550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3815" name="Rectangle 7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s-CO" sz="2400" b="1">
                <a:solidFill>
                  <a:schemeClr val="tx2"/>
                </a:solidFill>
              </a:rPr>
              <a:t>TASA DE HOMICIDIOS POR C/100.000 HABITANTES COLOMBIA Y BOGOTA 1961-2004</a:t>
            </a:r>
            <a:endParaRPr lang="es-ES" sz="24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218" name="Picture 2" descr="TASA 2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-103188"/>
            <a:ext cx="9144000" cy="706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42" name="Picture 2" descr="TASA 2004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" y="-160338"/>
            <a:ext cx="9144000" cy="7064376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8620</TotalTime>
  <Words>1172</Words>
  <Application>Microsoft Office PowerPoint</Application>
  <PresentationFormat>On-screen Show (4:3)</PresentationFormat>
  <Paragraphs>229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Times New Roman</vt:lpstr>
      <vt:lpstr>Franklin Gothic Medium</vt:lpstr>
      <vt:lpstr>Wingdings</vt:lpstr>
      <vt:lpstr>Tahoma</vt:lpstr>
      <vt:lpstr>Diseño predeterminado</vt:lpstr>
      <vt:lpstr>Slide 1</vt:lpstr>
      <vt:lpstr>ALGUNOS DATOS GENERALES DE BOGOTA</vt:lpstr>
      <vt:lpstr>Slide 3</vt:lpstr>
      <vt:lpstr>TASA DE HOMICIDIOS POR C/100.000 HABITANTES EN CIUDADES DE AMERICA</vt:lpstr>
      <vt:lpstr>TASA DE HOMICIDIOS POR C/100.000 HABITANTES EN CIUDADES DE COLOMBIA</vt:lpstr>
      <vt:lpstr>TASA DE HOMICIDIOS POR C/100.000 HABITANTES BOGOTA 1991-2004</vt:lpstr>
      <vt:lpstr>Slide 7</vt:lpstr>
      <vt:lpstr>Slide 8</vt:lpstr>
      <vt:lpstr>Slide 9</vt:lpstr>
      <vt:lpstr>Slide 10</vt:lpstr>
      <vt:lpstr>Slide 11</vt:lpstr>
      <vt:lpstr>Slide 12</vt:lpstr>
      <vt:lpstr>NUESTRA VISION DE LA SEGURIDAD CIUDADANA</vt:lpstr>
      <vt:lpstr>NUESTRA VISION DE LA SEGURIDAD CIUDADANA </vt:lpstr>
      <vt:lpstr>ENFASIS ACTUALES DEL MODELO DE SEGURIDAD DE BOGOTA</vt:lpstr>
      <vt:lpstr>1. PERSPECTIVA DE DERECHOS HUMANOS Y PREVENCION INTEGRAL</vt:lpstr>
      <vt:lpstr>LA SITUACION DE LOS DESPLAZADOS EN POR EL CONFLICTO ARMADO EN BOGOTA</vt:lpstr>
      <vt:lpstr>LA SITUACION DE LOS REINCORPORADOS DEL CONFLICTO ARMADO</vt:lpstr>
      <vt:lpstr>1. PERSPECTIVA DE DERECHOS HUMANOS Y PREVENCION INTEGRAL (cont)</vt:lpstr>
      <vt:lpstr>1. PERSPECTIVA DE DERECHOS HUMANOS Y PREVENCION INTEGRAL (cont)</vt:lpstr>
      <vt:lpstr>1. PERSPECTIVA DE DERECHOS HUMANOS Y PREVENCION INTEGRAL (cont)</vt:lpstr>
      <vt:lpstr>2. CORRESPONSABILIDAD Y TERRITORIALIDAD</vt:lpstr>
      <vt:lpstr>2. CORRESPONSABILIDAD Y TERRITORIALIDAD</vt:lpstr>
      <vt:lpstr>3. LEGITIMIDAD INSTITUCIONAL Y FORTALECIMIENTO DEL SISTEMA DE JUSTICIA</vt:lpstr>
      <vt:lpstr>UNA NUEVA VIA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/>
  <cp:lastModifiedBy>anarod</cp:lastModifiedBy>
  <cp:revision>888</cp:revision>
  <dcterms:created xsi:type="dcterms:W3CDTF">2004-02-03T20:24:05Z</dcterms:created>
  <dcterms:modified xsi:type="dcterms:W3CDTF">2010-07-12T01:52:37Z</dcterms:modified>
</cp:coreProperties>
</file>