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</p:sldIdLst>
  <p:sldSz cx="9144000" cy="6858000" type="screen4x3"/>
  <p:notesSz cx="6858000" cy="9144000"/>
  <p:embeddedFontLst>
    <p:embeddedFont>
      <p:font typeface="Bookman Old Style" pitchFamily="18" charset="0"/>
      <p:regular r:id="rId31"/>
      <p:bold r:id="rId32"/>
      <p:italic r:id="rId33"/>
      <p:boldItalic r:id="rId34"/>
    </p:embeddedFont>
    <p:embeddedFont>
      <p:font typeface="Arial Narrow" pitchFamily="34" charset="0"/>
      <p:regular r:id="rId35"/>
      <p:bold r:id="rId36"/>
      <p:italic r:id="rId37"/>
      <p:boldItalic r:id="rId38"/>
    </p:embeddedFont>
    <p:embeddedFont>
      <p:font typeface="Footlight MT Light" pitchFamily="18" charset="0"/>
      <p:regular r:id="rId39"/>
    </p:embeddedFont>
    <p:embeddedFont>
      <p:font typeface="CommercialPi BT" pitchFamily="18" charset="2"/>
      <p:regular r:id="rId40"/>
    </p:embeddedFont>
  </p:embeddedFontLst>
  <p:defaultTextStyle>
    <a:defPPr>
      <a:defRPr lang="es-ES_tradn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CCECFF"/>
    <a:srgbClr val="FFCCFF"/>
    <a:srgbClr val="CC0000"/>
    <a:srgbClr val="FFCC00"/>
    <a:srgbClr val="FF9900"/>
    <a:srgbClr val="FFCCCC"/>
    <a:srgbClr val="CC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2787"/>
    <p:restoredTop sz="90929"/>
  </p:normalViewPr>
  <p:slideViewPr>
    <p:cSldViewPr>
      <p:cViewPr varScale="1">
        <p:scale>
          <a:sx n="61" d="100"/>
          <a:sy n="61" d="100"/>
        </p:scale>
        <p:origin x="-9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182"/>
    </p:cViewPr>
  </p:sorterViewPr>
  <p:notesViewPr>
    <p:cSldViewPr>
      <p:cViewPr varScale="1">
        <p:scale>
          <a:sx n="35" d="100"/>
          <a:sy n="35" d="100"/>
        </p:scale>
        <p:origin x="-1596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_tradnl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s-ES_tradnl"/>
          </a:p>
        </p:txBody>
      </p:sp>
      <p:sp>
        <p:nvSpPr>
          <p:cNvPr id="2560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_tradnl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C6E5221-1707-4C06-9A4B-F25D492CABD1}" type="slidenum">
              <a:rPr lang="es-ES_tradnl"/>
              <a:pPr/>
              <a:t>‹#›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45CF97-880F-4C66-BD8D-C8250ADA48C3}" type="slidenum">
              <a:rPr lang="es-ES_tradnl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A8B90C-7105-4640-8A28-A906FE2B79A2}" type="slidenum">
              <a:rPr lang="es-ES_tradnl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E356A-3A33-4743-820D-791B824094C9}" type="slidenum">
              <a:rPr lang="es-ES_tradnl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DE3F93-AB98-4DD5-90F0-87B8EA7448E7}" type="slidenum">
              <a:rPr lang="es-ES_tradnl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EF6C98-0B6D-4513-ADCF-DCCCF48E2843}" type="slidenum">
              <a:rPr lang="es-ES_tradnl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5847E5-91BA-422E-905E-6970E4415926}" type="slidenum">
              <a:rPr lang="es-ES_tradnl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CA23CB-ACA1-4630-894F-61A471B19D28}" type="slidenum">
              <a:rPr lang="es-ES_tradnl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74E26D-14E4-4CD5-B152-B4A01B39E5F0}" type="slidenum">
              <a:rPr lang="es-ES_tradnl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41BB23-9A84-406B-B0A9-41858DF2E77A}" type="slidenum">
              <a:rPr lang="es-ES_tradnl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6F256A-61F6-4D6C-81F4-FD45D1E10BCA}" type="slidenum">
              <a:rPr lang="es-ES_tradnl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F60FF9-5182-4B15-8923-562BC54BC54A}" type="slidenum">
              <a:rPr lang="es-ES_tradnl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_trad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_trad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8F5423B-3B61-488E-911D-8AA1DF6229FC}" type="slidenum">
              <a:rPr lang="es-ES_tradnl"/>
              <a:pPr/>
              <a:t>‹#›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jpeg"/><Relationship Id="rId5" Type="http://schemas.openxmlformats.org/officeDocument/2006/relationships/oleObject" Target="../embeddings/Microsoft_Office_Excel_97-2003_Worksheet1.xls"/><Relationship Id="rId4" Type="http://schemas.openxmlformats.org/officeDocument/2006/relationships/audio" Target="../media/audio7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jpeg"/><Relationship Id="rId5" Type="http://schemas.openxmlformats.org/officeDocument/2006/relationships/oleObject" Target="../embeddings/Microsoft_Office_Excel_97-2003_Worksheet2.xls"/><Relationship Id="rId4" Type="http://schemas.openxmlformats.org/officeDocument/2006/relationships/audio" Target="../media/audio7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jpeg"/><Relationship Id="rId5" Type="http://schemas.openxmlformats.org/officeDocument/2006/relationships/oleObject" Target="../embeddings/oleObject11.bin"/><Relationship Id="rId4" Type="http://schemas.openxmlformats.org/officeDocument/2006/relationships/audio" Target="../media/audio7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13.jpeg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jpeg"/><Relationship Id="rId5" Type="http://schemas.openxmlformats.org/officeDocument/2006/relationships/oleObject" Target="../embeddings/oleObject12.bin"/><Relationship Id="rId4" Type="http://schemas.openxmlformats.org/officeDocument/2006/relationships/audio" Target="../media/audio13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audio" Target="../media/audio7.wav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3.bin"/><Relationship Id="rId5" Type="http://schemas.openxmlformats.org/officeDocument/2006/relationships/audio" Target="../media/audio3.wav"/><Relationship Id="rId4" Type="http://schemas.openxmlformats.org/officeDocument/2006/relationships/audio" Target="../media/audio11.wav"/><Relationship Id="rId9" Type="http://schemas.openxmlformats.org/officeDocument/2006/relationships/oleObject" Target="../embeddings/oleObject1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jpeg"/><Relationship Id="rId5" Type="http://schemas.openxmlformats.org/officeDocument/2006/relationships/oleObject" Target="../embeddings/Microsoft_Office_Excel_97-2003_Worksheet3.xls"/><Relationship Id="rId4" Type="http://schemas.openxmlformats.org/officeDocument/2006/relationships/audio" Target="../media/audio1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jpeg"/><Relationship Id="rId5" Type="http://schemas.openxmlformats.org/officeDocument/2006/relationships/oleObject" Target="../embeddings/oleObject16.bin"/><Relationship Id="rId4" Type="http://schemas.openxmlformats.org/officeDocument/2006/relationships/audio" Target="../media/audio4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7.bin"/><Relationship Id="rId5" Type="http://schemas.openxmlformats.org/officeDocument/2006/relationships/audio" Target="../media/audio11.wav"/><Relationship Id="rId4" Type="http://schemas.openxmlformats.org/officeDocument/2006/relationships/audio" Target="../media/audio14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audio" Target="../media/audio7.wav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8.bin"/><Relationship Id="rId5" Type="http://schemas.openxmlformats.org/officeDocument/2006/relationships/audio" Target="../media/audio10.wav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audio" Target="../media/audio4.wav"/><Relationship Id="rId4" Type="http://schemas.openxmlformats.org/officeDocument/2006/relationships/audio" Target="../media/audio8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audio" Target="../media/audio10.wav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.jpeg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7.bin"/><Relationship Id="rId4" Type="http://schemas.openxmlformats.org/officeDocument/2006/relationships/audio" Target="../media/audio4.wav"/><Relationship Id="rId9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audio" Target="../media/audio8.wav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audio" Target="../media/audio4.wav"/><Relationship Id="rId4" Type="http://schemas.openxmlformats.org/officeDocument/2006/relationships/audio" Target="../media/audio1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jpeg"/><Relationship Id="rId5" Type="http://schemas.openxmlformats.org/officeDocument/2006/relationships/oleObject" Target="../embeddings/oleObject10.bin"/><Relationship Id="rId4" Type="http://schemas.openxmlformats.org/officeDocument/2006/relationships/audio" Target="../media/audio7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0cnc\IMAGENES\Esc Quit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1905000"/>
            <a:ext cx="1803400" cy="2832100"/>
          </a:xfrm>
          <a:prstGeom prst="rect">
            <a:avLst/>
          </a:prstGeom>
          <a:noFill/>
        </p:spPr>
      </p:pic>
      <p:grpSp>
        <p:nvGrpSpPr>
          <p:cNvPr id="3077" name="Group 5"/>
          <p:cNvGrpSpPr>
            <a:grpSpLocks/>
          </p:cNvGrpSpPr>
          <p:nvPr/>
        </p:nvGrpSpPr>
        <p:grpSpPr bwMode="auto">
          <a:xfrm>
            <a:off x="304800" y="228600"/>
            <a:ext cx="8610600" cy="6056313"/>
            <a:chOff x="192" y="144"/>
            <a:chExt cx="5424" cy="3815"/>
          </a:xfrm>
        </p:grpSpPr>
        <p:sp>
          <p:nvSpPr>
            <p:cNvPr id="3075" name="Text Box 3"/>
            <p:cNvSpPr txBox="1">
              <a:spLocks noChangeArrowheads="1"/>
            </p:cNvSpPr>
            <p:nvPr/>
          </p:nvSpPr>
          <p:spPr bwMode="auto">
            <a:xfrm>
              <a:off x="432" y="3216"/>
              <a:ext cx="5136" cy="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es-ES_tradnl" sz="3400">
                  <a:solidFill>
                    <a:srgbClr val="0000CC"/>
                  </a:solidFill>
                </a:rPr>
                <a:t>PACO MONCAYO GALLEGOS</a:t>
              </a:r>
              <a:r>
                <a:rPr lang="es-ES_tradnl" sz="3400">
                  <a:solidFill>
                    <a:schemeClr val="accent2"/>
                  </a:solidFill>
                </a:rPr>
                <a:t> </a:t>
              </a:r>
            </a:p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es-ES_tradnl" sz="340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ALCALDE</a:t>
              </a:r>
              <a:endParaRPr lang="es-ES_tradnl" sz="34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076" name="Text Box 4"/>
            <p:cNvSpPr txBox="1">
              <a:spLocks noChangeArrowheads="1"/>
            </p:cNvSpPr>
            <p:nvPr/>
          </p:nvSpPr>
          <p:spPr bwMode="auto">
            <a:xfrm>
              <a:off x="192" y="144"/>
              <a:ext cx="5424" cy="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es-ES_tradnl" sz="3400" b="1">
                  <a:solidFill>
                    <a:srgbClr val="0000CC"/>
                  </a:solidFill>
                </a:rPr>
                <a:t>MUNICIPIO  DEL </a:t>
              </a:r>
            </a:p>
            <a:p>
              <a:pPr algn="ctr">
                <a:lnSpc>
                  <a:spcPct val="60000"/>
                </a:lnSpc>
                <a:spcBef>
                  <a:spcPct val="50000"/>
                </a:spcBef>
              </a:pPr>
              <a:r>
                <a:rPr lang="es-ES_tradnl" sz="3400" b="1">
                  <a:solidFill>
                    <a:srgbClr val="0000CC"/>
                  </a:solidFill>
                </a:rPr>
                <a:t>DISTRITO METROPOLITANO DE QUITO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00"/>
                            </p:stCondLst>
                            <p:childTnLst>
                              <p:par>
                                <p:cTn id="12" presetID="4" presetClass="entr" presetSubtype="32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01" name="Group 13"/>
          <p:cNvGrpSpPr>
            <a:grpSpLocks/>
          </p:cNvGrpSpPr>
          <p:nvPr/>
        </p:nvGrpSpPr>
        <p:grpSpPr bwMode="auto">
          <a:xfrm>
            <a:off x="304800" y="1905000"/>
            <a:ext cx="8686800" cy="4762500"/>
            <a:chOff x="192" y="1200"/>
            <a:chExt cx="5472" cy="3000"/>
          </a:xfrm>
        </p:grpSpPr>
        <p:grpSp>
          <p:nvGrpSpPr>
            <p:cNvPr id="12300" name="Group 12"/>
            <p:cNvGrpSpPr>
              <a:grpSpLocks/>
            </p:cNvGrpSpPr>
            <p:nvPr/>
          </p:nvGrpSpPr>
          <p:grpSpPr bwMode="auto">
            <a:xfrm>
              <a:off x="432" y="3072"/>
              <a:ext cx="4800" cy="1128"/>
              <a:chOff x="432" y="3072"/>
              <a:chExt cx="4800" cy="1128"/>
            </a:xfrm>
          </p:grpSpPr>
          <p:sp>
            <p:nvSpPr>
              <p:cNvPr id="12292" name="Text Box 4"/>
              <p:cNvSpPr txBox="1">
                <a:spLocks noChangeArrowheads="1"/>
              </p:cNvSpPr>
              <p:nvPr/>
            </p:nvSpPr>
            <p:spPr bwMode="auto">
              <a:xfrm>
                <a:off x="912" y="3264"/>
                <a:ext cx="379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s-ES"/>
              </a:p>
            </p:txBody>
          </p:sp>
          <p:sp>
            <p:nvSpPr>
              <p:cNvPr id="12293" name="Text Box 5"/>
              <p:cNvSpPr txBox="1">
                <a:spLocks noChangeArrowheads="1"/>
              </p:cNvSpPr>
              <p:nvPr/>
            </p:nvSpPr>
            <p:spPr bwMode="auto">
              <a:xfrm>
                <a:off x="443" y="3072"/>
                <a:ext cx="4778" cy="231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800">
                    <a:solidFill>
                      <a:schemeClr val="accent2"/>
                    </a:solidFill>
                  </a:rPr>
                  <a:t>EDAD ENTRE 15 – 49 AÑOS SE PRODUCEN MAS HOMICIDIOS</a:t>
                </a:r>
                <a:endParaRPr lang="es-ES_tradnl" sz="180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2294" name="Text Box 6"/>
              <p:cNvSpPr txBox="1">
                <a:spLocks noChangeArrowheads="1"/>
              </p:cNvSpPr>
              <p:nvPr/>
            </p:nvSpPr>
            <p:spPr bwMode="auto">
              <a:xfrm>
                <a:off x="432" y="3351"/>
                <a:ext cx="4800" cy="404"/>
              </a:xfrm>
              <a:prstGeom prst="rect">
                <a:avLst/>
              </a:prstGeom>
              <a:solidFill>
                <a:srgbClr val="66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sz="1800"/>
                  <a:t>AÑO 1999 SE PRODUCE MAYOR NUMERO DE HOMICIDIOS ENTRE 15 Y 49 AÑOS</a:t>
                </a:r>
              </a:p>
            </p:txBody>
          </p:sp>
          <p:sp>
            <p:nvSpPr>
              <p:cNvPr id="12295" name="Text Box 7"/>
              <p:cNvSpPr txBox="1">
                <a:spLocks noChangeArrowheads="1"/>
              </p:cNvSpPr>
              <p:nvPr/>
            </p:nvSpPr>
            <p:spPr bwMode="auto">
              <a:xfrm>
                <a:off x="432" y="3796"/>
                <a:ext cx="4800" cy="40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sz="1800"/>
                  <a:t>EN POBLACION DE MENOS DE 1 AÑO SE PRODUCE LA MENOR CANTIDAD DE HOMICIDIOS</a:t>
                </a:r>
              </a:p>
            </p:txBody>
          </p:sp>
        </p:grpSp>
        <p:graphicFrame>
          <p:nvGraphicFramePr>
            <p:cNvPr id="12296" name="Object 8"/>
            <p:cNvGraphicFramePr>
              <a:graphicFrameLocks noChangeAspect="1"/>
            </p:cNvGraphicFramePr>
            <p:nvPr/>
          </p:nvGraphicFramePr>
          <p:xfrm>
            <a:off x="192" y="1200"/>
            <a:ext cx="5472" cy="1680"/>
          </p:xfrm>
          <a:graphic>
            <a:graphicData uri="http://schemas.openxmlformats.org/presentationml/2006/ole">
              <p:oleObj spid="_x0000_s12296" name="Hoja de cálculo" r:id="rId5" imgW="5725002" imgH="1724297" progId="Excel.Sheet.8">
                <p:embed/>
              </p:oleObj>
            </a:graphicData>
          </a:graphic>
        </p:graphicFrame>
      </p:grpSp>
      <p:grpSp>
        <p:nvGrpSpPr>
          <p:cNvPr id="12297" name="Group 9"/>
          <p:cNvGrpSpPr>
            <a:grpSpLocks/>
          </p:cNvGrpSpPr>
          <p:nvPr/>
        </p:nvGrpSpPr>
        <p:grpSpPr bwMode="auto">
          <a:xfrm>
            <a:off x="2590800" y="381000"/>
            <a:ext cx="3886200" cy="1143000"/>
            <a:chOff x="1632" y="240"/>
            <a:chExt cx="2448" cy="720"/>
          </a:xfrm>
        </p:grpSpPr>
        <p:sp>
          <p:nvSpPr>
            <p:cNvPr id="12298" name="Text Box 10"/>
            <p:cNvSpPr txBox="1">
              <a:spLocks noChangeArrowheads="1"/>
            </p:cNvSpPr>
            <p:nvPr/>
          </p:nvSpPr>
          <p:spPr bwMode="auto">
            <a:xfrm>
              <a:off x="1824" y="240"/>
              <a:ext cx="220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4000" b="1">
                  <a:solidFill>
                    <a:srgbClr val="0000FF"/>
                  </a:solidFill>
                </a:rPr>
                <a:t>HOMICIDIOS</a:t>
              </a:r>
              <a:endParaRPr lang="es-ES_tradnl" sz="4000">
                <a:solidFill>
                  <a:schemeClr val="accent2"/>
                </a:solidFill>
              </a:endParaRPr>
            </a:p>
          </p:txBody>
        </p:sp>
        <p:sp>
          <p:nvSpPr>
            <p:cNvPr id="12299" name="Text Box 11"/>
            <p:cNvSpPr txBox="1">
              <a:spLocks noChangeArrowheads="1"/>
            </p:cNvSpPr>
            <p:nvPr/>
          </p:nvSpPr>
          <p:spPr bwMode="auto">
            <a:xfrm>
              <a:off x="1632" y="672"/>
              <a:ext cx="2448" cy="288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_tradnl" b="1">
                  <a:solidFill>
                    <a:srgbClr val="FF3300"/>
                  </a:solidFill>
                </a:rPr>
                <a:t>POR EDAD HOMBRES</a:t>
              </a:r>
              <a:endParaRPr lang="es-ES_tradnl">
                <a:solidFill>
                  <a:srgbClr val="CC0000"/>
                </a:solidFill>
              </a:endParaRPr>
            </a:p>
          </p:txBody>
        </p:sp>
      </p:grpSp>
      <p:pic>
        <p:nvPicPr>
          <p:cNvPr id="12303" name="Picture 15" descr="C:\0cnc\IMAGENES\Esc Quito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775" y="584200"/>
            <a:ext cx="749300" cy="1181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L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2590800" y="381000"/>
            <a:ext cx="3886200" cy="1143000"/>
            <a:chOff x="1632" y="240"/>
            <a:chExt cx="2448" cy="720"/>
          </a:xfrm>
        </p:grpSpPr>
        <p:sp>
          <p:nvSpPr>
            <p:cNvPr id="13315" name="Text Box 3"/>
            <p:cNvSpPr txBox="1">
              <a:spLocks noChangeArrowheads="1"/>
            </p:cNvSpPr>
            <p:nvPr/>
          </p:nvSpPr>
          <p:spPr bwMode="auto">
            <a:xfrm>
              <a:off x="1824" y="240"/>
              <a:ext cx="220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4000" b="1">
                  <a:solidFill>
                    <a:srgbClr val="0000FF"/>
                  </a:solidFill>
                </a:rPr>
                <a:t>HOMICIDIOS</a:t>
              </a:r>
              <a:endParaRPr lang="es-ES_tradnl" sz="4000" b="1">
                <a:solidFill>
                  <a:schemeClr val="accent2"/>
                </a:solidFill>
              </a:endParaRPr>
            </a:p>
          </p:txBody>
        </p:sp>
        <p:sp>
          <p:nvSpPr>
            <p:cNvPr id="13316" name="Text Box 4"/>
            <p:cNvSpPr txBox="1">
              <a:spLocks noChangeArrowheads="1"/>
            </p:cNvSpPr>
            <p:nvPr/>
          </p:nvSpPr>
          <p:spPr bwMode="auto">
            <a:xfrm>
              <a:off x="1632" y="672"/>
              <a:ext cx="2448" cy="288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_tradnl" b="1">
                  <a:solidFill>
                    <a:srgbClr val="FF3300"/>
                  </a:solidFill>
                </a:rPr>
                <a:t>POR EDAD MUJERES</a:t>
              </a:r>
              <a:endParaRPr lang="es-ES_tradnl" b="1">
                <a:solidFill>
                  <a:srgbClr val="CC0000"/>
                </a:solidFill>
              </a:endParaRPr>
            </a:p>
          </p:txBody>
        </p:sp>
      </p:grpSp>
      <p:grpSp>
        <p:nvGrpSpPr>
          <p:cNvPr id="13325" name="Group 13"/>
          <p:cNvGrpSpPr>
            <a:grpSpLocks/>
          </p:cNvGrpSpPr>
          <p:nvPr/>
        </p:nvGrpSpPr>
        <p:grpSpPr bwMode="auto">
          <a:xfrm>
            <a:off x="152400" y="1866900"/>
            <a:ext cx="8839200" cy="4786313"/>
            <a:chOff x="96" y="1176"/>
            <a:chExt cx="5568" cy="3015"/>
          </a:xfrm>
        </p:grpSpPr>
        <p:graphicFrame>
          <p:nvGraphicFramePr>
            <p:cNvPr id="13318" name="Object 6"/>
            <p:cNvGraphicFramePr>
              <a:graphicFrameLocks noChangeAspect="1"/>
            </p:cNvGraphicFramePr>
            <p:nvPr/>
          </p:nvGraphicFramePr>
          <p:xfrm>
            <a:off x="96" y="1176"/>
            <a:ext cx="5568" cy="1676"/>
          </p:xfrm>
          <a:graphic>
            <a:graphicData uri="http://schemas.openxmlformats.org/presentationml/2006/ole">
              <p:oleObj spid="_x0000_s13318" name="Hoja de cálculo" r:id="rId5" imgW="5725002" imgH="1724297" progId="Excel.Sheet.8">
                <p:embed/>
              </p:oleObj>
            </a:graphicData>
          </a:graphic>
        </p:graphicFrame>
        <p:grpSp>
          <p:nvGrpSpPr>
            <p:cNvPr id="13324" name="Group 12"/>
            <p:cNvGrpSpPr>
              <a:grpSpLocks/>
            </p:cNvGrpSpPr>
            <p:nvPr/>
          </p:nvGrpSpPr>
          <p:grpSpPr bwMode="auto">
            <a:xfrm>
              <a:off x="672" y="3024"/>
              <a:ext cx="4560" cy="1167"/>
              <a:chOff x="672" y="3024"/>
              <a:chExt cx="4560" cy="1167"/>
            </a:xfrm>
          </p:grpSpPr>
          <p:sp>
            <p:nvSpPr>
              <p:cNvPr id="13321" name="Text Box 9"/>
              <p:cNvSpPr txBox="1">
                <a:spLocks noChangeArrowheads="1"/>
              </p:cNvSpPr>
              <p:nvPr/>
            </p:nvSpPr>
            <p:spPr bwMode="auto">
              <a:xfrm>
                <a:off x="672" y="3024"/>
                <a:ext cx="4560" cy="231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" sz="1800">
                    <a:solidFill>
                      <a:schemeClr val="accent2"/>
                    </a:solidFill>
                  </a:rPr>
                  <a:t>EDAD ENTRE 15 – 49 AÑOS SE PRODUCEN MAS HOMICIDIOS</a:t>
                </a:r>
                <a:endParaRPr lang="es-ES_tradnl" sz="180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3322" name="Text Box 10"/>
              <p:cNvSpPr txBox="1">
                <a:spLocks noChangeArrowheads="1"/>
              </p:cNvSpPr>
              <p:nvPr/>
            </p:nvSpPr>
            <p:spPr bwMode="auto">
              <a:xfrm>
                <a:off x="672" y="3303"/>
                <a:ext cx="4560" cy="410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rgbClr val="66CCFF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sz="1800"/>
                  <a:t>EN  1995  SE  PRODUCE   MAYOR   NUMERO   DE   HOMICIDIOS ENTRE 15 Y 49 AÑOS</a:t>
                </a:r>
              </a:p>
            </p:txBody>
          </p:sp>
          <p:sp>
            <p:nvSpPr>
              <p:cNvPr id="13323" name="Text Box 11"/>
              <p:cNvSpPr txBox="1">
                <a:spLocks noChangeArrowheads="1"/>
              </p:cNvSpPr>
              <p:nvPr/>
            </p:nvSpPr>
            <p:spPr bwMode="auto">
              <a:xfrm>
                <a:off x="672" y="3787"/>
                <a:ext cx="4560" cy="40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sz="1800">
                    <a:solidFill>
                      <a:srgbClr val="0000FF"/>
                    </a:solidFill>
                  </a:rPr>
                  <a:t>EN POBLACION DE MENOS DE 1 AÑO SE PRODUCE LA MENOR CANTIDAD DE HOMICIDIOS</a:t>
                </a:r>
              </a:p>
            </p:txBody>
          </p:sp>
        </p:grpSp>
      </p:grpSp>
      <p:pic>
        <p:nvPicPr>
          <p:cNvPr id="13327" name="Picture 15" descr="C:\0cnc\IMAGENES\Esc Quito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775" y="584200"/>
            <a:ext cx="749300" cy="1181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"/>
                            </p:stCondLst>
                            <p:childTnLst>
                              <p:par>
                                <p:cTn id="12" presetID="2" presetClass="entr" presetSubtype="6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L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676400" y="4572000"/>
            <a:ext cx="7162800" cy="2076450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71500" lvl="1" indent="-457200" algn="just">
              <a:lnSpc>
                <a:spcPct val="130000"/>
              </a:lnSpc>
              <a:buFont typeface="Wingdings" pitchFamily="2" charset="2"/>
              <a:buChar char="ü"/>
            </a:pPr>
            <a:r>
              <a:rPr lang="es-ES" sz="2000">
                <a:solidFill>
                  <a:schemeClr val="accent2"/>
                </a:solidFill>
              </a:rPr>
              <a:t>1997, tasa más alta de suicidios </a:t>
            </a:r>
          </a:p>
          <a:p>
            <a:pPr marL="571500" lvl="1" indent="-457200" algn="just">
              <a:lnSpc>
                <a:spcPct val="130000"/>
              </a:lnSpc>
              <a:buFont typeface="Wingdings" pitchFamily="2" charset="2"/>
              <a:buChar char="ü"/>
            </a:pPr>
            <a:r>
              <a:rPr lang="es-ES" sz="2000">
                <a:solidFill>
                  <a:schemeClr val="accent2"/>
                </a:solidFill>
              </a:rPr>
              <a:t>1996 y 1998, tasa superiores a la promedio</a:t>
            </a:r>
          </a:p>
          <a:p>
            <a:pPr marL="571500" lvl="1" indent="-457200" algn="just">
              <a:lnSpc>
                <a:spcPct val="130000"/>
              </a:lnSpc>
              <a:buFont typeface="Wingdings" pitchFamily="2" charset="2"/>
              <a:buChar char="ü"/>
            </a:pPr>
            <a:r>
              <a:rPr lang="es-ES" sz="2000">
                <a:solidFill>
                  <a:schemeClr val="accent2"/>
                </a:solidFill>
              </a:rPr>
              <a:t>1995, 1999 y 2000, tasa inferiores a la promedio</a:t>
            </a:r>
          </a:p>
          <a:p>
            <a:pPr marL="571500" lvl="1" indent="-457200" algn="just">
              <a:lnSpc>
                <a:spcPct val="130000"/>
              </a:lnSpc>
              <a:buFont typeface="Wingdings" pitchFamily="2" charset="2"/>
              <a:buChar char="ü"/>
            </a:pPr>
            <a:r>
              <a:rPr lang="es-ES" sz="2000">
                <a:solidFill>
                  <a:schemeClr val="accent2"/>
                </a:solidFill>
              </a:rPr>
              <a:t>1999, tasa más baja</a:t>
            </a:r>
          </a:p>
          <a:p>
            <a:pPr marL="571500" lvl="1" indent="-457200" algn="just">
              <a:lnSpc>
                <a:spcPct val="130000"/>
              </a:lnSpc>
              <a:buFont typeface="Wingdings" pitchFamily="2" charset="2"/>
              <a:buChar char="ü"/>
            </a:pPr>
            <a:r>
              <a:rPr lang="es-ES" sz="2000">
                <a:solidFill>
                  <a:schemeClr val="accent2"/>
                </a:solidFill>
              </a:rPr>
              <a:t>Tasas de suicidios son inferiores a las de homicidios.</a:t>
            </a:r>
            <a:endParaRPr lang="es-ES_tradnl" sz="2000">
              <a:solidFill>
                <a:schemeClr val="accent2"/>
              </a:solidFill>
            </a:endParaRPr>
          </a:p>
        </p:txBody>
      </p:sp>
      <p:grpSp>
        <p:nvGrpSpPr>
          <p:cNvPr id="14350" name="Group 14"/>
          <p:cNvGrpSpPr>
            <a:grpSpLocks/>
          </p:cNvGrpSpPr>
          <p:nvPr/>
        </p:nvGrpSpPr>
        <p:grpSpPr bwMode="auto">
          <a:xfrm>
            <a:off x="381000" y="228600"/>
            <a:ext cx="8534400" cy="6316663"/>
            <a:chOff x="240" y="336"/>
            <a:chExt cx="5376" cy="3979"/>
          </a:xfrm>
        </p:grpSpPr>
        <p:sp>
          <p:nvSpPr>
            <p:cNvPr id="14338" name="Text Box 2"/>
            <p:cNvSpPr txBox="1">
              <a:spLocks noChangeArrowheads="1"/>
            </p:cNvSpPr>
            <p:nvPr/>
          </p:nvSpPr>
          <p:spPr bwMode="auto">
            <a:xfrm rot="16200000">
              <a:off x="-929" y="2705"/>
              <a:ext cx="2779" cy="442"/>
            </a:xfrm>
            <a:prstGeom prst="rect">
              <a:avLst/>
            </a:prstGeom>
            <a:gradFill rotWithShape="0">
              <a:gsLst>
                <a:gs pos="0">
                  <a:srgbClr val="808000"/>
                </a:gs>
                <a:gs pos="100000">
                  <a:srgbClr val="808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_tradnl" sz="4000" b="1">
                  <a:solidFill>
                    <a:schemeClr val="bg1"/>
                  </a:solidFill>
                </a:rPr>
                <a:t>S U I C I D I O S</a:t>
              </a:r>
            </a:p>
          </p:txBody>
        </p:sp>
        <p:grpSp>
          <p:nvGrpSpPr>
            <p:cNvPr id="14340" name="Group 4"/>
            <p:cNvGrpSpPr>
              <a:grpSpLocks/>
            </p:cNvGrpSpPr>
            <p:nvPr/>
          </p:nvGrpSpPr>
          <p:grpSpPr bwMode="auto">
            <a:xfrm>
              <a:off x="1008" y="336"/>
              <a:ext cx="4608" cy="2527"/>
              <a:chOff x="1008" y="336"/>
              <a:chExt cx="4608" cy="2528"/>
            </a:xfrm>
          </p:grpSpPr>
          <p:graphicFrame>
            <p:nvGraphicFramePr>
              <p:cNvPr id="14341" name="Object 5"/>
              <p:cNvGraphicFramePr>
                <a:graphicFrameLocks noChangeAspect="1"/>
              </p:cNvGraphicFramePr>
              <p:nvPr/>
            </p:nvGraphicFramePr>
            <p:xfrm>
              <a:off x="1008" y="336"/>
              <a:ext cx="4608" cy="2528"/>
            </p:xfrm>
            <a:graphic>
              <a:graphicData uri="http://schemas.openxmlformats.org/presentationml/2006/ole">
                <p:oleObj spid="_x0000_s14341" name="Gráfico" r:id="rId5" imgW="6287042" imgH="4010266" progId="MSGraph.Chart.8">
                  <p:embed followColorScheme="full"/>
                </p:oleObj>
              </a:graphicData>
            </a:graphic>
          </p:graphicFrame>
          <p:sp>
            <p:nvSpPr>
              <p:cNvPr id="14342" name="Text Box 6"/>
              <p:cNvSpPr txBox="1">
                <a:spLocks noChangeArrowheads="1"/>
              </p:cNvSpPr>
              <p:nvPr/>
            </p:nvSpPr>
            <p:spPr bwMode="auto">
              <a:xfrm>
                <a:off x="3360" y="384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b="1">
                    <a:solidFill>
                      <a:srgbClr val="CC00CC"/>
                    </a:solidFill>
                  </a:rPr>
                  <a:t>65</a:t>
                </a:r>
                <a:endParaRPr lang="es-ES_tradnl"/>
              </a:p>
            </p:txBody>
          </p:sp>
          <p:sp>
            <p:nvSpPr>
              <p:cNvPr id="14343" name="Text Box 7"/>
              <p:cNvSpPr txBox="1">
                <a:spLocks noChangeArrowheads="1"/>
              </p:cNvSpPr>
              <p:nvPr/>
            </p:nvSpPr>
            <p:spPr bwMode="auto">
              <a:xfrm>
                <a:off x="4656" y="768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b="1">
                    <a:solidFill>
                      <a:srgbClr val="CC00CC"/>
                    </a:solidFill>
                  </a:rPr>
                  <a:t>87</a:t>
                </a:r>
                <a:endParaRPr lang="es-ES_tradnl"/>
              </a:p>
            </p:txBody>
          </p:sp>
          <p:sp>
            <p:nvSpPr>
              <p:cNvPr id="14344" name="Text Box 8"/>
              <p:cNvSpPr txBox="1">
                <a:spLocks noChangeArrowheads="1"/>
              </p:cNvSpPr>
              <p:nvPr/>
            </p:nvSpPr>
            <p:spPr bwMode="auto">
              <a:xfrm>
                <a:off x="3360" y="1776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b="1">
                    <a:solidFill>
                      <a:srgbClr val="CC00CC"/>
                    </a:solidFill>
                  </a:rPr>
                  <a:t>93</a:t>
                </a:r>
                <a:endParaRPr lang="es-ES_tradnl"/>
              </a:p>
            </p:txBody>
          </p:sp>
          <p:sp>
            <p:nvSpPr>
              <p:cNvPr id="14345" name="Text Box 9"/>
              <p:cNvSpPr txBox="1">
                <a:spLocks noChangeArrowheads="1"/>
              </p:cNvSpPr>
              <p:nvPr/>
            </p:nvSpPr>
            <p:spPr bwMode="auto">
              <a:xfrm>
                <a:off x="1536" y="1728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b="1">
                    <a:solidFill>
                      <a:srgbClr val="CC00CC"/>
                    </a:solidFill>
                  </a:rPr>
                  <a:t>89</a:t>
                </a:r>
                <a:endParaRPr lang="es-ES_tradnl"/>
              </a:p>
            </p:txBody>
          </p:sp>
          <p:sp>
            <p:nvSpPr>
              <p:cNvPr id="14346" name="Text Box 10"/>
              <p:cNvSpPr txBox="1">
                <a:spLocks noChangeArrowheads="1"/>
              </p:cNvSpPr>
              <p:nvPr/>
            </p:nvSpPr>
            <p:spPr bwMode="auto">
              <a:xfrm>
                <a:off x="1008" y="672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b="1">
                    <a:solidFill>
                      <a:srgbClr val="CC00CC"/>
                    </a:solidFill>
                  </a:rPr>
                  <a:t>75</a:t>
                </a:r>
                <a:endParaRPr lang="es-ES_tradnl"/>
              </a:p>
            </p:txBody>
          </p:sp>
          <p:sp>
            <p:nvSpPr>
              <p:cNvPr id="14347" name="Text Box 11"/>
              <p:cNvSpPr txBox="1">
                <a:spLocks noChangeArrowheads="1"/>
              </p:cNvSpPr>
              <p:nvPr/>
            </p:nvSpPr>
            <p:spPr bwMode="auto">
              <a:xfrm>
                <a:off x="1776" y="384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b="1">
                    <a:solidFill>
                      <a:srgbClr val="CC00CC"/>
                    </a:solidFill>
                  </a:rPr>
                  <a:t>80</a:t>
                </a:r>
                <a:endParaRPr lang="es-ES_tradnl"/>
              </a:p>
            </p:txBody>
          </p:sp>
        </p:grpSp>
      </p:grpSp>
      <p:pic>
        <p:nvPicPr>
          <p:cNvPr id="14349" name="Picture 13" descr="C:\0cnc\IMAGENES\Esc Quito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775" y="584200"/>
            <a:ext cx="749300" cy="1181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E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L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3" name="Picture 9" descr="C:\0cnc\IMAGENES\APR16_02.JPG"/>
          <p:cNvPicPr>
            <a:picLocks noChangeAspect="1" noChangeArrowheads="1"/>
          </p:cNvPicPr>
          <p:nvPr/>
        </p:nvPicPr>
        <p:blipFill>
          <a:blip r:embed="rId5" cstate="print">
            <a:lum bright="4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395" name="Group 11"/>
          <p:cNvGrpSpPr>
            <a:grpSpLocks/>
          </p:cNvGrpSpPr>
          <p:nvPr/>
        </p:nvGrpSpPr>
        <p:grpSpPr bwMode="auto">
          <a:xfrm>
            <a:off x="304800" y="2743200"/>
            <a:ext cx="8572500" cy="3937000"/>
            <a:chOff x="192" y="1776"/>
            <a:chExt cx="5376" cy="2480"/>
          </a:xfrm>
        </p:grpSpPr>
        <p:sp>
          <p:nvSpPr>
            <p:cNvPr id="16386" name="Text Box 2"/>
            <p:cNvSpPr txBox="1">
              <a:spLocks noChangeArrowheads="1"/>
            </p:cNvSpPr>
            <p:nvPr/>
          </p:nvSpPr>
          <p:spPr bwMode="auto">
            <a:xfrm>
              <a:off x="192" y="1776"/>
              <a:ext cx="2544" cy="248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457200" indent="-457200">
                <a:lnSpc>
                  <a:spcPct val="180000"/>
                </a:lnSpc>
                <a:buFont typeface="Wingdings" pitchFamily="2" charset="2"/>
                <a:buChar char="è"/>
              </a:pPr>
              <a:r>
                <a:rPr lang="es-ES_tradnl" sz="2000">
                  <a:solidFill>
                    <a:srgbClr val="000000"/>
                  </a:solidFill>
                </a:rPr>
                <a:t>EMBRIAGUEZ DEL CONDUCTOR	</a:t>
              </a:r>
            </a:p>
            <a:p>
              <a:pPr marL="457200" indent="-457200">
                <a:lnSpc>
                  <a:spcPct val="180000"/>
                </a:lnSpc>
                <a:buFont typeface="Wingdings" pitchFamily="2" charset="2"/>
                <a:buChar char="è"/>
              </a:pPr>
              <a:r>
                <a:rPr lang="es-ES_tradnl" sz="2000">
                  <a:solidFill>
                    <a:srgbClr val="000000"/>
                  </a:solidFill>
                </a:rPr>
                <a:t>EMBRIAGUEZ DEL PEATON</a:t>
              </a:r>
            </a:p>
            <a:p>
              <a:pPr marL="457200" indent="-457200">
                <a:lnSpc>
                  <a:spcPct val="180000"/>
                </a:lnSpc>
                <a:buFont typeface="Wingdings" pitchFamily="2" charset="2"/>
                <a:buChar char="è"/>
              </a:pPr>
              <a:r>
                <a:rPr lang="es-ES_tradnl" sz="2000">
                  <a:solidFill>
                    <a:srgbClr val="000000"/>
                  </a:solidFill>
                </a:rPr>
                <a:t>IMPERICIA E IMPRUDENCIA DEL CONDUCTOR	</a:t>
              </a:r>
            </a:p>
            <a:p>
              <a:pPr marL="457200" indent="-457200">
                <a:lnSpc>
                  <a:spcPct val="180000"/>
                </a:lnSpc>
                <a:buFont typeface="Wingdings" pitchFamily="2" charset="2"/>
                <a:buChar char="è"/>
              </a:pPr>
              <a:r>
                <a:rPr lang="es-ES_tradnl" sz="2000">
                  <a:solidFill>
                    <a:srgbClr val="000000"/>
                  </a:solidFill>
                </a:rPr>
                <a:t>EXCESO DE VELOCIDAD</a:t>
              </a:r>
            </a:p>
            <a:p>
              <a:pPr marL="457200" indent="-457200">
                <a:lnSpc>
                  <a:spcPct val="180000"/>
                </a:lnSpc>
                <a:buFont typeface="Wingdings" pitchFamily="2" charset="2"/>
                <a:buChar char="è"/>
              </a:pPr>
              <a:r>
                <a:rPr lang="es-ES_tradnl" sz="2000">
                  <a:solidFill>
                    <a:srgbClr val="000000"/>
                  </a:solidFill>
                </a:rPr>
                <a:t>MAL REBASAMIENTO</a:t>
              </a:r>
            </a:p>
          </p:txBody>
        </p:sp>
        <p:sp>
          <p:nvSpPr>
            <p:cNvPr id="16387" name="Text Box 3"/>
            <p:cNvSpPr txBox="1">
              <a:spLocks noChangeArrowheads="1"/>
            </p:cNvSpPr>
            <p:nvPr/>
          </p:nvSpPr>
          <p:spPr bwMode="auto">
            <a:xfrm>
              <a:off x="2784" y="1776"/>
              <a:ext cx="2784" cy="2480"/>
            </a:xfrm>
            <a:prstGeom prst="rect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520700" indent="-520700">
                <a:lnSpc>
                  <a:spcPct val="180000"/>
                </a:lnSpc>
                <a:buFont typeface="Wingdings" pitchFamily="2" charset="2"/>
                <a:buChar char="è"/>
                <a:tabLst>
                  <a:tab pos="520700" algn="l"/>
                </a:tabLst>
              </a:pPr>
              <a:r>
                <a:rPr lang="es-ES_tradnl" sz="2000">
                  <a:solidFill>
                    <a:srgbClr val="000000"/>
                  </a:solidFill>
                </a:rPr>
                <a:t>MAL ESTACIONAMIENTO</a:t>
              </a:r>
            </a:p>
            <a:p>
              <a:pPr marL="520700" indent="-520700">
                <a:lnSpc>
                  <a:spcPct val="180000"/>
                </a:lnSpc>
                <a:buFont typeface="Wingdings" pitchFamily="2" charset="2"/>
                <a:buChar char="è"/>
                <a:tabLst>
                  <a:tab pos="520700" algn="l"/>
                </a:tabLst>
              </a:pPr>
              <a:r>
                <a:rPr lang="es-ES_tradnl" sz="2000">
                  <a:solidFill>
                    <a:srgbClr val="000000"/>
                  </a:solidFill>
                </a:rPr>
                <a:t>IMPRUDENCIA DEL PEATON</a:t>
              </a:r>
              <a:endParaRPr lang="es-ES_tradnl" sz="2000"/>
            </a:p>
            <a:p>
              <a:pPr marL="520700" indent="-520700">
                <a:lnSpc>
                  <a:spcPct val="180000"/>
                </a:lnSpc>
                <a:buFont typeface="Wingdings" pitchFamily="2" charset="2"/>
                <a:buChar char="è"/>
                <a:tabLst>
                  <a:tab pos="520700" algn="l"/>
                </a:tabLst>
              </a:pPr>
              <a:r>
                <a:rPr lang="es-ES_tradnl" sz="2000">
                  <a:solidFill>
                    <a:srgbClr val="000000"/>
                  </a:solidFill>
                </a:rPr>
                <a:t>FACTOR CLIMATICO - LLUVIA </a:t>
              </a:r>
            </a:p>
            <a:p>
              <a:pPr marL="520700" indent="-520700">
                <a:lnSpc>
                  <a:spcPct val="180000"/>
                </a:lnSpc>
                <a:buFont typeface="Wingdings" pitchFamily="2" charset="2"/>
                <a:buChar char="è"/>
                <a:tabLst>
                  <a:tab pos="520700" algn="l"/>
                </a:tabLst>
              </a:pPr>
              <a:r>
                <a:rPr lang="es-ES_tradnl" sz="2000">
                  <a:solidFill>
                    <a:srgbClr val="000000"/>
                  </a:solidFill>
                </a:rPr>
                <a:t>OBSTÁCULOS EN LA VIA</a:t>
              </a:r>
            </a:p>
            <a:p>
              <a:pPr marL="520700" indent="-520700">
                <a:lnSpc>
                  <a:spcPct val="180000"/>
                </a:lnSpc>
                <a:buFont typeface="Wingdings" pitchFamily="2" charset="2"/>
                <a:buChar char="è"/>
                <a:tabLst>
                  <a:tab pos="520700" algn="l"/>
                </a:tabLst>
              </a:pPr>
              <a:r>
                <a:rPr lang="es-ES_tradnl" sz="2000">
                  <a:solidFill>
                    <a:srgbClr val="000000"/>
                  </a:solidFill>
                </a:rPr>
                <a:t>DAÑOS MECANICOS -FRENOS</a:t>
              </a:r>
            </a:p>
            <a:p>
              <a:pPr marL="520700" indent="-520700">
                <a:lnSpc>
                  <a:spcPct val="180000"/>
                </a:lnSpc>
                <a:buFont typeface="Wingdings" pitchFamily="2" charset="2"/>
                <a:buChar char="è"/>
                <a:tabLst>
                  <a:tab pos="520700" algn="l"/>
                </a:tabLst>
              </a:pPr>
              <a:r>
                <a:rPr lang="es-ES_tradnl" sz="2000">
                  <a:solidFill>
                    <a:srgbClr val="000000"/>
                  </a:solidFill>
                </a:rPr>
                <a:t>NO RESPETAR SEÑALES  DE TRANSITO</a:t>
              </a:r>
            </a:p>
          </p:txBody>
        </p:sp>
      </p:grpSp>
      <p:grpSp>
        <p:nvGrpSpPr>
          <p:cNvPr id="16394" name="Group 10"/>
          <p:cNvGrpSpPr>
            <a:grpSpLocks/>
          </p:cNvGrpSpPr>
          <p:nvPr/>
        </p:nvGrpSpPr>
        <p:grpSpPr bwMode="auto">
          <a:xfrm>
            <a:off x="1219200" y="381000"/>
            <a:ext cx="7391400" cy="1966913"/>
            <a:chOff x="768" y="432"/>
            <a:chExt cx="4656" cy="1239"/>
          </a:xfrm>
        </p:grpSpPr>
        <p:sp>
          <p:nvSpPr>
            <p:cNvPr id="16389" name="Text Box 5"/>
            <p:cNvSpPr txBox="1">
              <a:spLocks noChangeArrowheads="1"/>
            </p:cNvSpPr>
            <p:nvPr/>
          </p:nvSpPr>
          <p:spPr bwMode="auto">
            <a:xfrm>
              <a:off x="768" y="432"/>
              <a:ext cx="465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_tradnl" sz="44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tistik" pitchFamily="82" charset="0"/>
                </a:rPr>
                <a:t>ACCIDENTES DE TRANSITO</a:t>
              </a:r>
              <a:endParaRPr lang="es-ES_tradnl" sz="4400" b="1">
                <a:solidFill>
                  <a:srgbClr val="0000FF"/>
                </a:solidFill>
                <a:latin typeface="Artistik" pitchFamily="82" charset="0"/>
              </a:endParaRPr>
            </a:p>
          </p:txBody>
        </p:sp>
        <p:sp>
          <p:nvSpPr>
            <p:cNvPr id="16390" name="Text Box 6"/>
            <p:cNvSpPr txBox="1">
              <a:spLocks noChangeArrowheads="1"/>
            </p:cNvSpPr>
            <p:nvPr/>
          </p:nvSpPr>
          <p:spPr bwMode="auto">
            <a:xfrm>
              <a:off x="1680" y="1152"/>
              <a:ext cx="2592" cy="519"/>
            </a:xfrm>
            <a:prstGeom prst="rect">
              <a:avLst/>
            </a:prstGeom>
            <a:gradFill rotWithShape="0">
              <a:gsLst>
                <a:gs pos="0">
                  <a:srgbClr val="FF3399"/>
                </a:gs>
                <a:gs pos="100000">
                  <a:srgbClr val="FF3399">
                    <a:gamma/>
                    <a:shade val="60392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_tradnl" sz="4800">
                  <a:solidFill>
                    <a:schemeClr val="bg1"/>
                  </a:solidFill>
                </a:rPr>
                <a:t>C A U S A S</a:t>
              </a:r>
            </a:p>
          </p:txBody>
        </p:sp>
      </p:grpSp>
      <p:pic>
        <p:nvPicPr>
          <p:cNvPr id="16392" name="Picture 8" descr="C:\0cnc\IMAGENES\Esc Quito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775" y="584200"/>
            <a:ext cx="749300" cy="1181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L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18" presetClass="entr" presetSubtype="6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300"/>
                            </p:stCondLst>
                            <p:childTnLst>
                              <p:par>
                                <p:cTn id="16" presetID="4" presetClass="entr" presetSubtype="32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533400" y="5743575"/>
            <a:ext cx="8153400" cy="885825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14300" lvl="1" algn="just">
              <a:lnSpc>
                <a:spcPct val="130000"/>
              </a:lnSpc>
            </a:pPr>
            <a:r>
              <a:rPr lang="es-ES" sz="2000" b="1">
                <a:solidFill>
                  <a:srgbClr val="0000CC"/>
                </a:solidFill>
              </a:rPr>
              <a:t>   1995, 1998 SUPERAN LA TASA PROMEDIO </a:t>
            </a:r>
          </a:p>
          <a:p>
            <a:pPr marL="114300" lvl="1" algn="just">
              <a:lnSpc>
                <a:spcPct val="130000"/>
              </a:lnSpc>
            </a:pPr>
            <a:r>
              <a:rPr lang="es-ES" sz="2000" b="1">
                <a:solidFill>
                  <a:srgbClr val="0000CC"/>
                </a:solidFill>
              </a:rPr>
              <a:t>   1996, 1997, 1999 Y 2000, TASAS MENORES A LA PROMEDIO</a:t>
            </a:r>
            <a:endParaRPr lang="es-ES_tradnl" sz="2000" b="1">
              <a:solidFill>
                <a:srgbClr val="0000CC"/>
              </a:solidFill>
            </a:endParaRPr>
          </a:p>
        </p:txBody>
      </p:sp>
      <p:grpSp>
        <p:nvGrpSpPr>
          <p:cNvPr id="17411" name="Group 3"/>
          <p:cNvGrpSpPr>
            <a:grpSpLocks/>
          </p:cNvGrpSpPr>
          <p:nvPr/>
        </p:nvGrpSpPr>
        <p:grpSpPr bwMode="auto">
          <a:xfrm>
            <a:off x="1447800" y="762000"/>
            <a:ext cx="7010400" cy="4495800"/>
            <a:chOff x="1008" y="528"/>
            <a:chExt cx="4128" cy="3088"/>
          </a:xfrm>
        </p:grpSpPr>
        <p:sp>
          <p:nvSpPr>
            <p:cNvPr id="17412" name="Text Box 4"/>
            <p:cNvSpPr txBox="1">
              <a:spLocks noChangeArrowheads="1"/>
            </p:cNvSpPr>
            <p:nvPr/>
          </p:nvSpPr>
          <p:spPr bwMode="auto">
            <a:xfrm>
              <a:off x="1248" y="528"/>
              <a:ext cx="3888" cy="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3400" b="1">
                  <a:solidFill>
                    <a:schemeClr val="accent2"/>
                  </a:solidFill>
                </a:rPr>
                <a:t>ACCIDENTES DE TRANSITO</a:t>
              </a:r>
              <a:endParaRPr lang="es-ES_tradnl" sz="3200" b="1">
                <a:solidFill>
                  <a:schemeClr val="accent2"/>
                </a:solidFill>
              </a:endParaRPr>
            </a:p>
          </p:txBody>
        </p:sp>
        <p:grpSp>
          <p:nvGrpSpPr>
            <p:cNvPr id="17413" name="Group 5"/>
            <p:cNvGrpSpPr>
              <a:grpSpLocks/>
            </p:cNvGrpSpPr>
            <p:nvPr/>
          </p:nvGrpSpPr>
          <p:grpSpPr bwMode="auto">
            <a:xfrm>
              <a:off x="1008" y="1056"/>
              <a:ext cx="3840" cy="2560"/>
              <a:chOff x="1536" y="1008"/>
              <a:chExt cx="3840" cy="2560"/>
            </a:xfrm>
          </p:grpSpPr>
          <p:graphicFrame>
            <p:nvGraphicFramePr>
              <p:cNvPr id="17414" name="Object 6"/>
              <p:cNvGraphicFramePr>
                <a:graphicFrameLocks noChangeAspect="1"/>
              </p:cNvGraphicFramePr>
              <p:nvPr/>
            </p:nvGraphicFramePr>
            <p:xfrm>
              <a:off x="1536" y="1008"/>
              <a:ext cx="3840" cy="2560"/>
            </p:xfrm>
            <a:graphic>
              <a:graphicData uri="http://schemas.openxmlformats.org/presentationml/2006/ole">
                <p:oleObj spid="_x0000_s17414" name="Gráfico" r:id="rId5" imgW="6096361" imgH="4067416" progId="MSGraph.Chart.8">
                  <p:embed followColorScheme="full"/>
                </p:oleObj>
              </a:graphicData>
            </a:graphic>
          </p:graphicFrame>
          <p:sp>
            <p:nvSpPr>
              <p:cNvPr id="17415" name="Text Box 7"/>
              <p:cNvSpPr txBox="1">
                <a:spLocks noChangeArrowheads="1"/>
              </p:cNvSpPr>
              <p:nvPr/>
            </p:nvSpPr>
            <p:spPr bwMode="auto">
              <a:xfrm>
                <a:off x="3889" y="1392"/>
                <a:ext cx="383" cy="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sz="2000" b="1">
                    <a:solidFill>
                      <a:srgbClr val="CC0099"/>
                    </a:solidFill>
                  </a:rPr>
                  <a:t>304</a:t>
                </a:r>
                <a:endParaRPr lang="es-ES_tradnl" sz="2000">
                  <a:solidFill>
                    <a:srgbClr val="CC0099"/>
                  </a:solidFill>
                </a:endParaRPr>
              </a:p>
            </p:txBody>
          </p:sp>
          <p:sp>
            <p:nvSpPr>
              <p:cNvPr id="17416" name="Text Box 8"/>
              <p:cNvSpPr txBox="1">
                <a:spLocks noChangeArrowheads="1"/>
              </p:cNvSpPr>
              <p:nvPr/>
            </p:nvSpPr>
            <p:spPr bwMode="auto">
              <a:xfrm>
                <a:off x="2017" y="2640"/>
                <a:ext cx="383" cy="2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sz="2000" b="1">
                    <a:solidFill>
                      <a:srgbClr val="CC0099"/>
                    </a:solidFill>
                  </a:rPr>
                  <a:t>274</a:t>
                </a:r>
                <a:endParaRPr lang="es-ES_tradnl" sz="2000">
                  <a:solidFill>
                    <a:srgbClr val="CC0099"/>
                  </a:solidFill>
                </a:endParaRPr>
              </a:p>
            </p:txBody>
          </p:sp>
          <p:sp>
            <p:nvSpPr>
              <p:cNvPr id="17417" name="Text Box 9"/>
              <p:cNvSpPr txBox="1">
                <a:spLocks noChangeArrowheads="1"/>
              </p:cNvSpPr>
              <p:nvPr/>
            </p:nvSpPr>
            <p:spPr bwMode="auto">
              <a:xfrm>
                <a:off x="3504" y="2688"/>
                <a:ext cx="385" cy="2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sz="2000" b="1">
                    <a:solidFill>
                      <a:srgbClr val="CC0099"/>
                    </a:solidFill>
                  </a:rPr>
                  <a:t>210</a:t>
                </a:r>
                <a:endParaRPr lang="es-ES_tradnl" sz="2000">
                  <a:solidFill>
                    <a:srgbClr val="CC0099"/>
                  </a:solidFill>
                </a:endParaRPr>
              </a:p>
            </p:txBody>
          </p:sp>
          <p:sp>
            <p:nvSpPr>
              <p:cNvPr id="17418" name="Text Box 10"/>
              <p:cNvSpPr txBox="1">
                <a:spLocks noChangeArrowheads="1"/>
              </p:cNvSpPr>
              <p:nvPr/>
            </p:nvSpPr>
            <p:spPr bwMode="auto">
              <a:xfrm>
                <a:off x="4464" y="2448"/>
                <a:ext cx="384" cy="2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sz="2000" b="1">
                    <a:solidFill>
                      <a:srgbClr val="CC0099"/>
                    </a:solidFill>
                  </a:rPr>
                  <a:t>235</a:t>
                </a:r>
                <a:endParaRPr lang="es-ES_tradnl" sz="2000">
                  <a:solidFill>
                    <a:srgbClr val="CC0099"/>
                  </a:solidFill>
                </a:endParaRPr>
              </a:p>
            </p:txBody>
          </p:sp>
          <p:sp>
            <p:nvSpPr>
              <p:cNvPr id="17419" name="Text Box 11"/>
              <p:cNvSpPr txBox="1">
                <a:spLocks noChangeArrowheads="1"/>
              </p:cNvSpPr>
              <p:nvPr/>
            </p:nvSpPr>
            <p:spPr bwMode="auto">
              <a:xfrm>
                <a:off x="1584" y="1729"/>
                <a:ext cx="384" cy="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sz="2000" b="1">
                    <a:solidFill>
                      <a:srgbClr val="CC0099"/>
                    </a:solidFill>
                  </a:rPr>
                  <a:t>227</a:t>
                </a:r>
                <a:endParaRPr lang="es-ES_tradnl" sz="2000">
                  <a:solidFill>
                    <a:srgbClr val="CC0099"/>
                  </a:solidFill>
                </a:endParaRPr>
              </a:p>
            </p:txBody>
          </p:sp>
          <p:sp>
            <p:nvSpPr>
              <p:cNvPr id="17420" name="Text Box 12"/>
              <p:cNvSpPr txBox="1">
                <a:spLocks noChangeArrowheads="1"/>
              </p:cNvSpPr>
              <p:nvPr/>
            </p:nvSpPr>
            <p:spPr bwMode="auto">
              <a:xfrm>
                <a:off x="2304" y="1392"/>
                <a:ext cx="385" cy="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sz="2000" b="1">
                    <a:solidFill>
                      <a:srgbClr val="CC0099"/>
                    </a:solidFill>
                  </a:rPr>
                  <a:t>251</a:t>
                </a:r>
                <a:endParaRPr lang="es-ES_tradnl" sz="2000">
                  <a:solidFill>
                    <a:srgbClr val="CC0099"/>
                  </a:solidFill>
                </a:endParaRPr>
              </a:p>
            </p:txBody>
          </p:sp>
        </p:grpSp>
      </p:grpSp>
      <p:pic>
        <p:nvPicPr>
          <p:cNvPr id="17422" name="Picture 14" descr="C:\0cnc\IMAGENES\Esc Quito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775" y="584200"/>
            <a:ext cx="749300" cy="1181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TIG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524000" y="609600"/>
            <a:ext cx="678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3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VIOLENCIA INTERPERSONAL</a:t>
            </a:r>
            <a:endParaRPr lang="es-ES_tradnl" sz="32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8455" name="Group 23"/>
          <p:cNvGrpSpPr>
            <a:grpSpLocks/>
          </p:cNvGrpSpPr>
          <p:nvPr/>
        </p:nvGrpSpPr>
        <p:grpSpPr bwMode="auto">
          <a:xfrm>
            <a:off x="533400" y="1627188"/>
            <a:ext cx="7620000" cy="3935412"/>
            <a:chOff x="336" y="1025"/>
            <a:chExt cx="4800" cy="2479"/>
          </a:xfrm>
        </p:grpSpPr>
        <p:sp>
          <p:nvSpPr>
            <p:cNvPr id="18435" name="Text Box 3"/>
            <p:cNvSpPr txBox="1">
              <a:spLocks noChangeArrowheads="1"/>
            </p:cNvSpPr>
            <p:nvPr/>
          </p:nvSpPr>
          <p:spPr bwMode="auto">
            <a:xfrm>
              <a:off x="1728" y="1920"/>
              <a:ext cx="172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s-ES_tradnl" sz="2800">
                  <a:solidFill>
                    <a:srgbClr val="FF0000"/>
                  </a:solidFill>
                </a:rPr>
                <a:t>VIOLACION</a:t>
              </a:r>
            </a:p>
          </p:txBody>
        </p:sp>
        <p:grpSp>
          <p:nvGrpSpPr>
            <p:cNvPr id="18454" name="Group 22"/>
            <p:cNvGrpSpPr>
              <a:grpSpLocks/>
            </p:cNvGrpSpPr>
            <p:nvPr/>
          </p:nvGrpSpPr>
          <p:grpSpPr bwMode="auto">
            <a:xfrm>
              <a:off x="336" y="1025"/>
              <a:ext cx="4800" cy="2479"/>
              <a:chOff x="336" y="1025"/>
              <a:chExt cx="4800" cy="2479"/>
            </a:xfrm>
          </p:grpSpPr>
          <p:sp>
            <p:nvSpPr>
              <p:cNvPr id="18437" name="Text Box 5"/>
              <p:cNvSpPr txBox="1">
                <a:spLocks noChangeArrowheads="1"/>
              </p:cNvSpPr>
              <p:nvPr/>
            </p:nvSpPr>
            <p:spPr bwMode="auto">
              <a:xfrm>
                <a:off x="1728" y="1121"/>
                <a:ext cx="3408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Char char="•"/>
                </a:pPr>
                <a:r>
                  <a:rPr lang="es-ES_tradnl" sz="2800">
                    <a:solidFill>
                      <a:srgbClr val="009900"/>
                    </a:solidFill>
                  </a:rPr>
                  <a:t>ROBO A MANO ARMADA </a:t>
                </a:r>
                <a:endParaRPr lang="es-ES_tradnl" sz="2800"/>
              </a:p>
            </p:txBody>
          </p:sp>
          <p:graphicFrame>
            <p:nvGraphicFramePr>
              <p:cNvPr id="18440" name="Object 8"/>
              <p:cNvGraphicFramePr>
                <a:graphicFrameLocks noChangeAspect="1"/>
              </p:cNvGraphicFramePr>
              <p:nvPr/>
            </p:nvGraphicFramePr>
            <p:xfrm>
              <a:off x="336" y="1025"/>
              <a:ext cx="1008" cy="2479"/>
            </p:xfrm>
            <a:graphic>
              <a:graphicData uri="http://schemas.openxmlformats.org/presentationml/2006/ole">
                <p:oleObj spid="_x0000_s18440" name="Imagen" r:id="rId6" imgW="3212280" imgH="3935520" progId="MS_ClipArt_Gallery.2">
                  <p:embed/>
                </p:oleObj>
              </a:graphicData>
            </a:graphic>
          </p:graphicFrame>
        </p:grpSp>
      </p:grpSp>
      <p:pic>
        <p:nvPicPr>
          <p:cNvPr id="18451" name="Picture 19" descr="C:\0cnc\IMAGENES\Esc Quito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775" y="381000"/>
            <a:ext cx="749300" cy="1181100"/>
          </a:xfrm>
          <a:prstGeom prst="rect">
            <a:avLst/>
          </a:prstGeom>
          <a:noFill/>
        </p:spPr>
      </p:pic>
      <p:grpSp>
        <p:nvGrpSpPr>
          <p:cNvPr id="18453" name="Group 21"/>
          <p:cNvGrpSpPr>
            <a:grpSpLocks/>
          </p:cNvGrpSpPr>
          <p:nvPr/>
        </p:nvGrpSpPr>
        <p:grpSpPr bwMode="auto">
          <a:xfrm>
            <a:off x="2743200" y="3810000"/>
            <a:ext cx="5638800" cy="2971800"/>
            <a:chOff x="2064" y="2208"/>
            <a:chExt cx="3072" cy="1872"/>
          </a:xfrm>
        </p:grpSpPr>
        <p:graphicFrame>
          <p:nvGraphicFramePr>
            <p:cNvPr id="18447" name="Object 15"/>
            <p:cNvGraphicFramePr>
              <a:graphicFrameLocks noChangeAspect="1"/>
            </p:cNvGraphicFramePr>
            <p:nvPr/>
          </p:nvGraphicFramePr>
          <p:xfrm>
            <a:off x="2064" y="2208"/>
            <a:ext cx="3072" cy="1872"/>
          </p:xfrm>
          <a:graphic>
            <a:graphicData uri="http://schemas.openxmlformats.org/presentationml/2006/ole">
              <p:oleObj spid="_x0000_s18447" name="Gráfico" r:id="rId8" imgW="5820091" imgH="3657962" progId="MSGraph.Chart.8">
                <p:embed followColorScheme="full"/>
              </p:oleObj>
            </a:graphicData>
          </a:graphic>
        </p:graphicFrame>
        <p:sp>
          <p:nvSpPr>
            <p:cNvPr id="18448" name="Text Box 16"/>
            <p:cNvSpPr txBox="1">
              <a:spLocks noChangeArrowheads="1"/>
            </p:cNvSpPr>
            <p:nvPr/>
          </p:nvSpPr>
          <p:spPr bwMode="auto">
            <a:xfrm>
              <a:off x="2755" y="3378"/>
              <a:ext cx="4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  <a:buFont typeface="Wingdings" pitchFamily="2" charset="2"/>
                <a:buNone/>
              </a:pPr>
              <a:r>
                <a:rPr lang="es-ES_tradnl" sz="1200">
                  <a:solidFill>
                    <a:srgbClr val="FFFF00"/>
                  </a:solidFill>
                </a:rPr>
                <a:t>14.37</a:t>
              </a:r>
              <a:endParaRPr lang="es-ES_tradnl" sz="1200">
                <a:solidFill>
                  <a:srgbClr val="000000"/>
                </a:solidFill>
              </a:endParaRPr>
            </a:p>
          </p:txBody>
        </p:sp>
        <p:sp>
          <p:nvSpPr>
            <p:cNvPr id="18449" name="Text Box 17"/>
            <p:cNvSpPr txBox="1">
              <a:spLocks noChangeArrowheads="1"/>
            </p:cNvSpPr>
            <p:nvPr/>
          </p:nvSpPr>
          <p:spPr bwMode="auto">
            <a:xfrm>
              <a:off x="3659" y="2997"/>
              <a:ext cx="44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  <a:buFont typeface="Wingdings" pitchFamily="2" charset="2"/>
                <a:buNone/>
              </a:pPr>
              <a:r>
                <a:rPr lang="es-ES_tradnl" sz="1200">
                  <a:solidFill>
                    <a:srgbClr val="FFFF00"/>
                  </a:solidFill>
                </a:rPr>
                <a:t>23.82</a:t>
              </a:r>
            </a:p>
          </p:txBody>
        </p:sp>
      </p:grpSp>
      <p:grpSp>
        <p:nvGrpSpPr>
          <p:cNvPr id="18457" name="Group 25"/>
          <p:cNvGrpSpPr>
            <a:grpSpLocks/>
          </p:cNvGrpSpPr>
          <p:nvPr/>
        </p:nvGrpSpPr>
        <p:grpSpPr bwMode="auto">
          <a:xfrm>
            <a:off x="2752725" y="2286000"/>
            <a:ext cx="5549900" cy="3398838"/>
            <a:chOff x="1734" y="1440"/>
            <a:chExt cx="3496" cy="2141"/>
          </a:xfrm>
        </p:grpSpPr>
        <p:grpSp>
          <p:nvGrpSpPr>
            <p:cNvPr id="18452" name="Group 20"/>
            <p:cNvGrpSpPr>
              <a:grpSpLocks/>
            </p:cNvGrpSpPr>
            <p:nvPr/>
          </p:nvGrpSpPr>
          <p:grpSpPr bwMode="auto">
            <a:xfrm>
              <a:off x="1734" y="1440"/>
              <a:ext cx="3496" cy="1824"/>
              <a:chOff x="2064" y="1440"/>
              <a:chExt cx="3024" cy="1824"/>
            </a:xfrm>
          </p:grpSpPr>
          <p:graphicFrame>
            <p:nvGraphicFramePr>
              <p:cNvPr id="18442" name="Object 10"/>
              <p:cNvGraphicFramePr>
                <a:graphicFrameLocks noChangeAspect="1"/>
              </p:cNvGraphicFramePr>
              <p:nvPr/>
            </p:nvGraphicFramePr>
            <p:xfrm>
              <a:off x="2064" y="1440"/>
              <a:ext cx="3024" cy="1824"/>
            </p:xfrm>
            <a:graphic>
              <a:graphicData uri="http://schemas.openxmlformats.org/presentationml/2006/ole">
                <p:oleObj spid="_x0000_s18442" name="Gráfico" r:id="rId9" imgW="5820091" imgH="3657962" progId="MSGraph.Chart.8">
                  <p:embed followColorScheme="full"/>
                </p:oleObj>
              </a:graphicData>
            </a:graphic>
          </p:graphicFrame>
          <p:sp>
            <p:nvSpPr>
              <p:cNvPr id="18443" name="Text Box 11"/>
              <p:cNvSpPr txBox="1">
                <a:spLocks noChangeArrowheads="1"/>
              </p:cNvSpPr>
              <p:nvPr/>
            </p:nvSpPr>
            <p:spPr bwMode="auto">
              <a:xfrm>
                <a:off x="2729" y="2491"/>
                <a:ext cx="469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ct val="50000"/>
                  </a:spcBef>
                  <a:buFont typeface="Wingdings" pitchFamily="2" charset="2"/>
                  <a:buNone/>
                </a:pPr>
                <a:r>
                  <a:rPr lang="es-ES_tradnl" sz="1200">
                    <a:solidFill>
                      <a:srgbClr val="FFFF00"/>
                    </a:solidFill>
                  </a:rPr>
                  <a:t>113.29</a:t>
                </a:r>
              </a:p>
            </p:txBody>
          </p:sp>
          <p:sp>
            <p:nvSpPr>
              <p:cNvPr id="18444" name="Text Box 12"/>
              <p:cNvSpPr txBox="1">
                <a:spLocks noChangeArrowheads="1"/>
              </p:cNvSpPr>
              <p:nvPr/>
            </p:nvSpPr>
            <p:spPr bwMode="auto">
              <a:xfrm>
                <a:off x="3511" y="2391"/>
                <a:ext cx="469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ct val="50000"/>
                  </a:spcBef>
                  <a:buFont typeface="Wingdings" pitchFamily="2" charset="2"/>
                  <a:buNone/>
                </a:pPr>
                <a:r>
                  <a:rPr lang="es-ES_tradnl" sz="1200">
                    <a:solidFill>
                      <a:srgbClr val="FFFF00"/>
                    </a:solidFill>
                  </a:rPr>
                  <a:t>143.13</a:t>
                </a:r>
              </a:p>
            </p:txBody>
          </p:sp>
          <p:sp>
            <p:nvSpPr>
              <p:cNvPr id="18445" name="Text Box 13"/>
              <p:cNvSpPr txBox="1">
                <a:spLocks noChangeArrowheads="1"/>
              </p:cNvSpPr>
              <p:nvPr/>
            </p:nvSpPr>
            <p:spPr bwMode="auto">
              <a:xfrm>
                <a:off x="4254" y="2141"/>
                <a:ext cx="469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ct val="50000"/>
                  </a:spcBef>
                  <a:buFont typeface="Wingdings" pitchFamily="2" charset="2"/>
                  <a:buNone/>
                </a:pPr>
                <a:r>
                  <a:rPr lang="es-ES_tradnl" sz="1200">
                    <a:solidFill>
                      <a:srgbClr val="FFFF00"/>
                    </a:solidFill>
                  </a:rPr>
                  <a:t>201.39</a:t>
                </a:r>
              </a:p>
            </p:txBody>
          </p:sp>
        </p:grpSp>
        <p:sp>
          <p:nvSpPr>
            <p:cNvPr id="18456" name="Text Box 24"/>
            <p:cNvSpPr txBox="1">
              <a:spLocks noChangeArrowheads="1"/>
            </p:cNvSpPr>
            <p:nvPr/>
          </p:nvSpPr>
          <p:spPr bwMode="auto">
            <a:xfrm>
              <a:off x="2688" y="3312"/>
              <a:ext cx="1728" cy="269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_tradnl" sz="2200" b="1"/>
                <a:t>152.60 x 100 000 h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L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E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600"/>
                            </p:stCondLst>
                            <p:childTnLst>
                              <p:par>
                                <p:cTn id="15" presetID="4" presetClass="entr" presetSubtype="32" fill="hold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84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304800" y="2133600"/>
          <a:ext cx="8686800" cy="2209800"/>
        </p:xfrm>
        <a:graphic>
          <a:graphicData uri="http://schemas.openxmlformats.org/presentationml/2006/ole">
            <p:oleObj spid="_x0000_s19460" name="Hoja de cálculo" r:id="rId5" imgW="8030103" imgH="1438536" progId="Excel.Sheet.8">
              <p:embed/>
            </p:oleObj>
          </a:graphicData>
        </a:graphic>
      </p:graphicFrame>
      <p:pic>
        <p:nvPicPr>
          <p:cNvPr id="19462" name="Picture 6" descr="C:\0cnc\IMAGENES\Esc Quito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775" y="584200"/>
            <a:ext cx="749300" cy="1181100"/>
          </a:xfrm>
          <a:prstGeom prst="rect">
            <a:avLst/>
          </a:prstGeom>
          <a:noFill/>
        </p:spPr>
      </p:pic>
      <p:grpSp>
        <p:nvGrpSpPr>
          <p:cNvPr id="19464" name="Group 8"/>
          <p:cNvGrpSpPr>
            <a:grpSpLocks/>
          </p:cNvGrpSpPr>
          <p:nvPr/>
        </p:nvGrpSpPr>
        <p:grpSpPr bwMode="auto">
          <a:xfrm>
            <a:off x="381000" y="4953000"/>
            <a:ext cx="8610600" cy="1438275"/>
            <a:chOff x="240" y="3072"/>
            <a:chExt cx="5424" cy="562"/>
          </a:xfrm>
        </p:grpSpPr>
        <p:sp>
          <p:nvSpPr>
            <p:cNvPr id="19459" name="Text Box 3"/>
            <p:cNvSpPr txBox="1">
              <a:spLocks noChangeArrowheads="1"/>
            </p:cNvSpPr>
            <p:nvPr/>
          </p:nvSpPr>
          <p:spPr bwMode="auto">
            <a:xfrm>
              <a:off x="240" y="3072"/>
              <a:ext cx="5424" cy="321"/>
            </a:xfrm>
            <a:prstGeom prst="rect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749300" indent="-749300">
                <a:spcBef>
                  <a:spcPct val="50000"/>
                </a:spcBef>
                <a:buFont typeface="CommercialPi BT" pitchFamily="18" charset="2"/>
                <a:buChar char="Þ"/>
              </a:pPr>
              <a:r>
                <a:rPr lang="es-ES_tradnl" b="1"/>
                <a:t>21 Y 30  AÑOS EN MUJERES MAYOR VIOLENCIA -96,87%,  </a:t>
              </a:r>
            </a:p>
          </p:txBody>
        </p:sp>
        <p:sp>
          <p:nvSpPr>
            <p:cNvPr id="19463" name="Text Box 7"/>
            <p:cNvSpPr txBox="1">
              <a:spLocks noChangeArrowheads="1"/>
            </p:cNvSpPr>
            <p:nvPr/>
          </p:nvSpPr>
          <p:spPr bwMode="auto">
            <a:xfrm>
              <a:off x="240" y="3456"/>
              <a:ext cx="5424" cy="178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749300" indent="-749300">
                <a:spcBef>
                  <a:spcPct val="50000"/>
                </a:spcBef>
                <a:buFont typeface="CommercialPi BT" pitchFamily="18" charset="2"/>
                <a:buChar char="Þ"/>
              </a:pPr>
              <a:r>
                <a:rPr lang="es-ES_tradnl" b="1"/>
                <a:t>41 Y 50 AÑOS EN HOMBRES        3.13 %</a:t>
              </a:r>
            </a:p>
          </p:txBody>
        </p:sp>
      </p:grpSp>
      <p:grpSp>
        <p:nvGrpSpPr>
          <p:cNvPr id="19466" name="Group 10"/>
          <p:cNvGrpSpPr>
            <a:grpSpLocks/>
          </p:cNvGrpSpPr>
          <p:nvPr/>
        </p:nvGrpSpPr>
        <p:grpSpPr bwMode="auto">
          <a:xfrm>
            <a:off x="1905000" y="533400"/>
            <a:ext cx="6400800" cy="1128713"/>
            <a:chOff x="1488" y="384"/>
            <a:chExt cx="3744" cy="711"/>
          </a:xfrm>
        </p:grpSpPr>
        <p:sp>
          <p:nvSpPr>
            <p:cNvPr id="19458" name="Text Box 2"/>
            <p:cNvSpPr txBox="1">
              <a:spLocks noChangeArrowheads="1"/>
            </p:cNvSpPr>
            <p:nvPr/>
          </p:nvSpPr>
          <p:spPr bwMode="auto">
            <a:xfrm>
              <a:off x="1488" y="384"/>
              <a:ext cx="374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_tradnl" sz="32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VIOLENCIA INTRAFAMILIAR</a:t>
              </a:r>
            </a:p>
          </p:txBody>
        </p:sp>
        <p:sp>
          <p:nvSpPr>
            <p:cNvPr id="19465" name="Text Box 9"/>
            <p:cNvSpPr txBox="1">
              <a:spLocks noChangeArrowheads="1"/>
            </p:cNvSpPr>
            <p:nvPr/>
          </p:nvSpPr>
          <p:spPr bwMode="auto">
            <a:xfrm>
              <a:off x="2160" y="768"/>
              <a:ext cx="240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_tradnl" sz="2800" b="1">
                  <a:solidFill>
                    <a:srgbClr val="66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POR EDAD Y SEXO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4" presetClass="entr" presetSubtype="32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REN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4114800" y="2286000"/>
            <a:ext cx="4419600" cy="3946525"/>
            <a:chOff x="2592" y="1440"/>
            <a:chExt cx="2784" cy="2486"/>
          </a:xfrm>
        </p:grpSpPr>
        <p:sp>
          <p:nvSpPr>
            <p:cNvPr id="20483" name="Text Box 3"/>
            <p:cNvSpPr txBox="1">
              <a:spLocks noChangeArrowheads="1"/>
            </p:cNvSpPr>
            <p:nvPr/>
          </p:nvSpPr>
          <p:spPr bwMode="auto">
            <a:xfrm>
              <a:off x="2592" y="1440"/>
              <a:ext cx="2784" cy="288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s-ES_tradnl"/>
                <a:t>ROBO A DOMICILIOS</a:t>
              </a:r>
              <a:endParaRPr lang="es-ES_tradnl" sz="2800"/>
            </a:p>
          </p:txBody>
        </p:sp>
        <p:sp>
          <p:nvSpPr>
            <p:cNvPr id="20484" name="Text Box 4"/>
            <p:cNvSpPr txBox="1">
              <a:spLocks noChangeArrowheads="1"/>
            </p:cNvSpPr>
            <p:nvPr/>
          </p:nvSpPr>
          <p:spPr bwMode="auto">
            <a:xfrm>
              <a:off x="2688" y="3408"/>
              <a:ext cx="2688" cy="518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s-ES_tradnl"/>
                <a:t>ROBO DE ACCESORIOS A VEHICULOS</a:t>
              </a:r>
            </a:p>
          </p:txBody>
        </p:sp>
        <p:sp>
          <p:nvSpPr>
            <p:cNvPr id="20485" name="Text Box 5"/>
            <p:cNvSpPr txBox="1">
              <a:spLocks noChangeArrowheads="1"/>
            </p:cNvSpPr>
            <p:nvPr/>
          </p:nvSpPr>
          <p:spPr bwMode="auto">
            <a:xfrm>
              <a:off x="2832" y="2352"/>
              <a:ext cx="2448" cy="288"/>
            </a:xfrm>
            <a:prstGeom prst="rect">
              <a:avLst/>
            </a:prstGeom>
            <a:solidFill>
              <a:srgbClr val="33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s-ES_tradnl"/>
                <a:t>ROBO DE CARROS</a:t>
              </a:r>
            </a:p>
          </p:txBody>
        </p:sp>
      </p:grpSp>
      <p:grpSp>
        <p:nvGrpSpPr>
          <p:cNvPr id="20486" name="Group 6"/>
          <p:cNvGrpSpPr>
            <a:grpSpLocks/>
          </p:cNvGrpSpPr>
          <p:nvPr/>
        </p:nvGrpSpPr>
        <p:grpSpPr bwMode="auto">
          <a:xfrm>
            <a:off x="304800" y="685800"/>
            <a:ext cx="8610600" cy="5562600"/>
            <a:chOff x="192" y="432"/>
            <a:chExt cx="5424" cy="3504"/>
          </a:xfrm>
        </p:grpSpPr>
        <p:sp>
          <p:nvSpPr>
            <p:cNvPr id="20487" name="Text Box 7"/>
            <p:cNvSpPr txBox="1">
              <a:spLocks noChangeArrowheads="1"/>
            </p:cNvSpPr>
            <p:nvPr/>
          </p:nvSpPr>
          <p:spPr bwMode="auto">
            <a:xfrm>
              <a:off x="1152" y="432"/>
              <a:ext cx="4464" cy="51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_tradnl">
                  <a:solidFill>
                    <a:schemeClr val="accent2"/>
                  </a:solidFill>
                </a:rPr>
                <a:t>OTROS TIPOS DE VIOLENCIA CONSIDERADOS IMPORTANTES POR EL M.D.M.Q.</a:t>
              </a:r>
              <a:endParaRPr lang="es-ES_tradnl"/>
            </a:p>
          </p:txBody>
        </p:sp>
        <p:graphicFrame>
          <p:nvGraphicFramePr>
            <p:cNvPr id="20488" name="Object 8"/>
            <p:cNvGraphicFramePr>
              <a:graphicFrameLocks noChangeAspect="1"/>
            </p:cNvGraphicFramePr>
            <p:nvPr/>
          </p:nvGraphicFramePr>
          <p:xfrm>
            <a:off x="192" y="1344"/>
            <a:ext cx="2553" cy="2592"/>
          </p:xfrm>
          <a:graphic>
            <a:graphicData uri="http://schemas.openxmlformats.org/presentationml/2006/ole">
              <p:oleObj spid="_x0000_s20488" name="Imagen" r:id="rId5" imgW="2826720" imgH="3497040" progId="MS_ClipArt_Gallery.2">
                <p:embed/>
              </p:oleObj>
            </a:graphicData>
          </a:graphic>
        </p:graphicFrame>
      </p:grpSp>
      <p:pic>
        <p:nvPicPr>
          <p:cNvPr id="20490" name="Picture 10" descr="C:\0cnc\IMAGENES\Esc Quito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775" y="584200"/>
            <a:ext cx="749300" cy="1181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L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23" presetClass="entr" presetSubtype="528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828800" y="381000"/>
            <a:ext cx="5334000" cy="64135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3600"/>
              <a:t>ROBO A DOMICILIOS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676400" y="5911850"/>
            <a:ext cx="5638800" cy="641350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3600">
                <a:solidFill>
                  <a:srgbClr val="008000"/>
                </a:solidFill>
              </a:rPr>
              <a:t>TASA PROMEDIO 269.9</a:t>
            </a:r>
            <a:endParaRPr lang="es-ES_tradnl" sz="2800">
              <a:solidFill>
                <a:srgbClr val="008000"/>
              </a:solidFill>
            </a:endParaRPr>
          </a:p>
        </p:txBody>
      </p:sp>
      <p:grpSp>
        <p:nvGrpSpPr>
          <p:cNvPr id="21508" name="Group 4"/>
          <p:cNvGrpSpPr>
            <a:grpSpLocks/>
          </p:cNvGrpSpPr>
          <p:nvPr/>
        </p:nvGrpSpPr>
        <p:grpSpPr bwMode="auto">
          <a:xfrm>
            <a:off x="1447800" y="1495425"/>
            <a:ext cx="6097588" cy="4067175"/>
            <a:chOff x="912" y="1152"/>
            <a:chExt cx="3841" cy="2563"/>
          </a:xfrm>
        </p:grpSpPr>
        <p:graphicFrame>
          <p:nvGraphicFramePr>
            <p:cNvPr id="21509" name="Object 5"/>
            <p:cNvGraphicFramePr>
              <a:graphicFrameLocks noChangeAspect="1"/>
            </p:cNvGraphicFramePr>
            <p:nvPr/>
          </p:nvGraphicFramePr>
          <p:xfrm>
            <a:off x="912" y="1152"/>
            <a:ext cx="3841" cy="2563"/>
          </p:xfrm>
          <a:graphic>
            <a:graphicData uri="http://schemas.openxmlformats.org/presentationml/2006/ole">
              <p:oleObj spid="_x0000_s21509" name="Gráfico" r:id="rId6" imgW="6096361" imgH="4067416" progId="MSGraph.Chart.8">
                <p:embed followColorScheme="full"/>
              </p:oleObj>
            </a:graphicData>
          </a:graphic>
        </p:graphicFrame>
        <p:sp>
          <p:nvSpPr>
            <p:cNvPr id="21510" name="Text Box 6"/>
            <p:cNvSpPr txBox="1">
              <a:spLocks noChangeArrowheads="1"/>
            </p:cNvSpPr>
            <p:nvPr/>
          </p:nvSpPr>
          <p:spPr bwMode="auto">
            <a:xfrm>
              <a:off x="1536" y="2256"/>
              <a:ext cx="432" cy="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50000"/>
                </a:lnSpc>
                <a:spcBef>
                  <a:spcPct val="50000"/>
                </a:spcBef>
              </a:pPr>
              <a:r>
                <a:rPr lang="es-ES_tradnl" sz="1100">
                  <a:latin typeface="Arial Narrow" pitchFamily="34" charset="0"/>
                </a:rPr>
                <a:t>263.95</a:t>
              </a:r>
            </a:p>
            <a:p>
              <a:pPr algn="ctr">
                <a:lnSpc>
                  <a:spcPct val="50000"/>
                </a:lnSpc>
                <a:spcBef>
                  <a:spcPct val="50000"/>
                </a:spcBef>
              </a:pPr>
              <a:r>
                <a:rPr lang="es-ES_tradnl" sz="1100">
                  <a:latin typeface="Arial Narrow" pitchFamily="34" charset="0"/>
                </a:rPr>
                <a:t>X</a:t>
              </a:r>
            </a:p>
            <a:p>
              <a:pPr algn="ctr">
                <a:lnSpc>
                  <a:spcPct val="50000"/>
                </a:lnSpc>
                <a:spcBef>
                  <a:spcPct val="50000"/>
                </a:spcBef>
              </a:pPr>
              <a:r>
                <a:rPr lang="es-ES_tradnl" sz="1100">
                  <a:latin typeface="Arial Narrow" pitchFamily="34" charset="0"/>
                </a:rPr>
                <a:t>100000</a:t>
              </a:r>
            </a:p>
          </p:txBody>
        </p:sp>
        <p:sp>
          <p:nvSpPr>
            <p:cNvPr id="21511" name="Text Box 7"/>
            <p:cNvSpPr txBox="1">
              <a:spLocks noChangeArrowheads="1"/>
            </p:cNvSpPr>
            <p:nvPr/>
          </p:nvSpPr>
          <p:spPr bwMode="auto">
            <a:xfrm>
              <a:off x="2400" y="2160"/>
              <a:ext cx="432" cy="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50000"/>
                </a:lnSpc>
                <a:spcBef>
                  <a:spcPct val="50000"/>
                </a:spcBef>
              </a:pPr>
              <a:r>
                <a:rPr lang="es-ES_tradnl" sz="1100">
                  <a:latin typeface="Arial Narrow" pitchFamily="34" charset="0"/>
                </a:rPr>
                <a:t>314.66</a:t>
              </a:r>
            </a:p>
            <a:p>
              <a:pPr algn="ctr">
                <a:lnSpc>
                  <a:spcPct val="50000"/>
                </a:lnSpc>
                <a:spcBef>
                  <a:spcPct val="50000"/>
                </a:spcBef>
              </a:pPr>
              <a:r>
                <a:rPr lang="es-ES_tradnl" sz="1100">
                  <a:latin typeface="Arial Narrow" pitchFamily="34" charset="0"/>
                </a:rPr>
                <a:t>X</a:t>
              </a:r>
            </a:p>
            <a:p>
              <a:pPr algn="ctr">
                <a:lnSpc>
                  <a:spcPct val="50000"/>
                </a:lnSpc>
                <a:spcBef>
                  <a:spcPct val="50000"/>
                </a:spcBef>
              </a:pPr>
              <a:r>
                <a:rPr lang="es-ES_tradnl" sz="1100">
                  <a:latin typeface="Arial Narrow" pitchFamily="34" charset="0"/>
                </a:rPr>
                <a:t>100000</a:t>
              </a:r>
            </a:p>
          </p:txBody>
        </p:sp>
        <p:sp>
          <p:nvSpPr>
            <p:cNvPr id="21512" name="Text Box 8"/>
            <p:cNvSpPr txBox="1">
              <a:spLocks noChangeArrowheads="1"/>
            </p:cNvSpPr>
            <p:nvPr/>
          </p:nvSpPr>
          <p:spPr bwMode="auto">
            <a:xfrm>
              <a:off x="3216" y="2256"/>
              <a:ext cx="432" cy="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50000"/>
                </a:lnSpc>
                <a:spcBef>
                  <a:spcPct val="50000"/>
                </a:spcBef>
              </a:pPr>
              <a:r>
                <a:rPr lang="es-ES_tradnl" sz="1100">
                  <a:latin typeface="Arial Narrow" pitchFamily="34" charset="0"/>
                </a:rPr>
                <a:t>230.75</a:t>
              </a:r>
            </a:p>
            <a:p>
              <a:pPr algn="ctr">
                <a:lnSpc>
                  <a:spcPct val="50000"/>
                </a:lnSpc>
                <a:spcBef>
                  <a:spcPct val="50000"/>
                </a:spcBef>
              </a:pPr>
              <a:r>
                <a:rPr lang="es-ES_tradnl" sz="1100">
                  <a:latin typeface="Arial Narrow" pitchFamily="34" charset="0"/>
                </a:rPr>
                <a:t>X</a:t>
              </a:r>
            </a:p>
            <a:p>
              <a:pPr algn="ctr">
                <a:lnSpc>
                  <a:spcPct val="50000"/>
                </a:lnSpc>
                <a:spcBef>
                  <a:spcPct val="50000"/>
                </a:spcBef>
              </a:pPr>
              <a:r>
                <a:rPr lang="es-ES_tradnl" sz="1100">
                  <a:latin typeface="Arial Narrow" pitchFamily="34" charset="0"/>
                </a:rPr>
                <a:t>100000</a:t>
              </a:r>
            </a:p>
          </p:txBody>
        </p:sp>
      </p:grpSp>
      <p:pic>
        <p:nvPicPr>
          <p:cNvPr id="21515" name="Picture 11" descr="C:\0cnc\IMAGENES\Esc Quito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775" y="584200"/>
            <a:ext cx="749300" cy="1181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RIST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00"/>
                            </p:stCondLst>
                            <p:childTnLst>
                              <p:par>
                                <p:cTn id="17" presetID="2" presetClass="entr" presetSubtype="6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E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 autoUpdateAnimBg="0"/>
      <p:bldP spid="21507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2819400" y="5943600"/>
            <a:ext cx="5638800" cy="650875"/>
          </a:xfrm>
          <a:prstGeom prst="rect">
            <a:avLst/>
          </a:prstGeom>
          <a:gradFill rotWithShape="0">
            <a:gsLst>
              <a:gs pos="0">
                <a:srgbClr val="FFCC66"/>
              </a:gs>
              <a:gs pos="100000">
                <a:srgbClr val="FFCC66">
                  <a:gamma/>
                  <a:shade val="70980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3600">
                <a:solidFill>
                  <a:schemeClr val="accent2"/>
                </a:solidFill>
              </a:rPr>
              <a:t>TASA PROMEDIO 75.02</a:t>
            </a:r>
            <a:endParaRPr lang="es-ES_tradnl" sz="2800">
              <a:solidFill>
                <a:schemeClr val="accent2"/>
              </a:solidFill>
            </a:endParaRPr>
          </a:p>
        </p:txBody>
      </p:sp>
      <p:grpSp>
        <p:nvGrpSpPr>
          <p:cNvPr id="23565" name="Group 13"/>
          <p:cNvGrpSpPr>
            <a:grpSpLocks/>
          </p:cNvGrpSpPr>
          <p:nvPr/>
        </p:nvGrpSpPr>
        <p:grpSpPr bwMode="auto">
          <a:xfrm>
            <a:off x="3429000" y="1752600"/>
            <a:ext cx="5562600" cy="3579813"/>
            <a:chOff x="2160" y="1104"/>
            <a:chExt cx="3504" cy="2255"/>
          </a:xfrm>
        </p:grpSpPr>
        <p:graphicFrame>
          <p:nvGraphicFramePr>
            <p:cNvPr id="23556" name="Object 4"/>
            <p:cNvGraphicFramePr>
              <a:graphicFrameLocks noChangeAspect="1"/>
            </p:cNvGraphicFramePr>
            <p:nvPr/>
          </p:nvGraphicFramePr>
          <p:xfrm>
            <a:off x="2160" y="1104"/>
            <a:ext cx="3504" cy="2255"/>
          </p:xfrm>
          <a:graphic>
            <a:graphicData uri="http://schemas.openxmlformats.org/presentationml/2006/ole">
              <p:oleObj spid="_x0000_s23556" name="Gráfico" r:id="rId6" imgW="6096361" imgH="4067416" progId="MSGraph.Chart.8">
                <p:embed followColorScheme="full"/>
              </p:oleObj>
            </a:graphicData>
          </a:graphic>
        </p:graphicFrame>
        <p:sp>
          <p:nvSpPr>
            <p:cNvPr id="23557" name="Text Box 5"/>
            <p:cNvSpPr txBox="1">
              <a:spLocks noChangeArrowheads="1"/>
            </p:cNvSpPr>
            <p:nvPr/>
          </p:nvSpPr>
          <p:spPr bwMode="auto">
            <a:xfrm>
              <a:off x="4620" y="2064"/>
              <a:ext cx="457" cy="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</a:pPr>
              <a:r>
                <a:rPr lang="es-ES_tradnl" sz="1200" b="1"/>
                <a:t>79.81</a:t>
              </a:r>
            </a:p>
            <a:p>
              <a:pPr algn="ctr">
                <a:lnSpc>
                  <a:spcPct val="90000"/>
                </a:lnSpc>
                <a:spcBef>
                  <a:spcPct val="50000"/>
                </a:spcBef>
              </a:pPr>
              <a:r>
                <a:rPr lang="es-ES_tradnl" sz="1200" b="1"/>
                <a:t>X  100000</a:t>
              </a:r>
            </a:p>
          </p:txBody>
        </p:sp>
        <p:sp>
          <p:nvSpPr>
            <p:cNvPr id="23558" name="Text Box 6"/>
            <p:cNvSpPr txBox="1">
              <a:spLocks noChangeArrowheads="1"/>
            </p:cNvSpPr>
            <p:nvPr/>
          </p:nvSpPr>
          <p:spPr bwMode="auto">
            <a:xfrm>
              <a:off x="2835" y="2181"/>
              <a:ext cx="458" cy="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</a:pPr>
              <a:r>
                <a:rPr lang="es-ES_tradnl" sz="1200" b="1"/>
                <a:t>67.16</a:t>
              </a:r>
            </a:p>
            <a:p>
              <a:pPr algn="ctr">
                <a:lnSpc>
                  <a:spcPct val="90000"/>
                </a:lnSpc>
                <a:spcBef>
                  <a:spcPct val="50000"/>
                </a:spcBef>
              </a:pPr>
              <a:r>
                <a:rPr lang="es-ES_tradnl" sz="1200" b="1"/>
                <a:t>X  100000</a:t>
              </a:r>
            </a:p>
          </p:txBody>
        </p:sp>
        <p:sp>
          <p:nvSpPr>
            <p:cNvPr id="23559" name="Text Box 7"/>
            <p:cNvSpPr txBox="1">
              <a:spLocks noChangeArrowheads="1"/>
            </p:cNvSpPr>
            <p:nvPr/>
          </p:nvSpPr>
          <p:spPr bwMode="auto">
            <a:xfrm>
              <a:off x="3740" y="2181"/>
              <a:ext cx="458" cy="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</a:pPr>
              <a:r>
                <a:rPr lang="es-ES_tradnl" sz="1200" b="1"/>
                <a:t>78.11</a:t>
              </a:r>
            </a:p>
            <a:p>
              <a:pPr algn="ctr">
                <a:lnSpc>
                  <a:spcPct val="90000"/>
                </a:lnSpc>
                <a:spcBef>
                  <a:spcPct val="50000"/>
                </a:spcBef>
              </a:pPr>
              <a:r>
                <a:rPr lang="es-ES_tradnl" sz="1200" b="1"/>
                <a:t>X  100000</a:t>
              </a:r>
            </a:p>
          </p:txBody>
        </p:sp>
      </p:grpSp>
      <p:grpSp>
        <p:nvGrpSpPr>
          <p:cNvPr id="23560" name="Group 8"/>
          <p:cNvGrpSpPr>
            <a:grpSpLocks/>
          </p:cNvGrpSpPr>
          <p:nvPr/>
        </p:nvGrpSpPr>
        <p:grpSpPr bwMode="auto">
          <a:xfrm>
            <a:off x="0" y="609600"/>
            <a:ext cx="7391400" cy="3597275"/>
            <a:chOff x="0" y="528"/>
            <a:chExt cx="4656" cy="2266"/>
          </a:xfrm>
        </p:grpSpPr>
        <p:sp>
          <p:nvSpPr>
            <p:cNvPr id="23561" name="Text Box 9"/>
            <p:cNvSpPr txBox="1">
              <a:spLocks noChangeArrowheads="1"/>
            </p:cNvSpPr>
            <p:nvPr/>
          </p:nvSpPr>
          <p:spPr bwMode="auto">
            <a:xfrm>
              <a:off x="1152" y="528"/>
              <a:ext cx="3504" cy="404"/>
            </a:xfrm>
            <a:prstGeom prst="rect">
              <a:avLst/>
            </a:prstGeom>
            <a:gradFill rotWithShape="0">
              <a:gsLst>
                <a:gs pos="0">
                  <a:srgbClr val="FFCC66"/>
                </a:gs>
                <a:gs pos="100000">
                  <a:srgbClr val="FFCC66">
                    <a:gamma/>
                    <a:shade val="27843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_tradnl" sz="3600">
                  <a:solidFill>
                    <a:schemeClr val="bg1"/>
                  </a:solidFill>
                </a:rPr>
                <a:t>ROBO DE CARROS</a:t>
              </a:r>
            </a:p>
          </p:txBody>
        </p:sp>
        <p:graphicFrame>
          <p:nvGraphicFramePr>
            <p:cNvPr id="23562" name="Object 10"/>
            <p:cNvGraphicFramePr>
              <a:graphicFrameLocks noChangeAspect="1"/>
            </p:cNvGraphicFramePr>
            <p:nvPr/>
          </p:nvGraphicFramePr>
          <p:xfrm>
            <a:off x="0" y="2256"/>
            <a:ext cx="2064" cy="538"/>
          </p:xfrm>
          <a:graphic>
            <a:graphicData uri="http://schemas.openxmlformats.org/presentationml/2006/ole">
              <p:oleObj spid="_x0000_s23562" name="Imagen" r:id="rId7" imgW="6544800" imgH="1706400" progId="MS_ClipArt_Gallery.2">
                <p:embed/>
              </p:oleObj>
            </a:graphicData>
          </a:graphic>
        </p:graphicFrame>
      </p:grpSp>
      <p:pic>
        <p:nvPicPr>
          <p:cNvPr id="23564" name="Picture 12" descr="C:\0cnc\IMAGENES\Esc Quito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775" y="584200"/>
            <a:ext cx="749300" cy="1181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L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4" presetClass="entr" presetSubtype="32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EC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1943100" y="557213"/>
            <a:ext cx="5448300" cy="811212"/>
            <a:chOff x="1967" y="2434"/>
            <a:chExt cx="2581" cy="302"/>
          </a:xfrm>
        </p:grpSpPr>
        <p:sp>
          <p:nvSpPr>
            <p:cNvPr id="4099" name="Rectangle 3"/>
            <p:cNvSpPr>
              <a:spLocks noChangeArrowheads="1"/>
            </p:cNvSpPr>
            <p:nvPr/>
          </p:nvSpPr>
          <p:spPr bwMode="auto">
            <a:xfrm>
              <a:off x="1967" y="2434"/>
              <a:ext cx="2581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_tradnl" sz="2900" b="1">
                  <a:solidFill>
                    <a:srgbClr val="000000"/>
                  </a:solidFill>
                </a:rPr>
                <a:t>BANCO INTERAMERICANO DE</a:t>
              </a:r>
              <a:endParaRPr lang="es-ES_tradnl" sz="4400"/>
            </a:p>
          </p:txBody>
        </p:sp>
        <p:sp>
          <p:nvSpPr>
            <p:cNvPr id="4100" name="Rectangle 4"/>
            <p:cNvSpPr>
              <a:spLocks noChangeArrowheads="1"/>
            </p:cNvSpPr>
            <p:nvPr/>
          </p:nvSpPr>
          <p:spPr bwMode="auto">
            <a:xfrm>
              <a:off x="2293" y="2572"/>
              <a:ext cx="1620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_tradnl" sz="2900" b="1">
                  <a:solidFill>
                    <a:srgbClr val="000000"/>
                  </a:solidFill>
                </a:rPr>
                <a:t>DESARROLLO  BID</a:t>
              </a:r>
              <a:endParaRPr lang="es-ES_tradnl" sz="4400"/>
            </a:p>
          </p:txBody>
        </p:sp>
      </p:grp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381000" y="4953000"/>
            <a:ext cx="80549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s-ES_tradnl" sz="2900" b="1">
                <a:solidFill>
                  <a:srgbClr val="000000"/>
                </a:solidFill>
              </a:rPr>
              <a:t>SEMINARIO - TALLER</a:t>
            </a:r>
          </a:p>
          <a:p>
            <a:pPr algn="ctr"/>
            <a:r>
              <a:rPr lang="es-ES_tradnl" sz="2900" b="1">
                <a:solidFill>
                  <a:srgbClr val="000000"/>
                </a:solidFill>
              </a:rPr>
              <a:t>DIALOGO SOBRE SEGURIDAD</a:t>
            </a:r>
          </a:p>
          <a:p>
            <a:pPr algn="ctr"/>
            <a:r>
              <a:rPr lang="es-ES_tradnl" sz="2900" b="1">
                <a:solidFill>
                  <a:srgbClr val="000000"/>
                </a:solidFill>
              </a:rPr>
              <a:t>CIUDADANA EN EL ECUADOR</a:t>
            </a: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67088" y="1752600"/>
            <a:ext cx="234791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7" presetClass="entr" presetSubtype="1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400"/>
                            </p:stCondLst>
                            <p:childTnLst>
                              <p:par>
                                <p:cTn id="16" presetID="17" presetClass="entr" presetSubtype="4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981200" y="288925"/>
            <a:ext cx="6629400" cy="1006475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3000" b="1">
                <a:solidFill>
                  <a:srgbClr val="0000CC"/>
                </a:solidFill>
              </a:rPr>
              <a:t> I D E N T I F I C A C I Ó N     D E     F A C T O R E S    D E    R I E S G O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284163" y="1503363"/>
            <a:ext cx="8637587" cy="52482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71500" lvl="1" indent="-393700"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es-ES" sz="2200" b="1">
                <a:solidFill>
                  <a:schemeClr val="accent2"/>
                </a:solidFill>
              </a:rPr>
              <a:t>Percepción de inseguridad y temor del ciudadano a convertirse en sujeto pasivo de la delincuencia</a:t>
            </a:r>
          </a:p>
          <a:p>
            <a:pPr marL="571500" lvl="1" indent="-393700"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es-ES" sz="2200" b="1">
                <a:solidFill>
                  <a:schemeClr val="accent2"/>
                </a:solidFill>
              </a:rPr>
              <a:t>Falta de solidaridad por indiferencia, temor e impunidad </a:t>
            </a:r>
          </a:p>
          <a:p>
            <a:pPr marL="571500" lvl="1" indent="-393700"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es-ES" sz="2200" b="1">
                <a:solidFill>
                  <a:schemeClr val="accent2"/>
                </a:solidFill>
              </a:rPr>
              <a:t>Sensación de peligro en varias zonas de la ciudad</a:t>
            </a:r>
          </a:p>
          <a:p>
            <a:pPr marL="571500" lvl="1" indent="-393700"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es-ES" sz="2200" b="1">
                <a:solidFill>
                  <a:schemeClr val="accent2"/>
                </a:solidFill>
              </a:rPr>
              <a:t>Insuficiente presencia policial</a:t>
            </a:r>
          </a:p>
          <a:p>
            <a:pPr marL="571500" lvl="1" indent="-393700"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es-ES" sz="2200" b="1">
                <a:solidFill>
                  <a:schemeClr val="accent2"/>
                </a:solidFill>
              </a:rPr>
              <a:t>Falta de credibilidad en el Poder Judicial, en las leyes y en la Policía Nacional</a:t>
            </a:r>
          </a:p>
          <a:p>
            <a:pPr marL="571500" lvl="1" indent="-393700"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es-ES" sz="2200" b="1">
                <a:solidFill>
                  <a:schemeClr val="accent2"/>
                </a:solidFill>
              </a:rPr>
              <a:t>Bajo nivel de ingresos y crisis económica en que viven los ciudadanos</a:t>
            </a:r>
          </a:p>
          <a:p>
            <a:pPr marL="571500" lvl="1" indent="-393700"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es-ES" sz="2200" b="1">
                <a:solidFill>
                  <a:schemeClr val="accent2"/>
                </a:solidFill>
              </a:rPr>
              <a:t>Falta de fuentes de trabajo </a:t>
            </a:r>
          </a:p>
          <a:p>
            <a:pPr marL="571500" lvl="1" indent="-393700"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es-ES" sz="2200" b="1">
                <a:solidFill>
                  <a:schemeClr val="accent2"/>
                </a:solidFill>
              </a:rPr>
              <a:t>Normas que favorecen a los delincuentes</a:t>
            </a:r>
          </a:p>
          <a:p>
            <a:pPr marL="571500" lvl="1" indent="-393700"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es-ES" sz="2200" b="1">
                <a:solidFill>
                  <a:schemeClr val="accent2"/>
                </a:solidFill>
              </a:rPr>
              <a:t>Presencia de pandillas, prostitución, drogadicción y alcoholismo</a:t>
            </a:r>
          </a:p>
          <a:p>
            <a:pPr marL="571500" lvl="1" indent="-393700"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es-ES" sz="2200" b="1">
                <a:solidFill>
                  <a:schemeClr val="accent2"/>
                </a:solidFill>
              </a:rPr>
              <a:t>Plan Colombia</a:t>
            </a:r>
            <a:endParaRPr lang="es-ES_tradnl" sz="2200" b="1">
              <a:solidFill>
                <a:schemeClr val="accent2"/>
              </a:solidFill>
            </a:endParaRPr>
          </a:p>
        </p:txBody>
      </p:sp>
      <p:pic>
        <p:nvPicPr>
          <p:cNvPr id="26629" name="Picture 5" descr="C:\0cnc\IMAGENES\Esc Quit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9900" y="457200"/>
            <a:ext cx="749300" cy="1181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662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nimBg="1" autoUpdateAnimBg="0"/>
      <p:bldP spid="26627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04800" y="2209800"/>
            <a:ext cx="8534400" cy="43942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indent="-342900" algn="just" defTabSz="457200">
              <a:lnSpc>
                <a:spcPct val="120000"/>
              </a:lnSpc>
            </a:pPr>
            <a:r>
              <a:rPr lang="es-ES" sz="2000" b="1" u="sng">
                <a:solidFill>
                  <a:srgbClr val="6600CC"/>
                </a:solidFill>
              </a:rPr>
              <a:t>Ministerio de Educación:</a:t>
            </a:r>
            <a:r>
              <a:rPr lang="es-ES" sz="2000" b="1"/>
              <a:t> 	</a:t>
            </a:r>
            <a:r>
              <a:rPr lang="es-ES" sz="2000" b="1">
                <a:solidFill>
                  <a:srgbClr val="CC0000"/>
                </a:solidFill>
              </a:rPr>
              <a:t>Programa  Escuela para Padres</a:t>
            </a:r>
            <a:endParaRPr lang="es-ES" sz="2000" b="1"/>
          </a:p>
          <a:p>
            <a:pPr lvl="1" indent="-342900" algn="just" defTabSz="457200">
              <a:lnSpc>
                <a:spcPct val="50000"/>
              </a:lnSpc>
            </a:pPr>
            <a:endParaRPr lang="es-ES" sz="2000" b="1"/>
          </a:p>
          <a:p>
            <a:pPr lvl="1" indent="-342900" algn="just" defTabSz="457200">
              <a:lnSpc>
                <a:spcPct val="120000"/>
              </a:lnSpc>
            </a:pPr>
            <a:r>
              <a:rPr lang="es-ES" sz="2000" b="1" u="sng">
                <a:solidFill>
                  <a:srgbClr val="6600CC"/>
                </a:solidFill>
              </a:rPr>
              <a:t>Ministerio de Salud:</a:t>
            </a:r>
            <a:r>
              <a:rPr lang="es-ES" sz="2000" b="1"/>
              <a:t> 		</a:t>
            </a:r>
            <a:r>
              <a:rPr lang="es-ES" sz="2000" b="1">
                <a:solidFill>
                  <a:srgbClr val="CC0000"/>
                </a:solidFill>
              </a:rPr>
              <a:t>Programas de Prevención de Salud</a:t>
            </a:r>
            <a:endParaRPr lang="es-ES" sz="2000" b="1"/>
          </a:p>
          <a:p>
            <a:pPr lvl="1" indent="-342900" algn="just" defTabSz="457200">
              <a:lnSpc>
                <a:spcPct val="60000"/>
              </a:lnSpc>
            </a:pPr>
            <a:endParaRPr lang="es-ES" sz="2000" b="1"/>
          </a:p>
          <a:p>
            <a:pPr lvl="1" indent="-342900" algn="just" defTabSz="457200">
              <a:lnSpc>
                <a:spcPct val="120000"/>
              </a:lnSpc>
            </a:pPr>
            <a:r>
              <a:rPr lang="es-ES" sz="2000" b="1" u="sng">
                <a:solidFill>
                  <a:srgbClr val="6600CC"/>
                </a:solidFill>
              </a:rPr>
              <a:t>Universidades:</a:t>
            </a:r>
            <a:r>
              <a:rPr lang="es-ES" sz="2000" b="1"/>
              <a:t>  			</a:t>
            </a:r>
            <a:r>
              <a:rPr lang="es-ES" sz="2000" b="1">
                <a:solidFill>
                  <a:srgbClr val="CC0000"/>
                </a:solidFill>
              </a:rPr>
              <a:t>Consultorios Jurídicos Gratuitos</a:t>
            </a:r>
          </a:p>
          <a:p>
            <a:pPr lvl="1" indent="-342900" algn="just" defTabSz="457200">
              <a:lnSpc>
                <a:spcPct val="60000"/>
              </a:lnSpc>
            </a:pPr>
            <a:endParaRPr lang="es-ES" sz="2000" b="1"/>
          </a:p>
          <a:p>
            <a:pPr lvl="1" indent="-342900" algn="just" defTabSz="457200">
              <a:lnSpc>
                <a:spcPct val="120000"/>
              </a:lnSpc>
            </a:pPr>
            <a:r>
              <a:rPr lang="es-ES" sz="2000" b="1" u="sng">
                <a:solidFill>
                  <a:srgbClr val="6600CC"/>
                </a:solidFill>
              </a:rPr>
              <a:t>I.N.N.FA:</a:t>
            </a:r>
            <a:r>
              <a:rPr lang="es-ES" sz="2000" b="1"/>
              <a:t> 					</a:t>
            </a:r>
            <a:r>
              <a:rPr lang="es-ES" sz="2000" b="1">
                <a:solidFill>
                  <a:srgbClr val="CC0000"/>
                </a:solidFill>
              </a:rPr>
              <a:t>Programa Ayuda Médica,</a:t>
            </a:r>
            <a:r>
              <a:rPr lang="es-ES" b="1">
                <a:solidFill>
                  <a:srgbClr val="CC0000"/>
                </a:solidFill>
              </a:rPr>
              <a:t> </a:t>
            </a:r>
            <a:r>
              <a:rPr lang="es-ES" sz="2000" b="1">
                <a:solidFill>
                  <a:srgbClr val="CC0000"/>
                </a:solidFill>
              </a:rPr>
              <a:t>Psicológica y 							Social para el Niño y la Familia</a:t>
            </a:r>
            <a:endParaRPr lang="es-ES" sz="2000" b="1"/>
          </a:p>
          <a:p>
            <a:pPr lvl="1" indent="-342900" algn="just" defTabSz="457200">
              <a:lnSpc>
                <a:spcPct val="70000"/>
              </a:lnSpc>
            </a:pPr>
            <a:endParaRPr lang="es-ES" sz="2000" b="1" u="sng">
              <a:solidFill>
                <a:srgbClr val="6600CC"/>
              </a:solidFill>
            </a:endParaRPr>
          </a:p>
          <a:p>
            <a:pPr lvl="1" indent="-342900" algn="just" defTabSz="457200">
              <a:lnSpc>
                <a:spcPct val="120000"/>
              </a:lnSpc>
            </a:pPr>
            <a:r>
              <a:rPr lang="es-ES" sz="2000" b="1" u="sng">
                <a:solidFill>
                  <a:srgbClr val="6600CC"/>
                </a:solidFill>
              </a:rPr>
              <a:t>Comisaría de la Mujer </a:t>
            </a:r>
            <a:r>
              <a:rPr lang="es-ES" sz="2000" b="1">
                <a:solidFill>
                  <a:srgbClr val="6600CC"/>
                </a:solidFill>
              </a:rPr>
              <a:t>	</a:t>
            </a:r>
            <a:r>
              <a:rPr lang="es-ES" sz="2000" b="1">
                <a:solidFill>
                  <a:srgbClr val="CC0000"/>
                </a:solidFill>
              </a:rPr>
              <a:t>Violencia intrafamiliar</a:t>
            </a:r>
            <a:endParaRPr lang="es-ES" sz="2000" b="1"/>
          </a:p>
          <a:p>
            <a:pPr lvl="1" indent="-342900" algn="just" defTabSz="457200">
              <a:lnSpc>
                <a:spcPct val="70000"/>
              </a:lnSpc>
            </a:pPr>
            <a:endParaRPr lang="es-ES" sz="2000" b="1" u="sng">
              <a:solidFill>
                <a:srgbClr val="6600CC"/>
              </a:solidFill>
            </a:endParaRPr>
          </a:p>
          <a:p>
            <a:pPr lvl="1" indent="-342900" algn="just" defTabSz="457200">
              <a:lnSpc>
                <a:spcPct val="120000"/>
              </a:lnSpc>
            </a:pPr>
            <a:r>
              <a:rPr lang="es-ES" sz="2000" b="1" u="sng">
                <a:solidFill>
                  <a:srgbClr val="6600CC"/>
                </a:solidFill>
              </a:rPr>
              <a:t>Policía Nacional:</a:t>
            </a:r>
            <a:r>
              <a:rPr lang="es-ES" sz="2000" b="1">
                <a:solidFill>
                  <a:srgbClr val="6600CC"/>
                </a:solidFill>
              </a:rPr>
              <a:t>			</a:t>
            </a:r>
            <a:r>
              <a:rPr lang="es-ES" sz="2000" b="1">
                <a:solidFill>
                  <a:srgbClr val="CC0000"/>
                </a:solidFill>
              </a:rPr>
              <a:t>Programas para menores, consumo de</a:t>
            </a:r>
          </a:p>
          <a:p>
            <a:pPr lvl="1" indent="-342900" algn="just" defTabSz="457200">
              <a:lnSpc>
                <a:spcPct val="120000"/>
              </a:lnSpc>
            </a:pPr>
            <a:r>
              <a:rPr lang="es-ES" sz="2000" b="1">
                <a:solidFill>
                  <a:srgbClr val="CC0000"/>
                </a:solidFill>
              </a:rPr>
              <a:t>							drogas, educación vial, maltrato									intrafamiliar. ODMU Y DINAPEN</a:t>
            </a:r>
            <a:endParaRPr lang="es-ES_tradnl" sz="2000" b="1">
              <a:solidFill>
                <a:srgbClr val="CC0000"/>
              </a:solidFill>
            </a:endParaRPr>
          </a:p>
        </p:txBody>
      </p:sp>
      <p:grpSp>
        <p:nvGrpSpPr>
          <p:cNvPr id="28681" name="Group 9"/>
          <p:cNvGrpSpPr>
            <a:grpSpLocks/>
          </p:cNvGrpSpPr>
          <p:nvPr/>
        </p:nvGrpSpPr>
        <p:grpSpPr bwMode="auto">
          <a:xfrm>
            <a:off x="1295400" y="228600"/>
            <a:ext cx="7391400" cy="1695450"/>
            <a:chOff x="816" y="240"/>
            <a:chExt cx="4656" cy="1068"/>
          </a:xfrm>
        </p:grpSpPr>
        <p:sp>
          <p:nvSpPr>
            <p:cNvPr id="28676" name="Text Box 4"/>
            <p:cNvSpPr txBox="1">
              <a:spLocks noChangeArrowheads="1"/>
            </p:cNvSpPr>
            <p:nvPr/>
          </p:nvSpPr>
          <p:spPr bwMode="auto">
            <a:xfrm>
              <a:off x="816" y="240"/>
              <a:ext cx="465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s-ES_tradnl" sz="32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PLANTEAMIENTO DE RESPUESTA</a:t>
              </a:r>
            </a:p>
          </p:txBody>
        </p:sp>
        <p:sp>
          <p:nvSpPr>
            <p:cNvPr id="28677" name="Text Box 5"/>
            <p:cNvSpPr txBox="1">
              <a:spLocks noChangeArrowheads="1"/>
            </p:cNvSpPr>
            <p:nvPr/>
          </p:nvSpPr>
          <p:spPr bwMode="auto">
            <a:xfrm>
              <a:off x="2723" y="624"/>
              <a:ext cx="2749" cy="308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s-ES_tradnl" sz="2600" b="1">
                  <a:solidFill>
                    <a:srgbClr val="0000FF"/>
                  </a:solidFill>
                </a:rPr>
                <a:t>PREVENCION PRIMARIA</a:t>
              </a:r>
            </a:p>
          </p:txBody>
        </p:sp>
        <p:sp>
          <p:nvSpPr>
            <p:cNvPr id="28678" name="Text Box 6"/>
            <p:cNvSpPr txBox="1">
              <a:spLocks noChangeArrowheads="1"/>
            </p:cNvSpPr>
            <p:nvPr/>
          </p:nvSpPr>
          <p:spPr bwMode="auto">
            <a:xfrm>
              <a:off x="3493" y="1008"/>
              <a:ext cx="1979" cy="300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lnSpc>
                  <a:spcPct val="90000"/>
                </a:lnSpc>
                <a:spcBef>
                  <a:spcPct val="50000"/>
                </a:spcBef>
                <a:buFont typeface="Wingdings" pitchFamily="2" charset="2"/>
                <a:buNone/>
              </a:pPr>
              <a:r>
                <a:rPr lang="es-ES_tradnl" sz="2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E  S  T  A  D  O</a:t>
              </a:r>
            </a:p>
          </p:txBody>
        </p:sp>
      </p:grpSp>
      <p:pic>
        <p:nvPicPr>
          <p:cNvPr id="28680" name="Picture 8" descr="C:\0cnc\IMAGENES\Esc Quit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775" y="584200"/>
            <a:ext cx="749300" cy="1181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L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AP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609600" y="2362200"/>
            <a:ext cx="8001000" cy="4237038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279400">
              <a:lnSpc>
                <a:spcPct val="130000"/>
              </a:lnSpc>
              <a:buFont typeface="Wingdings" pitchFamily="2" charset="2"/>
              <a:buChar char="ü"/>
            </a:pPr>
            <a:r>
              <a:rPr lang="es-ES" sz="2800">
                <a:solidFill>
                  <a:srgbClr val="CC0000"/>
                </a:solidFill>
              </a:rPr>
              <a:t>   Consejo Nacional de Mujeres  </a:t>
            </a:r>
            <a:r>
              <a:rPr lang="es-ES_tradnl" sz="2800">
                <a:solidFill>
                  <a:schemeClr val="accent2"/>
                </a:solidFill>
              </a:rPr>
              <a:t>(CONAMU),</a:t>
            </a:r>
            <a:r>
              <a:rPr lang="es-ES_tradnl" sz="2800">
                <a:solidFill>
                  <a:srgbClr val="CC0000"/>
                </a:solidFill>
              </a:rPr>
              <a:t> </a:t>
            </a:r>
          </a:p>
          <a:p>
            <a:pPr marL="342900" indent="-279400">
              <a:lnSpc>
                <a:spcPct val="130000"/>
              </a:lnSpc>
              <a:buFont typeface="Wingdings" pitchFamily="2" charset="2"/>
              <a:buChar char="ü"/>
            </a:pPr>
            <a:r>
              <a:rPr lang="es-ES_tradnl" sz="2800">
                <a:solidFill>
                  <a:srgbClr val="CC0000"/>
                </a:solidFill>
              </a:rPr>
              <a:t>   Centro de Estudios e Investigación de la </a:t>
            </a:r>
          </a:p>
          <a:p>
            <a:pPr marL="342900" indent="-279400">
              <a:lnSpc>
                <a:spcPct val="130000"/>
              </a:lnSpc>
              <a:buFont typeface="Wingdings" pitchFamily="2" charset="2"/>
              <a:buNone/>
            </a:pPr>
            <a:r>
              <a:rPr lang="es-ES_tradnl" sz="2800">
                <a:solidFill>
                  <a:srgbClr val="CC0000"/>
                </a:solidFill>
              </a:rPr>
              <a:t>      Mujer Ecuatoriana </a:t>
            </a:r>
            <a:r>
              <a:rPr lang="es-ES_tradnl" sz="2800">
                <a:solidFill>
                  <a:schemeClr val="accent2"/>
                </a:solidFill>
              </a:rPr>
              <a:t>(CEIME),</a:t>
            </a:r>
            <a:r>
              <a:rPr lang="es-ES_tradnl" sz="2800">
                <a:solidFill>
                  <a:srgbClr val="CC0000"/>
                </a:solidFill>
              </a:rPr>
              <a:t> </a:t>
            </a:r>
          </a:p>
          <a:p>
            <a:pPr marL="342900" indent="-279400">
              <a:lnSpc>
                <a:spcPct val="130000"/>
              </a:lnSpc>
              <a:buFont typeface="Wingdings" pitchFamily="2" charset="2"/>
              <a:buChar char="ü"/>
            </a:pPr>
            <a:r>
              <a:rPr lang="es-ES_tradnl" sz="2800">
                <a:solidFill>
                  <a:srgbClr val="CC0000"/>
                </a:solidFill>
              </a:rPr>
              <a:t>   Centro de Planificación Familiar    </a:t>
            </a:r>
          </a:p>
          <a:p>
            <a:pPr marL="342900" indent="-279400">
              <a:lnSpc>
                <a:spcPct val="130000"/>
              </a:lnSpc>
              <a:buFont typeface="Wingdings" pitchFamily="2" charset="2"/>
              <a:buNone/>
            </a:pPr>
            <a:r>
              <a:rPr lang="es-ES_tradnl" sz="2800">
                <a:solidFill>
                  <a:schemeClr val="accent2"/>
                </a:solidFill>
              </a:rPr>
              <a:t>      (CEMOPLAF),</a:t>
            </a:r>
          </a:p>
          <a:p>
            <a:pPr marL="342900" indent="-279400">
              <a:lnSpc>
                <a:spcPct val="60000"/>
              </a:lnSpc>
              <a:buFont typeface="Wingdings" pitchFamily="2" charset="2"/>
              <a:buNone/>
            </a:pPr>
            <a:endParaRPr lang="es-ES_tradnl" sz="2800" b="1">
              <a:solidFill>
                <a:srgbClr val="CC0000"/>
              </a:solidFill>
            </a:endParaRPr>
          </a:p>
          <a:p>
            <a:pPr marL="342900" indent="-279400" algn="ctr">
              <a:lnSpc>
                <a:spcPct val="130000"/>
              </a:lnSpc>
              <a:buFont typeface="Wingdings" pitchFamily="2" charset="2"/>
              <a:buNone/>
            </a:pPr>
            <a:r>
              <a:rPr lang="es-ES_tradnl" sz="2800" b="1">
                <a:solidFill>
                  <a:srgbClr val="9933FF"/>
                </a:solidFill>
              </a:rPr>
              <a:t>	CON PROGRAMAS DE SALUD, EDUCACIÓN Y VIOLENCIA INTRAFAMILIAR</a:t>
            </a:r>
            <a:endParaRPr lang="es-ES_tradnl" sz="2800" b="1">
              <a:solidFill>
                <a:srgbClr val="008000"/>
              </a:solidFill>
            </a:endParaRPr>
          </a:p>
        </p:txBody>
      </p:sp>
      <p:pic>
        <p:nvPicPr>
          <p:cNvPr id="30728" name="Picture 8" descr="C:\0cnc\IMAGENES\Esc Quit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775" y="584200"/>
            <a:ext cx="749300" cy="1181100"/>
          </a:xfrm>
          <a:prstGeom prst="rect">
            <a:avLst/>
          </a:prstGeom>
          <a:noFill/>
        </p:spPr>
      </p:pic>
      <p:grpSp>
        <p:nvGrpSpPr>
          <p:cNvPr id="30729" name="Group 9"/>
          <p:cNvGrpSpPr>
            <a:grpSpLocks/>
          </p:cNvGrpSpPr>
          <p:nvPr/>
        </p:nvGrpSpPr>
        <p:grpSpPr bwMode="auto">
          <a:xfrm>
            <a:off x="1295400" y="228600"/>
            <a:ext cx="7391400" cy="1722438"/>
            <a:chOff x="816" y="240"/>
            <a:chExt cx="4656" cy="1085"/>
          </a:xfrm>
        </p:grpSpPr>
        <p:sp>
          <p:nvSpPr>
            <p:cNvPr id="30730" name="Text Box 10"/>
            <p:cNvSpPr txBox="1">
              <a:spLocks noChangeArrowheads="1"/>
            </p:cNvSpPr>
            <p:nvPr/>
          </p:nvSpPr>
          <p:spPr bwMode="auto">
            <a:xfrm>
              <a:off x="816" y="240"/>
              <a:ext cx="465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s-ES_tradnl" sz="32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PLANTEAMIENTO DE RESPUESTA</a:t>
              </a:r>
            </a:p>
          </p:txBody>
        </p:sp>
        <p:sp>
          <p:nvSpPr>
            <p:cNvPr id="30731" name="Text Box 11"/>
            <p:cNvSpPr txBox="1">
              <a:spLocks noChangeArrowheads="1"/>
            </p:cNvSpPr>
            <p:nvPr/>
          </p:nvSpPr>
          <p:spPr bwMode="auto">
            <a:xfrm>
              <a:off x="2723" y="624"/>
              <a:ext cx="2749" cy="308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s-ES_tradnl" sz="2600" b="1">
                  <a:solidFill>
                    <a:srgbClr val="0000FF"/>
                  </a:solidFill>
                </a:rPr>
                <a:t>PREVENCION PRIMARIA</a:t>
              </a:r>
            </a:p>
          </p:txBody>
        </p:sp>
        <p:sp>
          <p:nvSpPr>
            <p:cNvPr id="30732" name="Text Box 12"/>
            <p:cNvSpPr txBox="1">
              <a:spLocks noChangeArrowheads="1"/>
            </p:cNvSpPr>
            <p:nvPr/>
          </p:nvSpPr>
          <p:spPr bwMode="auto">
            <a:xfrm>
              <a:off x="3493" y="1008"/>
              <a:ext cx="1979" cy="317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lnSpc>
                  <a:spcPct val="90000"/>
                </a:lnSpc>
                <a:spcBef>
                  <a:spcPct val="50000"/>
                </a:spcBef>
                <a:buFont typeface="Wingdings" pitchFamily="2" charset="2"/>
                <a:buNone/>
              </a:pPr>
              <a:r>
                <a:rPr lang="es-ES_tradnl" sz="3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    N    G’    S</a:t>
              </a:r>
              <a:endParaRPr lang="es-ES_tradnl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L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4" presetClass="entr" presetSubtype="32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304800" y="2133600"/>
            <a:ext cx="8534400" cy="45116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85800" lvl="1" indent="-457200" algn="just">
              <a:lnSpc>
                <a:spcPct val="110000"/>
              </a:lnSpc>
              <a:buFont typeface="Wingdings" pitchFamily="2" charset="2"/>
              <a:buChar char="ü"/>
            </a:pPr>
            <a:r>
              <a:rPr lang="es-ES" sz="2200" b="1">
                <a:solidFill>
                  <a:srgbClr val="0000FF"/>
                </a:solidFill>
              </a:rPr>
              <a:t>Patronato Municipal San José </a:t>
            </a:r>
          </a:p>
          <a:p>
            <a:pPr marL="685800" lvl="1" indent="-457200" algn="just">
              <a:lnSpc>
                <a:spcPct val="110000"/>
              </a:lnSpc>
              <a:buFont typeface="Wingdings" pitchFamily="2" charset="2"/>
              <a:buChar char="ü"/>
            </a:pPr>
            <a:r>
              <a:rPr lang="es-ES" sz="2200" b="1">
                <a:solidFill>
                  <a:srgbClr val="0000FF"/>
                </a:solidFill>
              </a:rPr>
              <a:t>Comisaría “Las Tres Manuelas”</a:t>
            </a:r>
          </a:p>
          <a:p>
            <a:pPr marL="685800" lvl="1" indent="-457200">
              <a:lnSpc>
                <a:spcPct val="110000"/>
              </a:lnSpc>
              <a:buFont typeface="Wingdings" pitchFamily="2" charset="2"/>
              <a:buChar char="ü"/>
            </a:pPr>
            <a:r>
              <a:rPr lang="es-ES" sz="2200" b="1">
                <a:solidFill>
                  <a:srgbClr val="0000FF"/>
                </a:solidFill>
              </a:rPr>
              <a:t>Dirección Metropolitana de Educación Cultura y Deportes</a:t>
            </a:r>
          </a:p>
          <a:p>
            <a:pPr marL="685800" lvl="1" indent="-457200" algn="just">
              <a:lnSpc>
                <a:spcPct val="110000"/>
              </a:lnSpc>
              <a:buFont typeface="Wingdings" pitchFamily="2" charset="2"/>
              <a:buChar char="ü"/>
            </a:pPr>
            <a:r>
              <a:rPr lang="es-ES" sz="2200" b="1">
                <a:solidFill>
                  <a:srgbClr val="0000FF"/>
                </a:solidFill>
              </a:rPr>
              <a:t>Dirección  Metropolitana de Seguridad Ciudadana:</a:t>
            </a:r>
            <a:endParaRPr lang="es-ES_tradnl" sz="2200" b="1"/>
          </a:p>
          <a:p>
            <a:pPr marL="1193800" lvl="2" algn="just">
              <a:lnSpc>
                <a:spcPct val="110000"/>
              </a:lnSpc>
              <a:buFontTx/>
              <a:buChar char="–"/>
            </a:pPr>
            <a:r>
              <a:rPr lang="es-ES" sz="2200" b="1"/>
              <a:t>  Plan de Seguiridad Ciudadana frente a desastres </a:t>
            </a:r>
          </a:p>
          <a:p>
            <a:pPr marL="1193800" lvl="2" algn="just">
              <a:lnSpc>
                <a:spcPct val="110000"/>
              </a:lnSpc>
            </a:pPr>
            <a:r>
              <a:rPr lang="es-ES" sz="2200" b="1"/>
              <a:t>    naturales. </a:t>
            </a:r>
          </a:p>
          <a:p>
            <a:pPr marL="1193800" lvl="2" algn="just">
              <a:lnSpc>
                <a:spcPct val="110000"/>
              </a:lnSpc>
              <a:buFontTx/>
              <a:buChar char="–"/>
            </a:pPr>
            <a:r>
              <a:rPr lang="es-ES" sz="2200" b="1"/>
              <a:t>  Plan Metropolitano de Seguridad Ciudadana </a:t>
            </a:r>
          </a:p>
          <a:p>
            <a:pPr marL="1193800" lvl="2" algn="just">
              <a:lnSpc>
                <a:spcPct val="110000"/>
              </a:lnSpc>
            </a:pPr>
            <a:r>
              <a:rPr lang="es-ES" sz="2200" b="1"/>
              <a:t>    “Solidaridad”</a:t>
            </a:r>
          </a:p>
          <a:p>
            <a:pPr marL="1193800" lvl="2" algn="just">
              <a:lnSpc>
                <a:spcPct val="110000"/>
              </a:lnSpc>
              <a:buFontTx/>
              <a:buChar char="–"/>
            </a:pPr>
            <a:r>
              <a:rPr lang="es-ES" sz="2200" b="1"/>
              <a:t>  Plan de Seguridad Ciudadana para la prevención, </a:t>
            </a:r>
          </a:p>
          <a:p>
            <a:pPr marL="1193800" lvl="2" algn="just">
              <a:lnSpc>
                <a:spcPct val="110000"/>
              </a:lnSpc>
            </a:pPr>
            <a:r>
              <a:rPr lang="es-ES" sz="2200" b="1"/>
              <a:t>    persuación y control delincuencial entre la Policía </a:t>
            </a:r>
          </a:p>
          <a:p>
            <a:pPr marL="1193800" lvl="2" algn="just">
              <a:lnSpc>
                <a:spcPct val="110000"/>
              </a:lnSpc>
            </a:pPr>
            <a:r>
              <a:rPr lang="es-ES" sz="2200" b="1"/>
              <a:t>    Nacional y el MDMQ</a:t>
            </a:r>
          </a:p>
        </p:txBody>
      </p:sp>
      <p:pic>
        <p:nvPicPr>
          <p:cNvPr id="32776" name="Picture 8" descr="C:\0cnc\IMAGENES\Esc Quit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775" y="584200"/>
            <a:ext cx="749300" cy="1181100"/>
          </a:xfrm>
          <a:prstGeom prst="rect">
            <a:avLst/>
          </a:prstGeom>
          <a:noFill/>
        </p:spPr>
      </p:pic>
      <p:grpSp>
        <p:nvGrpSpPr>
          <p:cNvPr id="32777" name="Group 9"/>
          <p:cNvGrpSpPr>
            <a:grpSpLocks/>
          </p:cNvGrpSpPr>
          <p:nvPr/>
        </p:nvGrpSpPr>
        <p:grpSpPr bwMode="auto">
          <a:xfrm>
            <a:off x="1295400" y="228600"/>
            <a:ext cx="7391400" cy="1722438"/>
            <a:chOff x="816" y="240"/>
            <a:chExt cx="4656" cy="1085"/>
          </a:xfrm>
        </p:grpSpPr>
        <p:sp>
          <p:nvSpPr>
            <p:cNvPr id="32778" name="Text Box 10"/>
            <p:cNvSpPr txBox="1">
              <a:spLocks noChangeArrowheads="1"/>
            </p:cNvSpPr>
            <p:nvPr/>
          </p:nvSpPr>
          <p:spPr bwMode="auto">
            <a:xfrm>
              <a:off x="816" y="240"/>
              <a:ext cx="465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s-ES_tradnl" sz="32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PLANTEAMIENTO DE RESPUESTA</a:t>
              </a:r>
            </a:p>
          </p:txBody>
        </p:sp>
        <p:sp>
          <p:nvSpPr>
            <p:cNvPr id="32779" name="Text Box 11"/>
            <p:cNvSpPr txBox="1">
              <a:spLocks noChangeArrowheads="1"/>
            </p:cNvSpPr>
            <p:nvPr/>
          </p:nvSpPr>
          <p:spPr bwMode="auto">
            <a:xfrm>
              <a:off x="2723" y="624"/>
              <a:ext cx="2749" cy="308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s-ES_tradnl" sz="2600" b="1">
                  <a:solidFill>
                    <a:srgbClr val="0000FF"/>
                  </a:solidFill>
                </a:rPr>
                <a:t>PREVENCION PRIMARIA</a:t>
              </a:r>
            </a:p>
          </p:txBody>
        </p:sp>
        <p:sp>
          <p:nvSpPr>
            <p:cNvPr id="32780" name="Text Box 12"/>
            <p:cNvSpPr txBox="1">
              <a:spLocks noChangeArrowheads="1"/>
            </p:cNvSpPr>
            <p:nvPr/>
          </p:nvSpPr>
          <p:spPr bwMode="auto">
            <a:xfrm>
              <a:off x="3493" y="1008"/>
              <a:ext cx="1979" cy="317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lnSpc>
                  <a:spcPct val="90000"/>
                </a:lnSpc>
                <a:spcBef>
                  <a:spcPct val="50000"/>
                </a:spcBef>
                <a:buFont typeface="Wingdings" pitchFamily="2" charset="2"/>
                <a:buNone/>
              </a:pPr>
              <a:r>
                <a:rPr lang="es-ES_tradnl" sz="3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 U N I C I P I O</a:t>
              </a:r>
              <a:endParaRPr lang="es-ES_tradnl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L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REN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381000" y="1981200"/>
            <a:ext cx="8382000" cy="4549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lvl="1" indent="-228600" algn="just">
              <a:lnSpc>
                <a:spcPct val="130000"/>
              </a:lnSpc>
              <a:buFontTx/>
              <a:buChar char="•"/>
            </a:pPr>
            <a:r>
              <a:rPr lang="es-ES" sz="2500" b="1">
                <a:solidFill>
                  <a:srgbClr val="0000FF"/>
                </a:solidFill>
              </a:rPr>
              <a:t>Las iglesias con programas dirigidos  a jóvenes, para mitigar la prostitución, consumo de droga y alcoholismo.</a:t>
            </a:r>
          </a:p>
          <a:p>
            <a:pPr marL="342900" lvl="1" indent="-228600" algn="just">
              <a:lnSpc>
                <a:spcPct val="130000"/>
              </a:lnSpc>
              <a:buFontTx/>
              <a:buChar char="•"/>
            </a:pPr>
            <a:endParaRPr lang="es-ES" sz="2500" b="1">
              <a:solidFill>
                <a:srgbClr val="0000FF"/>
              </a:solidFill>
            </a:endParaRPr>
          </a:p>
          <a:p>
            <a:pPr marL="342900" lvl="1" indent="-228600" algn="just">
              <a:lnSpc>
                <a:spcPct val="130000"/>
              </a:lnSpc>
              <a:buFontTx/>
              <a:buChar char="•"/>
            </a:pPr>
            <a:r>
              <a:rPr lang="es-ES" sz="2500" b="1">
                <a:solidFill>
                  <a:srgbClr val="0000FF"/>
                </a:solidFill>
              </a:rPr>
              <a:t>El MDMQ, en el Plan Solidaridad incluye programas de prevención secundaria como, capacitación para jóvenes, desarrollo comunitario y compromiso de disminuir con normas de prevención los índices delictivos.</a:t>
            </a:r>
          </a:p>
        </p:txBody>
      </p:sp>
      <p:pic>
        <p:nvPicPr>
          <p:cNvPr id="34824" name="Picture 8" descr="C:\0cnc\IMAGENES\Esc Quit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775" y="584200"/>
            <a:ext cx="749300" cy="1181100"/>
          </a:xfrm>
          <a:prstGeom prst="rect">
            <a:avLst/>
          </a:prstGeom>
          <a:noFill/>
        </p:spPr>
      </p:pic>
      <p:grpSp>
        <p:nvGrpSpPr>
          <p:cNvPr id="34830" name="Group 14"/>
          <p:cNvGrpSpPr>
            <a:grpSpLocks/>
          </p:cNvGrpSpPr>
          <p:nvPr/>
        </p:nvGrpSpPr>
        <p:grpSpPr bwMode="auto">
          <a:xfrm>
            <a:off x="1371600" y="349250"/>
            <a:ext cx="7391400" cy="1098550"/>
            <a:chOff x="864" y="220"/>
            <a:chExt cx="4656" cy="692"/>
          </a:xfrm>
        </p:grpSpPr>
        <p:sp>
          <p:nvSpPr>
            <p:cNvPr id="34826" name="Text Box 10"/>
            <p:cNvSpPr txBox="1">
              <a:spLocks noChangeArrowheads="1"/>
            </p:cNvSpPr>
            <p:nvPr/>
          </p:nvSpPr>
          <p:spPr bwMode="auto">
            <a:xfrm>
              <a:off x="864" y="220"/>
              <a:ext cx="465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s-ES_tradnl" sz="32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PLANTEAMIENTO DE RESPUESTA</a:t>
              </a:r>
            </a:p>
          </p:txBody>
        </p:sp>
        <p:sp>
          <p:nvSpPr>
            <p:cNvPr id="34827" name="Text Box 11"/>
            <p:cNvSpPr txBox="1">
              <a:spLocks noChangeArrowheads="1"/>
            </p:cNvSpPr>
            <p:nvPr/>
          </p:nvSpPr>
          <p:spPr bwMode="auto">
            <a:xfrm>
              <a:off x="2400" y="604"/>
              <a:ext cx="3120" cy="308"/>
            </a:xfrm>
            <a:prstGeom prst="rect">
              <a:avLst/>
            </a:prstGeom>
            <a:solidFill>
              <a:srgbClr val="66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s-ES_tradnl" sz="2600" b="1">
                  <a:solidFill>
                    <a:srgbClr val="0000FF"/>
                  </a:solidFill>
                </a:rPr>
                <a:t>PREVENCION SECUNDARIA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SPA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23" presetClass="entr" presetSubtype="528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457200" y="2057400"/>
            <a:ext cx="8382000" cy="44450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indent="-228600" algn="just">
              <a:lnSpc>
                <a:spcPct val="170000"/>
              </a:lnSpc>
              <a:buFontTx/>
              <a:buChar char="•"/>
            </a:pPr>
            <a:r>
              <a:rPr lang="es-ES_tradnl" sz="2800" b="1">
                <a:solidFill>
                  <a:srgbClr val="9900CC"/>
                </a:solidFill>
              </a:rPr>
              <a:t>Centro de Rehabilitación “Virgilio Guerrero”, organismo gubernamental, con programas que incluyen capacitación a reclusos.</a:t>
            </a:r>
          </a:p>
          <a:p>
            <a:pPr lvl="1" indent="-228600" algn="just">
              <a:lnSpc>
                <a:spcPct val="170000"/>
              </a:lnSpc>
            </a:pPr>
            <a:endParaRPr lang="es-ES_tradnl" sz="2800" b="1">
              <a:solidFill>
                <a:srgbClr val="9900CC"/>
              </a:solidFill>
            </a:endParaRPr>
          </a:p>
          <a:p>
            <a:pPr lvl="1" indent="-228600" algn="just">
              <a:lnSpc>
                <a:spcPct val="170000"/>
              </a:lnSpc>
              <a:buFontTx/>
              <a:buChar char="•"/>
            </a:pPr>
            <a:r>
              <a:rPr lang="es-ES_tradnl" sz="2800" b="1">
                <a:solidFill>
                  <a:srgbClr val="9900CC"/>
                </a:solidFill>
              </a:rPr>
              <a:t>El Municipio de Quito, con programas educativos, culturales y deportivos.</a:t>
            </a:r>
            <a:endParaRPr lang="es-ES" sz="2800" b="1">
              <a:solidFill>
                <a:srgbClr val="9900CC"/>
              </a:solidFill>
            </a:endParaRPr>
          </a:p>
        </p:txBody>
      </p:sp>
      <p:pic>
        <p:nvPicPr>
          <p:cNvPr id="36872" name="Picture 8" descr="C:\0cnc\IMAGENES\Esc Quit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775" y="584200"/>
            <a:ext cx="749300" cy="1181100"/>
          </a:xfrm>
          <a:prstGeom prst="rect">
            <a:avLst/>
          </a:prstGeom>
          <a:noFill/>
        </p:spPr>
      </p:pic>
      <p:grpSp>
        <p:nvGrpSpPr>
          <p:cNvPr id="36873" name="Group 9"/>
          <p:cNvGrpSpPr>
            <a:grpSpLocks/>
          </p:cNvGrpSpPr>
          <p:nvPr/>
        </p:nvGrpSpPr>
        <p:grpSpPr bwMode="auto">
          <a:xfrm>
            <a:off x="1371600" y="349250"/>
            <a:ext cx="7391400" cy="1098550"/>
            <a:chOff x="864" y="220"/>
            <a:chExt cx="4656" cy="692"/>
          </a:xfrm>
        </p:grpSpPr>
        <p:sp>
          <p:nvSpPr>
            <p:cNvPr id="36874" name="Text Box 10"/>
            <p:cNvSpPr txBox="1">
              <a:spLocks noChangeArrowheads="1"/>
            </p:cNvSpPr>
            <p:nvPr/>
          </p:nvSpPr>
          <p:spPr bwMode="auto">
            <a:xfrm>
              <a:off x="864" y="220"/>
              <a:ext cx="465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s-ES_tradnl" sz="32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PLANTEAMIENTO DE RESPUESTA</a:t>
              </a:r>
            </a:p>
          </p:txBody>
        </p:sp>
        <p:sp>
          <p:nvSpPr>
            <p:cNvPr id="36875" name="Text Box 11"/>
            <p:cNvSpPr txBox="1">
              <a:spLocks noChangeArrowheads="1"/>
            </p:cNvSpPr>
            <p:nvPr/>
          </p:nvSpPr>
          <p:spPr bwMode="auto">
            <a:xfrm>
              <a:off x="2400" y="604"/>
              <a:ext cx="3120" cy="308"/>
            </a:xfrm>
            <a:prstGeom prst="rect">
              <a:avLst/>
            </a:prstGeom>
            <a:solidFill>
              <a:srgbClr val="66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s-ES_tradnl" sz="2600" b="1">
                  <a:solidFill>
                    <a:srgbClr val="0000FF"/>
                  </a:solidFill>
                </a:rPr>
                <a:t>PREVENCION TERCIARIA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SPA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533400" y="2209800"/>
            <a:ext cx="8153400" cy="3354388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35000" lvl="2" indent="-406400" algn="just">
              <a:lnSpc>
                <a:spcPct val="140000"/>
              </a:lnSpc>
              <a:buSzPct val="120000"/>
              <a:buFont typeface="Monotype Sorts" pitchFamily="2" charset="2"/>
              <a:buChar char="."/>
            </a:pPr>
            <a:r>
              <a:rPr lang="es-ES_tradnl" b="1">
                <a:solidFill>
                  <a:schemeClr val="accent2"/>
                </a:solidFill>
              </a:rPr>
              <a:t>   Cuenta con Servicios especializados</a:t>
            </a:r>
          </a:p>
          <a:p>
            <a:pPr marL="635000" lvl="2" indent="-406400" algn="just">
              <a:lnSpc>
                <a:spcPct val="140000"/>
              </a:lnSpc>
              <a:buSzPct val="120000"/>
              <a:buFont typeface="Monotype Sorts" pitchFamily="2" charset="2"/>
              <a:buChar char="."/>
            </a:pPr>
            <a:r>
              <a:rPr lang="es-ES_tradnl" b="1">
                <a:solidFill>
                  <a:schemeClr val="accent2"/>
                </a:solidFill>
              </a:rPr>
              <a:t>   PAI, Brigadas Barriales</a:t>
            </a:r>
          </a:p>
          <a:p>
            <a:pPr marL="635000" lvl="2" indent="-406400" algn="just">
              <a:lnSpc>
                <a:spcPct val="140000"/>
              </a:lnSpc>
              <a:buSzPct val="120000"/>
              <a:buFont typeface="Monotype Sorts" pitchFamily="2" charset="2"/>
              <a:buChar char="."/>
            </a:pPr>
            <a:r>
              <a:rPr lang="es-ES_tradnl" b="1">
                <a:solidFill>
                  <a:schemeClr val="accent2"/>
                </a:solidFill>
              </a:rPr>
              <a:t>   ODMU y DINAPEN, violencia intrafamiliar </a:t>
            </a:r>
          </a:p>
          <a:p>
            <a:pPr marL="635000" lvl="2" indent="-406400" algn="just">
              <a:lnSpc>
                <a:spcPct val="140000"/>
              </a:lnSpc>
              <a:buSzPct val="120000"/>
              <a:buFont typeface="Monotype Sorts" pitchFamily="2" charset="2"/>
              <a:buChar char="."/>
            </a:pPr>
            <a:r>
              <a:rPr lang="es-ES_tradnl" b="1">
                <a:solidFill>
                  <a:schemeClr val="accent2"/>
                </a:solidFill>
              </a:rPr>
              <a:t>   Convenio con  el Municipio, </a:t>
            </a:r>
            <a:r>
              <a:rPr lang="es-ES_tradnl" sz="2700" b="1" i="1">
                <a:solidFill>
                  <a:srgbClr val="CC0000"/>
                </a:solidFill>
              </a:rPr>
              <a:t>“</a:t>
            </a:r>
            <a:r>
              <a:rPr lang="es-ES_tradnl" sz="2700" b="1" u="sng">
                <a:solidFill>
                  <a:srgbClr val="CC0000"/>
                </a:solidFill>
              </a:rPr>
              <a:t> </a:t>
            </a:r>
            <a:r>
              <a:rPr lang="es-ES_tradnl" sz="2700" b="1" i="1" u="sng">
                <a:solidFill>
                  <a:srgbClr val="CC0000"/>
                </a:solidFill>
              </a:rPr>
              <a:t>Unidad Especial </a:t>
            </a:r>
          </a:p>
          <a:p>
            <a:pPr marL="635000" lvl="2" indent="-406400" algn="just">
              <a:lnSpc>
                <a:spcPct val="140000"/>
              </a:lnSpc>
              <a:buSzPct val="120000"/>
              <a:buFont typeface="Monotype Sorts" pitchFamily="2" charset="2"/>
              <a:buNone/>
            </a:pPr>
            <a:r>
              <a:rPr lang="es-ES_tradnl" sz="2700" b="1" i="1">
                <a:solidFill>
                  <a:srgbClr val="CC0000"/>
                </a:solidFill>
              </a:rPr>
              <a:t>       </a:t>
            </a:r>
            <a:r>
              <a:rPr lang="es-ES_tradnl" sz="2700" b="1" i="1" u="sng">
                <a:solidFill>
                  <a:srgbClr val="CC0000"/>
                </a:solidFill>
              </a:rPr>
              <a:t>de la Policía Nacional del Distrito </a:t>
            </a:r>
          </a:p>
          <a:p>
            <a:pPr marL="635000" lvl="2" indent="-406400" algn="just">
              <a:lnSpc>
                <a:spcPct val="140000"/>
              </a:lnSpc>
              <a:buSzPct val="120000"/>
              <a:buFont typeface="Monotype Sorts" pitchFamily="2" charset="2"/>
              <a:buNone/>
            </a:pPr>
            <a:r>
              <a:rPr lang="es-ES_tradnl" sz="2700" b="1" i="1">
                <a:solidFill>
                  <a:srgbClr val="CC0000"/>
                </a:solidFill>
              </a:rPr>
              <a:t>       </a:t>
            </a:r>
            <a:r>
              <a:rPr lang="es-ES_tradnl" sz="2700" b="1" i="1" u="sng">
                <a:solidFill>
                  <a:srgbClr val="CC0000"/>
                </a:solidFill>
              </a:rPr>
              <a:t>Metropolitano de Quito</a:t>
            </a:r>
            <a:r>
              <a:rPr lang="es-ES_tradnl" sz="2700" b="1">
                <a:solidFill>
                  <a:srgbClr val="CC0000"/>
                </a:solidFill>
              </a:rPr>
              <a:t>”</a:t>
            </a:r>
            <a:endParaRPr lang="es-ES_tradnl" sz="2700" b="1" u="sng">
              <a:solidFill>
                <a:srgbClr val="CC0000"/>
              </a:solidFill>
            </a:endParaRPr>
          </a:p>
        </p:txBody>
      </p:sp>
      <p:grpSp>
        <p:nvGrpSpPr>
          <p:cNvPr id="38920" name="Group 8"/>
          <p:cNvGrpSpPr>
            <a:grpSpLocks/>
          </p:cNvGrpSpPr>
          <p:nvPr/>
        </p:nvGrpSpPr>
        <p:grpSpPr bwMode="auto">
          <a:xfrm>
            <a:off x="1828800" y="304800"/>
            <a:ext cx="6629400" cy="1447800"/>
            <a:chOff x="1152" y="192"/>
            <a:chExt cx="4176" cy="912"/>
          </a:xfrm>
        </p:grpSpPr>
        <p:sp>
          <p:nvSpPr>
            <p:cNvPr id="38916" name="Text Box 4"/>
            <p:cNvSpPr txBox="1">
              <a:spLocks noChangeArrowheads="1"/>
            </p:cNvSpPr>
            <p:nvPr/>
          </p:nvSpPr>
          <p:spPr bwMode="auto">
            <a:xfrm>
              <a:off x="1152" y="192"/>
              <a:ext cx="417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s-ES_tradnl" sz="36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ESFUERZOS DE CONTROL</a:t>
              </a:r>
            </a:p>
          </p:txBody>
        </p:sp>
        <p:sp>
          <p:nvSpPr>
            <p:cNvPr id="38917" name="Text Box 5"/>
            <p:cNvSpPr txBox="1">
              <a:spLocks noChangeArrowheads="1"/>
            </p:cNvSpPr>
            <p:nvPr/>
          </p:nvSpPr>
          <p:spPr bwMode="auto">
            <a:xfrm>
              <a:off x="2544" y="672"/>
              <a:ext cx="2688" cy="432"/>
            </a:xfrm>
            <a:prstGeom prst="rect">
              <a:avLst/>
            </a:prstGeom>
            <a:gradFill rotWithShape="0">
              <a:gsLst>
                <a:gs pos="0">
                  <a:srgbClr val="DDDDDD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30000"/>
                </a:lnSpc>
                <a:spcBef>
                  <a:spcPct val="50000"/>
                </a:spcBef>
              </a:pPr>
              <a:r>
                <a:rPr lang="es-ES_tradnl" sz="3000" b="1">
                  <a:solidFill>
                    <a:srgbClr val="FF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POLICIA NACIONAL</a:t>
              </a:r>
            </a:p>
          </p:txBody>
        </p:sp>
      </p:grpSp>
      <p:pic>
        <p:nvPicPr>
          <p:cNvPr id="38919" name="Picture 7" descr="C:\0cnc\IMAGENES\Esc Quit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775" y="584200"/>
            <a:ext cx="749300" cy="1181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REN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00"/>
                            </p:stCondLst>
                            <p:childTnLst>
                              <p:par>
                                <p:cTn id="12" presetID="5" presetClass="entr" presetSubtype="5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4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RIST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533400" y="2667000"/>
            <a:ext cx="8153400" cy="39020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71500" lvl="1" indent="-457200" algn="just">
              <a:lnSpc>
                <a:spcPct val="120000"/>
              </a:lnSpc>
              <a:buFont typeface="Symbol" pitchFamily="18" charset="2"/>
              <a:buChar char="¨"/>
            </a:pPr>
            <a:r>
              <a:rPr lang="es-ES" sz="2600" b="1">
                <a:solidFill>
                  <a:schemeClr val="accent2"/>
                </a:solidFill>
              </a:rPr>
              <a:t>Tramitar un proceso, resulta oneroso</a:t>
            </a:r>
            <a:r>
              <a:rPr lang="es-ES" sz="2600">
                <a:solidFill>
                  <a:schemeClr val="accent2"/>
                </a:solidFill>
              </a:rPr>
              <a:t>.</a:t>
            </a:r>
          </a:p>
          <a:p>
            <a:pPr marL="571500" lvl="1" indent="-457200" algn="just">
              <a:lnSpc>
                <a:spcPct val="120000"/>
              </a:lnSpc>
              <a:buFont typeface="Symbol" pitchFamily="18" charset="2"/>
              <a:buChar char="¨"/>
            </a:pPr>
            <a:endParaRPr lang="es-ES" sz="2600">
              <a:solidFill>
                <a:schemeClr val="accent2"/>
              </a:solidFill>
            </a:endParaRPr>
          </a:p>
          <a:p>
            <a:pPr marL="571500" lvl="1" indent="-457200" algn="just">
              <a:lnSpc>
                <a:spcPct val="120000"/>
              </a:lnSpc>
              <a:buFont typeface="Symbol" pitchFamily="18" charset="2"/>
              <a:buChar char="¨"/>
            </a:pPr>
            <a:r>
              <a:rPr lang="es-ES" sz="2600" b="1">
                <a:solidFill>
                  <a:schemeClr val="accent2"/>
                </a:solidFill>
              </a:rPr>
              <a:t>Tiempo promedio para lograr un veredicto es imposible determinar, 100 juicios por semana para cada juzgado</a:t>
            </a:r>
            <a:endParaRPr lang="es-ES" sz="2600">
              <a:solidFill>
                <a:schemeClr val="accent2"/>
              </a:solidFill>
            </a:endParaRPr>
          </a:p>
          <a:p>
            <a:pPr marL="571500" lvl="1" indent="-457200" algn="just">
              <a:lnSpc>
                <a:spcPct val="120000"/>
              </a:lnSpc>
              <a:buFont typeface="Symbol" pitchFamily="18" charset="2"/>
              <a:buChar char="¨"/>
            </a:pPr>
            <a:endParaRPr lang="es-ES" sz="2600">
              <a:solidFill>
                <a:schemeClr val="accent2"/>
              </a:solidFill>
            </a:endParaRPr>
          </a:p>
          <a:p>
            <a:pPr marL="571500" lvl="1" indent="-457200" algn="just">
              <a:lnSpc>
                <a:spcPct val="120000"/>
              </a:lnSpc>
              <a:buFont typeface="Symbol" pitchFamily="18" charset="2"/>
              <a:buChar char="¨"/>
            </a:pPr>
            <a:r>
              <a:rPr lang="es-ES" sz="2600" b="1">
                <a:solidFill>
                  <a:schemeClr val="accent2"/>
                </a:solidFill>
              </a:rPr>
              <a:t>Dos Centros de Mediación de conflictos: Cámara de Comercio y Función Judicial</a:t>
            </a:r>
          </a:p>
        </p:txBody>
      </p:sp>
      <p:pic>
        <p:nvPicPr>
          <p:cNvPr id="40966" name="Picture 6" descr="C:\0cnc\IMAGENES\Esc Quit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775" y="584200"/>
            <a:ext cx="749300" cy="1181100"/>
          </a:xfrm>
          <a:prstGeom prst="rect">
            <a:avLst/>
          </a:prstGeom>
          <a:noFill/>
        </p:spPr>
      </p:pic>
      <p:grpSp>
        <p:nvGrpSpPr>
          <p:cNvPr id="40970" name="Group 10"/>
          <p:cNvGrpSpPr>
            <a:grpSpLocks/>
          </p:cNvGrpSpPr>
          <p:nvPr/>
        </p:nvGrpSpPr>
        <p:grpSpPr bwMode="auto">
          <a:xfrm>
            <a:off x="1828800" y="501650"/>
            <a:ext cx="6629400" cy="1631950"/>
            <a:chOff x="1152" y="316"/>
            <a:chExt cx="4176" cy="1028"/>
          </a:xfrm>
        </p:grpSpPr>
        <p:sp>
          <p:nvSpPr>
            <p:cNvPr id="40968" name="Text Box 8"/>
            <p:cNvSpPr txBox="1">
              <a:spLocks noChangeArrowheads="1"/>
            </p:cNvSpPr>
            <p:nvPr/>
          </p:nvSpPr>
          <p:spPr bwMode="auto">
            <a:xfrm>
              <a:off x="1152" y="316"/>
              <a:ext cx="417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s-ES_tradnl" sz="36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ESFUERZOS DE CONTROL</a:t>
              </a:r>
            </a:p>
          </p:txBody>
        </p:sp>
        <p:sp>
          <p:nvSpPr>
            <p:cNvPr id="40969" name="Text Box 9"/>
            <p:cNvSpPr txBox="1">
              <a:spLocks noChangeArrowheads="1"/>
            </p:cNvSpPr>
            <p:nvPr/>
          </p:nvSpPr>
          <p:spPr bwMode="auto">
            <a:xfrm>
              <a:off x="1920" y="998"/>
              <a:ext cx="3312" cy="346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s-ES_tradnl" sz="3000" b="1">
                  <a:solidFill>
                    <a:schemeClr val="accent2"/>
                  </a:solidFill>
                </a:rPr>
                <a:t>P O D E  R    J U D I C I A 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L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PEG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279400" y="1812925"/>
            <a:ext cx="8559800" cy="4775200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71500" lvl="1" indent="-457200" algn="ctr">
              <a:lnSpc>
                <a:spcPct val="130000"/>
              </a:lnSpc>
              <a:buFont typeface="Wingdings" pitchFamily="2" charset="2"/>
              <a:buNone/>
            </a:pPr>
            <a:r>
              <a:rPr lang="es-ES" sz="2800" b="1" i="1" u="sng">
                <a:solidFill>
                  <a:schemeClr val="accent2"/>
                </a:solidFill>
              </a:rPr>
              <a:t>PRECEDENCIA</a:t>
            </a:r>
            <a:r>
              <a:rPr lang="es-ES" sz="2800" b="1" i="1">
                <a:solidFill>
                  <a:schemeClr val="accent2"/>
                </a:solidFill>
              </a:rPr>
              <a:t> </a:t>
            </a:r>
            <a:r>
              <a:rPr lang="es-ES" sz="2800" b="1" i="1" u="sng">
                <a:solidFill>
                  <a:schemeClr val="accent2"/>
                </a:solidFill>
              </a:rPr>
              <a:t>AMENAZAS</a:t>
            </a:r>
            <a:r>
              <a:rPr lang="es-ES" sz="2800" b="1" i="1">
                <a:solidFill>
                  <a:schemeClr val="accent2"/>
                </a:solidFill>
              </a:rPr>
              <a:t> </a:t>
            </a:r>
            <a:r>
              <a:rPr lang="es-ES" sz="2800" b="1" i="1" u="sng">
                <a:solidFill>
                  <a:schemeClr val="accent2"/>
                </a:solidFill>
              </a:rPr>
              <a:t>DE</a:t>
            </a:r>
            <a:r>
              <a:rPr lang="es-ES" sz="2800" b="1" i="1">
                <a:solidFill>
                  <a:schemeClr val="accent2"/>
                </a:solidFill>
              </a:rPr>
              <a:t> </a:t>
            </a:r>
            <a:r>
              <a:rPr lang="es-ES" sz="2800" b="1" i="1" u="sng">
                <a:solidFill>
                  <a:schemeClr val="accent2"/>
                </a:solidFill>
              </a:rPr>
              <a:t>MAYOR</a:t>
            </a:r>
            <a:r>
              <a:rPr lang="es-ES" sz="2800" b="1" i="1">
                <a:solidFill>
                  <a:schemeClr val="accent2"/>
                </a:solidFill>
              </a:rPr>
              <a:t> </a:t>
            </a:r>
            <a:r>
              <a:rPr lang="es-ES" sz="2800" b="1" i="1" u="sng">
                <a:solidFill>
                  <a:schemeClr val="accent2"/>
                </a:solidFill>
              </a:rPr>
              <a:t>RIESGO</a:t>
            </a:r>
            <a:endParaRPr lang="es-ES" sz="2600" b="1">
              <a:solidFill>
                <a:schemeClr val="accent2"/>
              </a:solidFill>
            </a:endParaRPr>
          </a:p>
          <a:p>
            <a:pPr marL="571500" lvl="1" indent="-457200" algn="just">
              <a:lnSpc>
                <a:spcPct val="130000"/>
              </a:lnSpc>
              <a:buFont typeface="Wingdings" pitchFamily="2" charset="2"/>
              <a:buNone/>
            </a:pPr>
            <a:r>
              <a:rPr lang="es-ES" sz="2600" b="1">
                <a:solidFill>
                  <a:schemeClr val="accent2"/>
                </a:solidFill>
              </a:rPr>
              <a:t>-  Robo a Domicilios          	</a:t>
            </a:r>
            <a:r>
              <a:rPr lang="es-ES" sz="26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</a:t>
            </a:r>
            <a:r>
              <a:rPr lang="es-ES" sz="2600" b="1">
                <a:solidFill>
                  <a:schemeClr val="accent2"/>
                </a:solidFill>
                <a:sym typeface="Wingdings" pitchFamily="2" charset="2"/>
              </a:rPr>
              <a:t>     269.69 x 100 000 h</a:t>
            </a:r>
          </a:p>
          <a:p>
            <a:pPr marL="571500" lvl="1" indent="-457200" algn="just">
              <a:lnSpc>
                <a:spcPct val="130000"/>
              </a:lnSpc>
              <a:buFont typeface="Wingdings" pitchFamily="2" charset="2"/>
              <a:buNone/>
            </a:pPr>
            <a:r>
              <a:rPr lang="es-ES" sz="2600" b="1">
                <a:solidFill>
                  <a:schemeClr val="accent2"/>
                </a:solidFill>
                <a:sym typeface="Wingdings" pitchFamily="2" charset="2"/>
              </a:rPr>
              <a:t>-  Robo Accesorio Vehículos</a:t>
            </a:r>
            <a:r>
              <a:rPr lang="es-ES" sz="26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</a:t>
            </a:r>
            <a:r>
              <a:rPr lang="es-ES" sz="2600" b="1">
                <a:solidFill>
                  <a:schemeClr val="accent2"/>
                </a:solidFill>
                <a:sym typeface="Wingdings" pitchFamily="2" charset="2"/>
              </a:rPr>
              <a:t>    206.69 x 100 000 h</a:t>
            </a:r>
            <a:endParaRPr lang="es-ES" sz="2600" b="1">
              <a:solidFill>
                <a:schemeClr val="accent2"/>
              </a:solidFill>
            </a:endParaRPr>
          </a:p>
          <a:p>
            <a:pPr marL="571500" lvl="1" indent="-457200" algn="just">
              <a:lnSpc>
                <a:spcPct val="130000"/>
              </a:lnSpc>
              <a:buFont typeface="Wingdings" pitchFamily="2" charset="2"/>
              <a:buNone/>
            </a:pPr>
            <a:r>
              <a:rPr lang="es-ES" sz="2600" b="1">
                <a:solidFill>
                  <a:schemeClr val="accent2"/>
                </a:solidFill>
              </a:rPr>
              <a:t>-  Robo a Mano Armada        	</a:t>
            </a:r>
            <a:r>
              <a:rPr lang="es-ES" sz="26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</a:t>
            </a:r>
            <a:r>
              <a:rPr lang="es-ES" sz="2600" b="1">
                <a:solidFill>
                  <a:schemeClr val="accent2"/>
                </a:solidFill>
                <a:sym typeface="Wingdings" pitchFamily="2" charset="2"/>
              </a:rPr>
              <a:t>    152.60 x 100 000 h</a:t>
            </a:r>
            <a:endParaRPr lang="es-ES" sz="2600" b="1">
              <a:solidFill>
                <a:schemeClr val="accent2"/>
              </a:solidFill>
            </a:endParaRPr>
          </a:p>
          <a:p>
            <a:pPr marL="571500" lvl="1" indent="-457200" algn="just">
              <a:lnSpc>
                <a:spcPct val="130000"/>
              </a:lnSpc>
              <a:buFont typeface="Wingdings" pitchFamily="2" charset="2"/>
              <a:buNone/>
            </a:pPr>
            <a:r>
              <a:rPr lang="es-ES" sz="2600" b="1">
                <a:solidFill>
                  <a:schemeClr val="accent2"/>
                </a:solidFill>
              </a:rPr>
              <a:t>-  Violencia Intrafamiliar       	</a:t>
            </a:r>
            <a:r>
              <a:rPr lang="es-ES" sz="26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</a:t>
            </a:r>
            <a:r>
              <a:rPr lang="es-ES" sz="2600" b="1">
                <a:solidFill>
                  <a:schemeClr val="accent2"/>
                </a:solidFill>
                <a:sym typeface="Wingdings" pitchFamily="2" charset="2"/>
              </a:rPr>
              <a:t>      78.36 x 100 000 h</a:t>
            </a:r>
            <a:endParaRPr lang="es-ES" sz="2600" b="1">
              <a:solidFill>
                <a:schemeClr val="accent2"/>
              </a:solidFill>
            </a:endParaRPr>
          </a:p>
          <a:p>
            <a:pPr marL="571500" lvl="1" indent="-457200" algn="just">
              <a:lnSpc>
                <a:spcPct val="130000"/>
              </a:lnSpc>
              <a:buFont typeface="Wingdings" pitchFamily="2" charset="2"/>
              <a:buNone/>
            </a:pPr>
            <a:r>
              <a:rPr lang="es-ES" sz="2600" b="1">
                <a:solidFill>
                  <a:schemeClr val="accent2"/>
                </a:solidFill>
              </a:rPr>
              <a:t>-  Robo de Carros                 	</a:t>
            </a:r>
            <a:r>
              <a:rPr lang="es-ES" sz="26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</a:t>
            </a:r>
            <a:r>
              <a:rPr lang="es-ES" sz="2600" b="1">
                <a:solidFill>
                  <a:schemeClr val="accent2"/>
                </a:solidFill>
                <a:sym typeface="Wingdings" pitchFamily="2" charset="2"/>
              </a:rPr>
              <a:t>      75.02 x 100 000 h</a:t>
            </a:r>
          </a:p>
          <a:p>
            <a:pPr marL="571500" lvl="1" indent="-457200" algn="just">
              <a:lnSpc>
                <a:spcPct val="130000"/>
              </a:lnSpc>
              <a:buFont typeface="Wingdings" pitchFamily="2" charset="2"/>
              <a:buNone/>
            </a:pPr>
            <a:r>
              <a:rPr lang="es-ES" sz="2600" b="1">
                <a:solidFill>
                  <a:schemeClr val="accent2"/>
                </a:solidFill>
                <a:sym typeface="Wingdings" pitchFamily="2" charset="2"/>
              </a:rPr>
              <a:t>-  Violaciones                        	</a:t>
            </a:r>
            <a:r>
              <a:rPr lang="es-ES" sz="26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</a:t>
            </a:r>
            <a:r>
              <a:rPr lang="es-ES" sz="2600" b="1">
                <a:solidFill>
                  <a:schemeClr val="accent2"/>
                </a:solidFill>
                <a:sym typeface="Wingdings" pitchFamily="2" charset="2"/>
              </a:rPr>
              <a:t>      23.82 x 100 000 h</a:t>
            </a:r>
            <a:endParaRPr lang="es-ES" sz="2600" b="1">
              <a:solidFill>
                <a:schemeClr val="accent2"/>
              </a:solidFill>
            </a:endParaRPr>
          </a:p>
          <a:p>
            <a:pPr marL="571500" lvl="1" indent="-457200" algn="just">
              <a:lnSpc>
                <a:spcPct val="130000"/>
              </a:lnSpc>
              <a:buFont typeface="Wingdings" pitchFamily="2" charset="2"/>
              <a:buNone/>
            </a:pPr>
            <a:r>
              <a:rPr lang="es-ES" sz="2600" b="1">
                <a:solidFill>
                  <a:schemeClr val="accent2"/>
                </a:solidFill>
              </a:rPr>
              <a:t>-  Accidentes de Tránsito     	</a:t>
            </a:r>
            <a:r>
              <a:rPr lang="es-ES" sz="26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</a:t>
            </a:r>
            <a:r>
              <a:rPr lang="es-ES" sz="2600" b="1">
                <a:solidFill>
                  <a:srgbClr val="CC0000"/>
                </a:solidFill>
                <a:sym typeface="Wingdings" pitchFamily="2" charset="2"/>
              </a:rPr>
              <a:t> </a:t>
            </a:r>
            <a:r>
              <a:rPr lang="es-ES" sz="2600" b="1">
                <a:solidFill>
                  <a:schemeClr val="accent2"/>
                </a:solidFill>
                <a:sym typeface="Wingdings" pitchFamily="2" charset="2"/>
              </a:rPr>
              <a:t>     13.11 x 100 000 h </a:t>
            </a:r>
          </a:p>
          <a:p>
            <a:pPr marL="571500" lvl="1" indent="-457200" algn="just">
              <a:lnSpc>
                <a:spcPct val="130000"/>
              </a:lnSpc>
              <a:buFont typeface="Wingdings" pitchFamily="2" charset="2"/>
              <a:buNone/>
            </a:pPr>
            <a:r>
              <a:rPr lang="es-ES" sz="2600" b="1">
                <a:solidFill>
                  <a:schemeClr val="accent2"/>
                </a:solidFill>
                <a:sym typeface="Wingdings" pitchFamily="2" charset="2"/>
              </a:rPr>
              <a:t>-  Homicidios			</a:t>
            </a:r>
            <a:r>
              <a:rPr lang="es-ES" sz="26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</a:t>
            </a:r>
            <a:r>
              <a:rPr lang="es-ES" sz="2600" b="1">
                <a:solidFill>
                  <a:schemeClr val="accent2"/>
                </a:solidFill>
                <a:sym typeface="Wingdings" pitchFamily="2" charset="2"/>
              </a:rPr>
              <a:t>      12.09 x 100 000 h</a:t>
            </a:r>
          </a:p>
        </p:txBody>
      </p:sp>
      <p:pic>
        <p:nvPicPr>
          <p:cNvPr id="52227" name="Picture 3" descr="C:\0cnc\IMAGENES\Esc Quit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775" y="457200"/>
            <a:ext cx="749300" cy="1181100"/>
          </a:xfrm>
          <a:prstGeom prst="rect">
            <a:avLst/>
          </a:prstGeom>
          <a:noFill/>
        </p:spPr>
      </p:pic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1371600" y="457200"/>
            <a:ext cx="7162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4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 O N C L U S I O N E 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E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AP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animBg="1" autoUpdateAnimBg="0"/>
      <p:bldP spid="52229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81000" y="5105400"/>
            <a:ext cx="8382000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2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DIAGNOSTICO  DE SEGURIDAD CIUDADANA 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s-ES_tradnl" sz="2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DEL 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s-ES_tradnl" sz="2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DISTRITO METROPOLITANA DE QUITO</a:t>
            </a:r>
          </a:p>
        </p:txBody>
      </p:sp>
      <p:pic>
        <p:nvPicPr>
          <p:cNvPr id="5123" name="Picture 3" descr="A:\Image2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6293"/>
          <a:stretch>
            <a:fillRect/>
          </a:stretch>
        </p:blipFill>
        <p:spPr bwMode="auto">
          <a:xfrm>
            <a:off x="2819400" y="381000"/>
            <a:ext cx="3511550" cy="3914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VIS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PEG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1524000" y="228600"/>
            <a:ext cx="6324600" cy="2895600"/>
            <a:chOff x="1152" y="192"/>
            <a:chExt cx="3744" cy="1824"/>
          </a:xfrm>
        </p:grpSpPr>
        <p:sp>
          <p:nvSpPr>
            <p:cNvPr id="7171" name="Text Box 3"/>
            <p:cNvSpPr txBox="1">
              <a:spLocks noChangeArrowheads="1"/>
            </p:cNvSpPr>
            <p:nvPr/>
          </p:nvSpPr>
          <p:spPr bwMode="auto">
            <a:xfrm>
              <a:off x="1152" y="192"/>
              <a:ext cx="3744" cy="69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_tradnl" sz="3400" b="1"/>
                <a:t>DATOS ESTADISTICOS DE</a:t>
              </a:r>
              <a:r>
                <a:rPr lang="es-ES_tradnl" sz="3200"/>
                <a:t> 1995 - 2000</a:t>
              </a:r>
            </a:p>
          </p:txBody>
        </p:sp>
        <p:sp>
          <p:nvSpPr>
            <p:cNvPr id="7172" name="AutoShape 4"/>
            <p:cNvSpPr>
              <a:spLocks noChangeArrowheads="1"/>
            </p:cNvSpPr>
            <p:nvPr/>
          </p:nvSpPr>
          <p:spPr bwMode="auto">
            <a:xfrm>
              <a:off x="2544" y="864"/>
              <a:ext cx="768" cy="1152"/>
            </a:xfrm>
            <a:prstGeom prst="downArrow">
              <a:avLst>
                <a:gd name="adj1" fmla="val 50000"/>
                <a:gd name="adj2" fmla="val 37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3" name="Text Box 5"/>
            <p:cNvSpPr txBox="1">
              <a:spLocks noChangeArrowheads="1"/>
            </p:cNvSpPr>
            <p:nvPr/>
          </p:nvSpPr>
          <p:spPr bwMode="auto">
            <a:xfrm>
              <a:off x="1632" y="1104"/>
              <a:ext cx="2544" cy="371"/>
            </a:xfrm>
            <a:prstGeom prst="rect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_tradnl" sz="3200" b="1"/>
                <a:t>F  U  E  N  T  E  S</a:t>
              </a:r>
              <a:endParaRPr lang="es-ES_tradnl" sz="3200"/>
            </a:p>
          </p:txBody>
        </p:sp>
      </p:grpSp>
      <p:grpSp>
        <p:nvGrpSpPr>
          <p:cNvPr id="7185" name="Group 17"/>
          <p:cNvGrpSpPr>
            <a:grpSpLocks/>
          </p:cNvGrpSpPr>
          <p:nvPr/>
        </p:nvGrpSpPr>
        <p:grpSpPr bwMode="auto">
          <a:xfrm>
            <a:off x="152400" y="3200400"/>
            <a:ext cx="8915400" cy="3505200"/>
            <a:chOff x="96" y="2016"/>
            <a:chExt cx="5616" cy="2208"/>
          </a:xfrm>
        </p:grpSpPr>
        <p:graphicFrame>
          <p:nvGraphicFramePr>
            <p:cNvPr id="7181" name="Object 13"/>
            <p:cNvGraphicFramePr>
              <a:graphicFrameLocks noChangeAspect="1"/>
            </p:cNvGraphicFramePr>
            <p:nvPr/>
          </p:nvGraphicFramePr>
          <p:xfrm>
            <a:off x="96" y="2016"/>
            <a:ext cx="5616" cy="2205"/>
          </p:xfrm>
          <a:graphic>
            <a:graphicData uri="http://schemas.openxmlformats.org/presentationml/2006/ole">
              <p:oleObj spid="_x0000_s7181" name="Imagen" r:id="rId6" imgW="6933600" imgH="3862080" progId="MS_ClipArt_Gallery.2">
                <p:embed/>
              </p:oleObj>
            </a:graphicData>
          </a:graphic>
        </p:graphicFrame>
        <p:sp>
          <p:nvSpPr>
            <p:cNvPr id="7182" name="Rectangle 14"/>
            <p:cNvSpPr>
              <a:spLocks noChangeArrowheads="1"/>
            </p:cNvSpPr>
            <p:nvPr/>
          </p:nvSpPr>
          <p:spPr bwMode="auto">
            <a:xfrm>
              <a:off x="96" y="2016"/>
              <a:ext cx="5587" cy="2208"/>
            </a:xfrm>
            <a:prstGeom prst="rect">
              <a:avLst/>
            </a:prstGeom>
            <a:solidFill>
              <a:srgbClr val="EAEAEA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75" name="Text Box 7" descr="C:\Program Files\Microsoft Office\Office\Plantillas de páginas Web\Estilos\Pared.gif"/>
          <p:cNvSpPr txBox="1">
            <a:spLocks noChangeArrowheads="1"/>
          </p:cNvSpPr>
          <p:nvPr/>
        </p:nvSpPr>
        <p:spPr bwMode="auto">
          <a:xfrm>
            <a:off x="231775" y="3289300"/>
            <a:ext cx="8759825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140000"/>
              </a:lnSpc>
              <a:spcBef>
                <a:spcPct val="50000"/>
              </a:spcBef>
            </a:pPr>
            <a:r>
              <a:rPr lang="es-ES_tradnl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1.- INSTITUTO NACIONAL DE ESTADISTICAS Y CENSOS - INEC -</a:t>
            </a:r>
          </a:p>
          <a:p>
            <a:pPr marL="342900" indent="-342900">
              <a:lnSpc>
                <a:spcPct val="140000"/>
              </a:lnSpc>
              <a:spcBef>
                <a:spcPct val="50000"/>
              </a:spcBef>
            </a:pPr>
            <a:r>
              <a:rPr lang="es-ES_tradnl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2.- JEFATURA PROVINCIAL DE LA POLICIA JUDICIAL DE PICHINCHA</a:t>
            </a:r>
          </a:p>
          <a:p>
            <a:pPr marL="342900" indent="-342900">
              <a:lnSpc>
                <a:spcPct val="140000"/>
              </a:lnSpc>
              <a:spcBef>
                <a:spcPct val="50000"/>
              </a:spcBef>
            </a:pPr>
            <a:r>
              <a:rPr lang="es-ES_tradnl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3.- OFICINA  DE DEFENSA DE LOS DERECHOS DE LA MUJER - ODMU</a:t>
            </a:r>
          </a:p>
          <a:p>
            <a:pPr marL="342900" indent="-342900">
              <a:lnSpc>
                <a:spcPct val="140000"/>
              </a:lnSpc>
              <a:spcBef>
                <a:spcPct val="50000"/>
              </a:spcBef>
            </a:pPr>
            <a:r>
              <a:rPr lang="es-ES_tradnl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4.- DIRECCION NACIONAL DE TRANSITO</a:t>
            </a:r>
          </a:p>
          <a:p>
            <a:pPr marL="342900" indent="-342900">
              <a:lnSpc>
                <a:spcPct val="140000"/>
              </a:lnSpc>
              <a:spcBef>
                <a:spcPct val="50000"/>
              </a:spcBef>
            </a:pPr>
            <a:r>
              <a:rPr lang="es-ES_tradnl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5.- DIRECCION GENERAL DE DESARROLLO DEL MUNICIPIO DEL DISTRITO METROPOLITANO DE QUITO</a:t>
            </a:r>
          </a:p>
        </p:txBody>
      </p:sp>
      <p:pic>
        <p:nvPicPr>
          <p:cNvPr id="7188" name="Picture 20" descr="C:\0cnc\IMAGENES\Esc Quito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775" y="584200"/>
            <a:ext cx="749300" cy="1181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L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SPA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4" name="Group 10"/>
          <p:cNvGrpSpPr>
            <a:grpSpLocks/>
          </p:cNvGrpSpPr>
          <p:nvPr/>
        </p:nvGrpSpPr>
        <p:grpSpPr bwMode="auto">
          <a:xfrm>
            <a:off x="457200" y="5029200"/>
            <a:ext cx="5486400" cy="1676400"/>
            <a:chOff x="288" y="3168"/>
            <a:chExt cx="3456" cy="1056"/>
          </a:xfrm>
        </p:grpSpPr>
        <p:sp>
          <p:nvSpPr>
            <p:cNvPr id="6147" name="AutoShape 3"/>
            <p:cNvSpPr>
              <a:spLocks noChangeArrowheads="1"/>
            </p:cNvSpPr>
            <p:nvPr/>
          </p:nvSpPr>
          <p:spPr bwMode="auto">
            <a:xfrm>
              <a:off x="288" y="3168"/>
              <a:ext cx="3456" cy="1008"/>
            </a:xfrm>
            <a:prstGeom prst="upArrowCallout">
              <a:avLst>
                <a:gd name="adj1" fmla="val 85714"/>
                <a:gd name="adj2" fmla="val 85714"/>
                <a:gd name="adj3" fmla="val 16667"/>
                <a:gd name="adj4" fmla="val 6031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" name="Text Box 4"/>
            <p:cNvSpPr txBox="1">
              <a:spLocks noChangeArrowheads="1"/>
            </p:cNvSpPr>
            <p:nvPr/>
          </p:nvSpPr>
          <p:spPr bwMode="auto">
            <a:xfrm>
              <a:off x="342" y="3580"/>
              <a:ext cx="329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360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AREA:    </a:t>
              </a:r>
              <a:r>
                <a:rPr lang="es-ES_tradnl" sz="32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424.717,92 ha</a:t>
              </a:r>
            </a:p>
          </p:txBody>
        </p:sp>
        <p:sp>
          <p:nvSpPr>
            <p:cNvPr id="6149" name="Text Box 5"/>
            <p:cNvSpPr txBox="1">
              <a:spLocks noChangeArrowheads="1"/>
            </p:cNvSpPr>
            <p:nvPr/>
          </p:nvSpPr>
          <p:spPr bwMode="auto">
            <a:xfrm>
              <a:off x="330" y="3859"/>
              <a:ext cx="307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320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ALTURA:  </a:t>
              </a:r>
              <a:r>
                <a:rPr lang="es-ES_tradnl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2800 m.s.n.m.</a:t>
              </a:r>
              <a:endParaRPr lang="es-ES_tradnl" sz="320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6155" name="Group 11"/>
          <p:cNvGrpSpPr>
            <a:grpSpLocks/>
          </p:cNvGrpSpPr>
          <p:nvPr/>
        </p:nvGrpSpPr>
        <p:grpSpPr bwMode="auto">
          <a:xfrm>
            <a:off x="1600200" y="381000"/>
            <a:ext cx="7239000" cy="4748213"/>
            <a:chOff x="528" y="0"/>
            <a:chExt cx="4944" cy="3231"/>
          </a:xfrm>
        </p:grpSpPr>
        <p:pic>
          <p:nvPicPr>
            <p:cNvPr id="6151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8" y="0"/>
              <a:ext cx="4944" cy="3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152" name="Line 8"/>
            <p:cNvSpPr>
              <a:spLocks noChangeShapeType="1"/>
            </p:cNvSpPr>
            <p:nvPr/>
          </p:nvSpPr>
          <p:spPr bwMode="auto">
            <a:xfrm flipV="1">
              <a:off x="576" y="1344"/>
              <a:ext cx="0" cy="62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3" name="Text Box 9"/>
            <p:cNvSpPr txBox="1">
              <a:spLocks noChangeArrowheads="1"/>
            </p:cNvSpPr>
            <p:nvPr/>
          </p:nvSpPr>
          <p:spPr bwMode="auto">
            <a:xfrm>
              <a:off x="576" y="1536"/>
              <a:ext cx="288" cy="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2800" b="1"/>
                <a:t>N</a:t>
              </a:r>
            </a:p>
          </p:txBody>
        </p:sp>
      </p:grpSp>
      <p:pic>
        <p:nvPicPr>
          <p:cNvPr id="6158" name="Picture 14" descr="C:\0cnc\IMAGENES\Esc Quito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775" y="584200"/>
            <a:ext cx="749300" cy="1181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TIG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17" presetClass="entr" presetSubtype="4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AP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600200" y="5484813"/>
            <a:ext cx="7391400" cy="1220787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3200">
                <a:solidFill>
                  <a:srgbClr val="FF3300"/>
                </a:solidFill>
              </a:rPr>
              <a:t>PROYECCION DE LA POBLACION</a:t>
            </a:r>
            <a:endParaRPr lang="es-ES_tradnl"/>
          </a:p>
          <a:p>
            <a:pPr algn="ctr">
              <a:spcBef>
                <a:spcPct val="50000"/>
              </a:spcBef>
            </a:pPr>
            <a:r>
              <a:rPr lang="es-ES_tradnl" sz="2800"/>
              <a:t>EN EL DISTRITO METROPOLITANO</a:t>
            </a:r>
            <a:endParaRPr lang="es-ES_tradnl"/>
          </a:p>
        </p:txBody>
      </p:sp>
      <p:grpSp>
        <p:nvGrpSpPr>
          <p:cNvPr id="8223" name="Group 31"/>
          <p:cNvGrpSpPr>
            <a:grpSpLocks/>
          </p:cNvGrpSpPr>
          <p:nvPr/>
        </p:nvGrpSpPr>
        <p:grpSpPr bwMode="auto">
          <a:xfrm>
            <a:off x="0" y="30163"/>
            <a:ext cx="9144000" cy="4922837"/>
            <a:chOff x="0" y="19"/>
            <a:chExt cx="5760" cy="3101"/>
          </a:xfrm>
        </p:grpSpPr>
        <p:grpSp>
          <p:nvGrpSpPr>
            <p:cNvPr id="8195" name="Group 3"/>
            <p:cNvGrpSpPr>
              <a:grpSpLocks/>
            </p:cNvGrpSpPr>
            <p:nvPr/>
          </p:nvGrpSpPr>
          <p:grpSpPr bwMode="auto">
            <a:xfrm>
              <a:off x="4403" y="19"/>
              <a:ext cx="1357" cy="2425"/>
              <a:chOff x="4403" y="96"/>
              <a:chExt cx="1357" cy="2425"/>
            </a:xfrm>
          </p:grpSpPr>
          <p:sp>
            <p:nvSpPr>
              <p:cNvPr id="8196" name="Rectangle 4"/>
              <p:cNvSpPr>
                <a:spLocks noChangeArrowheads="1"/>
              </p:cNvSpPr>
              <p:nvPr/>
            </p:nvSpPr>
            <p:spPr bwMode="auto">
              <a:xfrm>
                <a:off x="4493" y="2108"/>
                <a:ext cx="1209" cy="4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ES_tradnl" sz="3700" b="1">
                    <a:solidFill>
                      <a:schemeClr val="tx2"/>
                    </a:solidFill>
                    <a:latin typeface="Arial Narrow" pitchFamily="34" charset="0"/>
                  </a:rPr>
                  <a:t>2´128.691</a:t>
                </a:r>
                <a:endParaRPr lang="es-ES_tradnl" sz="3700" b="1">
                  <a:solidFill>
                    <a:schemeClr val="tx2"/>
                  </a:solidFill>
                  <a:latin typeface="Footlight MT Light" pitchFamily="18" charset="0"/>
                </a:endParaRPr>
              </a:p>
            </p:txBody>
          </p:sp>
          <p:grpSp>
            <p:nvGrpSpPr>
              <p:cNvPr id="8197" name="Group 5"/>
              <p:cNvGrpSpPr>
                <a:grpSpLocks/>
              </p:cNvGrpSpPr>
              <p:nvPr/>
            </p:nvGrpSpPr>
            <p:grpSpPr bwMode="auto">
              <a:xfrm>
                <a:off x="4403" y="96"/>
                <a:ext cx="1357" cy="2112"/>
                <a:chOff x="4211" y="816"/>
                <a:chExt cx="1549" cy="2205"/>
              </a:xfrm>
            </p:grpSpPr>
            <p:graphicFrame>
              <p:nvGraphicFramePr>
                <p:cNvPr id="8198" name="Object 6"/>
                <p:cNvGraphicFramePr>
                  <a:graphicFrameLocks noChangeAspect="1"/>
                </p:cNvGraphicFramePr>
                <p:nvPr/>
              </p:nvGraphicFramePr>
              <p:xfrm>
                <a:off x="4211" y="816"/>
                <a:ext cx="1549" cy="2205"/>
              </p:xfrm>
              <a:graphic>
                <a:graphicData uri="http://schemas.openxmlformats.org/presentationml/2006/ole">
                  <p:oleObj spid="_x0000_s8198" name="Imagen" r:id="rId5" imgW="3848040" imgH="5478120" progId="MS_ClipArt_Gallery.2">
                    <p:embed/>
                  </p:oleObj>
                </a:graphicData>
              </a:graphic>
            </p:graphicFrame>
            <p:sp>
              <p:nvSpPr>
                <p:cNvPr id="8199" name="Rectangle 7"/>
                <p:cNvSpPr>
                  <a:spLocks noChangeArrowheads="1"/>
                </p:cNvSpPr>
                <p:nvPr/>
              </p:nvSpPr>
              <p:spPr bwMode="auto">
                <a:xfrm>
                  <a:off x="4319" y="1392"/>
                  <a:ext cx="1345" cy="472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s-ES_tradnl" sz="4100" b="1">
                      <a:solidFill>
                        <a:schemeClr val="tx2"/>
                      </a:solidFill>
                      <a:latin typeface="Footlight MT Light" pitchFamily="18" charset="0"/>
                    </a:rPr>
                    <a:t>2000</a:t>
                  </a:r>
                </a:p>
              </p:txBody>
            </p:sp>
          </p:grpSp>
        </p:grpSp>
        <p:grpSp>
          <p:nvGrpSpPr>
            <p:cNvPr id="8200" name="Group 8"/>
            <p:cNvGrpSpPr>
              <a:grpSpLocks/>
            </p:cNvGrpSpPr>
            <p:nvPr/>
          </p:nvGrpSpPr>
          <p:grpSpPr bwMode="auto">
            <a:xfrm>
              <a:off x="2352" y="441"/>
              <a:ext cx="2173" cy="2436"/>
              <a:chOff x="2352" y="480"/>
              <a:chExt cx="2173" cy="2436"/>
            </a:xfrm>
          </p:grpSpPr>
          <p:sp>
            <p:nvSpPr>
              <p:cNvPr id="8201" name="Rectangle 9"/>
              <p:cNvSpPr>
                <a:spLocks noChangeArrowheads="1"/>
              </p:cNvSpPr>
              <p:nvPr/>
            </p:nvSpPr>
            <p:spPr bwMode="auto">
              <a:xfrm>
                <a:off x="2352" y="2589"/>
                <a:ext cx="94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s-ES_tradnl" sz="2800" b="1">
                    <a:solidFill>
                      <a:schemeClr val="tx2"/>
                    </a:solidFill>
                    <a:latin typeface="Arial Narrow" pitchFamily="34" charset="0"/>
                  </a:rPr>
                  <a:t>1´963.956</a:t>
                </a:r>
              </a:p>
            </p:txBody>
          </p:sp>
          <p:sp>
            <p:nvSpPr>
              <p:cNvPr id="8202" name="Rectangle 10"/>
              <p:cNvSpPr>
                <a:spLocks noChangeArrowheads="1"/>
              </p:cNvSpPr>
              <p:nvPr/>
            </p:nvSpPr>
            <p:spPr bwMode="auto">
              <a:xfrm>
                <a:off x="3264" y="2301"/>
                <a:ext cx="1088" cy="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s-ES_tradnl" sz="3300" b="1">
                    <a:solidFill>
                      <a:schemeClr val="tx2"/>
                    </a:solidFill>
                    <a:latin typeface="Arial Narrow" pitchFamily="34" charset="0"/>
                  </a:rPr>
                  <a:t>2´045.715</a:t>
                </a:r>
              </a:p>
            </p:txBody>
          </p:sp>
          <p:grpSp>
            <p:nvGrpSpPr>
              <p:cNvPr id="8203" name="Group 11"/>
              <p:cNvGrpSpPr>
                <a:grpSpLocks/>
              </p:cNvGrpSpPr>
              <p:nvPr/>
            </p:nvGrpSpPr>
            <p:grpSpPr bwMode="auto">
              <a:xfrm>
                <a:off x="3312" y="480"/>
                <a:ext cx="1213" cy="1872"/>
                <a:chOff x="4211" y="816"/>
                <a:chExt cx="1549" cy="2205"/>
              </a:xfrm>
            </p:grpSpPr>
            <p:graphicFrame>
              <p:nvGraphicFramePr>
                <p:cNvPr id="8204" name="Object 12"/>
                <p:cNvGraphicFramePr>
                  <a:graphicFrameLocks noChangeAspect="1"/>
                </p:cNvGraphicFramePr>
                <p:nvPr/>
              </p:nvGraphicFramePr>
              <p:xfrm>
                <a:off x="4211" y="816"/>
                <a:ext cx="1549" cy="2205"/>
              </p:xfrm>
              <a:graphic>
                <a:graphicData uri="http://schemas.openxmlformats.org/presentationml/2006/ole">
                  <p:oleObj spid="_x0000_s8204" name="Imagen" r:id="rId6" imgW="3848040" imgH="5478120" progId="MS_ClipArt_Gallery.2">
                    <p:embed/>
                  </p:oleObj>
                </a:graphicData>
              </a:graphic>
            </p:graphicFrame>
            <p:sp>
              <p:nvSpPr>
                <p:cNvPr id="8205" name="Rectangle 13"/>
                <p:cNvSpPr>
                  <a:spLocks noChangeArrowheads="1"/>
                </p:cNvSpPr>
                <p:nvPr/>
              </p:nvSpPr>
              <p:spPr bwMode="auto">
                <a:xfrm>
                  <a:off x="4320" y="1392"/>
                  <a:ext cx="1344" cy="486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s-ES_tradnl" sz="3700" b="1">
                      <a:solidFill>
                        <a:schemeClr val="tx2"/>
                      </a:solidFill>
                      <a:latin typeface="Footlight MT Light" pitchFamily="18" charset="0"/>
                    </a:rPr>
                    <a:t>1999</a:t>
                  </a:r>
                  <a:endParaRPr lang="es-ES_tradnl" sz="4100" b="1">
                    <a:solidFill>
                      <a:schemeClr val="tx2"/>
                    </a:solidFill>
                    <a:latin typeface="Footlight MT Light" pitchFamily="18" charset="0"/>
                  </a:endParaRPr>
                </a:p>
              </p:txBody>
            </p:sp>
          </p:grpSp>
          <p:grpSp>
            <p:nvGrpSpPr>
              <p:cNvPr id="8206" name="Group 14"/>
              <p:cNvGrpSpPr>
                <a:grpSpLocks/>
              </p:cNvGrpSpPr>
              <p:nvPr/>
            </p:nvGrpSpPr>
            <p:grpSpPr bwMode="auto">
              <a:xfrm>
                <a:off x="2352" y="816"/>
                <a:ext cx="1069" cy="1776"/>
                <a:chOff x="4211" y="816"/>
                <a:chExt cx="1549" cy="2205"/>
              </a:xfrm>
            </p:grpSpPr>
            <p:graphicFrame>
              <p:nvGraphicFramePr>
                <p:cNvPr id="8207" name="Object 15"/>
                <p:cNvGraphicFramePr>
                  <a:graphicFrameLocks noChangeAspect="1"/>
                </p:cNvGraphicFramePr>
                <p:nvPr/>
              </p:nvGraphicFramePr>
              <p:xfrm>
                <a:off x="4211" y="816"/>
                <a:ext cx="1549" cy="2205"/>
              </p:xfrm>
              <a:graphic>
                <a:graphicData uri="http://schemas.openxmlformats.org/presentationml/2006/ole">
                  <p:oleObj spid="_x0000_s8207" name="Imagen" r:id="rId7" imgW="3848040" imgH="5478120" progId="MS_ClipArt_Gallery.2">
                    <p:embed/>
                  </p:oleObj>
                </a:graphicData>
              </a:graphic>
            </p:graphicFrame>
            <p:sp>
              <p:nvSpPr>
                <p:cNvPr id="8208" name="Rectangle 16"/>
                <p:cNvSpPr>
                  <a:spLocks noChangeArrowheads="1"/>
                </p:cNvSpPr>
                <p:nvPr/>
              </p:nvSpPr>
              <p:spPr bwMode="auto">
                <a:xfrm>
                  <a:off x="4320" y="1391"/>
                  <a:ext cx="1344" cy="51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s-ES_tradnl" sz="3700" b="1">
                      <a:solidFill>
                        <a:schemeClr val="tx2"/>
                      </a:solidFill>
                      <a:latin typeface="Footlight MT Light" pitchFamily="18" charset="0"/>
                    </a:rPr>
                    <a:t>1998</a:t>
                  </a:r>
                  <a:endParaRPr lang="es-ES_tradnl" sz="4100" b="1">
                    <a:solidFill>
                      <a:schemeClr val="tx2"/>
                    </a:solidFill>
                    <a:latin typeface="Footlight MT Light" pitchFamily="18" charset="0"/>
                  </a:endParaRPr>
                </a:p>
              </p:txBody>
            </p:sp>
          </p:grpSp>
        </p:grpSp>
        <p:grpSp>
          <p:nvGrpSpPr>
            <p:cNvPr id="8209" name="Group 17"/>
            <p:cNvGrpSpPr>
              <a:grpSpLocks/>
            </p:cNvGrpSpPr>
            <p:nvPr/>
          </p:nvGrpSpPr>
          <p:grpSpPr bwMode="auto">
            <a:xfrm>
              <a:off x="0" y="1200"/>
              <a:ext cx="2461" cy="1916"/>
              <a:chOff x="0" y="1248"/>
              <a:chExt cx="2461" cy="1916"/>
            </a:xfrm>
          </p:grpSpPr>
          <p:sp>
            <p:nvSpPr>
              <p:cNvPr id="8210" name="Rectangle 18"/>
              <p:cNvSpPr>
                <a:spLocks noChangeArrowheads="1"/>
              </p:cNvSpPr>
              <p:nvPr/>
            </p:nvSpPr>
            <p:spPr bwMode="auto">
              <a:xfrm>
                <a:off x="96" y="2976"/>
                <a:ext cx="576" cy="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s-ES_tradnl" sz="1500" b="1">
                    <a:solidFill>
                      <a:schemeClr val="tx2"/>
                    </a:solidFill>
                    <a:latin typeface="Arial Narrow" pitchFamily="34" charset="0"/>
                  </a:rPr>
                  <a:t>1´725,127</a:t>
                </a:r>
                <a:endParaRPr lang="es-ES_tradnl" sz="1400" b="1">
                  <a:solidFill>
                    <a:schemeClr val="tx2"/>
                  </a:solidFill>
                  <a:latin typeface="Footlight MT Light" pitchFamily="18" charset="0"/>
                </a:endParaRPr>
              </a:p>
            </p:txBody>
          </p:sp>
          <p:sp>
            <p:nvSpPr>
              <p:cNvPr id="8211" name="Rectangle 19"/>
              <p:cNvSpPr>
                <a:spLocks noChangeArrowheads="1"/>
              </p:cNvSpPr>
              <p:nvPr/>
            </p:nvSpPr>
            <p:spPr bwMode="auto">
              <a:xfrm>
                <a:off x="864" y="2871"/>
                <a:ext cx="618" cy="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s-ES_tradnl" sz="1700" b="1">
                    <a:solidFill>
                      <a:schemeClr val="tx2"/>
                    </a:solidFill>
                    <a:latin typeface="Arial Narrow" pitchFamily="34" charset="0"/>
                  </a:rPr>
                  <a:t>1´803.739</a:t>
                </a:r>
                <a:endParaRPr lang="es-ES_tradnl" sz="1600" b="1">
                  <a:solidFill>
                    <a:schemeClr val="tx2"/>
                  </a:solidFill>
                  <a:latin typeface="Footlight MT Light" pitchFamily="18" charset="0"/>
                </a:endParaRPr>
              </a:p>
            </p:txBody>
          </p:sp>
          <p:sp>
            <p:nvSpPr>
              <p:cNvPr id="8212" name="Rectangle 20"/>
              <p:cNvSpPr>
                <a:spLocks noChangeArrowheads="1"/>
              </p:cNvSpPr>
              <p:nvPr/>
            </p:nvSpPr>
            <p:spPr bwMode="auto">
              <a:xfrm>
                <a:off x="1536" y="2734"/>
                <a:ext cx="70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s-ES_tradnl" sz="2000" b="1">
                    <a:solidFill>
                      <a:schemeClr val="tx2"/>
                    </a:solidFill>
                    <a:latin typeface="Arial Narrow" pitchFamily="34" charset="0"/>
                  </a:rPr>
                  <a:t>1´883.324</a:t>
                </a:r>
                <a:endParaRPr lang="es-ES_tradnl" sz="2000" b="1">
                  <a:solidFill>
                    <a:schemeClr val="tx2"/>
                  </a:solidFill>
                  <a:latin typeface="Footlight MT Light" pitchFamily="18" charset="0"/>
                </a:endParaRPr>
              </a:p>
            </p:txBody>
          </p:sp>
          <p:grpSp>
            <p:nvGrpSpPr>
              <p:cNvPr id="8213" name="Group 21"/>
              <p:cNvGrpSpPr>
                <a:grpSpLocks/>
              </p:cNvGrpSpPr>
              <p:nvPr/>
            </p:nvGrpSpPr>
            <p:grpSpPr bwMode="auto">
              <a:xfrm>
                <a:off x="720" y="1488"/>
                <a:ext cx="877" cy="1344"/>
                <a:chOff x="4211" y="816"/>
                <a:chExt cx="1549" cy="2205"/>
              </a:xfrm>
            </p:grpSpPr>
            <p:graphicFrame>
              <p:nvGraphicFramePr>
                <p:cNvPr id="8214" name="Object 22"/>
                <p:cNvGraphicFramePr>
                  <a:graphicFrameLocks noChangeAspect="1"/>
                </p:cNvGraphicFramePr>
                <p:nvPr/>
              </p:nvGraphicFramePr>
              <p:xfrm>
                <a:off x="4211" y="816"/>
                <a:ext cx="1549" cy="2205"/>
              </p:xfrm>
              <a:graphic>
                <a:graphicData uri="http://schemas.openxmlformats.org/presentationml/2006/ole">
                  <p:oleObj spid="_x0000_s8214" name="Imagen" r:id="rId8" imgW="3848040" imgH="5478120" progId="MS_ClipArt_Gallery.2">
                    <p:embed/>
                  </p:oleObj>
                </a:graphicData>
              </a:graphic>
            </p:graphicFrame>
            <p:sp>
              <p:nvSpPr>
                <p:cNvPr id="8215" name="Rectangle 23"/>
                <p:cNvSpPr>
                  <a:spLocks noChangeArrowheads="1"/>
                </p:cNvSpPr>
                <p:nvPr/>
              </p:nvSpPr>
              <p:spPr bwMode="auto">
                <a:xfrm>
                  <a:off x="4321" y="1392"/>
                  <a:ext cx="1344" cy="379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s-ES_tradnl" sz="1800" b="1">
                      <a:solidFill>
                        <a:schemeClr val="tx2"/>
                      </a:solidFill>
                      <a:latin typeface="Footlight MT Light" pitchFamily="18" charset="0"/>
                    </a:rPr>
                    <a:t>1996</a:t>
                  </a:r>
                </a:p>
              </p:txBody>
            </p:sp>
          </p:grpSp>
          <p:grpSp>
            <p:nvGrpSpPr>
              <p:cNvPr id="8216" name="Group 24"/>
              <p:cNvGrpSpPr>
                <a:grpSpLocks/>
              </p:cNvGrpSpPr>
              <p:nvPr/>
            </p:nvGrpSpPr>
            <p:grpSpPr bwMode="auto">
              <a:xfrm>
                <a:off x="1536" y="1248"/>
                <a:ext cx="925" cy="1488"/>
                <a:chOff x="4211" y="816"/>
                <a:chExt cx="1549" cy="2205"/>
              </a:xfrm>
            </p:grpSpPr>
            <p:graphicFrame>
              <p:nvGraphicFramePr>
                <p:cNvPr id="8217" name="Object 25"/>
                <p:cNvGraphicFramePr>
                  <a:graphicFrameLocks noChangeAspect="1"/>
                </p:cNvGraphicFramePr>
                <p:nvPr/>
              </p:nvGraphicFramePr>
              <p:xfrm>
                <a:off x="4211" y="816"/>
                <a:ext cx="1549" cy="2205"/>
              </p:xfrm>
              <a:graphic>
                <a:graphicData uri="http://schemas.openxmlformats.org/presentationml/2006/ole">
                  <p:oleObj spid="_x0000_s8217" name="Imagen" r:id="rId9" imgW="3848040" imgH="5478120" progId="MS_ClipArt_Gallery.2">
                    <p:embed/>
                  </p:oleObj>
                </a:graphicData>
              </a:graphic>
            </p:graphicFrame>
            <p:sp>
              <p:nvSpPr>
                <p:cNvPr id="8218" name="Rectangle 26"/>
                <p:cNvSpPr>
                  <a:spLocks noChangeArrowheads="1"/>
                </p:cNvSpPr>
                <p:nvPr/>
              </p:nvSpPr>
              <p:spPr bwMode="auto">
                <a:xfrm>
                  <a:off x="4322" y="1392"/>
                  <a:ext cx="1343" cy="427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s-ES_tradnl" b="1">
                      <a:solidFill>
                        <a:schemeClr val="tx2"/>
                      </a:solidFill>
                      <a:latin typeface="Footlight MT Light" pitchFamily="18" charset="0"/>
                    </a:rPr>
                    <a:t>1997</a:t>
                  </a:r>
                </a:p>
              </p:txBody>
            </p:sp>
          </p:grpSp>
          <p:grpSp>
            <p:nvGrpSpPr>
              <p:cNvPr id="8219" name="Group 27"/>
              <p:cNvGrpSpPr>
                <a:grpSpLocks/>
              </p:cNvGrpSpPr>
              <p:nvPr/>
            </p:nvGrpSpPr>
            <p:grpSpPr bwMode="auto">
              <a:xfrm>
                <a:off x="0" y="1680"/>
                <a:ext cx="733" cy="1200"/>
                <a:chOff x="4211" y="816"/>
                <a:chExt cx="1549" cy="2205"/>
              </a:xfrm>
            </p:grpSpPr>
            <p:graphicFrame>
              <p:nvGraphicFramePr>
                <p:cNvPr id="8220" name="Object 28"/>
                <p:cNvGraphicFramePr>
                  <a:graphicFrameLocks noChangeAspect="1"/>
                </p:cNvGraphicFramePr>
                <p:nvPr/>
              </p:nvGraphicFramePr>
              <p:xfrm>
                <a:off x="4211" y="816"/>
                <a:ext cx="1549" cy="2205"/>
              </p:xfrm>
              <a:graphic>
                <a:graphicData uri="http://schemas.openxmlformats.org/presentationml/2006/ole">
                  <p:oleObj spid="_x0000_s8220" name="Imagen" r:id="rId10" imgW="3848040" imgH="5478120" progId="MS_ClipArt_Gallery.2">
                    <p:embed/>
                  </p:oleObj>
                </a:graphicData>
              </a:graphic>
            </p:graphicFrame>
            <p:sp>
              <p:nvSpPr>
                <p:cNvPr id="8221" name="Rectangle 29"/>
                <p:cNvSpPr>
                  <a:spLocks noChangeArrowheads="1"/>
                </p:cNvSpPr>
                <p:nvPr/>
              </p:nvSpPr>
              <p:spPr bwMode="auto">
                <a:xfrm>
                  <a:off x="4319" y="1391"/>
                  <a:ext cx="1346" cy="35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s-ES_tradnl" sz="1400" b="1">
                      <a:solidFill>
                        <a:schemeClr val="tx2"/>
                      </a:solidFill>
                      <a:latin typeface="Footlight MT Light" pitchFamily="18" charset="0"/>
                    </a:rPr>
                    <a:t>1995</a:t>
                  </a:r>
                  <a:endParaRPr lang="es-ES_tradnl" sz="4100" b="1">
                    <a:solidFill>
                      <a:schemeClr val="tx2"/>
                    </a:solidFill>
                    <a:latin typeface="Footlight MT Light" pitchFamily="18" charset="0"/>
                  </a:endParaRPr>
                </a:p>
              </p:txBody>
            </p:sp>
          </p:grpSp>
        </p:grpSp>
        <p:sp>
          <p:nvSpPr>
            <p:cNvPr id="8222" name="WordArt 30"/>
            <p:cNvSpPr>
              <a:spLocks noChangeArrowheads="1" noChangeShapeType="1" noTextEdit="1"/>
            </p:cNvSpPr>
            <p:nvPr/>
          </p:nvSpPr>
          <p:spPr bwMode="auto">
            <a:xfrm>
              <a:off x="4224" y="2976"/>
              <a:ext cx="1200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noFill/>
                    <a:round/>
                    <a:headEnd/>
                    <a:tailEnd/>
                  </a:ln>
                  <a:solidFill>
                    <a:srgbClr val="009900"/>
                  </a:solidFill>
                  <a:effectLst>
                    <a:outerShdw dist="53882" dir="2700000" algn="ctr" rotWithShape="0">
                      <a:srgbClr val="C0C0C0"/>
                    </a:outerShdw>
                  </a:effectLst>
                  <a:latin typeface="Arial"/>
                  <a:cs typeface="Arial"/>
                </a:rPr>
                <a:t>403.564 hab</a:t>
              </a:r>
            </a:p>
          </p:txBody>
        </p:sp>
      </p:grpSp>
      <p:pic>
        <p:nvPicPr>
          <p:cNvPr id="8226" name="Picture 34" descr="C:\0cnc\IMAGENES\Esc Quito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775" y="584200"/>
            <a:ext cx="749300" cy="1181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EC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18" presetClass="entr" presetSubtype="3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82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1524000" y="1219200"/>
          <a:ext cx="6553200" cy="4078288"/>
        </p:xfrm>
        <a:graphic>
          <a:graphicData uri="http://schemas.openxmlformats.org/presentationml/2006/ole">
            <p:oleObj spid="_x0000_s9218" name="Gráfico" r:id="rId6" imgW="6096361" imgH="4067416" progId="MSGraph.Chart.8">
              <p:embed followColorScheme="full"/>
            </p:oleObj>
          </a:graphicData>
        </a:graphic>
      </p:graphicFrame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69875" y="5410200"/>
            <a:ext cx="8686800" cy="1331913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s-ES_tradnl" sz="2800"/>
              <a:t>La mayor cantidad de muertes se producen por 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s-ES_tradnl" sz="2800"/>
              <a:t>accidentes de tránsito, a pesar que tiende a decrecer.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s-ES_tradnl" sz="2800"/>
              <a:t>El suicidio es la  causa  más  baja de muerte. </a:t>
            </a:r>
          </a:p>
        </p:txBody>
      </p:sp>
      <p:grpSp>
        <p:nvGrpSpPr>
          <p:cNvPr id="9223" name="Group 7"/>
          <p:cNvGrpSpPr>
            <a:grpSpLocks/>
          </p:cNvGrpSpPr>
          <p:nvPr/>
        </p:nvGrpSpPr>
        <p:grpSpPr bwMode="auto">
          <a:xfrm>
            <a:off x="685800" y="76200"/>
            <a:ext cx="8763000" cy="1000125"/>
            <a:chOff x="192" y="48"/>
            <a:chExt cx="5520" cy="630"/>
          </a:xfrm>
        </p:grpSpPr>
        <p:sp>
          <p:nvSpPr>
            <p:cNvPr id="9221" name="Rectangle 5"/>
            <p:cNvSpPr>
              <a:spLocks noChangeArrowheads="1"/>
            </p:cNvSpPr>
            <p:nvPr/>
          </p:nvSpPr>
          <p:spPr bwMode="auto">
            <a:xfrm>
              <a:off x="695" y="480"/>
              <a:ext cx="4398" cy="19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_tradnl" sz="1600" b="1">
                  <a:solidFill>
                    <a:srgbClr val="0000FF"/>
                  </a:solidFill>
                  <a:latin typeface="Footlight MT Light" pitchFamily="18" charset="0"/>
                </a:rPr>
                <a:t> </a:t>
              </a:r>
              <a:r>
                <a:rPr lang="es-ES_tradnl" sz="2000" b="1">
                  <a:solidFill>
                    <a:srgbClr val="0000FF"/>
                  </a:solidFill>
                  <a:latin typeface="Footlight MT Light" pitchFamily="18" charset="0"/>
                </a:rPr>
                <a:t>ACCIDENTES DE TRÁNSITO - HOMICIDIOS - SUICIDIOS</a:t>
              </a:r>
              <a:r>
                <a:rPr lang="es-ES_tradnl" sz="1800" b="1">
                  <a:solidFill>
                    <a:srgbClr val="0000FF"/>
                  </a:solidFill>
                  <a:latin typeface="Footlight MT Light" pitchFamily="18" charset="0"/>
                </a:rPr>
                <a:t>.</a:t>
              </a:r>
            </a:p>
          </p:txBody>
        </p:sp>
        <p:sp>
          <p:nvSpPr>
            <p:cNvPr id="9222" name="Text Box 6"/>
            <p:cNvSpPr txBox="1">
              <a:spLocks noChangeArrowheads="1"/>
            </p:cNvSpPr>
            <p:nvPr/>
          </p:nvSpPr>
          <p:spPr bwMode="auto">
            <a:xfrm>
              <a:off x="192" y="48"/>
              <a:ext cx="552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_tradnl" sz="32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PRINCIPALES CAUSAS DE MUERTE </a:t>
              </a:r>
            </a:p>
          </p:txBody>
        </p:sp>
      </p:grpSp>
      <p:pic>
        <p:nvPicPr>
          <p:cNvPr id="9225" name="Picture 9" descr="C:\0cnc\IMAGENES\Esc Quito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775" y="584200"/>
            <a:ext cx="749300" cy="1181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E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oleChartEl type="gridLegend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218">
                                            <p:oleChartEl type="gridLegend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218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oleChartEl type="series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218">
                                            <p:oleChartEl type="series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oleChartEl type="series" lvl="3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218">
                                            <p:oleChartEl type="series" lvl="3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3" presetClass="entr" presetSubtype="272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SPA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9218" grpId="0" bld="series"/>
      <p:bldP spid="9219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533400" y="4495800"/>
            <a:ext cx="8153400" cy="21510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just">
              <a:lnSpc>
                <a:spcPct val="80000"/>
              </a:lnSpc>
            </a:pPr>
            <a:r>
              <a:rPr lang="es-ES" sz="2800" b="1">
                <a:solidFill>
                  <a:srgbClr val="0000FF"/>
                </a:solidFill>
              </a:rPr>
              <a:t>TASA PROMEDIO</a:t>
            </a:r>
            <a:r>
              <a:rPr lang="es-ES" sz="2800" b="1">
                <a:solidFill>
                  <a:schemeClr val="accent2"/>
                </a:solidFill>
              </a:rPr>
              <a:t> </a:t>
            </a:r>
            <a:r>
              <a:rPr lang="es-ES" sz="1800" b="1"/>
              <a:t>(1995 - 2000) </a:t>
            </a:r>
            <a:r>
              <a:rPr lang="es-ES" b="1">
                <a:solidFill>
                  <a:srgbClr val="FF3300"/>
                </a:solidFill>
              </a:rPr>
              <a:t>12.09 x 100000 hab</a:t>
            </a:r>
            <a:endParaRPr lang="es-ES" sz="1800" b="1"/>
          </a:p>
          <a:p>
            <a:pPr lvl="1" algn="just">
              <a:lnSpc>
                <a:spcPct val="80000"/>
              </a:lnSpc>
            </a:pPr>
            <a:endParaRPr lang="es-ES" sz="1800" b="1"/>
          </a:p>
          <a:p>
            <a:pPr lvl="1" algn="just">
              <a:lnSpc>
                <a:spcPct val="80000"/>
              </a:lnSpc>
            </a:pPr>
            <a:r>
              <a:rPr lang="es-ES" sz="2500" b="1"/>
              <a:t>1999</a:t>
            </a:r>
            <a:r>
              <a:rPr lang="es-ES" sz="2200" b="1"/>
              <a:t> </a:t>
            </a:r>
            <a:r>
              <a:rPr lang="es-ES" sz="2200" b="1">
                <a:sym typeface="Symbol" pitchFamily="18" charset="2"/>
              </a:rPr>
              <a:t> </a:t>
            </a:r>
            <a:r>
              <a:rPr lang="es-ES" sz="2200" b="1"/>
              <a:t> 294 fallecidos,  tasa más alta</a:t>
            </a:r>
            <a:endParaRPr lang="es-ES" b="1"/>
          </a:p>
          <a:p>
            <a:pPr lvl="1" algn="just">
              <a:lnSpc>
                <a:spcPct val="80000"/>
              </a:lnSpc>
            </a:pPr>
            <a:endParaRPr lang="es-ES" b="1"/>
          </a:p>
          <a:p>
            <a:pPr lvl="1" algn="just">
              <a:lnSpc>
                <a:spcPct val="80000"/>
              </a:lnSpc>
            </a:pPr>
            <a:r>
              <a:rPr lang="es-ES" sz="2500" b="1"/>
              <a:t>1997</a:t>
            </a:r>
            <a:r>
              <a:rPr lang="es-ES" sz="2200" b="1"/>
              <a:t> </a:t>
            </a:r>
            <a:r>
              <a:rPr lang="es-ES" sz="2200" b="1">
                <a:sym typeface="Symbol" pitchFamily="18" charset="2"/>
              </a:rPr>
              <a:t></a:t>
            </a:r>
            <a:r>
              <a:rPr lang="es-ES" sz="2200" b="1"/>
              <a:t>  186 fallecidos  tasa más baja</a:t>
            </a:r>
            <a:endParaRPr lang="es-ES" b="1"/>
          </a:p>
          <a:p>
            <a:pPr lvl="1" algn="just">
              <a:lnSpc>
                <a:spcPct val="80000"/>
              </a:lnSpc>
            </a:pPr>
            <a:endParaRPr lang="es-ES" b="1"/>
          </a:p>
          <a:p>
            <a:pPr lvl="1" algn="just">
              <a:lnSpc>
                <a:spcPct val="80000"/>
              </a:lnSpc>
            </a:pPr>
            <a:r>
              <a:rPr lang="es-ES" sz="2500" b="1"/>
              <a:t>1996, 2000 y 1997</a:t>
            </a:r>
            <a:r>
              <a:rPr lang="es-ES" sz="2200" b="1"/>
              <a:t>  </a:t>
            </a:r>
            <a:r>
              <a:rPr lang="es-ES" sz="2200" b="1">
                <a:sym typeface="Symbol" pitchFamily="18" charset="2"/>
              </a:rPr>
              <a:t></a:t>
            </a:r>
            <a:r>
              <a:rPr lang="es-ES" sz="2200" b="1"/>
              <a:t>  tasas inferiores a la promedio.</a:t>
            </a:r>
            <a:r>
              <a:rPr lang="es-ES" sz="2000" b="1"/>
              <a:t> 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446338" y="441325"/>
            <a:ext cx="4487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4000" b="1">
                <a:solidFill>
                  <a:schemeClr val="accent2"/>
                </a:solidFill>
              </a:rPr>
              <a:t>HOMICIDIOS</a:t>
            </a:r>
          </a:p>
        </p:txBody>
      </p:sp>
      <p:grpSp>
        <p:nvGrpSpPr>
          <p:cNvPr id="10252" name="Group 12"/>
          <p:cNvGrpSpPr>
            <a:grpSpLocks/>
          </p:cNvGrpSpPr>
          <p:nvPr/>
        </p:nvGrpSpPr>
        <p:grpSpPr bwMode="auto">
          <a:xfrm>
            <a:off x="1066800" y="1371600"/>
            <a:ext cx="6948488" cy="2811463"/>
            <a:chOff x="1008" y="1109"/>
            <a:chExt cx="4377" cy="1771"/>
          </a:xfrm>
        </p:grpSpPr>
        <p:graphicFrame>
          <p:nvGraphicFramePr>
            <p:cNvPr id="10245" name="Object 5"/>
            <p:cNvGraphicFramePr>
              <a:graphicFrameLocks noChangeAspect="1"/>
            </p:cNvGraphicFramePr>
            <p:nvPr/>
          </p:nvGraphicFramePr>
          <p:xfrm>
            <a:off x="1022" y="1109"/>
            <a:ext cx="4018" cy="1675"/>
          </p:xfrm>
          <a:graphic>
            <a:graphicData uri="http://schemas.openxmlformats.org/presentationml/2006/ole">
              <p:oleObj spid="_x0000_s10245" name="Gráfico" r:id="rId6" imgW="3810361" imgH="2095741" progId="MSGraph.Chart.8">
                <p:embed followColorScheme="full"/>
              </p:oleObj>
            </a:graphicData>
          </a:graphic>
        </p:graphicFrame>
        <p:sp>
          <p:nvSpPr>
            <p:cNvPr id="10246" name="Text Box 6"/>
            <p:cNvSpPr txBox="1">
              <a:spLocks noChangeArrowheads="1"/>
            </p:cNvSpPr>
            <p:nvPr/>
          </p:nvSpPr>
          <p:spPr bwMode="auto">
            <a:xfrm>
              <a:off x="2016" y="1392"/>
              <a:ext cx="6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Wingdings" pitchFamily="2" charset="2"/>
                <a:buNone/>
              </a:pPr>
              <a:r>
                <a:rPr lang="es-ES_tradnl" b="1">
                  <a:solidFill>
                    <a:srgbClr val="FF0000"/>
                  </a:solidFill>
                </a:rPr>
                <a:t>254</a:t>
              </a:r>
            </a:p>
          </p:txBody>
        </p:sp>
        <p:sp>
          <p:nvSpPr>
            <p:cNvPr id="10247" name="Text Box 7"/>
            <p:cNvSpPr txBox="1">
              <a:spLocks noChangeArrowheads="1"/>
            </p:cNvSpPr>
            <p:nvPr/>
          </p:nvSpPr>
          <p:spPr bwMode="auto">
            <a:xfrm>
              <a:off x="1008" y="1968"/>
              <a:ext cx="6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Wingdings" pitchFamily="2" charset="2"/>
                <a:buNone/>
              </a:pPr>
              <a:r>
                <a:rPr lang="es-ES_tradnl" b="1">
                  <a:solidFill>
                    <a:srgbClr val="FF0000"/>
                  </a:solidFill>
                </a:rPr>
                <a:t>294</a:t>
              </a:r>
            </a:p>
          </p:txBody>
        </p:sp>
        <p:sp>
          <p:nvSpPr>
            <p:cNvPr id="10248" name="Text Box 8"/>
            <p:cNvSpPr txBox="1">
              <a:spLocks noChangeArrowheads="1"/>
            </p:cNvSpPr>
            <p:nvPr/>
          </p:nvSpPr>
          <p:spPr bwMode="auto">
            <a:xfrm>
              <a:off x="2256" y="2592"/>
              <a:ext cx="6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Wingdings" pitchFamily="2" charset="2"/>
                <a:buNone/>
              </a:pPr>
              <a:r>
                <a:rPr lang="es-ES_tradnl" b="1">
                  <a:solidFill>
                    <a:srgbClr val="FF0000"/>
                  </a:solidFill>
                </a:rPr>
                <a:t>239</a:t>
              </a:r>
            </a:p>
          </p:txBody>
        </p:sp>
        <p:sp>
          <p:nvSpPr>
            <p:cNvPr id="10249" name="Text Box 9"/>
            <p:cNvSpPr txBox="1">
              <a:spLocks noChangeArrowheads="1"/>
            </p:cNvSpPr>
            <p:nvPr/>
          </p:nvSpPr>
          <p:spPr bwMode="auto">
            <a:xfrm>
              <a:off x="3792" y="2544"/>
              <a:ext cx="6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Wingdings" pitchFamily="2" charset="2"/>
                <a:buNone/>
              </a:pPr>
              <a:r>
                <a:rPr lang="es-ES_tradnl" b="1">
                  <a:solidFill>
                    <a:srgbClr val="FF0000"/>
                  </a:solidFill>
                </a:rPr>
                <a:t>186</a:t>
              </a:r>
            </a:p>
          </p:txBody>
        </p:sp>
        <p:sp>
          <p:nvSpPr>
            <p:cNvPr id="10250" name="Text Box 10"/>
            <p:cNvSpPr txBox="1">
              <a:spLocks noChangeArrowheads="1"/>
            </p:cNvSpPr>
            <p:nvPr/>
          </p:nvSpPr>
          <p:spPr bwMode="auto">
            <a:xfrm>
              <a:off x="4752" y="1968"/>
              <a:ext cx="6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Wingdings" pitchFamily="2" charset="2"/>
                <a:buNone/>
              </a:pPr>
              <a:r>
                <a:rPr lang="es-ES_tradnl" b="1">
                  <a:solidFill>
                    <a:srgbClr val="FF0000"/>
                  </a:solidFill>
                </a:rPr>
                <a:t>217</a:t>
              </a:r>
            </a:p>
          </p:txBody>
        </p:sp>
        <p:sp>
          <p:nvSpPr>
            <p:cNvPr id="10251" name="Text Box 11"/>
            <p:cNvSpPr txBox="1">
              <a:spLocks noChangeArrowheads="1"/>
            </p:cNvSpPr>
            <p:nvPr/>
          </p:nvSpPr>
          <p:spPr bwMode="auto">
            <a:xfrm>
              <a:off x="3666" y="1375"/>
              <a:ext cx="6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Wingdings" pitchFamily="2" charset="2"/>
                <a:buNone/>
              </a:pPr>
              <a:r>
                <a:rPr lang="es-ES_tradnl" b="1">
                  <a:solidFill>
                    <a:srgbClr val="FF0000"/>
                  </a:solidFill>
                </a:rPr>
                <a:t>210</a:t>
              </a:r>
            </a:p>
          </p:txBody>
        </p:sp>
      </p:grpSp>
      <p:pic>
        <p:nvPicPr>
          <p:cNvPr id="10254" name="Picture 14" descr="C:\0cnc\IMAGENES\Esc Quito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775" y="584200"/>
            <a:ext cx="749300" cy="1181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E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REN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100"/>
                            </p:stCondLst>
                            <p:childTnLst>
                              <p:par>
                                <p:cTn id="19" presetID="17" presetClass="entr" presetSubtype="4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 autoUpdateAnimBg="0"/>
      <p:bldP spid="10244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1752600" y="381000"/>
            <a:ext cx="6489700" cy="3873500"/>
            <a:chOff x="1104" y="240"/>
            <a:chExt cx="4088" cy="2440"/>
          </a:xfrm>
        </p:grpSpPr>
        <p:sp>
          <p:nvSpPr>
            <p:cNvPr id="11267" name="Text Box 3"/>
            <p:cNvSpPr txBox="1">
              <a:spLocks noChangeArrowheads="1"/>
            </p:cNvSpPr>
            <p:nvPr/>
          </p:nvSpPr>
          <p:spPr bwMode="auto">
            <a:xfrm>
              <a:off x="1824" y="240"/>
              <a:ext cx="220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4000">
                  <a:solidFill>
                    <a:schemeClr val="accent2"/>
                  </a:solidFill>
                </a:rPr>
                <a:t>HOMICIDIOS</a:t>
              </a:r>
            </a:p>
          </p:txBody>
        </p:sp>
        <p:graphicFrame>
          <p:nvGraphicFramePr>
            <p:cNvPr id="11268" name="Object 4"/>
            <p:cNvGraphicFramePr>
              <a:graphicFrameLocks noChangeAspect="1"/>
            </p:cNvGraphicFramePr>
            <p:nvPr/>
          </p:nvGraphicFramePr>
          <p:xfrm>
            <a:off x="1104" y="384"/>
            <a:ext cx="4088" cy="2296"/>
          </p:xfrm>
          <a:graphic>
            <a:graphicData uri="http://schemas.openxmlformats.org/presentationml/2006/ole">
              <p:oleObj spid="_x0000_s11268" name="Gráfico" r:id="rId5" imgW="6401161" imgH="3600812" progId="MSGraph.Chart.8">
                <p:embed followColorScheme="full"/>
              </p:oleObj>
            </a:graphicData>
          </a:graphic>
        </p:graphicFrame>
      </p:grpSp>
      <p:grpSp>
        <p:nvGrpSpPr>
          <p:cNvPr id="11269" name="Group 5"/>
          <p:cNvGrpSpPr>
            <a:grpSpLocks/>
          </p:cNvGrpSpPr>
          <p:nvPr/>
        </p:nvGrpSpPr>
        <p:grpSpPr bwMode="auto">
          <a:xfrm>
            <a:off x="685800" y="4148138"/>
            <a:ext cx="7772400" cy="2525712"/>
            <a:chOff x="768" y="2592"/>
            <a:chExt cx="4416" cy="1591"/>
          </a:xfrm>
        </p:grpSpPr>
        <p:sp>
          <p:nvSpPr>
            <p:cNvPr id="11270" name="Text Box 6"/>
            <p:cNvSpPr txBox="1">
              <a:spLocks noChangeArrowheads="1"/>
            </p:cNvSpPr>
            <p:nvPr/>
          </p:nvSpPr>
          <p:spPr bwMode="auto">
            <a:xfrm>
              <a:off x="768" y="3168"/>
              <a:ext cx="4416" cy="1015"/>
            </a:xfrm>
            <a:prstGeom prst="rect">
              <a:avLst/>
            </a:prstGeom>
            <a:gradFill rotWithShape="0">
              <a:gsLst>
                <a:gs pos="0">
                  <a:srgbClr val="00FFFF"/>
                </a:gs>
                <a:gs pos="100000">
                  <a:srgbClr val="00FFFF">
                    <a:gamma/>
                    <a:shade val="98824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  <a:spcBef>
                  <a:spcPct val="50000"/>
                </a:spcBef>
              </a:pPr>
              <a:r>
                <a:rPr lang="es-ES" sz="2800"/>
                <a:t>				    HOMBRES           </a:t>
              </a:r>
              <a:r>
                <a:rPr lang="es-ES" sz="3600" b="1">
                  <a:solidFill>
                    <a:srgbClr val="CC0000"/>
                  </a:solidFill>
                </a:rPr>
                <a:t>8</a:t>
              </a:r>
              <a:r>
                <a:rPr lang="es-ES" sz="2800"/>
                <a:t> </a:t>
              </a:r>
            </a:p>
            <a:p>
              <a:pPr>
                <a:lnSpc>
                  <a:spcPct val="10000"/>
                </a:lnSpc>
                <a:spcBef>
                  <a:spcPct val="50000"/>
                </a:spcBef>
              </a:pPr>
              <a:r>
                <a:rPr lang="es-ES" sz="2800" i="1">
                  <a:solidFill>
                    <a:srgbClr val="0000FF"/>
                  </a:solidFill>
                </a:rPr>
                <a:t> </a:t>
              </a:r>
              <a:r>
                <a:rPr lang="es-ES" sz="3400" b="1">
                  <a:sym typeface="Wingdings" pitchFamily="2" charset="2"/>
                </a:rPr>
                <a:t></a:t>
              </a:r>
              <a:r>
                <a:rPr lang="es-ES" sz="2800" i="1">
                  <a:solidFill>
                    <a:srgbClr val="0000FF"/>
                  </a:solidFill>
                </a:rPr>
                <a:t>   PROPORCIÓN</a:t>
              </a:r>
              <a:r>
                <a:rPr lang="es-ES" sz="2800">
                  <a:solidFill>
                    <a:srgbClr val="0000FF"/>
                  </a:solidFill>
                </a:rPr>
                <a:t> </a:t>
              </a:r>
              <a:r>
                <a:rPr lang="es-ES" sz="2800"/>
                <a:t>		</a:t>
              </a: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r>
                <a:rPr lang="es-ES" sz="2800"/>
                <a:t>				    MUJERES 	     </a:t>
              </a:r>
              <a:r>
                <a:rPr lang="es-ES" sz="3600" b="1">
                  <a:solidFill>
                    <a:srgbClr val="CC0000"/>
                  </a:solidFill>
                </a:rPr>
                <a:t>1</a:t>
              </a:r>
              <a:endParaRPr lang="es-ES_tradnl" sz="3600" b="1">
                <a:solidFill>
                  <a:srgbClr val="CC0000"/>
                </a:solidFill>
              </a:endParaRPr>
            </a:p>
          </p:txBody>
        </p:sp>
        <p:sp>
          <p:nvSpPr>
            <p:cNvPr id="11271" name="Text Box 7"/>
            <p:cNvSpPr txBox="1">
              <a:spLocks noChangeArrowheads="1"/>
            </p:cNvSpPr>
            <p:nvPr/>
          </p:nvSpPr>
          <p:spPr bwMode="auto">
            <a:xfrm>
              <a:off x="768" y="2592"/>
              <a:ext cx="4416" cy="677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2600" b="1"/>
                <a:t> </a:t>
              </a:r>
              <a:r>
                <a:rPr lang="es-ES" sz="3400" b="1">
                  <a:sym typeface="Wingdings" pitchFamily="2" charset="2"/>
                </a:rPr>
                <a:t></a:t>
              </a:r>
              <a:r>
                <a:rPr lang="es-ES" sz="2600" b="1"/>
                <a:t>   TASA PROM.HOMBRES    10.79  x  100000       </a:t>
              </a: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r>
                <a:rPr lang="es-ES" sz="3400" b="1"/>
                <a:t> </a:t>
              </a:r>
              <a:r>
                <a:rPr lang="es-ES" sz="3400" b="1">
                  <a:sym typeface="Wingdings" pitchFamily="2" charset="2"/>
                </a:rPr>
                <a:t></a:t>
              </a:r>
              <a:r>
                <a:rPr lang="es-ES" sz="2600" b="1"/>
                <a:t>   TASA PROM.MUJERES       1.3    x  100000</a:t>
              </a:r>
              <a:endParaRPr lang="es-ES_tradnl" sz="2600" b="1"/>
            </a:p>
          </p:txBody>
        </p:sp>
      </p:grpSp>
      <p:pic>
        <p:nvPicPr>
          <p:cNvPr id="11273" name="Picture 9" descr="C:\0cnc\IMAGENES\Esc Quito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775" y="584200"/>
            <a:ext cx="749300" cy="1181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LI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995</Words>
  <Application>Microsoft Office PowerPoint</Application>
  <PresentationFormat>On-screen Show (4:3)</PresentationFormat>
  <Paragraphs>227</Paragraphs>
  <Slides>28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41" baseType="lpstr">
      <vt:lpstr>Arial</vt:lpstr>
      <vt:lpstr>Bookman Old Style</vt:lpstr>
      <vt:lpstr>Arial Narrow</vt:lpstr>
      <vt:lpstr>Footlight MT Light</vt:lpstr>
      <vt:lpstr>Symbol</vt:lpstr>
      <vt:lpstr>Wingdings</vt:lpstr>
      <vt:lpstr>Artistik</vt:lpstr>
      <vt:lpstr>CommercialPi BT</vt:lpstr>
      <vt:lpstr>Monotype Sorts</vt:lpstr>
      <vt:lpstr>Diseño predeterminado</vt:lpstr>
      <vt:lpstr>Galería de imágenes de Microsoft</vt:lpstr>
      <vt:lpstr>Gráfico de Microsoft Graph 97</vt:lpstr>
      <vt:lpstr>Hoja de cálculo de Microsoft Excel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>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 título de diapositiva</dc:title>
  <dc:creator>Santana Holguer</dc:creator>
  <cp:lastModifiedBy>anarod</cp:lastModifiedBy>
  <cp:revision>166</cp:revision>
  <dcterms:created xsi:type="dcterms:W3CDTF">2001-02-26T16:34:17Z</dcterms:created>
  <dcterms:modified xsi:type="dcterms:W3CDTF">2010-07-13T05:59:37Z</dcterms:modified>
</cp:coreProperties>
</file>