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48" r:id="rId1"/>
  </p:sldMasterIdLst>
  <p:notesMasterIdLst>
    <p:notesMasterId r:id="rId40"/>
  </p:notesMasterIdLst>
  <p:sldIdLst>
    <p:sldId id="256" r:id="rId2"/>
    <p:sldId id="270" r:id="rId3"/>
    <p:sldId id="264" r:id="rId4"/>
    <p:sldId id="271" r:id="rId5"/>
    <p:sldId id="265" r:id="rId6"/>
    <p:sldId id="272" r:id="rId7"/>
    <p:sldId id="273" r:id="rId8"/>
    <p:sldId id="274" r:id="rId9"/>
    <p:sldId id="275" r:id="rId10"/>
    <p:sldId id="276" r:id="rId11"/>
    <p:sldId id="266" r:id="rId12"/>
    <p:sldId id="277" r:id="rId13"/>
    <p:sldId id="278" r:id="rId14"/>
    <p:sldId id="284" r:id="rId15"/>
    <p:sldId id="314" r:id="rId16"/>
    <p:sldId id="285" r:id="rId17"/>
    <p:sldId id="286" r:id="rId18"/>
    <p:sldId id="287" r:id="rId19"/>
    <p:sldId id="288" r:id="rId20"/>
    <p:sldId id="308" r:id="rId21"/>
    <p:sldId id="310" r:id="rId22"/>
    <p:sldId id="311" r:id="rId23"/>
    <p:sldId id="312" r:id="rId24"/>
    <p:sldId id="307" r:id="rId25"/>
    <p:sldId id="306" r:id="rId26"/>
    <p:sldId id="305" r:id="rId27"/>
    <p:sldId id="303" r:id="rId28"/>
    <p:sldId id="313" r:id="rId29"/>
    <p:sldId id="302" r:id="rId30"/>
    <p:sldId id="301" r:id="rId31"/>
    <p:sldId id="300" r:id="rId32"/>
    <p:sldId id="299" r:id="rId33"/>
    <p:sldId id="315" r:id="rId34"/>
    <p:sldId id="298" r:id="rId35"/>
    <p:sldId id="316" r:id="rId36"/>
    <p:sldId id="317" r:id="rId37"/>
    <p:sldId id="318" r:id="rId38"/>
    <p:sldId id="319" r:id="rId39"/>
  </p:sldIdLst>
  <p:sldSz cx="9144000" cy="6858000" type="screen4x3"/>
  <p:notesSz cx="6858000" cy="9144000"/>
  <p:embeddedFontLst>
    <p:embeddedFont>
      <p:font typeface="Book Antiqua" pitchFamily="18" charset="0"/>
      <p:regular r:id="rId41"/>
      <p:bold r:id="rId42"/>
      <p:italic r:id="rId43"/>
      <p:boldItalic r:id="rId44"/>
    </p:embeddedFont>
  </p:embeddedFontLst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Book Antiqua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Book Antiqua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Book Antiqua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Book Antiqua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235" autoAdjust="0"/>
    <p:restoredTop sz="90929"/>
  </p:normalViewPr>
  <p:slideViewPr>
    <p:cSldViewPr>
      <p:cViewPr varScale="1">
        <p:scale>
          <a:sx n="61" d="100"/>
          <a:sy n="61" d="100"/>
        </p:scale>
        <p:origin x="-1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font" Target="fonts/font2.fntdata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font" Target="fonts/font3.fntdata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7" name="Group 15"/>
          <p:cNvGrpSpPr>
            <a:grpSpLocks/>
          </p:cNvGrpSpPr>
          <p:nvPr/>
        </p:nvGrpSpPr>
        <p:grpSpPr bwMode="auto">
          <a:xfrm>
            <a:off x="152400" y="2286000"/>
            <a:ext cx="1463675" cy="2182813"/>
            <a:chOff x="96" y="1440"/>
            <a:chExt cx="922" cy="1375"/>
          </a:xfrm>
        </p:grpSpPr>
        <p:grpSp>
          <p:nvGrpSpPr>
            <p:cNvPr id="3081" name="Group 9"/>
            <p:cNvGrpSpPr>
              <a:grpSpLocks/>
            </p:cNvGrpSpPr>
            <p:nvPr/>
          </p:nvGrpSpPr>
          <p:grpSpPr bwMode="auto">
            <a:xfrm>
              <a:off x="96" y="1440"/>
              <a:ext cx="913" cy="1375"/>
              <a:chOff x="96" y="1440"/>
              <a:chExt cx="913" cy="1375"/>
            </a:xfrm>
          </p:grpSpPr>
          <p:sp>
            <p:nvSpPr>
              <p:cNvPr id="3074" name="Freeform 2"/>
              <p:cNvSpPr>
                <a:spLocks/>
              </p:cNvSpPr>
              <p:nvPr/>
            </p:nvSpPr>
            <p:spPr bwMode="ltGray">
              <a:xfrm>
                <a:off x="181" y="1574"/>
                <a:ext cx="742" cy="1110"/>
              </a:xfrm>
              <a:custGeom>
                <a:avLst/>
                <a:gdLst/>
                <a:ahLst/>
                <a:cxnLst>
                  <a:cxn ang="0">
                    <a:pos x="370" y="0"/>
                  </a:cxn>
                  <a:cxn ang="0">
                    <a:pos x="0" y="554"/>
                  </a:cxn>
                  <a:cxn ang="0">
                    <a:pos x="370" y="1109"/>
                  </a:cxn>
                  <a:cxn ang="0">
                    <a:pos x="741" y="554"/>
                  </a:cxn>
                  <a:cxn ang="0">
                    <a:pos x="370" y="0"/>
                  </a:cxn>
                </a:cxnLst>
                <a:rect l="0" t="0" r="r" b="b"/>
                <a:pathLst>
                  <a:path w="742" h="1110">
                    <a:moveTo>
                      <a:pt x="370" y="0"/>
                    </a:moveTo>
                    <a:lnTo>
                      <a:pt x="0" y="554"/>
                    </a:lnTo>
                    <a:lnTo>
                      <a:pt x="370" y="1109"/>
                    </a:lnTo>
                    <a:lnTo>
                      <a:pt x="741" y="554"/>
                    </a:lnTo>
                    <a:lnTo>
                      <a:pt x="370" y="0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077" name="Group 5"/>
              <p:cNvGrpSpPr>
                <a:grpSpLocks/>
              </p:cNvGrpSpPr>
              <p:nvPr/>
            </p:nvGrpSpPr>
            <p:grpSpPr bwMode="auto">
              <a:xfrm>
                <a:off x="96" y="1440"/>
                <a:ext cx="913" cy="688"/>
                <a:chOff x="96" y="1440"/>
                <a:chExt cx="913" cy="688"/>
              </a:xfrm>
            </p:grpSpPr>
            <p:sp>
              <p:nvSpPr>
                <p:cNvPr id="3075" name="Freeform 3"/>
                <p:cNvSpPr>
                  <a:spLocks/>
                </p:cNvSpPr>
                <p:nvPr/>
              </p:nvSpPr>
              <p:spPr bwMode="ltGray">
                <a:xfrm>
                  <a:off x="552" y="1440"/>
                  <a:ext cx="457" cy="688"/>
                </a:xfrm>
                <a:custGeom>
                  <a:avLst/>
                  <a:gdLst/>
                  <a:ahLst/>
                  <a:cxnLst>
                    <a:cxn ang="0">
                      <a:pos x="0" y="136"/>
                    </a:cxn>
                    <a:cxn ang="0">
                      <a:pos x="0" y="0"/>
                    </a:cxn>
                    <a:cxn ang="0">
                      <a:pos x="456" y="687"/>
                    </a:cxn>
                    <a:cxn ang="0">
                      <a:pos x="365" y="687"/>
                    </a:cxn>
                    <a:cxn ang="0">
                      <a:pos x="0" y="136"/>
                    </a:cxn>
                  </a:cxnLst>
                  <a:rect l="0" t="0" r="r" b="b"/>
                  <a:pathLst>
                    <a:path w="457" h="688">
                      <a:moveTo>
                        <a:pt x="0" y="136"/>
                      </a:moveTo>
                      <a:lnTo>
                        <a:pt x="0" y="0"/>
                      </a:lnTo>
                      <a:lnTo>
                        <a:pt x="456" y="687"/>
                      </a:lnTo>
                      <a:lnTo>
                        <a:pt x="365" y="687"/>
                      </a:lnTo>
                      <a:lnTo>
                        <a:pt x="0" y="136"/>
                      </a:lnTo>
                    </a:path>
                  </a:pathLst>
                </a:custGeom>
                <a:solidFill>
                  <a:schemeClr val="folHlink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6" name="Freeform 4"/>
                <p:cNvSpPr>
                  <a:spLocks/>
                </p:cNvSpPr>
                <p:nvPr/>
              </p:nvSpPr>
              <p:spPr bwMode="ltGray">
                <a:xfrm>
                  <a:off x="96" y="1440"/>
                  <a:ext cx="457" cy="688"/>
                </a:xfrm>
                <a:custGeom>
                  <a:avLst/>
                  <a:gdLst/>
                  <a:ahLst/>
                  <a:cxnLst>
                    <a:cxn ang="0">
                      <a:pos x="456" y="0"/>
                    </a:cxn>
                    <a:cxn ang="0">
                      <a:pos x="456" y="136"/>
                    </a:cxn>
                    <a:cxn ang="0">
                      <a:pos x="90" y="687"/>
                    </a:cxn>
                    <a:cxn ang="0">
                      <a:pos x="0" y="687"/>
                    </a:cxn>
                    <a:cxn ang="0">
                      <a:pos x="456" y="0"/>
                    </a:cxn>
                  </a:cxnLst>
                  <a:rect l="0" t="0" r="r" b="b"/>
                  <a:pathLst>
                    <a:path w="457" h="688">
                      <a:moveTo>
                        <a:pt x="456" y="0"/>
                      </a:moveTo>
                      <a:lnTo>
                        <a:pt x="456" y="136"/>
                      </a:lnTo>
                      <a:lnTo>
                        <a:pt x="90" y="687"/>
                      </a:lnTo>
                      <a:lnTo>
                        <a:pt x="0" y="687"/>
                      </a:lnTo>
                      <a:lnTo>
                        <a:pt x="456" y="0"/>
                      </a:lnTo>
                    </a:path>
                  </a:pathLst>
                </a:custGeom>
                <a:solidFill>
                  <a:schemeClr val="folHlink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080" name="Group 8"/>
              <p:cNvGrpSpPr>
                <a:grpSpLocks/>
              </p:cNvGrpSpPr>
              <p:nvPr/>
            </p:nvGrpSpPr>
            <p:grpSpPr bwMode="auto">
              <a:xfrm>
                <a:off x="96" y="2127"/>
                <a:ext cx="913" cy="688"/>
                <a:chOff x="96" y="2127"/>
                <a:chExt cx="913" cy="688"/>
              </a:xfrm>
            </p:grpSpPr>
            <p:sp>
              <p:nvSpPr>
                <p:cNvPr id="3078" name="Freeform 6"/>
                <p:cNvSpPr>
                  <a:spLocks/>
                </p:cNvSpPr>
                <p:nvPr/>
              </p:nvSpPr>
              <p:spPr bwMode="ltGray">
                <a:xfrm>
                  <a:off x="552" y="2127"/>
                  <a:ext cx="457" cy="688"/>
                </a:xfrm>
                <a:custGeom>
                  <a:avLst/>
                  <a:gdLst/>
                  <a:ahLst/>
                  <a:cxnLst>
                    <a:cxn ang="0">
                      <a:pos x="365" y="0"/>
                    </a:cxn>
                    <a:cxn ang="0">
                      <a:pos x="456" y="0"/>
                    </a:cxn>
                    <a:cxn ang="0">
                      <a:pos x="0" y="687"/>
                    </a:cxn>
                    <a:cxn ang="0">
                      <a:pos x="0" y="550"/>
                    </a:cxn>
                    <a:cxn ang="0">
                      <a:pos x="365" y="0"/>
                    </a:cxn>
                  </a:cxnLst>
                  <a:rect l="0" t="0" r="r" b="b"/>
                  <a:pathLst>
                    <a:path w="457" h="688">
                      <a:moveTo>
                        <a:pt x="365" y="0"/>
                      </a:moveTo>
                      <a:lnTo>
                        <a:pt x="456" y="0"/>
                      </a:lnTo>
                      <a:lnTo>
                        <a:pt x="0" y="687"/>
                      </a:lnTo>
                      <a:lnTo>
                        <a:pt x="0" y="550"/>
                      </a:lnTo>
                      <a:lnTo>
                        <a:pt x="365" y="0"/>
                      </a:lnTo>
                    </a:path>
                  </a:pathLst>
                </a:custGeom>
                <a:solidFill>
                  <a:schemeClr val="bg2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9" name="Freeform 7"/>
                <p:cNvSpPr>
                  <a:spLocks/>
                </p:cNvSpPr>
                <p:nvPr/>
              </p:nvSpPr>
              <p:spPr bwMode="ltGray">
                <a:xfrm>
                  <a:off x="96" y="2127"/>
                  <a:ext cx="457" cy="688"/>
                </a:xfrm>
                <a:custGeom>
                  <a:avLst/>
                  <a:gdLst/>
                  <a:ahLst/>
                  <a:cxnLst>
                    <a:cxn ang="0">
                      <a:pos x="90" y="0"/>
                    </a:cxn>
                    <a:cxn ang="0">
                      <a:pos x="456" y="550"/>
                    </a:cxn>
                    <a:cxn ang="0">
                      <a:pos x="456" y="687"/>
                    </a:cxn>
                    <a:cxn ang="0">
                      <a:pos x="0" y="0"/>
                    </a:cxn>
                    <a:cxn ang="0">
                      <a:pos x="90" y="0"/>
                    </a:cxn>
                  </a:cxnLst>
                  <a:rect l="0" t="0" r="r" b="b"/>
                  <a:pathLst>
                    <a:path w="457" h="688">
                      <a:moveTo>
                        <a:pt x="90" y="0"/>
                      </a:moveTo>
                      <a:lnTo>
                        <a:pt x="456" y="550"/>
                      </a:lnTo>
                      <a:lnTo>
                        <a:pt x="456" y="687"/>
                      </a:lnTo>
                      <a:lnTo>
                        <a:pt x="0" y="0"/>
                      </a:lnTo>
                      <a:lnTo>
                        <a:pt x="90" y="0"/>
                      </a:lnTo>
                    </a:path>
                  </a:pathLst>
                </a:custGeom>
                <a:solidFill>
                  <a:schemeClr val="bg2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3086" name="Group 14"/>
            <p:cNvGrpSpPr>
              <a:grpSpLocks/>
            </p:cNvGrpSpPr>
            <p:nvPr/>
          </p:nvGrpSpPr>
          <p:grpSpPr bwMode="auto">
            <a:xfrm>
              <a:off x="493" y="1555"/>
              <a:ext cx="525" cy="480"/>
              <a:chOff x="493" y="1555"/>
              <a:chExt cx="525" cy="480"/>
            </a:xfrm>
          </p:grpSpPr>
          <p:sp>
            <p:nvSpPr>
              <p:cNvPr id="3082" name="Freeform 10"/>
              <p:cNvSpPr>
                <a:spLocks/>
              </p:cNvSpPr>
              <p:nvPr/>
            </p:nvSpPr>
            <p:spPr bwMode="gray">
              <a:xfrm>
                <a:off x="493" y="1555"/>
                <a:ext cx="525" cy="480"/>
              </a:xfrm>
              <a:custGeom>
                <a:avLst/>
                <a:gdLst/>
                <a:ahLst/>
                <a:cxnLst>
                  <a:cxn ang="0">
                    <a:pos x="225" y="217"/>
                  </a:cxn>
                  <a:cxn ang="0">
                    <a:pos x="133" y="0"/>
                  </a:cxn>
                  <a:cxn ang="0">
                    <a:pos x="263" y="193"/>
                  </a:cxn>
                  <a:cxn ang="0">
                    <a:pos x="393" y="0"/>
                  </a:cxn>
                  <a:cxn ang="0">
                    <a:pos x="299" y="217"/>
                  </a:cxn>
                  <a:cxn ang="0">
                    <a:pos x="524" y="240"/>
                  </a:cxn>
                  <a:cxn ang="0">
                    <a:pos x="298" y="262"/>
                  </a:cxn>
                  <a:cxn ang="0">
                    <a:pos x="393" y="479"/>
                  </a:cxn>
                  <a:cxn ang="0">
                    <a:pos x="263" y="286"/>
                  </a:cxn>
                  <a:cxn ang="0">
                    <a:pos x="133" y="479"/>
                  </a:cxn>
                  <a:cxn ang="0">
                    <a:pos x="224" y="263"/>
                  </a:cxn>
                  <a:cxn ang="0">
                    <a:pos x="0" y="240"/>
                  </a:cxn>
                  <a:cxn ang="0">
                    <a:pos x="225" y="217"/>
                  </a:cxn>
                </a:cxnLst>
                <a:rect l="0" t="0" r="r" b="b"/>
                <a:pathLst>
                  <a:path w="525" h="480">
                    <a:moveTo>
                      <a:pt x="225" y="217"/>
                    </a:moveTo>
                    <a:lnTo>
                      <a:pt x="133" y="0"/>
                    </a:lnTo>
                    <a:lnTo>
                      <a:pt x="263" y="193"/>
                    </a:lnTo>
                    <a:lnTo>
                      <a:pt x="393" y="0"/>
                    </a:lnTo>
                    <a:lnTo>
                      <a:pt x="299" y="217"/>
                    </a:lnTo>
                    <a:lnTo>
                      <a:pt x="524" y="240"/>
                    </a:lnTo>
                    <a:lnTo>
                      <a:pt x="298" y="262"/>
                    </a:lnTo>
                    <a:lnTo>
                      <a:pt x="393" y="479"/>
                    </a:lnTo>
                    <a:lnTo>
                      <a:pt x="263" y="286"/>
                    </a:lnTo>
                    <a:lnTo>
                      <a:pt x="133" y="479"/>
                    </a:lnTo>
                    <a:lnTo>
                      <a:pt x="224" y="263"/>
                    </a:lnTo>
                    <a:lnTo>
                      <a:pt x="0" y="240"/>
                    </a:lnTo>
                    <a:lnTo>
                      <a:pt x="225" y="217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3" name="Freeform 11"/>
              <p:cNvSpPr>
                <a:spLocks/>
              </p:cNvSpPr>
              <p:nvPr/>
            </p:nvSpPr>
            <p:spPr bwMode="gray">
              <a:xfrm>
                <a:off x="565" y="1620"/>
                <a:ext cx="382" cy="350"/>
              </a:xfrm>
              <a:custGeom>
                <a:avLst/>
                <a:gdLst/>
                <a:ahLst/>
                <a:cxnLst>
                  <a:cxn ang="0">
                    <a:pos x="153" y="153"/>
                  </a:cxn>
                  <a:cxn ang="0">
                    <a:pos x="95" y="0"/>
                  </a:cxn>
                  <a:cxn ang="0">
                    <a:pos x="191" y="128"/>
                  </a:cxn>
                  <a:cxn ang="0">
                    <a:pos x="284" y="0"/>
                  </a:cxn>
                  <a:cxn ang="0">
                    <a:pos x="227" y="153"/>
                  </a:cxn>
                  <a:cxn ang="0">
                    <a:pos x="381" y="175"/>
                  </a:cxn>
                  <a:cxn ang="0">
                    <a:pos x="226" y="196"/>
                  </a:cxn>
                  <a:cxn ang="0">
                    <a:pos x="284" y="349"/>
                  </a:cxn>
                  <a:cxn ang="0">
                    <a:pos x="191" y="221"/>
                  </a:cxn>
                  <a:cxn ang="0">
                    <a:pos x="95" y="349"/>
                  </a:cxn>
                  <a:cxn ang="0">
                    <a:pos x="152" y="198"/>
                  </a:cxn>
                  <a:cxn ang="0">
                    <a:pos x="0" y="175"/>
                  </a:cxn>
                  <a:cxn ang="0">
                    <a:pos x="153" y="153"/>
                  </a:cxn>
                </a:cxnLst>
                <a:rect l="0" t="0" r="r" b="b"/>
                <a:pathLst>
                  <a:path w="382" h="350">
                    <a:moveTo>
                      <a:pt x="153" y="153"/>
                    </a:moveTo>
                    <a:lnTo>
                      <a:pt x="95" y="0"/>
                    </a:lnTo>
                    <a:lnTo>
                      <a:pt x="191" y="128"/>
                    </a:lnTo>
                    <a:lnTo>
                      <a:pt x="284" y="0"/>
                    </a:lnTo>
                    <a:lnTo>
                      <a:pt x="227" y="153"/>
                    </a:lnTo>
                    <a:lnTo>
                      <a:pt x="381" y="175"/>
                    </a:lnTo>
                    <a:lnTo>
                      <a:pt x="226" y="196"/>
                    </a:lnTo>
                    <a:lnTo>
                      <a:pt x="284" y="349"/>
                    </a:lnTo>
                    <a:lnTo>
                      <a:pt x="191" y="221"/>
                    </a:lnTo>
                    <a:lnTo>
                      <a:pt x="95" y="349"/>
                    </a:lnTo>
                    <a:lnTo>
                      <a:pt x="152" y="198"/>
                    </a:lnTo>
                    <a:lnTo>
                      <a:pt x="0" y="175"/>
                    </a:lnTo>
                    <a:lnTo>
                      <a:pt x="153" y="153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4" name="Freeform 12"/>
              <p:cNvSpPr>
                <a:spLocks/>
              </p:cNvSpPr>
              <p:nvPr/>
            </p:nvSpPr>
            <p:spPr bwMode="gray">
              <a:xfrm>
                <a:off x="621" y="1629"/>
                <a:ext cx="270" cy="332"/>
              </a:xfrm>
              <a:custGeom>
                <a:avLst/>
                <a:gdLst/>
                <a:ahLst/>
                <a:cxnLst>
                  <a:cxn ang="0">
                    <a:pos x="0" y="84"/>
                  </a:cxn>
                  <a:cxn ang="0">
                    <a:pos x="122" y="143"/>
                  </a:cxn>
                  <a:cxn ang="0">
                    <a:pos x="135" y="0"/>
                  </a:cxn>
                  <a:cxn ang="0">
                    <a:pos x="147" y="143"/>
                  </a:cxn>
                  <a:cxn ang="0">
                    <a:pos x="268" y="82"/>
                  </a:cxn>
                  <a:cxn ang="0">
                    <a:pos x="159" y="166"/>
                  </a:cxn>
                  <a:cxn ang="0">
                    <a:pos x="269" y="249"/>
                  </a:cxn>
                  <a:cxn ang="0">
                    <a:pos x="147" y="189"/>
                  </a:cxn>
                  <a:cxn ang="0">
                    <a:pos x="135" y="331"/>
                  </a:cxn>
                  <a:cxn ang="0">
                    <a:pos x="122" y="189"/>
                  </a:cxn>
                  <a:cxn ang="0">
                    <a:pos x="0" y="249"/>
                  </a:cxn>
                  <a:cxn ang="0">
                    <a:pos x="110" y="166"/>
                  </a:cxn>
                  <a:cxn ang="0">
                    <a:pos x="0" y="84"/>
                  </a:cxn>
                </a:cxnLst>
                <a:rect l="0" t="0" r="r" b="b"/>
                <a:pathLst>
                  <a:path w="270" h="332">
                    <a:moveTo>
                      <a:pt x="0" y="84"/>
                    </a:moveTo>
                    <a:lnTo>
                      <a:pt x="122" y="143"/>
                    </a:lnTo>
                    <a:lnTo>
                      <a:pt x="135" y="0"/>
                    </a:lnTo>
                    <a:lnTo>
                      <a:pt x="147" y="143"/>
                    </a:lnTo>
                    <a:lnTo>
                      <a:pt x="268" y="82"/>
                    </a:lnTo>
                    <a:lnTo>
                      <a:pt x="159" y="166"/>
                    </a:lnTo>
                    <a:lnTo>
                      <a:pt x="269" y="249"/>
                    </a:lnTo>
                    <a:lnTo>
                      <a:pt x="147" y="189"/>
                    </a:lnTo>
                    <a:lnTo>
                      <a:pt x="135" y="331"/>
                    </a:lnTo>
                    <a:lnTo>
                      <a:pt x="122" y="189"/>
                    </a:lnTo>
                    <a:lnTo>
                      <a:pt x="0" y="249"/>
                    </a:lnTo>
                    <a:lnTo>
                      <a:pt x="110" y="166"/>
                    </a:lnTo>
                    <a:lnTo>
                      <a:pt x="0" y="84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5" name="Freeform 13"/>
              <p:cNvSpPr>
                <a:spLocks/>
              </p:cNvSpPr>
              <p:nvPr/>
            </p:nvSpPr>
            <p:spPr bwMode="gray">
              <a:xfrm>
                <a:off x="722" y="1752"/>
                <a:ext cx="68" cy="85"/>
              </a:xfrm>
              <a:custGeom>
                <a:avLst/>
                <a:gdLst/>
                <a:ahLst/>
                <a:cxnLst>
                  <a:cxn ang="0">
                    <a:pos x="0" y="20"/>
                  </a:cxn>
                  <a:cxn ang="0">
                    <a:pos x="27" y="30"/>
                  </a:cxn>
                  <a:cxn ang="0">
                    <a:pos x="33" y="0"/>
                  </a:cxn>
                  <a:cxn ang="0">
                    <a:pos x="39" y="30"/>
                  </a:cxn>
                  <a:cxn ang="0">
                    <a:pos x="67" y="20"/>
                  </a:cxn>
                  <a:cxn ang="0">
                    <a:pos x="45" y="42"/>
                  </a:cxn>
                  <a:cxn ang="0">
                    <a:pos x="67" y="62"/>
                  </a:cxn>
                  <a:cxn ang="0">
                    <a:pos x="39" y="52"/>
                  </a:cxn>
                  <a:cxn ang="0">
                    <a:pos x="33" y="84"/>
                  </a:cxn>
                  <a:cxn ang="0">
                    <a:pos x="27" y="52"/>
                  </a:cxn>
                  <a:cxn ang="0">
                    <a:pos x="0" y="62"/>
                  </a:cxn>
                  <a:cxn ang="0">
                    <a:pos x="21" y="42"/>
                  </a:cxn>
                  <a:cxn ang="0">
                    <a:pos x="0" y="20"/>
                  </a:cxn>
                </a:cxnLst>
                <a:rect l="0" t="0" r="r" b="b"/>
                <a:pathLst>
                  <a:path w="68" h="85">
                    <a:moveTo>
                      <a:pt x="0" y="20"/>
                    </a:moveTo>
                    <a:lnTo>
                      <a:pt x="27" y="30"/>
                    </a:lnTo>
                    <a:lnTo>
                      <a:pt x="33" y="0"/>
                    </a:lnTo>
                    <a:lnTo>
                      <a:pt x="39" y="30"/>
                    </a:lnTo>
                    <a:lnTo>
                      <a:pt x="67" y="20"/>
                    </a:lnTo>
                    <a:lnTo>
                      <a:pt x="45" y="42"/>
                    </a:lnTo>
                    <a:lnTo>
                      <a:pt x="67" y="62"/>
                    </a:lnTo>
                    <a:lnTo>
                      <a:pt x="39" y="52"/>
                    </a:lnTo>
                    <a:lnTo>
                      <a:pt x="33" y="84"/>
                    </a:lnTo>
                    <a:lnTo>
                      <a:pt x="27" y="52"/>
                    </a:lnTo>
                    <a:lnTo>
                      <a:pt x="0" y="62"/>
                    </a:lnTo>
                    <a:lnTo>
                      <a:pt x="21" y="42"/>
                    </a:lnTo>
                    <a:lnTo>
                      <a:pt x="0" y="20"/>
                    </a:lnTo>
                  </a:path>
                </a:pathLst>
              </a:custGeom>
              <a:solidFill>
                <a:srgbClr val="F9F9F9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088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370013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Click to edit Master title style</a:t>
            </a:r>
          </a:p>
        </p:txBody>
      </p:sp>
      <p:sp>
        <p:nvSpPr>
          <p:cNvPr id="3089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s-ES_tradnl"/>
              <a:t>Click to edit Master subtitle style</a:t>
            </a:r>
          </a:p>
        </p:txBody>
      </p:sp>
      <p:sp>
        <p:nvSpPr>
          <p:cNvPr id="3090" name="Rectangle 18"/>
          <p:cNvSpPr>
            <a:spLocks noGrp="1" noChangeArrowheads="1"/>
          </p:cNvSpPr>
          <p:nvPr>
            <p:ph type="dt" sz="quarter" idx="2"/>
          </p:nvPr>
        </p:nvSpPr>
        <p:spPr>
          <a:xfrm>
            <a:off x="1370013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3091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808413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3092" name="Rectangle 2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7413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82362EF-3039-462F-8BF9-EBB3D5CEB4B6}" type="slidenum">
              <a:rPr lang="es-ES_tradnl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2848EA-3371-43D0-88EA-EA2A84646371}" type="slidenum">
              <a:rPr lang="es-ES_tradnl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76250"/>
            <a:ext cx="1943100" cy="5619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76250"/>
            <a:ext cx="5676900" cy="5619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11EEE5-6FA5-41CA-B79E-1D138E9B2113}" type="slidenum">
              <a:rPr lang="es-ES_tradnl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DE6B80-793F-43C1-97D6-038B9FCF39F7}" type="slidenum">
              <a:rPr lang="es-ES_tradnl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888FE6-841B-460E-BA8C-1E171B02BA60}" type="slidenum">
              <a:rPr lang="es-ES_tradnl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774A25-BABE-4CAF-A019-FD9414D65220}" type="slidenum">
              <a:rPr lang="es-ES_tradnl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AF2C22-BF15-45D4-87A5-2848D48B71F2}" type="slidenum">
              <a:rPr lang="es-ES_tradnl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E94155-27E8-4615-8EA5-E837714C0C04}" type="slidenum">
              <a:rPr lang="es-ES_tradnl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AB2BB7-D4A2-4C0A-95F9-5C4AD72D615C}" type="slidenum">
              <a:rPr lang="es-ES_tradnl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4855F8-BFB8-4B5F-9E31-DD83C5CF09AD}" type="slidenum">
              <a:rPr lang="es-ES_tradnl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FBA1F3-30A7-4510-8F89-C7115D31B1E6}" type="slidenum">
              <a:rPr lang="es-ES_tradnl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9" name="Group 15"/>
          <p:cNvGrpSpPr>
            <a:grpSpLocks/>
          </p:cNvGrpSpPr>
          <p:nvPr/>
        </p:nvGrpSpPr>
        <p:grpSpPr bwMode="auto">
          <a:xfrm>
            <a:off x="203200" y="276225"/>
            <a:ext cx="1260475" cy="1601788"/>
            <a:chOff x="128" y="174"/>
            <a:chExt cx="794" cy="1009"/>
          </a:xfrm>
        </p:grpSpPr>
        <p:grpSp>
          <p:nvGrpSpPr>
            <p:cNvPr id="1033" name="Group 9"/>
            <p:cNvGrpSpPr>
              <a:grpSpLocks/>
            </p:cNvGrpSpPr>
            <p:nvPr/>
          </p:nvGrpSpPr>
          <p:grpSpPr bwMode="auto">
            <a:xfrm>
              <a:off x="128" y="174"/>
              <a:ext cx="737" cy="1009"/>
              <a:chOff x="128" y="174"/>
              <a:chExt cx="737" cy="1009"/>
            </a:xfrm>
          </p:grpSpPr>
          <p:sp>
            <p:nvSpPr>
              <p:cNvPr id="1026" name="Freeform 2"/>
              <p:cNvSpPr>
                <a:spLocks/>
              </p:cNvSpPr>
              <p:nvPr/>
            </p:nvSpPr>
            <p:spPr bwMode="ltGray">
              <a:xfrm>
                <a:off x="197" y="272"/>
                <a:ext cx="599" cy="815"/>
              </a:xfrm>
              <a:custGeom>
                <a:avLst/>
                <a:gdLst/>
                <a:ahLst/>
                <a:cxnLst>
                  <a:cxn ang="0">
                    <a:pos x="299" y="0"/>
                  </a:cxn>
                  <a:cxn ang="0">
                    <a:pos x="0" y="407"/>
                  </a:cxn>
                  <a:cxn ang="0">
                    <a:pos x="299" y="814"/>
                  </a:cxn>
                  <a:cxn ang="0">
                    <a:pos x="598" y="407"/>
                  </a:cxn>
                  <a:cxn ang="0">
                    <a:pos x="299" y="0"/>
                  </a:cxn>
                </a:cxnLst>
                <a:rect l="0" t="0" r="r" b="b"/>
                <a:pathLst>
                  <a:path w="599" h="815">
                    <a:moveTo>
                      <a:pt x="299" y="0"/>
                    </a:moveTo>
                    <a:lnTo>
                      <a:pt x="0" y="407"/>
                    </a:lnTo>
                    <a:lnTo>
                      <a:pt x="299" y="814"/>
                    </a:lnTo>
                    <a:lnTo>
                      <a:pt x="598" y="407"/>
                    </a:lnTo>
                    <a:lnTo>
                      <a:pt x="299" y="0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29" name="Group 5"/>
              <p:cNvGrpSpPr>
                <a:grpSpLocks/>
              </p:cNvGrpSpPr>
              <p:nvPr/>
            </p:nvGrpSpPr>
            <p:grpSpPr bwMode="auto">
              <a:xfrm>
                <a:off x="128" y="174"/>
                <a:ext cx="737" cy="505"/>
                <a:chOff x="128" y="174"/>
                <a:chExt cx="737" cy="505"/>
              </a:xfrm>
            </p:grpSpPr>
            <p:sp>
              <p:nvSpPr>
                <p:cNvPr id="1027" name="Freeform 3"/>
                <p:cNvSpPr>
                  <a:spLocks/>
                </p:cNvSpPr>
                <p:nvPr/>
              </p:nvSpPr>
              <p:spPr bwMode="ltGray">
                <a:xfrm>
                  <a:off x="496" y="174"/>
                  <a:ext cx="369" cy="505"/>
                </a:xfrm>
                <a:custGeom>
                  <a:avLst/>
                  <a:gdLst/>
                  <a:ahLst/>
                  <a:cxnLst>
                    <a:cxn ang="0">
                      <a:pos x="0" y="100"/>
                    </a:cxn>
                    <a:cxn ang="0">
                      <a:pos x="0" y="0"/>
                    </a:cxn>
                    <a:cxn ang="0">
                      <a:pos x="368" y="504"/>
                    </a:cxn>
                    <a:cxn ang="0">
                      <a:pos x="295" y="504"/>
                    </a:cxn>
                    <a:cxn ang="0">
                      <a:pos x="0" y="100"/>
                    </a:cxn>
                  </a:cxnLst>
                  <a:rect l="0" t="0" r="r" b="b"/>
                  <a:pathLst>
                    <a:path w="369" h="505">
                      <a:moveTo>
                        <a:pt x="0" y="100"/>
                      </a:moveTo>
                      <a:lnTo>
                        <a:pt x="0" y="0"/>
                      </a:lnTo>
                      <a:lnTo>
                        <a:pt x="368" y="504"/>
                      </a:lnTo>
                      <a:lnTo>
                        <a:pt x="295" y="504"/>
                      </a:lnTo>
                      <a:lnTo>
                        <a:pt x="0" y="100"/>
                      </a:lnTo>
                    </a:path>
                  </a:pathLst>
                </a:custGeom>
                <a:solidFill>
                  <a:schemeClr val="folHlink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8" name="Freeform 4"/>
                <p:cNvSpPr>
                  <a:spLocks/>
                </p:cNvSpPr>
                <p:nvPr/>
              </p:nvSpPr>
              <p:spPr bwMode="ltGray">
                <a:xfrm>
                  <a:off x="128" y="174"/>
                  <a:ext cx="369" cy="505"/>
                </a:xfrm>
                <a:custGeom>
                  <a:avLst/>
                  <a:gdLst/>
                  <a:ahLst/>
                  <a:cxnLst>
                    <a:cxn ang="0">
                      <a:pos x="368" y="0"/>
                    </a:cxn>
                    <a:cxn ang="0">
                      <a:pos x="368" y="100"/>
                    </a:cxn>
                    <a:cxn ang="0">
                      <a:pos x="73" y="504"/>
                    </a:cxn>
                    <a:cxn ang="0">
                      <a:pos x="0" y="504"/>
                    </a:cxn>
                    <a:cxn ang="0">
                      <a:pos x="368" y="0"/>
                    </a:cxn>
                  </a:cxnLst>
                  <a:rect l="0" t="0" r="r" b="b"/>
                  <a:pathLst>
                    <a:path w="369" h="505">
                      <a:moveTo>
                        <a:pt x="368" y="0"/>
                      </a:moveTo>
                      <a:lnTo>
                        <a:pt x="368" y="100"/>
                      </a:lnTo>
                      <a:lnTo>
                        <a:pt x="73" y="504"/>
                      </a:lnTo>
                      <a:lnTo>
                        <a:pt x="0" y="504"/>
                      </a:lnTo>
                      <a:lnTo>
                        <a:pt x="368" y="0"/>
                      </a:lnTo>
                    </a:path>
                  </a:pathLst>
                </a:custGeom>
                <a:solidFill>
                  <a:schemeClr val="folHlink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32" name="Group 8"/>
              <p:cNvGrpSpPr>
                <a:grpSpLocks/>
              </p:cNvGrpSpPr>
              <p:nvPr/>
            </p:nvGrpSpPr>
            <p:grpSpPr bwMode="auto">
              <a:xfrm>
                <a:off x="128" y="678"/>
                <a:ext cx="737" cy="505"/>
                <a:chOff x="128" y="678"/>
                <a:chExt cx="737" cy="505"/>
              </a:xfrm>
            </p:grpSpPr>
            <p:sp>
              <p:nvSpPr>
                <p:cNvPr id="1030" name="Freeform 6"/>
                <p:cNvSpPr>
                  <a:spLocks/>
                </p:cNvSpPr>
                <p:nvPr/>
              </p:nvSpPr>
              <p:spPr bwMode="ltGray">
                <a:xfrm>
                  <a:off x="496" y="678"/>
                  <a:ext cx="369" cy="505"/>
                </a:xfrm>
                <a:custGeom>
                  <a:avLst/>
                  <a:gdLst/>
                  <a:ahLst/>
                  <a:cxnLst>
                    <a:cxn ang="0">
                      <a:pos x="295" y="0"/>
                    </a:cxn>
                    <a:cxn ang="0">
                      <a:pos x="368" y="0"/>
                    </a:cxn>
                    <a:cxn ang="0">
                      <a:pos x="0" y="504"/>
                    </a:cxn>
                    <a:cxn ang="0">
                      <a:pos x="0" y="404"/>
                    </a:cxn>
                    <a:cxn ang="0">
                      <a:pos x="295" y="0"/>
                    </a:cxn>
                  </a:cxnLst>
                  <a:rect l="0" t="0" r="r" b="b"/>
                  <a:pathLst>
                    <a:path w="369" h="505">
                      <a:moveTo>
                        <a:pt x="295" y="0"/>
                      </a:moveTo>
                      <a:lnTo>
                        <a:pt x="368" y="0"/>
                      </a:lnTo>
                      <a:lnTo>
                        <a:pt x="0" y="504"/>
                      </a:lnTo>
                      <a:lnTo>
                        <a:pt x="0" y="404"/>
                      </a:lnTo>
                      <a:lnTo>
                        <a:pt x="295" y="0"/>
                      </a:lnTo>
                    </a:path>
                  </a:pathLst>
                </a:custGeom>
                <a:solidFill>
                  <a:schemeClr val="bg2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1" name="Freeform 7"/>
                <p:cNvSpPr>
                  <a:spLocks/>
                </p:cNvSpPr>
                <p:nvPr/>
              </p:nvSpPr>
              <p:spPr bwMode="ltGray">
                <a:xfrm>
                  <a:off x="128" y="678"/>
                  <a:ext cx="369" cy="505"/>
                </a:xfrm>
                <a:custGeom>
                  <a:avLst/>
                  <a:gdLst/>
                  <a:ahLst/>
                  <a:cxnLst>
                    <a:cxn ang="0">
                      <a:pos x="73" y="0"/>
                    </a:cxn>
                    <a:cxn ang="0">
                      <a:pos x="368" y="404"/>
                    </a:cxn>
                    <a:cxn ang="0">
                      <a:pos x="368" y="504"/>
                    </a:cxn>
                    <a:cxn ang="0">
                      <a:pos x="0" y="0"/>
                    </a:cxn>
                    <a:cxn ang="0">
                      <a:pos x="73" y="0"/>
                    </a:cxn>
                  </a:cxnLst>
                  <a:rect l="0" t="0" r="r" b="b"/>
                  <a:pathLst>
                    <a:path w="369" h="505">
                      <a:moveTo>
                        <a:pt x="73" y="0"/>
                      </a:moveTo>
                      <a:lnTo>
                        <a:pt x="368" y="404"/>
                      </a:lnTo>
                      <a:lnTo>
                        <a:pt x="368" y="504"/>
                      </a:lnTo>
                      <a:lnTo>
                        <a:pt x="0" y="0"/>
                      </a:lnTo>
                      <a:lnTo>
                        <a:pt x="73" y="0"/>
                      </a:lnTo>
                    </a:path>
                  </a:pathLst>
                </a:custGeom>
                <a:solidFill>
                  <a:schemeClr val="bg2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038" name="Group 14"/>
            <p:cNvGrpSpPr>
              <a:grpSpLocks/>
            </p:cNvGrpSpPr>
            <p:nvPr/>
          </p:nvGrpSpPr>
          <p:grpSpPr bwMode="auto">
            <a:xfrm>
              <a:off x="397" y="211"/>
              <a:ext cx="525" cy="480"/>
              <a:chOff x="397" y="211"/>
              <a:chExt cx="525" cy="480"/>
            </a:xfrm>
          </p:grpSpPr>
          <p:sp>
            <p:nvSpPr>
              <p:cNvPr id="1034" name="Freeform 10"/>
              <p:cNvSpPr>
                <a:spLocks/>
              </p:cNvSpPr>
              <p:nvPr/>
            </p:nvSpPr>
            <p:spPr bwMode="gray">
              <a:xfrm>
                <a:off x="397" y="211"/>
                <a:ext cx="525" cy="480"/>
              </a:xfrm>
              <a:custGeom>
                <a:avLst/>
                <a:gdLst/>
                <a:ahLst/>
                <a:cxnLst>
                  <a:cxn ang="0">
                    <a:pos x="225" y="217"/>
                  </a:cxn>
                  <a:cxn ang="0">
                    <a:pos x="133" y="0"/>
                  </a:cxn>
                  <a:cxn ang="0">
                    <a:pos x="263" y="193"/>
                  </a:cxn>
                  <a:cxn ang="0">
                    <a:pos x="393" y="0"/>
                  </a:cxn>
                  <a:cxn ang="0">
                    <a:pos x="299" y="217"/>
                  </a:cxn>
                  <a:cxn ang="0">
                    <a:pos x="524" y="240"/>
                  </a:cxn>
                  <a:cxn ang="0">
                    <a:pos x="298" y="262"/>
                  </a:cxn>
                  <a:cxn ang="0">
                    <a:pos x="393" y="479"/>
                  </a:cxn>
                  <a:cxn ang="0">
                    <a:pos x="263" y="286"/>
                  </a:cxn>
                  <a:cxn ang="0">
                    <a:pos x="133" y="479"/>
                  </a:cxn>
                  <a:cxn ang="0">
                    <a:pos x="224" y="263"/>
                  </a:cxn>
                  <a:cxn ang="0">
                    <a:pos x="0" y="240"/>
                  </a:cxn>
                  <a:cxn ang="0">
                    <a:pos x="225" y="217"/>
                  </a:cxn>
                </a:cxnLst>
                <a:rect l="0" t="0" r="r" b="b"/>
                <a:pathLst>
                  <a:path w="525" h="480">
                    <a:moveTo>
                      <a:pt x="225" y="217"/>
                    </a:moveTo>
                    <a:lnTo>
                      <a:pt x="133" y="0"/>
                    </a:lnTo>
                    <a:lnTo>
                      <a:pt x="263" y="193"/>
                    </a:lnTo>
                    <a:lnTo>
                      <a:pt x="393" y="0"/>
                    </a:lnTo>
                    <a:lnTo>
                      <a:pt x="299" y="217"/>
                    </a:lnTo>
                    <a:lnTo>
                      <a:pt x="524" y="240"/>
                    </a:lnTo>
                    <a:lnTo>
                      <a:pt x="298" y="262"/>
                    </a:lnTo>
                    <a:lnTo>
                      <a:pt x="393" y="479"/>
                    </a:lnTo>
                    <a:lnTo>
                      <a:pt x="263" y="286"/>
                    </a:lnTo>
                    <a:lnTo>
                      <a:pt x="133" y="479"/>
                    </a:lnTo>
                    <a:lnTo>
                      <a:pt x="224" y="263"/>
                    </a:lnTo>
                    <a:lnTo>
                      <a:pt x="0" y="240"/>
                    </a:lnTo>
                    <a:lnTo>
                      <a:pt x="225" y="217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5" name="Freeform 11"/>
              <p:cNvSpPr>
                <a:spLocks/>
              </p:cNvSpPr>
              <p:nvPr/>
            </p:nvSpPr>
            <p:spPr bwMode="gray">
              <a:xfrm>
                <a:off x="469" y="276"/>
                <a:ext cx="382" cy="350"/>
              </a:xfrm>
              <a:custGeom>
                <a:avLst/>
                <a:gdLst/>
                <a:ahLst/>
                <a:cxnLst>
                  <a:cxn ang="0">
                    <a:pos x="153" y="153"/>
                  </a:cxn>
                  <a:cxn ang="0">
                    <a:pos x="95" y="0"/>
                  </a:cxn>
                  <a:cxn ang="0">
                    <a:pos x="191" y="128"/>
                  </a:cxn>
                  <a:cxn ang="0">
                    <a:pos x="284" y="0"/>
                  </a:cxn>
                  <a:cxn ang="0">
                    <a:pos x="227" y="153"/>
                  </a:cxn>
                  <a:cxn ang="0">
                    <a:pos x="381" y="175"/>
                  </a:cxn>
                  <a:cxn ang="0">
                    <a:pos x="226" y="196"/>
                  </a:cxn>
                  <a:cxn ang="0">
                    <a:pos x="284" y="349"/>
                  </a:cxn>
                  <a:cxn ang="0">
                    <a:pos x="191" y="221"/>
                  </a:cxn>
                  <a:cxn ang="0">
                    <a:pos x="95" y="349"/>
                  </a:cxn>
                  <a:cxn ang="0">
                    <a:pos x="152" y="198"/>
                  </a:cxn>
                  <a:cxn ang="0">
                    <a:pos x="0" y="175"/>
                  </a:cxn>
                  <a:cxn ang="0">
                    <a:pos x="153" y="153"/>
                  </a:cxn>
                </a:cxnLst>
                <a:rect l="0" t="0" r="r" b="b"/>
                <a:pathLst>
                  <a:path w="382" h="350">
                    <a:moveTo>
                      <a:pt x="153" y="153"/>
                    </a:moveTo>
                    <a:lnTo>
                      <a:pt x="95" y="0"/>
                    </a:lnTo>
                    <a:lnTo>
                      <a:pt x="191" y="128"/>
                    </a:lnTo>
                    <a:lnTo>
                      <a:pt x="284" y="0"/>
                    </a:lnTo>
                    <a:lnTo>
                      <a:pt x="227" y="153"/>
                    </a:lnTo>
                    <a:lnTo>
                      <a:pt x="381" y="175"/>
                    </a:lnTo>
                    <a:lnTo>
                      <a:pt x="226" y="196"/>
                    </a:lnTo>
                    <a:lnTo>
                      <a:pt x="284" y="349"/>
                    </a:lnTo>
                    <a:lnTo>
                      <a:pt x="191" y="221"/>
                    </a:lnTo>
                    <a:lnTo>
                      <a:pt x="95" y="349"/>
                    </a:lnTo>
                    <a:lnTo>
                      <a:pt x="152" y="198"/>
                    </a:lnTo>
                    <a:lnTo>
                      <a:pt x="0" y="175"/>
                    </a:lnTo>
                    <a:lnTo>
                      <a:pt x="153" y="153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" name="Freeform 12"/>
              <p:cNvSpPr>
                <a:spLocks/>
              </p:cNvSpPr>
              <p:nvPr/>
            </p:nvSpPr>
            <p:spPr bwMode="gray">
              <a:xfrm>
                <a:off x="525" y="285"/>
                <a:ext cx="270" cy="332"/>
              </a:xfrm>
              <a:custGeom>
                <a:avLst/>
                <a:gdLst/>
                <a:ahLst/>
                <a:cxnLst>
                  <a:cxn ang="0">
                    <a:pos x="0" y="84"/>
                  </a:cxn>
                  <a:cxn ang="0">
                    <a:pos x="122" y="143"/>
                  </a:cxn>
                  <a:cxn ang="0">
                    <a:pos x="135" y="0"/>
                  </a:cxn>
                  <a:cxn ang="0">
                    <a:pos x="147" y="143"/>
                  </a:cxn>
                  <a:cxn ang="0">
                    <a:pos x="268" y="82"/>
                  </a:cxn>
                  <a:cxn ang="0">
                    <a:pos x="159" y="166"/>
                  </a:cxn>
                  <a:cxn ang="0">
                    <a:pos x="269" y="249"/>
                  </a:cxn>
                  <a:cxn ang="0">
                    <a:pos x="147" y="189"/>
                  </a:cxn>
                  <a:cxn ang="0">
                    <a:pos x="135" y="331"/>
                  </a:cxn>
                  <a:cxn ang="0">
                    <a:pos x="122" y="189"/>
                  </a:cxn>
                  <a:cxn ang="0">
                    <a:pos x="0" y="249"/>
                  </a:cxn>
                  <a:cxn ang="0">
                    <a:pos x="110" y="166"/>
                  </a:cxn>
                  <a:cxn ang="0">
                    <a:pos x="0" y="84"/>
                  </a:cxn>
                </a:cxnLst>
                <a:rect l="0" t="0" r="r" b="b"/>
                <a:pathLst>
                  <a:path w="270" h="332">
                    <a:moveTo>
                      <a:pt x="0" y="84"/>
                    </a:moveTo>
                    <a:lnTo>
                      <a:pt x="122" y="143"/>
                    </a:lnTo>
                    <a:lnTo>
                      <a:pt x="135" y="0"/>
                    </a:lnTo>
                    <a:lnTo>
                      <a:pt x="147" y="143"/>
                    </a:lnTo>
                    <a:lnTo>
                      <a:pt x="268" y="82"/>
                    </a:lnTo>
                    <a:lnTo>
                      <a:pt x="159" y="166"/>
                    </a:lnTo>
                    <a:lnTo>
                      <a:pt x="269" y="249"/>
                    </a:lnTo>
                    <a:lnTo>
                      <a:pt x="147" y="189"/>
                    </a:lnTo>
                    <a:lnTo>
                      <a:pt x="135" y="331"/>
                    </a:lnTo>
                    <a:lnTo>
                      <a:pt x="122" y="189"/>
                    </a:lnTo>
                    <a:lnTo>
                      <a:pt x="0" y="249"/>
                    </a:lnTo>
                    <a:lnTo>
                      <a:pt x="110" y="166"/>
                    </a:lnTo>
                    <a:lnTo>
                      <a:pt x="0" y="84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" name="Freeform 13"/>
              <p:cNvSpPr>
                <a:spLocks/>
              </p:cNvSpPr>
              <p:nvPr/>
            </p:nvSpPr>
            <p:spPr bwMode="gray">
              <a:xfrm>
                <a:off x="626" y="408"/>
                <a:ext cx="68" cy="85"/>
              </a:xfrm>
              <a:custGeom>
                <a:avLst/>
                <a:gdLst/>
                <a:ahLst/>
                <a:cxnLst>
                  <a:cxn ang="0">
                    <a:pos x="0" y="20"/>
                  </a:cxn>
                  <a:cxn ang="0">
                    <a:pos x="27" y="30"/>
                  </a:cxn>
                  <a:cxn ang="0">
                    <a:pos x="33" y="0"/>
                  </a:cxn>
                  <a:cxn ang="0">
                    <a:pos x="39" y="30"/>
                  </a:cxn>
                  <a:cxn ang="0">
                    <a:pos x="67" y="20"/>
                  </a:cxn>
                  <a:cxn ang="0">
                    <a:pos x="45" y="42"/>
                  </a:cxn>
                  <a:cxn ang="0">
                    <a:pos x="67" y="62"/>
                  </a:cxn>
                  <a:cxn ang="0">
                    <a:pos x="39" y="52"/>
                  </a:cxn>
                  <a:cxn ang="0">
                    <a:pos x="33" y="84"/>
                  </a:cxn>
                  <a:cxn ang="0">
                    <a:pos x="27" y="52"/>
                  </a:cxn>
                  <a:cxn ang="0">
                    <a:pos x="0" y="62"/>
                  </a:cxn>
                  <a:cxn ang="0">
                    <a:pos x="21" y="42"/>
                  </a:cxn>
                  <a:cxn ang="0">
                    <a:pos x="0" y="20"/>
                  </a:cxn>
                </a:cxnLst>
                <a:rect l="0" t="0" r="r" b="b"/>
                <a:pathLst>
                  <a:path w="68" h="85">
                    <a:moveTo>
                      <a:pt x="0" y="20"/>
                    </a:moveTo>
                    <a:lnTo>
                      <a:pt x="27" y="30"/>
                    </a:lnTo>
                    <a:lnTo>
                      <a:pt x="33" y="0"/>
                    </a:lnTo>
                    <a:lnTo>
                      <a:pt x="39" y="30"/>
                    </a:lnTo>
                    <a:lnTo>
                      <a:pt x="67" y="20"/>
                    </a:lnTo>
                    <a:lnTo>
                      <a:pt x="45" y="42"/>
                    </a:lnTo>
                    <a:lnTo>
                      <a:pt x="67" y="62"/>
                    </a:lnTo>
                    <a:lnTo>
                      <a:pt x="39" y="52"/>
                    </a:lnTo>
                    <a:lnTo>
                      <a:pt x="33" y="84"/>
                    </a:lnTo>
                    <a:lnTo>
                      <a:pt x="27" y="52"/>
                    </a:lnTo>
                    <a:lnTo>
                      <a:pt x="0" y="62"/>
                    </a:lnTo>
                    <a:lnTo>
                      <a:pt x="21" y="42"/>
                    </a:lnTo>
                    <a:lnTo>
                      <a:pt x="0" y="20"/>
                    </a:lnTo>
                  </a:path>
                </a:pathLst>
              </a:custGeom>
              <a:solidFill>
                <a:srgbClr val="F9F9F9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40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476250"/>
            <a:ext cx="70866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title style</a:t>
            </a:r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s-ES_tradnl"/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s-ES_tradnl"/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873B0F56-EB42-4A92-9EB3-5099080353E0}" type="slidenum">
              <a:rPr lang="es-ES_tradnl"/>
              <a:pPr/>
              <a:t>‹#›</a:t>
            </a:fld>
            <a:endParaRPr lang="es-ES_tradnl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u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Monotype Sorts" pitchFamily="2" charset="2"/>
        <a:buChar char="u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0013" y="1828800"/>
            <a:ext cx="7772400" cy="1143000"/>
          </a:xfrm>
          <a:noFill/>
          <a:ln/>
        </p:spPr>
        <p:txBody>
          <a:bodyPr/>
          <a:lstStyle/>
          <a:p>
            <a:r>
              <a:rPr lang="es-ES_tradnl"/>
              <a:t>Comunicación y Promoción de convivencia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  <a:noFill/>
          <a:ln/>
        </p:spPr>
        <p:txBody>
          <a:bodyPr/>
          <a:lstStyle/>
          <a:p>
            <a:pPr algn="l"/>
            <a:r>
              <a:rPr lang="es-ES_tradnl"/>
              <a:t>Luis F. Vélez</a:t>
            </a:r>
          </a:p>
          <a:p>
            <a:pPr algn="l"/>
            <a:r>
              <a:rPr lang="es-ES_tradnl"/>
              <a:t>Profesor Asistente</a:t>
            </a:r>
          </a:p>
          <a:p>
            <a:pPr algn="l"/>
            <a:r>
              <a:rPr lang="es-ES_tradnl"/>
              <a:t>Baylor College of Medicine</a:t>
            </a:r>
          </a:p>
          <a:p>
            <a:pPr algn="l"/>
            <a:r>
              <a:rPr lang="es-ES_tradnl"/>
              <a:t>Houston, Texas</a:t>
            </a:r>
          </a:p>
          <a:p>
            <a:pPr algn="l"/>
            <a:r>
              <a:rPr lang="es-ES_tradnl"/>
              <a:t>lvelez@bcm.tmc.edu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371600" y="476250"/>
            <a:ext cx="70866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lang="es-ES_tradnl"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Comunicación para la promoción de convivencia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</a:pPr>
            <a:r>
              <a:rPr lang="es-ES_tradnl" sz="3200">
                <a:latin typeface="Times New Roman" pitchFamily="18" charset="0"/>
              </a:rPr>
              <a:t>Manteniendo conexión / cohesión social: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Char char="u"/>
            </a:pPr>
            <a:r>
              <a:rPr lang="es-ES_tradnl" sz="2800">
                <a:latin typeface="Times New Roman" pitchFamily="18" charset="0"/>
              </a:rPr>
              <a:t>Desarrollar empatía</a:t>
            </a:r>
          </a:p>
          <a:p>
            <a:pPr marL="1143000" lvl="2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 pitchFamily="2" charset="2"/>
              <a:buChar char="u"/>
            </a:pPr>
            <a:r>
              <a:rPr lang="es-ES_tradnl">
                <a:latin typeface="Times New Roman" pitchFamily="18" charset="0"/>
              </a:rPr>
              <a:t>La/El Otra/o como un igual</a:t>
            </a:r>
          </a:p>
          <a:p>
            <a:pPr marL="1143000" lvl="2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 pitchFamily="2" charset="2"/>
              <a:buChar char="u"/>
            </a:pPr>
            <a:r>
              <a:rPr lang="es-ES_tradnl">
                <a:latin typeface="Times New Roman" pitchFamily="18" charset="0"/>
              </a:rPr>
              <a:t>Humanizar, volver a sentir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Char char="u"/>
            </a:pPr>
            <a:r>
              <a:rPr lang="es-ES_tradnl" sz="2800">
                <a:latin typeface="Times New Roman" pitchFamily="18" charset="0"/>
              </a:rPr>
              <a:t>Mantener redes efectivas de apoyo social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Char char="u"/>
            </a:pPr>
            <a:r>
              <a:rPr lang="es-ES_tradnl" sz="2800">
                <a:latin typeface="Times New Roman" pitchFamily="18" charset="0"/>
              </a:rPr>
              <a:t>Fomentar el intercambio de saberes y afectos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Char char="u"/>
            </a:pPr>
            <a:r>
              <a:rPr lang="es-ES_tradnl" sz="2800">
                <a:latin typeface="Times New Roman" pitchFamily="18" charset="0"/>
              </a:rPr>
              <a:t>Aprender a resolver conflictos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Char char="u"/>
            </a:pPr>
            <a:r>
              <a:rPr lang="es-ES_tradnl" sz="2800">
                <a:latin typeface="Times New Roman" pitchFamily="18" charset="0"/>
              </a:rPr>
              <a:t>Romper la cotidianidad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Char char="u"/>
            </a:pPr>
            <a:r>
              <a:rPr lang="es-ES_tradnl" sz="2800">
                <a:latin typeface="Times New Roman" pitchFamily="18" charset="0"/>
              </a:rPr>
              <a:t>Perdonar como acto público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Comunicación para la promoción de convivencia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/>
              <a:t>Asegurar la transmisión de patrones culturales:</a:t>
            </a:r>
          </a:p>
          <a:p>
            <a:pPr lvl="1"/>
            <a:r>
              <a:rPr lang="es-ES_tradnl"/>
              <a:t>Revaluar la idea de “gente buena” o “gente mala”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1371600" y="476250"/>
            <a:ext cx="70866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lang="es-ES_tradnl"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Comunicación para la promoción de convivencia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</a:pPr>
            <a:r>
              <a:rPr lang="es-ES_tradnl" sz="3200">
                <a:latin typeface="Times New Roman" pitchFamily="18" charset="0"/>
              </a:rPr>
              <a:t>Asegurar la transmisión de patrones culturales: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Char char="u"/>
            </a:pPr>
            <a:r>
              <a:rPr lang="es-ES_tradnl" sz="2800">
                <a:latin typeface="Times New Roman" pitchFamily="18" charset="0"/>
              </a:rPr>
              <a:t>Revaluar la idea de “gente buena” o “gente mala”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Char char="u"/>
            </a:pPr>
            <a:r>
              <a:rPr lang="es-ES_tradnl" sz="2800">
                <a:latin typeface="Times New Roman" pitchFamily="18" charset="0"/>
              </a:rPr>
              <a:t>Destruir los estereotipos violentos, construir estereotipos de convivencia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1371600" y="476250"/>
            <a:ext cx="70866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lang="es-ES_tradnl"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Comunicación para la promoción de convivencia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</a:pPr>
            <a:r>
              <a:rPr lang="es-ES_tradnl" sz="3200">
                <a:latin typeface="Times New Roman" pitchFamily="18" charset="0"/>
              </a:rPr>
              <a:t>Asegurar la transmisión de patrones culturales: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Char char="u"/>
            </a:pPr>
            <a:r>
              <a:rPr lang="es-ES_tradnl" sz="2800">
                <a:latin typeface="Times New Roman" pitchFamily="18" charset="0"/>
              </a:rPr>
              <a:t>Revaluar la idea de “gente buena” o “gente mala”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Char char="u"/>
            </a:pPr>
            <a:r>
              <a:rPr lang="es-ES_tradnl" sz="2800">
                <a:latin typeface="Times New Roman" pitchFamily="18" charset="0"/>
              </a:rPr>
              <a:t>Destruir los estereotipos violentos, construir estereotipos de convivencia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Char char="u"/>
            </a:pPr>
            <a:r>
              <a:rPr lang="es-ES_tradnl" sz="2800">
                <a:latin typeface="Times New Roman" pitchFamily="18" charset="0"/>
              </a:rPr>
              <a:t>Recuperar los MITOS de convivencia pacífica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600200"/>
            <a:ext cx="7772400" cy="1143000"/>
          </a:xfrm>
          <a:noFill/>
          <a:ln/>
        </p:spPr>
        <p:txBody>
          <a:bodyPr/>
          <a:lstStyle/>
          <a:p>
            <a:r>
              <a:rPr lang="es-ES_tradnl"/>
              <a:t>“MEJOR HABLEMOS” -Una propuesta de Comunicación para Promover convivencia pacífica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3886200"/>
            <a:ext cx="6400800" cy="1752600"/>
          </a:xfrm>
          <a:noFill/>
          <a:ln/>
        </p:spPr>
        <p:txBody>
          <a:bodyPr/>
          <a:lstStyle/>
          <a:p>
            <a:pPr algn="l"/>
            <a:r>
              <a:rPr lang="es-ES_tradnl"/>
              <a:t>Instituto CISALVA</a:t>
            </a:r>
          </a:p>
          <a:p>
            <a:pPr algn="l"/>
            <a:r>
              <a:rPr lang="es-ES_tradnl"/>
              <a:t>Universidad del Valle</a:t>
            </a:r>
          </a:p>
          <a:p>
            <a:pPr algn="l"/>
            <a:r>
              <a:rPr lang="es-ES_tradnl"/>
              <a:t>Cali</a:t>
            </a:r>
          </a:p>
          <a:p>
            <a:pPr algn="l"/>
            <a:r>
              <a:rPr lang="es-ES_tradnl"/>
              <a:t>cisalva@mafalda.univalle.edu.co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Equipo del Instituto Cisalva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Dra. Maria I. Gutierrez - Directora</a:t>
            </a:r>
          </a:p>
          <a:p>
            <a:r>
              <a:rPr lang="en-US"/>
              <a:t>Julio Cesar Giraldo</a:t>
            </a:r>
          </a:p>
          <a:p>
            <a:r>
              <a:rPr lang="en-US"/>
              <a:t>Ana Lucia Paz</a:t>
            </a:r>
          </a:p>
          <a:p>
            <a:r>
              <a:rPr lang="en-US"/>
              <a:t>Teresita Sevilla</a:t>
            </a:r>
          </a:p>
          <a:p>
            <a:r>
              <a:rPr lang="en-US"/>
              <a:t>Vivian Unas</a:t>
            </a:r>
          </a:p>
          <a:p>
            <a:r>
              <a:rPr lang="en-US"/>
              <a:t>Oscar Arango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s-ES_tradnl"/>
              <a:t>Problema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7772400" cy="4267200"/>
          </a:xfrm>
          <a:noFill/>
          <a:ln/>
        </p:spPr>
        <p:txBody>
          <a:bodyPr/>
          <a:lstStyle/>
          <a:p>
            <a:r>
              <a:rPr lang="es-ES_tradnl"/>
              <a:t>Por aqui todo se resuelve a la brava!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1371600" y="476250"/>
            <a:ext cx="70866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lang="es-ES_tradnl"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Problema</a:t>
            </a: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533400" y="2057400"/>
            <a:ext cx="7772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</a:pPr>
            <a:r>
              <a:rPr lang="es-ES_tradnl" sz="3200">
                <a:latin typeface="Times New Roman" pitchFamily="18" charset="0"/>
              </a:rPr>
              <a:t>Por aqui todo se resuelve a la brava!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</a:pPr>
            <a:r>
              <a:rPr lang="es-ES_tradnl" sz="3200">
                <a:latin typeface="Times New Roman" pitchFamily="18" charset="0"/>
              </a:rPr>
              <a:t>La violencia es del dominio público, la convivencia del dominio privado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1371600" y="476250"/>
            <a:ext cx="70866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lang="es-ES_tradnl"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Problema</a:t>
            </a: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533400" y="2057400"/>
            <a:ext cx="7772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</a:pPr>
            <a:r>
              <a:rPr lang="es-ES_tradnl" sz="3200">
                <a:latin typeface="Times New Roman" pitchFamily="18" charset="0"/>
              </a:rPr>
              <a:t>Por aqui todo se resuelve a la brava!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</a:pPr>
            <a:r>
              <a:rPr lang="es-ES_tradnl" sz="3200">
                <a:latin typeface="Times New Roman" pitchFamily="18" charset="0"/>
              </a:rPr>
              <a:t>La violencia es del dominio público, la convivencia del dominio privado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</a:pPr>
            <a:r>
              <a:rPr lang="es-ES_tradnl" sz="3200">
                <a:latin typeface="Times New Roman" pitchFamily="18" charset="0"/>
              </a:rPr>
              <a:t>Según algunos medios, aquí sólo hay violencia (sobre representación de la violencia en los medios)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1371600" y="476250"/>
            <a:ext cx="70866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lang="es-ES_tradnl"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Problema</a:t>
            </a: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533400" y="2057400"/>
            <a:ext cx="7772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</a:pPr>
            <a:r>
              <a:rPr lang="es-ES_tradnl" sz="3200">
                <a:latin typeface="Times New Roman" pitchFamily="18" charset="0"/>
              </a:rPr>
              <a:t>Por aqui todo se resuelve a la brava!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</a:pPr>
            <a:r>
              <a:rPr lang="es-ES_tradnl" sz="3200">
                <a:latin typeface="Times New Roman" pitchFamily="18" charset="0"/>
              </a:rPr>
              <a:t>La violencia es del dominio público, la convivencia del dominio privado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</a:pPr>
            <a:r>
              <a:rPr lang="es-ES_tradnl" sz="3200">
                <a:latin typeface="Times New Roman" pitchFamily="18" charset="0"/>
              </a:rPr>
              <a:t>Según algunos medios, aquí sólo hay violencia (sobre representación de la violencia en los medios)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</a:pPr>
            <a:r>
              <a:rPr lang="es-ES_tradnl" sz="3200">
                <a:latin typeface="Times New Roman" pitchFamily="18" charset="0"/>
              </a:rPr>
              <a:t>La violencia tiene un valor instrumental, es útil para ciertos propósitos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1371600" y="476250"/>
            <a:ext cx="70866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lang="es-ES_tradnl"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Comunicación: Funciones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685800" y="2286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</a:pPr>
            <a:r>
              <a:rPr lang="es-ES_tradnl" sz="3200">
                <a:latin typeface="Times New Roman" pitchFamily="18" charset="0"/>
              </a:rPr>
              <a:t>Transmitir y procesar información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</a:pPr>
            <a:r>
              <a:rPr lang="es-ES_tradnl" sz="3200">
                <a:latin typeface="Times New Roman" pitchFamily="18" charset="0"/>
              </a:rPr>
              <a:t>Mantener conexión/cohesión social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</a:pPr>
            <a:r>
              <a:rPr lang="es-ES_tradnl" sz="3200">
                <a:latin typeface="Times New Roman" pitchFamily="18" charset="0"/>
              </a:rPr>
              <a:t>Asegurar continuidad de patrones culturales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</a:pPr>
            <a:r>
              <a:rPr lang="es-ES_tradnl" sz="3200">
                <a:latin typeface="Times New Roman" pitchFamily="18" charset="0"/>
              </a:rPr>
              <a:t>Entretener, divertir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</a:pPr>
            <a:r>
              <a:rPr lang="es-ES_tradnl" sz="3200">
                <a:latin typeface="Times New Roman" pitchFamily="18" charset="0"/>
              </a:rPr>
              <a:t>Fomentar la movilización social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</a:pPr>
            <a:endParaRPr lang="es-ES_tradnl" sz="32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Propuesta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s-ES_tradnl"/>
              <a:t>Identificar casos de conflictos interpersonales en los que se evitó o suspendió el uso de la violencia</a:t>
            </a:r>
          </a:p>
          <a:p>
            <a:endParaRPr lang="es-ES_tradnl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Propuesta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s-ES_tradnl"/>
              <a:t>Identificar casos de conflictos interpersonales en los que se evitó o suspendió el uso de la violencia</a:t>
            </a:r>
          </a:p>
          <a:p>
            <a:r>
              <a:rPr lang="es-ES_tradnl"/>
              <a:t>Investigar los casos </a:t>
            </a:r>
          </a:p>
          <a:p>
            <a:pPr lvl="1"/>
            <a:r>
              <a:rPr lang="es-ES_tradnl"/>
              <a:t>Origen, desarrollo, clímax</a:t>
            </a:r>
          </a:p>
          <a:p>
            <a:pPr lvl="1"/>
            <a:r>
              <a:rPr lang="es-ES_tradnl"/>
              <a:t>Contexto</a:t>
            </a:r>
          </a:p>
          <a:p>
            <a:pPr lvl="1"/>
            <a:r>
              <a:rPr lang="es-ES_tradnl"/>
              <a:t>Habilidades y recursos usados</a:t>
            </a:r>
          </a:p>
          <a:p>
            <a:endParaRPr lang="es-ES_tradnl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Propuesta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s-ES_tradnl"/>
              <a:t>Identificar casos de conflictos interpersonales en los que se evitó o suspendió el uso de la violencia</a:t>
            </a:r>
          </a:p>
          <a:p>
            <a:r>
              <a:rPr lang="es-ES_tradnl"/>
              <a:t>Investigar los casos </a:t>
            </a:r>
          </a:p>
          <a:p>
            <a:pPr lvl="1"/>
            <a:r>
              <a:rPr lang="es-ES_tradnl"/>
              <a:t>Origen, desarrollo, clímax</a:t>
            </a:r>
          </a:p>
          <a:p>
            <a:pPr lvl="1"/>
            <a:r>
              <a:rPr lang="es-ES_tradnl"/>
              <a:t>Contexto</a:t>
            </a:r>
          </a:p>
          <a:p>
            <a:pPr lvl="1"/>
            <a:r>
              <a:rPr lang="es-ES_tradnl"/>
              <a:t>Habilidades y recursos usados</a:t>
            </a:r>
          </a:p>
          <a:p>
            <a:r>
              <a:rPr lang="es-ES_tradnl"/>
              <a:t>Difundirlos por medios masivos</a:t>
            </a:r>
          </a:p>
          <a:p>
            <a:endParaRPr lang="es-ES_tradnl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Propuesta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s-ES_tradnl"/>
              <a:t>Identificar casos de conflictos interpersonales en los que se evitó o suspendió el uso de la violencia</a:t>
            </a:r>
          </a:p>
          <a:p>
            <a:r>
              <a:rPr lang="es-ES_tradnl"/>
              <a:t>Investigar los casos </a:t>
            </a:r>
          </a:p>
          <a:p>
            <a:pPr lvl="1"/>
            <a:r>
              <a:rPr lang="es-ES_tradnl"/>
              <a:t>Origen, desarrollo, clímax</a:t>
            </a:r>
          </a:p>
          <a:p>
            <a:pPr lvl="1"/>
            <a:r>
              <a:rPr lang="es-ES_tradnl"/>
              <a:t>Contexto</a:t>
            </a:r>
          </a:p>
          <a:p>
            <a:pPr lvl="1"/>
            <a:r>
              <a:rPr lang="es-ES_tradnl"/>
              <a:t>Habilidades y recursos usados</a:t>
            </a:r>
          </a:p>
          <a:p>
            <a:r>
              <a:rPr lang="es-ES_tradnl"/>
              <a:t>Difundirlos por medios masivos</a:t>
            </a:r>
          </a:p>
          <a:p>
            <a:r>
              <a:rPr lang="es-ES_tradnl"/>
              <a:t>Activar redes interpersonales</a:t>
            </a:r>
          </a:p>
          <a:p>
            <a:endParaRPr lang="es-ES_tradnl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ChangeArrowheads="1"/>
          </p:cNvSpPr>
          <p:nvPr/>
        </p:nvSpPr>
        <p:spPr bwMode="auto">
          <a:xfrm>
            <a:off x="1219200" y="4191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s-ES_tradnl"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Composición de crónicas</a:t>
            </a:r>
          </a:p>
        </p:txBody>
      </p:sp>
      <p:sp>
        <p:nvSpPr>
          <p:cNvPr id="155651" name="Rectangle 3"/>
          <p:cNvSpPr>
            <a:spLocks noChangeArrowheads="1"/>
          </p:cNvSpPr>
          <p:nvPr/>
        </p:nvSpPr>
        <p:spPr bwMode="auto">
          <a:xfrm>
            <a:off x="1219200" y="20447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</a:pPr>
            <a:r>
              <a:rPr lang="es-ES_tradnl" sz="3200">
                <a:latin typeface="Times New Roman" pitchFamily="18" charset="0"/>
              </a:rPr>
              <a:t>Estilo periodístico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Char char="u"/>
            </a:pPr>
            <a:r>
              <a:rPr lang="es-ES_tradnl" sz="2800">
                <a:latin typeface="Times New Roman" pitchFamily="18" charset="0"/>
              </a:rPr>
              <a:t>Crónica (real, sin adicionar ni quitar)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Char char="u"/>
            </a:pPr>
            <a:r>
              <a:rPr lang="es-ES_tradnl" sz="2800">
                <a:latin typeface="Times New Roman" pitchFamily="18" charset="0"/>
              </a:rPr>
              <a:t>Descripción del contexto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Char char="u"/>
            </a:pPr>
            <a:r>
              <a:rPr lang="es-ES_tradnl" sz="2800">
                <a:latin typeface="Times New Roman" pitchFamily="18" charset="0"/>
              </a:rPr>
              <a:t>Citas textuales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Char char="u"/>
            </a:pPr>
            <a:r>
              <a:rPr lang="es-ES_tradnl" sz="2800">
                <a:latin typeface="Times New Roman" pitchFamily="18" charset="0"/>
              </a:rPr>
              <a:t>Referencias precisas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</a:pPr>
            <a:endParaRPr lang="es-ES_tradnl" sz="320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</a:pPr>
            <a:endParaRPr lang="es-ES_tradnl" sz="32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ChangeArrowheads="1"/>
          </p:cNvSpPr>
          <p:nvPr/>
        </p:nvSpPr>
        <p:spPr bwMode="auto">
          <a:xfrm>
            <a:off x="1219200" y="4191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s-ES_tradnl"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Composición de crónicas</a:t>
            </a:r>
          </a:p>
        </p:txBody>
      </p:sp>
      <p:sp>
        <p:nvSpPr>
          <p:cNvPr id="154627" name="Rectangle 3"/>
          <p:cNvSpPr>
            <a:spLocks noChangeArrowheads="1"/>
          </p:cNvSpPr>
          <p:nvPr/>
        </p:nvSpPr>
        <p:spPr bwMode="auto">
          <a:xfrm>
            <a:off x="1219200" y="20447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</a:pPr>
            <a:r>
              <a:rPr lang="es-ES_tradnl" sz="3200">
                <a:latin typeface="Times New Roman" pitchFamily="18" charset="0"/>
              </a:rPr>
              <a:t>Estilo periodístico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Char char="u"/>
            </a:pPr>
            <a:r>
              <a:rPr lang="es-ES_tradnl" sz="2800">
                <a:latin typeface="Times New Roman" pitchFamily="18" charset="0"/>
              </a:rPr>
              <a:t>Crónica (real, sin adicionar ni quitar)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Char char="u"/>
            </a:pPr>
            <a:r>
              <a:rPr lang="es-ES_tradnl" sz="2800">
                <a:latin typeface="Times New Roman" pitchFamily="18" charset="0"/>
              </a:rPr>
              <a:t>Descripción del contexto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Char char="u"/>
            </a:pPr>
            <a:r>
              <a:rPr lang="es-ES_tradnl" sz="2800">
                <a:latin typeface="Times New Roman" pitchFamily="18" charset="0"/>
              </a:rPr>
              <a:t>Citas textuales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Char char="u"/>
            </a:pPr>
            <a:r>
              <a:rPr lang="es-ES_tradnl" sz="2800">
                <a:latin typeface="Times New Roman" pitchFamily="18" charset="0"/>
              </a:rPr>
              <a:t>Referencias precisas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</a:pPr>
            <a:r>
              <a:rPr lang="es-ES_tradnl" sz="3200">
                <a:latin typeface="Times New Roman" pitchFamily="18" charset="0"/>
              </a:rPr>
              <a:t>Presentación clara y simple de los recursos usados para resolver el conflicto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</a:pPr>
            <a:endParaRPr lang="es-ES_tradnl" sz="32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ChangeArrowheads="1"/>
          </p:cNvSpPr>
          <p:nvPr/>
        </p:nvSpPr>
        <p:spPr bwMode="auto">
          <a:xfrm>
            <a:off x="1219200" y="4191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s-ES_tradnl"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Composición de crónicas</a:t>
            </a:r>
          </a:p>
        </p:txBody>
      </p:sp>
      <p:sp>
        <p:nvSpPr>
          <p:cNvPr id="153603" name="Rectangle 3"/>
          <p:cNvSpPr>
            <a:spLocks noChangeArrowheads="1"/>
          </p:cNvSpPr>
          <p:nvPr/>
        </p:nvSpPr>
        <p:spPr bwMode="auto">
          <a:xfrm>
            <a:off x="1219200" y="20447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</a:pPr>
            <a:r>
              <a:rPr lang="es-ES_tradnl" sz="3200">
                <a:latin typeface="Times New Roman" pitchFamily="18" charset="0"/>
              </a:rPr>
              <a:t>Estilo periodístico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Char char="u"/>
            </a:pPr>
            <a:r>
              <a:rPr lang="es-ES_tradnl" sz="2800">
                <a:latin typeface="Times New Roman" pitchFamily="18" charset="0"/>
              </a:rPr>
              <a:t>Crónica (real, sin adicionar ni quitar)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Char char="u"/>
            </a:pPr>
            <a:r>
              <a:rPr lang="es-ES_tradnl" sz="2800">
                <a:latin typeface="Times New Roman" pitchFamily="18" charset="0"/>
              </a:rPr>
              <a:t>Descripción del contexto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Char char="u"/>
            </a:pPr>
            <a:r>
              <a:rPr lang="es-ES_tradnl" sz="2800">
                <a:latin typeface="Times New Roman" pitchFamily="18" charset="0"/>
              </a:rPr>
              <a:t>Citas textuales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Char char="u"/>
            </a:pPr>
            <a:r>
              <a:rPr lang="es-ES_tradnl" sz="2800">
                <a:latin typeface="Times New Roman" pitchFamily="18" charset="0"/>
              </a:rPr>
              <a:t>Referencias precisas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</a:pPr>
            <a:r>
              <a:rPr lang="es-ES_tradnl" sz="3200">
                <a:latin typeface="Times New Roman" pitchFamily="18" charset="0"/>
              </a:rPr>
              <a:t>Presentación clara y simple de los recursos usados para resolver el conflicto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</a:pPr>
            <a:r>
              <a:rPr lang="es-ES_tradnl" sz="3200">
                <a:latin typeface="Times New Roman" pitchFamily="18" charset="0"/>
              </a:rPr>
              <a:t>Adecuación del estilo de acuerdo a preferencias de las audiencias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</a:pPr>
            <a:endParaRPr lang="es-ES_tradnl" sz="32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ChangeArrowheads="1"/>
          </p:cNvSpPr>
          <p:nvPr/>
        </p:nvSpPr>
        <p:spPr bwMode="auto">
          <a:xfrm>
            <a:off x="1219200" y="4191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s-ES_tradnl"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Difusión</a:t>
            </a:r>
          </a:p>
        </p:txBody>
      </p:sp>
      <p:sp>
        <p:nvSpPr>
          <p:cNvPr id="151555" name="Rectangle 3"/>
          <p:cNvSpPr>
            <a:spLocks noChangeArrowheads="1"/>
          </p:cNvSpPr>
          <p:nvPr/>
        </p:nvSpPr>
        <p:spPr bwMode="auto">
          <a:xfrm>
            <a:off x="1219200" y="20447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</a:pPr>
            <a:r>
              <a:rPr lang="es-ES_tradnl" sz="3200">
                <a:latin typeface="Times New Roman" pitchFamily="18" charset="0"/>
              </a:rPr>
              <a:t>Radio relatos (7 emisoras, una vez por semana)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</a:pPr>
            <a:endParaRPr lang="es-ES_tradnl" sz="32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ChangeArrowheads="1"/>
          </p:cNvSpPr>
          <p:nvPr/>
        </p:nvSpPr>
        <p:spPr bwMode="auto">
          <a:xfrm>
            <a:off x="1219200" y="4191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s-ES_tradnl"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Difusión</a:t>
            </a:r>
          </a:p>
        </p:txBody>
      </p:sp>
      <p:sp>
        <p:nvSpPr>
          <p:cNvPr id="161795" name="Rectangle 3"/>
          <p:cNvSpPr>
            <a:spLocks noChangeArrowheads="1"/>
          </p:cNvSpPr>
          <p:nvPr/>
        </p:nvSpPr>
        <p:spPr bwMode="auto">
          <a:xfrm>
            <a:off x="1219200" y="20447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</a:pPr>
            <a:r>
              <a:rPr lang="es-ES_tradnl" sz="3200">
                <a:latin typeface="Times New Roman" pitchFamily="18" charset="0"/>
              </a:rPr>
              <a:t>Radio relatos (7 emisoras, una vez por semana)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</a:pPr>
            <a:r>
              <a:rPr lang="es-ES_tradnl" sz="3200">
                <a:latin typeface="Times New Roman" pitchFamily="18" charset="0"/>
              </a:rPr>
              <a:t>Radio recortes o clips (7 emisoras dos veces al día de lunes a viernes)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</a:pPr>
            <a:endParaRPr lang="es-ES_tradnl" sz="32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ChangeArrowheads="1"/>
          </p:cNvSpPr>
          <p:nvPr/>
        </p:nvSpPr>
        <p:spPr bwMode="auto">
          <a:xfrm>
            <a:off x="1219200" y="4191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s-ES_tradnl"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Difusión</a:t>
            </a:r>
          </a:p>
        </p:txBody>
      </p:sp>
      <p:sp>
        <p:nvSpPr>
          <p:cNvPr id="150531" name="Rectangle 3"/>
          <p:cNvSpPr>
            <a:spLocks noChangeArrowheads="1"/>
          </p:cNvSpPr>
          <p:nvPr/>
        </p:nvSpPr>
        <p:spPr bwMode="auto">
          <a:xfrm>
            <a:off x="1219200" y="20447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</a:pPr>
            <a:r>
              <a:rPr lang="es-ES_tradnl" sz="3200">
                <a:latin typeface="Times New Roman" pitchFamily="18" charset="0"/>
              </a:rPr>
              <a:t>Radio relatos (7 emisoras, una vez por semana)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</a:pPr>
            <a:r>
              <a:rPr lang="es-ES_tradnl" sz="3200">
                <a:latin typeface="Times New Roman" pitchFamily="18" charset="0"/>
              </a:rPr>
              <a:t>Radio recortes o clips (7 emisoras dos veces al día de lunes a viernes)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</a:pPr>
            <a:r>
              <a:rPr lang="es-ES_tradnl" sz="3200">
                <a:latin typeface="Times New Roman" pitchFamily="18" charset="0"/>
              </a:rPr>
              <a:t>Diario “El Caleño” 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</a:pPr>
            <a:endParaRPr lang="es-ES_tradnl" sz="32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Comunicación para la promoción de convivencia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/>
              <a:t>Transmitiendo y procesando información para:</a:t>
            </a:r>
          </a:p>
          <a:p>
            <a:pPr lvl="1"/>
            <a:r>
              <a:rPr lang="es-ES_tradnl"/>
              <a:t>Transformar actitudes</a:t>
            </a:r>
          </a:p>
          <a:p>
            <a:pPr lvl="2"/>
            <a:r>
              <a:rPr lang="es-ES_tradnl"/>
              <a:t>Rechazar la violencia</a:t>
            </a:r>
          </a:p>
          <a:p>
            <a:pPr lvl="2"/>
            <a:r>
              <a:rPr lang="es-ES_tradnl"/>
              <a:t>Respaldar la convivencia pacífica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ChangeArrowheads="1"/>
          </p:cNvSpPr>
          <p:nvPr/>
        </p:nvSpPr>
        <p:spPr bwMode="auto">
          <a:xfrm>
            <a:off x="1219200" y="4191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s-ES_tradnl"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Difusión</a:t>
            </a:r>
          </a:p>
        </p:txBody>
      </p:sp>
      <p:sp>
        <p:nvSpPr>
          <p:cNvPr id="149507" name="Rectangle 3"/>
          <p:cNvSpPr>
            <a:spLocks noChangeArrowheads="1"/>
          </p:cNvSpPr>
          <p:nvPr/>
        </p:nvSpPr>
        <p:spPr bwMode="auto">
          <a:xfrm>
            <a:off x="1219200" y="20447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</a:pPr>
            <a:r>
              <a:rPr lang="es-ES_tradnl" sz="3200">
                <a:latin typeface="Times New Roman" pitchFamily="18" charset="0"/>
              </a:rPr>
              <a:t>Radio relatos (7 emisoras, una vez por semana)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</a:pPr>
            <a:r>
              <a:rPr lang="es-ES_tradnl" sz="3200">
                <a:latin typeface="Times New Roman" pitchFamily="18" charset="0"/>
              </a:rPr>
              <a:t>Radio recortes o clips (7 emisoras dos veces al día de lunes a viernes)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</a:pPr>
            <a:r>
              <a:rPr lang="es-ES_tradnl" sz="3200">
                <a:latin typeface="Times New Roman" pitchFamily="18" charset="0"/>
              </a:rPr>
              <a:t>Diario “El Caleño” 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</a:pPr>
            <a:r>
              <a:rPr lang="es-ES_tradnl" sz="3200">
                <a:latin typeface="Times New Roman" pitchFamily="18" charset="0"/>
              </a:rPr>
              <a:t>Boletín “Convivencias” (foto relato) - redes interpersonales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ChangeArrowheads="1"/>
          </p:cNvSpPr>
          <p:nvPr/>
        </p:nvSpPr>
        <p:spPr bwMode="auto">
          <a:xfrm>
            <a:off x="1219200" y="4191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s-ES_tradnl"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Difusión</a:t>
            </a:r>
          </a:p>
        </p:txBody>
      </p:sp>
      <p:sp>
        <p:nvSpPr>
          <p:cNvPr id="148483" name="Rectangle 3"/>
          <p:cNvSpPr>
            <a:spLocks noChangeArrowheads="1"/>
          </p:cNvSpPr>
          <p:nvPr/>
        </p:nvSpPr>
        <p:spPr bwMode="auto">
          <a:xfrm>
            <a:off x="1219200" y="20447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</a:pPr>
            <a:r>
              <a:rPr lang="es-ES_tradnl" sz="3200">
                <a:latin typeface="Times New Roman" pitchFamily="18" charset="0"/>
              </a:rPr>
              <a:t>Radio relatos (7 emisoras, una vez por semana)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</a:pPr>
            <a:r>
              <a:rPr lang="es-ES_tradnl" sz="3200">
                <a:latin typeface="Times New Roman" pitchFamily="18" charset="0"/>
              </a:rPr>
              <a:t>Radio recortes o clips (7 emisoras dos veces al día de lunes a viernes)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</a:pPr>
            <a:r>
              <a:rPr lang="es-ES_tradnl" sz="3200">
                <a:latin typeface="Times New Roman" pitchFamily="18" charset="0"/>
              </a:rPr>
              <a:t>Diario “El Caleño” 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</a:pPr>
            <a:r>
              <a:rPr lang="es-ES_tradnl" sz="3200">
                <a:latin typeface="Times New Roman" pitchFamily="18" charset="0"/>
              </a:rPr>
              <a:t>Boletín “Convivencias” (foto relato) - redes interpersonales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</a:pPr>
            <a:r>
              <a:rPr lang="es-ES_tradnl" sz="3200">
                <a:latin typeface="Times New Roman" pitchFamily="18" charset="0"/>
              </a:rPr>
              <a:t>Audio foros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</a:pPr>
            <a:endParaRPr lang="es-ES_tradnl" sz="32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Aciertos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/>
              <a:t>“Por fin salen cosas buenas”</a:t>
            </a:r>
          </a:p>
          <a:p>
            <a:r>
              <a:rPr lang="es-ES_tradnl"/>
              <a:t>Credibilidad ascendiente en la veracidad de las crónicas </a:t>
            </a:r>
          </a:p>
          <a:p>
            <a:r>
              <a:rPr lang="es-ES_tradnl"/>
              <a:t>Uso como “ejemplo” para motivar la resolución de conflictos</a:t>
            </a:r>
          </a:p>
          <a:p>
            <a:r>
              <a:rPr lang="es-ES_tradnl"/>
              <a:t>Usos no planeados de las crónicas</a:t>
            </a:r>
          </a:p>
          <a:p>
            <a:r>
              <a:rPr lang="es-ES_tradnl"/>
              <a:t>Re-edición de las historias</a:t>
            </a:r>
          </a:p>
          <a:p>
            <a:r>
              <a:rPr lang="es-ES_tradnl"/>
              <a:t>Actividades generadas alrededor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Impacto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Disminuyó el uso ‘moderado’ de la violencia (gritar, dar nalgadas, abofetear)</a:t>
            </a:r>
          </a:p>
          <a:p>
            <a:r>
              <a:rPr lang="en-US"/>
              <a:t>Dismunuyó aprobación de la violencia como manera de resolver conflictos (normas)  </a:t>
            </a:r>
          </a:p>
          <a:p>
            <a:r>
              <a:rPr lang="en-US"/>
              <a:t>Mejoró la percepción de capacidad para resolver conflictos en la familia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Desaciertos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/>
              <a:t>Vinculación de los medios generosa pero pasiva</a:t>
            </a:r>
          </a:p>
          <a:p>
            <a:r>
              <a:rPr lang="es-ES_tradnl"/>
              <a:t>Susceptibilidades institucionales</a:t>
            </a:r>
          </a:p>
          <a:p>
            <a:r>
              <a:rPr lang="es-ES_tradnl"/>
              <a:t>No participa la television</a:t>
            </a:r>
          </a:p>
          <a:p>
            <a:r>
              <a:rPr lang="es-ES_tradnl"/>
              <a:t>Los medios perciben el programa como una “campaña” temporal.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Programa Haz-Paz: bases del cambio cultural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Fase 1: Toma de consciencia</a:t>
            </a:r>
          </a:p>
          <a:p>
            <a:r>
              <a:rPr lang="en-US"/>
              <a:t>Fase 2: Reflexión sobre beneficios de resolver conflictos pacíficamente</a:t>
            </a:r>
          </a:p>
          <a:p>
            <a:r>
              <a:rPr lang="en-US"/>
              <a:t>Fase 3: Desarrollo de destrezas</a:t>
            </a:r>
          </a:p>
          <a:p>
            <a:r>
              <a:rPr lang="en-US"/>
              <a:t>Fase 4: Sostenibilidad y refuerzo social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Programa Haz-Paz: bases del cambio cultural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b="1"/>
              <a:t>Las personas no establecen relaciones violentas en la familia por naturaleza, cultura o historia</a:t>
            </a:r>
          </a:p>
          <a:p>
            <a:r>
              <a:rPr lang="es-CO" b="1"/>
              <a:t>La violencia no es un mecanismo útil ni expedito para resolver conflictos</a:t>
            </a:r>
            <a:endParaRPr lang="en-US" b="1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Programa Haz-Paz: bases del cambio cultural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b="1"/>
              <a:t>No hay razones por las cuales se justifique  gritar, violentar, abusar y maltratar a una persona</a:t>
            </a:r>
          </a:p>
          <a:p>
            <a:r>
              <a:rPr lang="es-CO" b="1"/>
              <a:t>El uso de la  violencia para resolver los problemas y conflictos familaires, no es  una manera eficaz para ganar el respeto de los miembros de la familia y mantener el honor</a:t>
            </a:r>
            <a:endParaRPr lang="en-US" b="1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Programa Haz-Paz: bases del cambio cultural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b="1"/>
              <a:t>En la familia, el hombre no es superior y propietario de los demás miembros. Por lo tanto no es permisible y es grave, usar la fuerza y la violencia para resolver conflictos con ellos</a:t>
            </a:r>
          </a:p>
          <a:p>
            <a:r>
              <a:rPr lang="es-ES" b="1"/>
              <a:t>Las instituciones tienen la capacidad  para reconocer los derechos de cada ciudadano y en facilitarles su ejercicio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1371600" y="476250"/>
            <a:ext cx="70866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lang="es-ES_tradnl"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Comunicación para la promoción de convivencia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</a:pPr>
            <a:r>
              <a:rPr lang="es-ES_tradnl" sz="3200">
                <a:latin typeface="Times New Roman" pitchFamily="18" charset="0"/>
              </a:rPr>
              <a:t>Transmitiendo y procesando información para: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Char char="u"/>
            </a:pPr>
            <a:r>
              <a:rPr lang="es-ES_tradnl" sz="2800">
                <a:latin typeface="Times New Roman" pitchFamily="18" charset="0"/>
              </a:rPr>
              <a:t>Transformar actitudes</a:t>
            </a:r>
          </a:p>
          <a:p>
            <a:pPr marL="1143000" lvl="2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 pitchFamily="2" charset="2"/>
              <a:buChar char="u"/>
            </a:pPr>
            <a:r>
              <a:rPr lang="es-ES_tradnl">
                <a:latin typeface="Times New Roman" pitchFamily="18" charset="0"/>
              </a:rPr>
              <a:t>Rechazar la violencia</a:t>
            </a:r>
          </a:p>
          <a:p>
            <a:pPr marL="1143000" lvl="2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 pitchFamily="2" charset="2"/>
              <a:buChar char="u"/>
            </a:pPr>
            <a:r>
              <a:rPr lang="es-ES_tradnl">
                <a:latin typeface="Times New Roman" pitchFamily="18" charset="0"/>
              </a:rPr>
              <a:t>Respaldar la convivencia pacífica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Char char="u"/>
            </a:pPr>
            <a:r>
              <a:rPr lang="es-ES_tradnl" sz="2800">
                <a:latin typeface="Times New Roman" pitchFamily="18" charset="0"/>
              </a:rPr>
              <a:t>Desarrollar habilidades</a:t>
            </a:r>
          </a:p>
          <a:p>
            <a:pPr marL="1143000" lvl="2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 pitchFamily="2" charset="2"/>
              <a:buChar char="u"/>
            </a:pPr>
            <a:r>
              <a:rPr lang="es-ES_tradnl">
                <a:latin typeface="Times New Roman" pitchFamily="18" charset="0"/>
              </a:rPr>
              <a:t>Interpretar conflictos</a:t>
            </a:r>
          </a:p>
          <a:p>
            <a:pPr marL="1143000" lvl="2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 pitchFamily="2" charset="2"/>
              <a:buChar char="u"/>
            </a:pPr>
            <a:r>
              <a:rPr lang="es-ES_tradnl">
                <a:latin typeface="Times New Roman" pitchFamily="18" charset="0"/>
              </a:rPr>
              <a:t>Controlar emociones</a:t>
            </a:r>
          </a:p>
          <a:p>
            <a:pPr marL="1143000" lvl="2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 pitchFamily="2" charset="2"/>
              <a:buChar char="u"/>
            </a:pPr>
            <a:r>
              <a:rPr lang="es-ES_tradnl">
                <a:latin typeface="Times New Roman" pitchFamily="18" charset="0"/>
              </a:rPr>
              <a:t>Encontrar alternativas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Comunicación para la promoción de convivencia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/>
              <a:t>Manteniendo conexión / cohesión social:</a:t>
            </a:r>
          </a:p>
          <a:p>
            <a:pPr lvl="1"/>
            <a:r>
              <a:rPr lang="es-ES_tradnl"/>
              <a:t>Desarrollar empatía</a:t>
            </a:r>
          </a:p>
          <a:p>
            <a:pPr lvl="2"/>
            <a:r>
              <a:rPr lang="es-ES_tradnl"/>
              <a:t>La/El Otra/o como un igual</a:t>
            </a:r>
          </a:p>
          <a:p>
            <a:pPr lvl="2"/>
            <a:r>
              <a:rPr lang="es-ES_tradnl"/>
              <a:t>Humanizar, volver a sentir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371600" y="476250"/>
            <a:ext cx="70866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lang="es-ES_tradnl"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Comunicación para la promoción de convivencia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</a:pPr>
            <a:r>
              <a:rPr lang="es-ES_tradnl" sz="3200">
                <a:latin typeface="Times New Roman" pitchFamily="18" charset="0"/>
              </a:rPr>
              <a:t>Manteniendo conexión / cohesión social: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Char char="u"/>
            </a:pPr>
            <a:r>
              <a:rPr lang="es-ES_tradnl" sz="2800">
                <a:latin typeface="Times New Roman" pitchFamily="18" charset="0"/>
              </a:rPr>
              <a:t>Desarrollar empatía</a:t>
            </a:r>
          </a:p>
          <a:p>
            <a:pPr marL="1143000" lvl="2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 pitchFamily="2" charset="2"/>
              <a:buChar char="u"/>
            </a:pPr>
            <a:r>
              <a:rPr lang="es-ES_tradnl">
                <a:latin typeface="Times New Roman" pitchFamily="18" charset="0"/>
              </a:rPr>
              <a:t>La/El Otra/o como un igual</a:t>
            </a:r>
          </a:p>
          <a:p>
            <a:pPr marL="1143000" lvl="2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 pitchFamily="2" charset="2"/>
              <a:buChar char="u"/>
            </a:pPr>
            <a:r>
              <a:rPr lang="es-ES_tradnl">
                <a:latin typeface="Times New Roman" pitchFamily="18" charset="0"/>
              </a:rPr>
              <a:t>Humanizar, volver a sentir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Char char="u"/>
            </a:pPr>
            <a:r>
              <a:rPr lang="es-ES_tradnl" sz="2800">
                <a:latin typeface="Times New Roman" pitchFamily="18" charset="0"/>
              </a:rPr>
              <a:t>Mantener redes efectivas de apoyo social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71600" y="476250"/>
            <a:ext cx="70866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lang="es-ES_tradnl"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Comunicación para la promoción de convivencia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</a:pPr>
            <a:r>
              <a:rPr lang="es-ES_tradnl" sz="3200">
                <a:latin typeface="Times New Roman" pitchFamily="18" charset="0"/>
              </a:rPr>
              <a:t>Manteniendo conexión / cohesión social: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Char char="u"/>
            </a:pPr>
            <a:r>
              <a:rPr lang="es-ES_tradnl" sz="2800">
                <a:latin typeface="Times New Roman" pitchFamily="18" charset="0"/>
              </a:rPr>
              <a:t>Desarrollar empatía</a:t>
            </a:r>
          </a:p>
          <a:p>
            <a:pPr marL="1143000" lvl="2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 pitchFamily="2" charset="2"/>
              <a:buChar char="u"/>
            </a:pPr>
            <a:r>
              <a:rPr lang="es-ES_tradnl">
                <a:latin typeface="Times New Roman" pitchFamily="18" charset="0"/>
              </a:rPr>
              <a:t>La/El Otra/o como un igual</a:t>
            </a:r>
          </a:p>
          <a:p>
            <a:pPr marL="1143000" lvl="2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 pitchFamily="2" charset="2"/>
              <a:buChar char="u"/>
            </a:pPr>
            <a:r>
              <a:rPr lang="es-ES_tradnl">
                <a:latin typeface="Times New Roman" pitchFamily="18" charset="0"/>
              </a:rPr>
              <a:t>Humanizar, volver a sentir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Char char="u"/>
            </a:pPr>
            <a:r>
              <a:rPr lang="es-ES_tradnl" sz="2800">
                <a:latin typeface="Times New Roman" pitchFamily="18" charset="0"/>
              </a:rPr>
              <a:t>Mantener redes efectivas de apoyo social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Char char="u"/>
            </a:pPr>
            <a:r>
              <a:rPr lang="es-ES_tradnl" sz="2800">
                <a:latin typeface="Times New Roman" pitchFamily="18" charset="0"/>
              </a:rPr>
              <a:t>Fomentar el intercambio de saberes y afectos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371600" y="476250"/>
            <a:ext cx="70866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lang="es-ES_tradnl"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Comunicación para la promoción de convivencia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</a:pPr>
            <a:r>
              <a:rPr lang="es-ES_tradnl" sz="3200">
                <a:latin typeface="Times New Roman" pitchFamily="18" charset="0"/>
              </a:rPr>
              <a:t>Manteniendo conexión / cohesión social: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Char char="u"/>
            </a:pPr>
            <a:r>
              <a:rPr lang="es-ES_tradnl" sz="2800">
                <a:latin typeface="Times New Roman" pitchFamily="18" charset="0"/>
              </a:rPr>
              <a:t>Desarrollar empatía</a:t>
            </a:r>
          </a:p>
          <a:p>
            <a:pPr marL="1143000" lvl="2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 pitchFamily="2" charset="2"/>
              <a:buChar char="u"/>
            </a:pPr>
            <a:r>
              <a:rPr lang="es-ES_tradnl">
                <a:latin typeface="Times New Roman" pitchFamily="18" charset="0"/>
              </a:rPr>
              <a:t>La/El Otra/o como un igual</a:t>
            </a:r>
          </a:p>
          <a:p>
            <a:pPr marL="1143000" lvl="2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 pitchFamily="2" charset="2"/>
              <a:buChar char="u"/>
            </a:pPr>
            <a:r>
              <a:rPr lang="es-ES_tradnl">
                <a:latin typeface="Times New Roman" pitchFamily="18" charset="0"/>
              </a:rPr>
              <a:t>Humanizar, volver a sentir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Char char="u"/>
            </a:pPr>
            <a:r>
              <a:rPr lang="es-ES_tradnl" sz="2800">
                <a:latin typeface="Times New Roman" pitchFamily="18" charset="0"/>
              </a:rPr>
              <a:t>Mantener redes efectivas de apoyo social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Char char="u"/>
            </a:pPr>
            <a:r>
              <a:rPr lang="es-ES_tradnl" sz="2800">
                <a:latin typeface="Times New Roman" pitchFamily="18" charset="0"/>
              </a:rPr>
              <a:t>Fomentar el intercambio de saberes y afectos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Char char="u"/>
            </a:pPr>
            <a:r>
              <a:rPr lang="es-ES_tradnl" sz="2800">
                <a:latin typeface="Times New Roman" pitchFamily="18" charset="0"/>
              </a:rPr>
              <a:t>Aprender a resolver conflictos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71600" y="476250"/>
            <a:ext cx="70866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lang="es-ES_tradnl"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Comunicación para la promoción de convivencia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</a:pPr>
            <a:r>
              <a:rPr lang="es-ES_tradnl" sz="3200">
                <a:latin typeface="Times New Roman" pitchFamily="18" charset="0"/>
              </a:rPr>
              <a:t>Manteniendo conexión / cohesión social: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Char char="u"/>
            </a:pPr>
            <a:r>
              <a:rPr lang="es-ES_tradnl" sz="2800">
                <a:latin typeface="Times New Roman" pitchFamily="18" charset="0"/>
              </a:rPr>
              <a:t>Desarrollar empatía</a:t>
            </a:r>
          </a:p>
          <a:p>
            <a:pPr marL="1143000" lvl="2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 pitchFamily="2" charset="2"/>
              <a:buChar char="u"/>
            </a:pPr>
            <a:r>
              <a:rPr lang="es-ES_tradnl">
                <a:latin typeface="Times New Roman" pitchFamily="18" charset="0"/>
              </a:rPr>
              <a:t>La/El Otra/o como un igual</a:t>
            </a:r>
          </a:p>
          <a:p>
            <a:pPr marL="1143000" lvl="2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 pitchFamily="2" charset="2"/>
              <a:buChar char="u"/>
            </a:pPr>
            <a:r>
              <a:rPr lang="es-ES_tradnl">
                <a:latin typeface="Times New Roman" pitchFamily="18" charset="0"/>
              </a:rPr>
              <a:t>Humanizar, volver a sentir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Char char="u"/>
            </a:pPr>
            <a:r>
              <a:rPr lang="es-ES_tradnl" sz="2800">
                <a:latin typeface="Times New Roman" pitchFamily="18" charset="0"/>
              </a:rPr>
              <a:t>Mantener redes efectivas de apoyo social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Char char="u"/>
            </a:pPr>
            <a:r>
              <a:rPr lang="es-ES_tradnl" sz="2800">
                <a:latin typeface="Times New Roman" pitchFamily="18" charset="0"/>
              </a:rPr>
              <a:t>Fomentar el intercambio de saberes y afectos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Char char="u"/>
            </a:pPr>
            <a:r>
              <a:rPr lang="es-ES_tradnl" sz="2800">
                <a:latin typeface="Times New Roman" pitchFamily="18" charset="0"/>
              </a:rPr>
              <a:t>Aprender a resolver conflictos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Char char="u"/>
            </a:pPr>
            <a:r>
              <a:rPr lang="es-ES_tradnl" sz="2800">
                <a:latin typeface="Times New Roman" pitchFamily="18" charset="0"/>
              </a:rPr>
              <a:t>Romper la cotidianidad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elling a Product or Idea">
  <a:themeElements>
    <a:clrScheme name="Selling a Product or Idea 1">
      <a:dk1>
        <a:srgbClr val="2A004E"/>
      </a:dk1>
      <a:lt1>
        <a:srgbClr val="FFFFFF"/>
      </a:lt1>
      <a:dk2>
        <a:srgbClr val="500093"/>
      </a:dk2>
      <a:lt2>
        <a:srgbClr val="00CCCC"/>
      </a:lt2>
      <a:accent1>
        <a:srgbClr val="D60093"/>
      </a:accent1>
      <a:accent2>
        <a:srgbClr val="0000FF"/>
      </a:accent2>
      <a:accent3>
        <a:srgbClr val="B3AAC8"/>
      </a:accent3>
      <a:accent4>
        <a:srgbClr val="DADADA"/>
      </a:accent4>
      <a:accent5>
        <a:srgbClr val="E8AAC8"/>
      </a:accent5>
      <a:accent6>
        <a:srgbClr val="0000E7"/>
      </a:accent6>
      <a:hlink>
        <a:srgbClr val="FFFF00"/>
      </a:hlink>
      <a:folHlink>
        <a:srgbClr val="7500D7"/>
      </a:folHlink>
    </a:clrScheme>
    <a:fontScheme name="Selling a Product or Ide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lnDef>
  </a:objectDefaults>
  <a:extraClrSchemeLst>
    <a:extraClrScheme>
      <a:clrScheme name="Selling a Product or Idea 1">
        <a:dk1>
          <a:srgbClr val="2A004E"/>
        </a:dk1>
        <a:lt1>
          <a:srgbClr val="FFFFFF"/>
        </a:lt1>
        <a:dk2>
          <a:srgbClr val="500093"/>
        </a:dk2>
        <a:lt2>
          <a:srgbClr val="00CCCC"/>
        </a:lt2>
        <a:accent1>
          <a:srgbClr val="D60093"/>
        </a:accent1>
        <a:accent2>
          <a:srgbClr val="0000FF"/>
        </a:accent2>
        <a:accent3>
          <a:srgbClr val="B3AAC8"/>
        </a:accent3>
        <a:accent4>
          <a:srgbClr val="DADADA"/>
        </a:accent4>
        <a:accent5>
          <a:srgbClr val="E8AAC8"/>
        </a:accent5>
        <a:accent6>
          <a:srgbClr val="0000E7"/>
        </a:accent6>
        <a:hlink>
          <a:srgbClr val="FFFF00"/>
        </a:hlink>
        <a:folHlink>
          <a:srgbClr val="7500D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ling a Product or Idea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CC99FF"/>
        </a:accent1>
        <a:accent2>
          <a:srgbClr val="3366FF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2D5CE7"/>
        </a:accent6>
        <a:hlink>
          <a:srgbClr val="00CC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Idea 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777777"/>
        </a:accent1>
        <a:accent2>
          <a:srgbClr val="CBCBCB"/>
        </a:accent2>
        <a:accent3>
          <a:srgbClr val="FFFFFF"/>
        </a:accent3>
        <a:accent4>
          <a:srgbClr val="000000"/>
        </a:accent4>
        <a:accent5>
          <a:srgbClr val="BDBDBD"/>
        </a:accent5>
        <a:accent6>
          <a:srgbClr val="B8B8B8"/>
        </a:accent6>
        <a:hlink>
          <a:srgbClr val="4D4D4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Idea 4">
        <a:dk1>
          <a:srgbClr val="000000"/>
        </a:dk1>
        <a:lt1>
          <a:srgbClr val="00CCCC"/>
        </a:lt1>
        <a:dk2>
          <a:srgbClr val="FFFFCC"/>
        </a:dk2>
        <a:lt2>
          <a:srgbClr val="009999"/>
        </a:lt2>
        <a:accent1>
          <a:srgbClr val="CC99FF"/>
        </a:accent1>
        <a:accent2>
          <a:srgbClr val="3366FF"/>
        </a:accent2>
        <a:accent3>
          <a:srgbClr val="AAE2E2"/>
        </a:accent3>
        <a:accent4>
          <a:srgbClr val="000000"/>
        </a:accent4>
        <a:accent5>
          <a:srgbClr val="E2CAFF"/>
        </a:accent5>
        <a:accent6>
          <a:srgbClr val="2D5CE7"/>
        </a:accent6>
        <a:hlink>
          <a:srgbClr val="00CCFF"/>
        </a:hlink>
        <a:folHlink>
          <a:srgbClr val="00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Idea 5">
        <a:dk1>
          <a:srgbClr val="003300"/>
        </a:dk1>
        <a:lt1>
          <a:srgbClr val="FFFFFF"/>
        </a:lt1>
        <a:dk2>
          <a:srgbClr val="669900"/>
        </a:dk2>
        <a:lt2>
          <a:srgbClr val="FFCC66"/>
        </a:lt2>
        <a:accent1>
          <a:srgbClr val="990033"/>
        </a:accent1>
        <a:accent2>
          <a:srgbClr val="FF9933"/>
        </a:accent2>
        <a:accent3>
          <a:srgbClr val="B8CAAA"/>
        </a:accent3>
        <a:accent4>
          <a:srgbClr val="DADADA"/>
        </a:accent4>
        <a:accent5>
          <a:srgbClr val="CAAAAD"/>
        </a:accent5>
        <a:accent6>
          <a:srgbClr val="E78A2D"/>
        </a:accent6>
        <a:hlink>
          <a:srgbClr val="CCCC00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ling a Product or Idea 6">
        <a:dk1>
          <a:srgbClr val="663300"/>
        </a:dk1>
        <a:lt1>
          <a:srgbClr val="FFFFFF"/>
        </a:lt1>
        <a:dk2>
          <a:srgbClr val="CC6600"/>
        </a:dk2>
        <a:lt2>
          <a:srgbClr val="FFCC00"/>
        </a:lt2>
        <a:accent1>
          <a:srgbClr val="990033"/>
        </a:accent1>
        <a:accent2>
          <a:srgbClr val="FF0033"/>
        </a:accent2>
        <a:accent3>
          <a:srgbClr val="E2B8AA"/>
        </a:accent3>
        <a:accent4>
          <a:srgbClr val="DADADA"/>
        </a:accent4>
        <a:accent5>
          <a:srgbClr val="CAAAAD"/>
        </a:accent5>
        <a:accent6>
          <a:srgbClr val="E7002D"/>
        </a:accent6>
        <a:hlink>
          <a:srgbClr val="CC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ling a Product or Idea 7">
        <a:dk1>
          <a:srgbClr val="660033"/>
        </a:dk1>
        <a:lt1>
          <a:srgbClr val="FFFFFF"/>
        </a:lt1>
        <a:dk2>
          <a:srgbClr val="990066"/>
        </a:dk2>
        <a:lt2>
          <a:srgbClr val="FFFF66"/>
        </a:lt2>
        <a:accent1>
          <a:srgbClr val="9933FF"/>
        </a:accent1>
        <a:accent2>
          <a:srgbClr val="00CCCC"/>
        </a:accent2>
        <a:accent3>
          <a:srgbClr val="CAAAB8"/>
        </a:accent3>
        <a:accent4>
          <a:srgbClr val="DADADA"/>
        </a:accent4>
        <a:accent5>
          <a:srgbClr val="CAADFF"/>
        </a:accent5>
        <a:accent6>
          <a:srgbClr val="00B9B9"/>
        </a:accent6>
        <a:hlink>
          <a:srgbClr val="CC66FF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elling a Product or Idea 1">
    <a:dk1>
      <a:srgbClr val="2A004E"/>
    </a:dk1>
    <a:lt1>
      <a:srgbClr val="FFFFFF"/>
    </a:lt1>
    <a:dk2>
      <a:srgbClr val="500093"/>
    </a:dk2>
    <a:lt2>
      <a:srgbClr val="00CCCC"/>
    </a:lt2>
    <a:accent1>
      <a:srgbClr val="D60093"/>
    </a:accent1>
    <a:accent2>
      <a:srgbClr val="0000FF"/>
    </a:accent2>
    <a:accent3>
      <a:srgbClr val="B3AAC8"/>
    </a:accent3>
    <a:accent4>
      <a:srgbClr val="DADADA"/>
    </a:accent4>
    <a:accent5>
      <a:srgbClr val="E8AAC8"/>
    </a:accent5>
    <a:accent6>
      <a:srgbClr val="0000E7"/>
    </a:accent6>
    <a:hlink>
      <a:srgbClr val="FFFF00"/>
    </a:hlink>
    <a:folHlink>
      <a:srgbClr val="7500D7"/>
    </a:folHlink>
  </a:clrScheme>
</a:themeOverride>
</file>

<file path=ppt/theme/themeOverride2.xml><?xml version="1.0" encoding="utf-8"?>
<a:themeOverride xmlns:a="http://schemas.openxmlformats.org/drawingml/2006/main">
  <a:clrScheme name="Selling a Product or Idea 1">
    <a:dk1>
      <a:srgbClr val="2A004E"/>
    </a:dk1>
    <a:lt1>
      <a:srgbClr val="FFFFFF"/>
    </a:lt1>
    <a:dk2>
      <a:srgbClr val="500093"/>
    </a:dk2>
    <a:lt2>
      <a:srgbClr val="00CCCC"/>
    </a:lt2>
    <a:accent1>
      <a:srgbClr val="D60093"/>
    </a:accent1>
    <a:accent2>
      <a:srgbClr val="0000FF"/>
    </a:accent2>
    <a:accent3>
      <a:srgbClr val="B3AAC8"/>
    </a:accent3>
    <a:accent4>
      <a:srgbClr val="DADADA"/>
    </a:accent4>
    <a:accent5>
      <a:srgbClr val="E8AAC8"/>
    </a:accent5>
    <a:accent6>
      <a:srgbClr val="0000E7"/>
    </a:accent6>
    <a:hlink>
      <a:srgbClr val="FFFF00"/>
    </a:hlink>
    <a:folHlink>
      <a:srgbClr val="7500D7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C:\MSOffice\Templates\Presentations\Selling a Product or Idea.pot</Template>
  <TotalTime>172</TotalTime>
  <Words>1263</Words>
  <Application>Microsoft Office PowerPoint</Application>
  <PresentationFormat>On-screen Show (4:3)</PresentationFormat>
  <Paragraphs>203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3" baseType="lpstr">
      <vt:lpstr>Times New Roman</vt:lpstr>
      <vt:lpstr>Monotype Sorts</vt:lpstr>
      <vt:lpstr>Arial</vt:lpstr>
      <vt:lpstr>Book Antiqua</vt:lpstr>
      <vt:lpstr>Selling a Product or Idea</vt:lpstr>
      <vt:lpstr>Comunicación y Promoción de convivencia</vt:lpstr>
      <vt:lpstr>Slide 2</vt:lpstr>
      <vt:lpstr>Comunicación para la promoción de convivencia</vt:lpstr>
      <vt:lpstr>Slide 4</vt:lpstr>
      <vt:lpstr>Comunicación para la promoción de convivencia</vt:lpstr>
      <vt:lpstr>Slide 6</vt:lpstr>
      <vt:lpstr>Slide 7</vt:lpstr>
      <vt:lpstr>Slide 8</vt:lpstr>
      <vt:lpstr>Slide 9</vt:lpstr>
      <vt:lpstr>Slide 10</vt:lpstr>
      <vt:lpstr>Comunicación para la promoción de convivencia</vt:lpstr>
      <vt:lpstr>Slide 12</vt:lpstr>
      <vt:lpstr>Slide 13</vt:lpstr>
      <vt:lpstr>“MEJOR HABLEMOS” -Una propuesta de Comunicación para Promover convivencia pacífica</vt:lpstr>
      <vt:lpstr>Equipo del Instituto Cisalva</vt:lpstr>
      <vt:lpstr>Problema</vt:lpstr>
      <vt:lpstr>Slide 17</vt:lpstr>
      <vt:lpstr>Slide 18</vt:lpstr>
      <vt:lpstr>Slide 19</vt:lpstr>
      <vt:lpstr>Propuesta</vt:lpstr>
      <vt:lpstr>Propuesta</vt:lpstr>
      <vt:lpstr>Propuesta</vt:lpstr>
      <vt:lpstr>Propuesta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Aciertos</vt:lpstr>
      <vt:lpstr>Impacto</vt:lpstr>
      <vt:lpstr>Desaciertos</vt:lpstr>
      <vt:lpstr>Programa Haz-Paz: bases del cambio cultural</vt:lpstr>
      <vt:lpstr>Programa Haz-Paz: bases del cambio cultural</vt:lpstr>
      <vt:lpstr>Programa Haz-Paz: bases del cambio cultural</vt:lpstr>
      <vt:lpstr>Programa Haz-Paz: bases del cambio cultural</vt:lpstr>
    </vt:vector>
  </TitlesOfParts>
  <Company>CISALVA - Universidad del Valle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Selling or a Product</dc:title>
  <dc:creator>Luis Fernando Velez Pelaez</dc:creator>
  <cp:lastModifiedBy>anarod</cp:lastModifiedBy>
  <cp:revision>14</cp:revision>
  <dcterms:created xsi:type="dcterms:W3CDTF">1999-04-12T02:17:04Z</dcterms:created>
  <dcterms:modified xsi:type="dcterms:W3CDTF">2010-07-12T01:52:03Z</dcterms:modified>
</cp:coreProperties>
</file>