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595" autoAdjust="0"/>
  </p:normalViewPr>
  <p:slideViewPr>
    <p:cSldViewPr>
      <p:cViewPr varScale="1">
        <p:scale>
          <a:sx n="68" d="100"/>
          <a:sy n="68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05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96BC17-376E-483E-9EF8-1888BF1FB5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FE6D2-0881-447E-92F3-01F88336E895}" type="slidenum">
              <a:rPr lang="en-US"/>
              <a:pPr/>
              <a:t>1</a:t>
            </a:fld>
            <a:endParaRPr lang="en-US"/>
          </a:p>
        </p:txBody>
      </p:sp>
      <p:sp>
        <p:nvSpPr>
          <p:cNvPr id="214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AD9C7-D5B2-45ED-B901-6EBE6499BF8C}" type="slidenum">
              <a:rPr lang="en-US"/>
              <a:pPr/>
              <a:t>10</a:t>
            </a:fld>
            <a:endParaRPr lang="en-US"/>
          </a:p>
        </p:txBody>
      </p:sp>
      <p:sp>
        <p:nvSpPr>
          <p:cNvPr id="223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B25D4-59DD-4395-9B1E-BB966CA9284E}" type="slidenum">
              <a:rPr lang="en-US"/>
              <a:pPr/>
              <a:t>11</a:t>
            </a:fld>
            <a:endParaRPr lang="en-US"/>
          </a:p>
        </p:txBody>
      </p:sp>
      <p:sp>
        <p:nvSpPr>
          <p:cNvPr id="224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6BA2E-C12C-4F43-82C3-9E3ACB2470A6}" type="slidenum">
              <a:rPr lang="en-US"/>
              <a:pPr/>
              <a:t>12</a:t>
            </a:fld>
            <a:endParaRPr lang="en-US"/>
          </a:p>
        </p:txBody>
      </p:sp>
      <p:sp>
        <p:nvSpPr>
          <p:cNvPr id="225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FEBA5-B520-4F03-BB24-E6F2CD50BD44}" type="slidenum">
              <a:rPr lang="en-US"/>
              <a:pPr/>
              <a:t>13</a:t>
            </a:fld>
            <a:endParaRPr lang="en-US"/>
          </a:p>
        </p:txBody>
      </p:sp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ADB75-5905-440D-9719-1F745DC37F80}" type="slidenum">
              <a:rPr lang="en-US"/>
              <a:pPr/>
              <a:t>14</a:t>
            </a:fld>
            <a:endParaRPr lang="en-US"/>
          </a:p>
        </p:txBody>
      </p:sp>
      <p:sp>
        <p:nvSpPr>
          <p:cNvPr id="227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1C2D6-D847-4B21-BEC0-4F07B28C4E0D}" type="slidenum">
              <a:rPr lang="en-US"/>
              <a:pPr/>
              <a:t>15</a:t>
            </a:fld>
            <a:endParaRPr lang="en-US"/>
          </a:p>
        </p:txBody>
      </p:sp>
      <p:sp>
        <p:nvSpPr>
          <p:cNvPr id="228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EE3DB-D72A-44E4-AB26-E3E9FE265E44}" type="slidenum">
              <a:rPr lang="en-US"/>
              <a:pPr/>
              <a:t>16</a:t>
            </a:fld>
            <a:endParaRPr lang="en-US"/>
          </a:p>
        </p:txBody>
      </p:sp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4F256-174F-45C8-8D03-895C5A7DBCBA}" type="slidenum">
              <a:rPr lang="en-US"/>
              <a:pPr/>
              <a:t>17</a:t>
            </a:fld>
            <a:endParaRPr lang="en-US"/>
          </a:p>
        </p:txBody>
      </p:sp>
      <p:sp>
        <p:nvSpPr>
          <p:cNvPr id="230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AB28E-8B6E-4135-887B-167CAB6543F4}" type="slidenum">
              <a:rPr lang="en-US"/>
              <a:pPr/>
              <a:t>2</a:t>
            </a:fld>
            <a:endParaRPr lang="en-US"/>
          </a:p>
        </p:txBody>
      </p:sp>
      <p:sp>
        <p:nvSpPr>
          <p:cNvPr id="215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1A98B-8981-4F10-8211-12B7E2D887FC}" type="slidenum">
              <a:rPr lang="en-US"/>
              <a:pPr/>
              <a:t>3</a:t>
            </a:fld>
            <a:endParaRPr lang="en-US"/>
          </a:p>
        </p:txBody>
      </p:sp>
      <p:sp>
        <p:nvSpPr>
          <p:cNvPr id="216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79F6B1-05E1-4493-89B2-785A83821BC6}" type="slidenum">
              <a:rPr lang="en-US"/>
              <a:pPr/>
              <a:t>4</a:t>
            </a:fld>
            <a:endParaRPr lang="en-US"/>
          </a:p>
        </p:txBody>
      </p:sp>
      <p:sp>
        <p:nvSpPr>
          <p:cNvPr id="217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BB5D2F-1689-4633-B33E-F2B53D8BDD90}" type="slidenum">
              <a:rPr lang="en-US"/>
              <a:pPr/>
              <a:t>5</a:t>
            </a:fld>
            <a:endParaRPr lang="en-US"/>
          </a:p>
        </p:txBody>
      </p:sp>
      <p:sp>
        <p:nvSpPr>
          <p:cNvPr id="218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32362-2036-45F0-9DC2-C41AD7C6D82C}" type="slidenum">
              <a:rPr lang="en-US"/>
              <a:pPr/>
              <a:t>6</a:t>
            </a:fld>
            <a:endParaRPr lang="en-US"/>
          </a:p>
        </p:txBody>
      </p:sp>
      <p:sp>
        <p:nvSpPr>
          <p:cNvPr id="219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A3CD3-ACD9-4C71-8CAC-BEF84B23824B}" type="slidenum">
              <a:rPr lang="en-US"/>
              <a:pPr/>
              <a:t>7</a:t>
            </a:fld>
            <a:endParaRPr lang="en-US"/>
          </a:p>
        </p:txBody>
      </p:sp>
      <p:sp>
        <p:nvSpPr>
          <p:cNvPr id="220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90A51-230C-41EE-935F-4B7A79F7AEF7}" type="slidenum">
              <a:rPr lang="en-US"/>
              <a:pPr/>
              <a:t>8</a:t>
            </a:fld>
            <a:endParaRPr lang="en-US"/>
          </a:p>
        </p:txBody>
      </p:sp>
      <p:sp>
        <p:nvSpPr>
          <p:cNvPr id="221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64DD4-0AD7-4B19-8528-8272C2227EBA}" type="slidenum">
              <a:rPr lang="en-US"/>
              <a:pPr/>
              <a:t>9</a:t>
            </a:fld>
            <a:endParaRPr lang="en-US"/>
          </a:p>
        </p:txBody>
      </p:sp>
      <p:sp>
        <p:nvSpPr>
          <p:cNvPr id="222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0F08D-6FAF-4573-B613-D34355D123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93FD7-E983-4042-B2E6-E3E4A8774F8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0430F-444B-4230-9CA1-95CB16C73B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011C0A-FC16-4259-9524-D0E30B59ECD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F27B1-0FB4-46E7-A5DC-ECF4661EB9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106E4-546B-4616-A948-17A4BC2CE6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64AC4-1B30-4356-9079-803D328408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87665-4F30-4DD9-9300-BD2C16B4A1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E9306-EC40-4867-9C76-ADEB073B92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D768A-AA96-49A1-A497-7208EA6AF2E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8CE81-6D1F-4CCC-8078-B7485E6645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EB37B-1590-40E3-8B4E-8D800CA4D34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7281BF-E316-4A58-89B1-41984701EA1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2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3.doc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988DF-29CC-443E-B18C-27D8F71D1660}" type="slidenum">
              <a:rPr lang="en-GB"/>
              <a:pPr/>
              <a:t>1</a:t>
            </a:fld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92150"/>
            <a:ext cx="8569325" cy="244951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latin typeface="Arial" pitchFamily="34" charset="0"/>
              </a:rPr>
              <a:t>Towards an </a:t>
            </a:r>
            <a:br>
              <a:rPr lang="en-US" sz="4000">
                <a:latin typeface="Arial" pitchFamily="34" charset="0"/>
              </a:rPr>
            </a:br>
            <a:r>
              <a:rPr lang="en-US" sz="4000">
                <a:latin typeface="Arial" pitchFamily="34" charset="0"/>
              </a:rPr>
              <a:t>Urban Quality of Life Index</a:t>
            </a:r>
            <a:r>
              <a:rPr lang="en-US" sz="3600">
                <a:latin typeface="Arial" pitchFamily="34" charset="0"/>
              </a:rPr>
              <a:t/>
            </a:r>
            <a:br>
              <a:rPr lang="en-US" sz="3600">
                <a:latin typeface="Arial" pitchFamily="34" charset="0"/>
              </a:rPr>
            </a:br>
            <a:r>
              <a:rPr lang="en-US" sz="3600" i="1">
                <a:latin typeface="Arial" pitchFamily="34" charset="0"/>
              </a:rPr>
              <a:t/>
            </a:r>
            <a:br>
              <a:rPr lang="en-US" sz="3600" i="1">
                <a:latin typeface="Arial" pitchFamily="34" charset="0"/>
              </a:rPr>
            </a:br>
            <a:r>
              <a:rPr lang="en-US" sz="3600" i="1">
                <a:latin typeface="Arial" pitchFamily="34" charset="0"/>
              </a:rPr>
              <a:t>Basic theory &amp; econometric methods</a:t>
            </a:r>
            <a:r>
              <a:rPr lang="en-US" sz="4000">
                <a:latin typeface="Arial" pitchFamily="34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716338"/>
            <a:ext cx="8424862" cy="2736850"/>
          </a:xfrm>
        </p:spPr>
        <p:txBody>
          <a:bodyPr/>
          <a:lstStyle/>
          <a:p>
            <a:r>
              <a:rPr lang="nl-NL" sz="2400" b="1">
                <a:latin typeface="Arial" pitchFamily="34" charset="0"/>
              </a:rPr>
              <a:t>Bernard M.S. van Praag </a:t>
            </a:r>
          </a:p>
          <a:p>
            <a:r>
              <a:rPr lang="nl-NL" sz="2400" b="1">
                <a:latin typeface="Arial" pitchFamily="34" charset="0"/>
              </a:rPr>
              <a:t>University of Amsterdam</a:t>
            </a:r>
            <a:endParaRPr lang="en-GB" sz="2400" b="1">
              <a:latin typeface="Arial" pitchFamily="34" charset="0"/>
            </a:endParaRPr>
          </a:p>
          <a:p>
            <a:r>
              <a:rPr lang="en-GB" sz="2400" b="1">
                <a:latin typeface="Arial" pitchFamily="34" charset="0"/>
              </a:rPr>
              <a:t>and </a:t>
            </a:r>
          </a:p>
          <a:p>
            <a:pPr>
              <a:lnSpc>
                <a:spcPct val="50000"/>
              </a:lnSpc>
            </a:pPr>
            <a:endParaRPr lang="en-GB" sz="2400" b="1">
              <a:latin typeface="Arial" pitchFamily="34" charset="0"/>
            </a:endParaRPr>
          </a:p>
          <a:p>
            <a:r>
              <a:rPr lang="en-GB" sz="2400" b="1">
                <a:latin typeface="Arial" pitchFamily="34" charset="0"/>
              </a:rPr>
              <a:t>Ada Ferrer -i-Carbonell</a:t>
            </a:r>
          </a:p>
          <a:p>
            <a:r>
              <a:rPr lang="en-GB" sz="2400" b="1">
                <a:latin typeface="Arial" pitchFamily="34" charset="0"/>
              </a:rPr>
              <a:t>ICREA &amp; Institut d'Anàlisi Econòmica (CSIC), Barcelona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" y="4038600"/>
            <a:ext cx="8991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3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B056-6B3E-4090-B3E0-05CF87FCE4AA}" type="slidenum">
              <a:rPr lang="en-GB"/>
              <a:pPr/>
              <a:t>10</a:t>
            </a:fld>
            <a:endParaRPr lang="en-GB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874712"/>
          </a:xfrm>
        </p:spPr>
        <p:txBody>
          <a:bodyPr/>
          <a:lstStyle/>
          <a:p>
            <a:r>
              <a:rPr lang="en-US"/>
              <a:t>Indifference</a:t>
            </a:r>
            <a:r>
              <a:rPr lang="es-ES"/>
              <a:t> curves (1)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847013" cy="4967287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Respondents with different </a:t>
            </a:r>
            <a:r>
              <a:rPr lang="en-US" i="1">
                <a:latin typeface="Arial" pitchFamily="34" charset="0"/>
              </a:rPr>
              <a:t>x</a:t>
            </a:r>
            <a:r>
              <a:rPr lang="en-US">
                <a:latin typeface="Arial" pitchFamily="34" charset="0"/>
              </a:rPr>
              <a:t> may be equally happy. </a:t>
            </a:r>
          </a:p>
          <a:p>
            <a:pPr>
              <a:lnSpc>
                <a:spcPct val="3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>
              <a:latin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Say, in the sample we find 100 respondents in the same response category. With different combinations of satisfaction determinants:  x</a:t>
            </a:r>
            <a:r>
              <a:rPr lang="en-US" i="1" baseline="30000">
                <a:latin typeface="Arial" pitchFamily="34" charset="0"/>
              </a:rPr>
              <a:t>(1)</a:t>
            </a:r>
            <a:r>
              <a:rPr lang="en-US">
                <a:latin typeface="Arial" pitchFamily="34" charset="0"/>
              </a:rPr>
              <a:t>,…, x</a:t>
            </a:r>
            <a:r>
              <a:rPr lang="en-US" i="1" baseline="30000">
                <a:latin typeface="Arial" pitchFamily="34" charset="0"/>
              </a:rPr>
              <a:t>(100)</a:t>
            </a:r>
          </a:p>
          <a:p>
            <a:pPr>
              <a:lnSpc>
                <a:spcPct val="20000"/>
              </a:lnSpc>
              <a:buClr>
                <a:schemeClr val="accent1"/>
              </a:buClr>
              <a:buFont typeface="Wingdings" pitchFamily="2" charset="2"/>
              <a:buNone/>
            </a:pPr>
            <a:endParaRPr lang="en-US">
              <a:latin typeface="Arial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en-US">
                <a:latin typeface="Arial" pitchFamily="34" charset="0"/>
                <a:sym typeface="Wingdings" pitchFamily="2" charset="2"/>
              </a:rPr>
              <a:t></a:t>
            </a:r>
            <a:r>
              <a:rPr lang="en-US">
                <a:latin typeface="Arial" pitchFamily="34" charset="0"/>
              </a:rPr>
              <a:t> The set of points {x</a:t>
            </a:r>
            <a:r>
              <a:rPr lang="en-US" i="1" baseline="30000">
                <a:latin typeface="Arial" pitchFamily="34" charset="0"/>
              </a:rPr>
              <a:t>(1)</a:t>
            </a:r>
            <a:r>
              <a:rPr lang="en-US">
                <a:latin typeface="Arial" pitchFamily="34" charset="0"/>
              </a:rPr>
              <a:t>,…, x</a:t>
            </a:r>
            <a:r>
              <a:rPr lang="en-US" i="1" baseline="30000">
                <a:latin typeface="Arial" pitchFamily="34" charset="0"/>
              </a:rPr>
              <a:t>(100)</a:t>
            </a:r>
            <a:r>
              <a:rPr lang="en-US">
                <a:latin typeface="Arial" pitchFamily="34" charset="0"/>
              </a:rPr>
              <a:t>} in </a:t>
            </a:r>
            <a:r>
              <a:rPr lang="en-US" i="1">
                <a:latin typeface="Arial" pitchFamily="34" charset="0"/>
              </a:rPr>
              <a:t>x</a:t>
            </a:r>
            <a:r>
              <a:rPr lang="en-US">
                <a:latin typeface="Arial" pitchFamily="34" charset="0"/>
              </a:rPr>
              <a:t> –space constitutes a </a:t>
            </a:r>
            <a:r>
              <a:rPr lang="en-US" i="1">
                <a:solidFill>
                  <a:schemeClr val="tx2"/>
                </a:solidFill>
                <a:latin typeface="Arial" pitchFamily="34" charset="0"/>
              </a:rPr>
              <a:t>satisfaction indifference set</a:t>
            </a:r>
            <a:r>
              <a:rPr lang="en-US" i="1">
                <a:latin typeface="Arial" pitchFamily="34" charset="0"/>
              </a:rPr>
              <a:t>.</a:t>
            </a:r>
            <a:endParaRPr lang="es-ES" i="1">
              <a:latin typeface="Arial" pitchFamily="34" charset="0"/>
            </a:endParaRPr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CB095-D123-408E-97F8-4D634888D9DC}" type="slidenum">
              <a:rPr lang="en-GB"/>
              <a:pPr/>
              <a:t>11</a:t>
            </a:fld>
            <a:endParaRPr lang="en-GB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134350" cy="1143000"/>
          </a:xfrm>
        </p:spPr>
        <p:txBody>
          <a:bodyPr/>
          <a:lstStyle/>
          <a:p>
            <a:r>
              <a:rPr lang="en-US" i="1">
                <a:latin typeface="Arial" pitchFamily="34" charset="0"/>
              </a:rPr>
              <a:t>Satisfaction Indifference Curve</a:t>
            </a:r>
            <a:r>
              <a:rPr lang="es-ES">
                <a:latin typeface="Arial" pitchFamily="34" charset="0"/>
              </a:rPr>
              <a:t> </a:t>
            </a:r>
          </a:p>
        </p:txBody>
      </p:sp>
      <p:sp>
        <p:nvSpPr>
          <p:cNvPr id="194595" name="Rectangle 35"/>
          <p:cNvSpPr>
            <a:spLocks noChangeArrowheads="1"/>
          </p:cNvSpPr>
          <p:nvPr/>
        </p:nvSpPr>
        <p:spPr bwMode="auto">
          <a:xfrm>
            <a:off x="971550" y="5661025"/>
            <a:ext cx="730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en-US">
                <a:latin typeface="Arial" pitchFamily="34" charset="0"/>
              </a:rPr>
              <a:t>We represent the persons as points in the </a:t>
            </a:r>
            <a:r>
              <a:rPr lang="en-US" i="1">
                <a:latin typeface="Arial" pitchFamily="34" charset="0"/>
              </a:rPr>
              <a:t>x</a:t>
            </a:r>
            <a:r>
              <a:rPr lang="en-US">
                <a:latin typeface="Arial" pitchFamily="34" charset="0"/>
              </a:rPr>
              <a:t> –space. </a:t>
            </a:r>
          </a:p>
        </p:txBody>
      </p:sp>
      <p:sp>
        <p:nvSpPr>
          <p:cNvPr id="194597" name="AutoShape 37"/>
          <p:cNvSpPr>
            <a:spLocks noRot="1" noChangeAspect="1" noMove="1" noResize="1" noChangeArrowheads="1"/>
          </p:cNvSpPr>
          <p:nvPr/>
        </p:nvSpPr>
        <p:spPr bwMode="auto">
          <a:xfrm>
            <a:off x="215900" y="215900"/>
            <a:ext cx="4953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99" name="AutoShape 39"/>
          <p:cNvSpPr>
            <a:spLocks noRot="1" noChangeAspect="1" noMove="1" noResize="1" noChangeArrowheads="1"/>
          </p:cNvSpPr>
          <p:nvPr/>
        </p:nvSpPr>
        <p:spPr bwMode="auto">
          <a:xfrm>
            <a:off x="431800" y="431800"/>
            <a:ext cx="4953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4604" name="Group 44"/>
          <p:cNvGrpSpPr>
            <a:grpSpLocks/>
          </p:cNvGrpSpPr>
          <p:nvPr/>
        </p:nvGrpSpPr>
        <p:grpSpPr bwMode="auto">
          <a:xfrm>
            <a:off x="1476375" y="1844675"/>
            <a:ext cx="5976938" cy="3529013"/>
            <a:chOff x="2674" y="2160"/>
            <a:chExt cx="6000" cy="4193"/>
          </a:xfrm>
        </p:grpSpPr>
        <p:sp>
          <p:nvSpPr>
            <p:cNvPr id="194605" name="Text Box 45"/>
            <p:cNvSpPr txBox="1">
              <a:spLocks noChangeArrowheads="1"/>
            </p:cNvSpPr>
            <p:nvPr/>
          </p:nvSpPr>
          <p:spPr bwMode="auto">
            <a:xfrm>
              <a:off x="3274" y="2520"/>
              <a:ext cx="601" cy="5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s-ES" sz="1600" i="1">
                  <a:solidFill>
                    <a:srgbClr val="008000"/>
                  </a:solidFill>
                  <a:latin typeface="Arial" pitchFamily="34" charset="0"/>
                </a:rPr>
                <a:t>x</a:t>
              </a:r>
              <a:r>
                <a:rPr lang="es-ES" sz="1600" i="1" baseline="-25000">
                  <a:solidFill>
                    <a:srgbClr val="008000"/>
                  </a:solidFill>
                  <a:latin typeface="Arial" pitchFamily="34" charset="0"/>
                </a:rPr>
                <a:t>1</a:t>
              </a:r>
              <a:endParaRPr lang="es-ES"/>
            </a:p>
          </p:txBody>
        </p:sp>
        <p:sp>
          <p:nvSpPr>
            <p:cNvPr id="194606" name="Line 46"/>
            <p:cNvSpPr>
              <a:spLocks noChangeShapeType="1"/>
            </p:cNvSpPr>
            <p:nvPr/>
          </p:nvSpPr>
          <p:spPr bwMode="auto">
            <a:xfrm>
              <a:off x="3754" y="2394"/>
              <a:ext cx="0" cy="3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7" name="Line 47"/>
            <p:cNvSpPr>
              <a:spLocks noChangeShapeType="1"/>
            </p:cNvSpPr>
            <p:nvPr/>
          </p:nvSpPr>
          <p:spPr bwMode="auto">
            <a:xfrm>
              <a:off x="3754" y="5994"/>
              <a:ext cx="46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08" name="Text Box 48"/>
            <p:cNvSpPr txBox="1">
              <a:spLocks noChangeArrowheads="1"/>
            </p:cNvSpPr>
            <p:nvPr/>
          </p:nvSpPr>
          <p:spPr bwMode="auto">
            <a:xfrm>
              <a:off x="8073" y="5814"/>
              <a:ext cx="601" cy="5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s-ES" sz="1600" i="1">
                  <a:latin typeface="Arial" pitchFamily="34" charset="0"/>
                </a:rPr>
                <a:t>x</a:t>
              </a:r>
              <a:r>
                <a:rPr lang="es-ES" sz="1600" i="1" baseline="-25000">
                  <a:latin typeface="Arial" pitchFamily="34" charset="0"/>
                </a:rPr>
                <a:t>2</a:t>
              </a:r>
              <a:endParaRPr lang="es-ES"/>
            </a:p>
          </p:txBody>
        </p:sp>
        <p:sp>
          <p:nvSpPr>
            <p:cNvPr id="194609" name="Text Box 49"/>
            <p:cNvSpPr txBox="1">
              <a:spLocks noChangeArrowheads="1"/>
            </p:cNvSpPr>
            <p:nvPr/>
          </p:nvSpPr>
          <p:spPr bwMode="auto">
            <a:xfrm>
              <a:off x="2674" y="2160"/>
              <a:ext cx="2040" cy="5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rgbClr val="008000"/>
                  </a:solidFill>
                  <a:latin typeface="Arial" pitchFamily="34" charset="0"/>
                </a:rPr>
                <a:t>Satisfaction</a:t>
              </a:r>
              <a:endParaRPr lang="es-ES"/>
            </a:p>
          </p:txBody>
        </p:sp>
        <p:grpSp>
          <p:nvGrpSpPr>
            <p:cNvPr id="194610" name="Group 50"/>
            <p:cNvGrpSpPr>
              <a:grpSpLocks/>
            </p:cNvGrpSpPr>
            <p:nvPr/>
          </p:nvGrpSpPr>
          <p:grpSpPr bwMode="auto">
            <a:xfrm>
              <a:off x="3874" y="2394"/>
              <a:ext cx="4439" cy="3420"/>
              <a:chOff x="3874" y="1980"/>
              <a:chExt cx="4439" cy="3420"/>
            </a:xfrm>
          </p:grpSpPr>
          <p:sp>
            <p:nvSpPr>
              <p:cNvPr id="194611" name="Arc 51"/>
              <p:cNvSpPr>
                <a:spLocks/>
              </p:cNvSpPr>
              <p:nvPr/>
            </p:nvSpPr>
            <p:spPr bwMode="auto">
              <a:xfrm rot="10800000">
                <a:off x="4834" y="1980"/>
                <a:ext cx="3479" cy="2520"/>
              </a:xfrm>
              <a:custGeom>
                <a:avLst/>
                <a:gdLst>
                  <a:gd name="G0" fmla="+- 988 0 0"/>
                  <a:gd name="G1" fmla="+- 21600 0 0"/>
                  <a:gd name="G2" fmla="+- 21600 0 0"/>
                  <a:gd name="T0" fmla="*/ 0 w 22588"/>
                  <a:gd name="T1" fmla="*/ 23 h 21600"/>
                  <a:gd name="T2" fmla="*/ 22588 w 22588"/>
                  <a:gd name="T3" fmla="*/ 21600 h 21600"/>
                  <a:gd name="T4" fmla="*/ 988 w 2258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588" h="21600" fill="none" extrusionOk="0">
                    <a:moveTo>
                      <a:pt x="-1" y="22"/>
                    </a:moveTo>
                    <a:cubicBezTo>
                      <a:pt x="329" y="7"/>
                      <a:pt x="658" y="-1"/>
                      <a:pt x="988" y="0"/>
                    </a:cubicBezTo>
                    <a:cubicBezTo>
                      <a:pt x="12917" y="0"/>
                      <a:pt x="22588" y="9670"/>
                      <a:pt x="22588" y="21600"/>
                    </a:cubicBezTo>
                  </a:path>
                  <a:path w="22588" h="21600" stroke="0" extrusionOk="0">
                    <a:moveTo>
                      <a:pt x="-1" y="22"/>
                    </a:moveTo>
                    <a:cubicBezTo>
                      <a:pt x="329" y="7"/>
                      <a:pt x="658" y="-1"/>
                      <a:pt x="988" y="0"/>
                    </a:cubicBezTo>
                    <a:cubicBezTo>
                      <a:pt x="12917" y="0"/>
                      <a:pt x="22588" y="9670"/>
                      <a:pt x="22588" y="21600"/>
                    </a:cubicBezTo>
                    <a:lnTo>
                      <a:pt x="988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4612" name="Group 52"/>
              <p:cNvGrpSpPr>
                <a:grpSpLocks/>
              </p:cNvGrpSpPr>
              <p:nvPr/>
            </p:nvGrpSpPr>
            <p:grpSpPr bwMode="auto">
              <a:xfrm>
                <a:off x="3874" y="2880"/>
                <a:ext cx="3960" cy="2520"/>
                <a:chOff x="3874" y="2880"/>
                <a:chExt cx="3960" cy="2520"/>
              </a:xfrm>
            </p:grpSpPr>
            <p:sp>
              <p:nvSpPr>
                <p:cNvPr id="194613" name="Arc 53"/>
                <p:cNvSpPr>
                  <a:spLocks/>
                </p:cNvSpPr>
                <p:nvPr/>
              </p:nvSpPr>
              <p:spPr bwMode="auto">
                <a:xfrm rot="10800000">
                  <a:off x="3874" y="2880"/>
                  <a:ext cx="3479" cy="2520"/>
                </a:xfrm>
                <a:custGeom>
                  <a:avLst/>
                  <a:gdLst>
                    <a:gd name="G0" fmla="+- 988 0 0"/>
                    <a:gd name="G1" fmla="+- 21600 0 0"/>
                    <a:gd name="G2" fmla="+- 21600 0 0"/>
                    <a:gd name="T0" fmla="*/ 0 w 22588"/>
                    <a:gd name="T1" fmla="*/ 23 h 21600"/>
                    <a:gd name="T2" fmla="*/ 22588 w 22588"/>
                    <a:gd name="T3" fmla="*/ 21600 h 21600"/>
                    <a:gd name="T4" fmla="*/ 988 w 22588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588" h="21600" fill="none" extrusionOk="0">
                      <a:moveTo>
                        <a:pt x="-1" y="22"/>
                      </a:moveTo>
                      <a:cubicBezTo>
                        <a:pt x="329" y="7"/>
                        <a:pt x="658" y="-1"/>
                        <a:pt x="988" y="0"/>
                      </a:cubicBezTo>
                      <a:cubicBezTo>
                        <a:pt x="12917" y="0"/>
                        <a:pt x="22588" y="9670"/>
                        <a:pt x="22588" y="21600"/>
                      </a:cubicBezTo>
                    </a:path>
                    <a:path w="22588" h="21600" stroke="0" extrusionOk="0">
                      <a:moveTo>
                        <a:pt x="-1" y="22"/>
                      </a:moveTo>
                      <a:cubicBezTo>
                        <a:pt x="329" y="7"/>
                        <a:pt x="658" y="-1"/>
                        <a:pt x="988" y="0"/>
                      </a:cubicBezTo>
                      <a:cubicBezTo>
                        <a:pt x="12917" y="0"/>
                        <a:pt x="22588" y="9670"/>
                        <a:pt x="22588" y="21600"/>
                      </a:cubicBezTo>
                      <a:lnTo>
                        <a:pt x="988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614" name="Line 54"/>
                <p:cNvSpPr>
                  <a:spLocks noChangeShapeType="1"/>
                </p:cNvSpPr>
                <p:nvPr/>
              </p:nvSpPr>
              <p:spPr bwMode="auto">
                <a:xfrm>
                  <a:off x="7354" y="5400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4615" name="Group 55"/>
              <p:cNvGrpSpPr>
                <a:grpSpLocks/>
              </p:cNvGrpSpPr>
              <p:nvPr/>
            </p:nvGrpSpPr>
            <p:grpSpPr bwMode="auto">
              <a:xfrm>
                <a:off x="4234" y="2340"/>
                <a:ext cx="3960" cy="2520"/>
                <a:chOff x="4234" y="2340"/>
                <a:chExt cx="3960" cy="2520"/>
              </a:xfrm>
            </p:grpSpPr>
            <p:sp>
              <p:nvSpPr>
                <p:cNvPr id="194616" name="Arc 56"/>
                <p:cNvSpPr>
                  <a:spLocks/>
                </p:cNvSpPr>
                <p:nvPr/>
              </p:nvSpPr>
              <p:spPr bwMode="auto">
                <a:xfrm rot="10800000">
                  <a:off x="4234" y="2340"/>
                  <a:ext cx="3479" cy="2520"/>
                </a:xfrm>
                <a:custGeom>
                  <a:avLst/>
                  <a:gdLst>
                    <a:gd name="G0" fmla="+- 988 0 0"/>
                    <a:gd name="G1" fmla="+- 21600 0 0"/>
                    <a:gd name="G2" fmla="+- 21600 0 0"/>
                    <a:gd name="T0" fmla="*/ 0 w 22588"/>
                    <a:gd name="T1" fmla="*/ 23 h 21600"/>
                    <a:gd name="T2" fmla="*/ 22588 w 22588"/>
                    <a:gd name="T3" fmla="*/ 21600 h 21600"/>
                    <a:gd name="T4" fmla="*/ 988 w 22588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2588" h="21600" fill="none" extrusionOk="0">
                      <a:moveTo>
                        <a:pt x="-1" y="22"/>
                      </a:moveTo>
                      <a:cubicBezTo>
                        <a:pt x="329" y="7"/>
                        <a:pt x="658" y="-1"/>
                        <a:pt x="988" y="0"/>
                      </a:cubicBezTo>
                      <a:cubicBezTo>
                        <a:pt x="12917" y="0"/>
                        <a:pt x="22588" y="9670"/>
                        <a:pt x="22588" y="21600"/>
                      </a:cubicBezTo>
                    </a:path>
                    <a:path w="22588" h="21600" stroke="0" extrusionOk="0">
                      <a:moveTo>
                        <a:pt x="-1" y="22"/>
                      </a:moveTo>
                      <a:cubicBezTo>
                        <a:pt x="329" y="7"/>
                        <a:pt x="658" y="-1"/>
                        <a:pt x="988" y="0"/>
                      </a:cubicBezTo>
                      <a:cubicBezTo>
                        <a:pt x="12917" y="0"/>
                        <a:pt x="22588" y="9670"/>
                        <a:pt x="22588" y="21600"/>
                      </a:cubicBezTo>
                      <a:lnTo>
                        <a:pt x="988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617" name="Line 57"/>
                <p:cNvSpPr>
                  <a:spLocks noChangeShapeType="1"/>
                </p:cNvSpPr>
                <p:nvPr/>
              </p:nvSpPr>
              <p:spPr bwMode="auto">
                <a:xfrm>
                  <a:off x="7714" y="4860"/>
                  <a:ext cx="48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20526-70AD-48FE-9997-CA7901D76970}" type="slidenum">
              <a:rPr lang="en-GB"/>
              <a:pPr/>
              <a:t>12</a:t>
            </a:fld>
            <a:endParaRPr lang="en-GB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1143000"/>
          </a:xfrm>
        </p:spPr>
        <p:txBody>
          <a:bodyPr/>
          <a:lstStyle/>
          <a:p>
            <a:r>
              <a:rPr lang="en-US"/>
              <a:t>Indifference</a:t>
            </a:r>
            <a:r>
              <a:rPr lang="es-ES"/>
              <a:t> curves (2)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96300" cy="4321175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In case of response categories we have </a:t>
            </a:r>
            <a:r>
              <a:rPr lang="en-US" i="1">
                <a:latin typeface="Arial" pitchFamily="34" charset="0"/>
              </a:rPr>
              <a:t>indifference bands.</a:t>
            </a:r>
          </a:p>
          <a:p>
            <a:pPr>
              <a:lnSpc>
                <a:spcPct val="2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>
              <a:latin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An indifference curve is described by an equation </a:t>
            </a:r>
            <a:r>
              <a:rPr lang="en-US" i="1">
                <a:latin typeface="Arial" pitchFamily="34" charset="0"/>
              </a:rPr>
              <a:t>f</a:t>
            </a:r>
            <a:r>
              <a:rPr lang="en-US">
                <a:latin typeface="Arial" pitchFamily="34" charset="0"/>
              </a:rPr>
              <a:t>(</a:t>
            </a:r>
            <a:r>
              <a:rPr lang="en-US" i="1">
                <a:latin typeface="Arial" pitchFamily="34" charset="0"/>
              </a:rPr>
              <a:t>x</a:t>
            </a:r>
            <a:r>
              <a:rPr lang="en-US" i="1" baseline="-25000">
                <a:latin typeface="Arial" pitchFamily="34" charset="0"/>
              </a:rPr>
              <a:t>1</a:t>
            </a:r>
            <a:r>
              <a:rPr lang="en-US">
                <a:latin typeface="Arial" pitchFamily="34" charset="0"/>
              </a:rPr>
              <a:t>,…, </a:t>
            </a:r>
            <a:r>
              <a:rPr lang="en-US" i="1">
                <a:latin typeface="Arial" pitchFamily="34" charset="0"/>
              </a:rPr>
              <a:t>x</a:t>
            </a:r>
            <a:r>
              <a:rPr lang="en-US" i="1" baseline="-25000">
                <a:latin typeface="Arial" pitchFamily="34" charset="0"/>
              </a:rPr>
              <a:t>k</a:t>
            </a:r>
            <a:r>
              <a:rPr lang="en-US">
                <a:latin typeface="Arial" pitchFamily="34" charset="0"/>
              </a:rPr>
              <a:t>)=</a:t>
            </a:r>
            <a:r>
              <a:rPr lang="en-US" i="1">
                <a:latin typeface="Arial" pitchFamily="34" charset="0"/>
              </a:rPr>
              <a:t>u,</a:t>
            </a:r>
          </a:p>
          <a:p>
            <a:pPr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 i="1">
              <a:latin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en-GB" sz="2800">
                <a:latin typeface="Arial" pitchFamily="34" charset="0"/>
              </a:rPr>
              <a:t>where </a:t>
            </a:r>
            <a:r>
              <a:rPr lang="en-GB" sz="2800" i="1">
                <a:latin typeface="Arial" pitchFamily="34" charset="0"/>
              </a:rPr>
              <a:t>u </a:t>
            </a:r>
            <a:r>
              <a:rPr lang="en-GB" sz="2800">
                <a:latin typeface="Arial" pitchFamily="34" charset="0"/>
              </a:rPr>
              <a:t>stands for a specific level of satisfaction. </a:t>
            </a:r>
            <a:endParaRPr lang="en-GB" sz="2800" i="1">
              <a:latin typeface="Arial" pitchFamily="34" charset="0"/>
            </a:endParaRPr>
          </a:p>
          <a:p>
            <a:pPr>
              <a:lnSpc>
                <a:spcPct val="2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GB" i="1">
              <a:latin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i="1">
                <a:latin typeface="Arial" pitchFamily="34" charset="0"/>
              </a:rPr>
              <a:t>Linear</a:t>
            </a:r>
            <a:r>
              <a:rPr lang="en-GB">
                <a:latin typeface="Arial" pitchFamily="34" charset="0"/>
              </a:rPr>
              <a:t> indifference curves are described by </a:t>
            </a:r>
            <a:r>
              <a:rPr lang="el-GR">
                <a:latin typeface="Arial" pitchFamily="34" charset="0"/>
                <a:cs typeface="Arial" pitchFamily="34" charset="0"/>
              </a:rPr>
              <a:t>α</a:t>
            </a:r>
            <a:r>
              <a:rPr lang="en-US" i="1" baseline="-25000">
                <a:latin typeface="Arial" pitchFamily="34" charset="0"/>
              </a:rPr>
              <a:t>1</a:t>
            </a:r>
            <a:r>
              <a:rPr lang="en-US" i="1">
                <a:latin typeface="Arial" pitchFamily="34" charset="0"/>
              </a:rPr>
              <a:t>x</a:t>
            </a:r>
            <a:r>
              <a:rPr lang="en-US" i="1" baseline="-25000">
                <a:latin typeface="Arial" pitchFamily="34" charset="0"/>
              </a:rPr>
              <a:t>1</a:t>
            </a:r>
            <a:r>
              <a:rPr lang="en-US">
                <a:latin typeface="Arial" pitchFamily="34" charset="0"/>
              </a:rPr>
              <a:t>+…+ </a:t>
            </a:r>
            <a:r>
              <a:rPr lang="el-GR">
                <a:latin typeface="Arial" pitchFamily="34" charset="0"/>
                <a:cs typeface="Arial" pitchFamily="34" charset="0"/>
              </a:rPr>
              <a:t>α</a:t>
            </a:r>
            <a:r>
              <a:rPr lang="en-US" i="1" baseline="-25000">
                <a:latin typeface="Arial" pitchFamily="34" charset="0"/>
              </a:rPr>
              <a:t>k</a:t>
            </a:r>
            <a:r>
              <a:rPr lang="en-US" i="1">
                <a:latin typeface="Arial" pitchFamily="34" charset="0"/>
              </a:rPr>
              <a:t>x</a:t>
            </a:r>
            <a:r>
              <a:rPr lang="en-US" i="1" baseline="-25000">
                <a:latin typeface="Arial" pitchFamily="34" charset="0"/>
              </a:rPr>
              <a:t>k</a:t>
            </a:r>
            <a:r>
              <a:rPr lang="en-US">
                <a:latin typeface="Arial" pitchFamily="34" charset="0"/>
              </a:rPr>
              <a:t>+</a:t>
            </a:r>
            <a:r>
              <a:rPr lang="el-GR">
                <a:latin typeface="Arial" pitchFamily="34" charset="0"/>
                <a:cs typeface="Arial" pitchFamily="34" charset="0"/>
              </a:rPr>
              <a:t>α</a:t>
            </a:r>
            <a:r>
              <a:rPr lang="en-US" i="1" baseline="-25000">
                <a:latin typeface="Arial" pitchFamily="34" charset="0"/>
              </a:rPr>
              <a:t>0</a:t>
            </a:r>
            <a:r>
              <a:rPr lang="en-US">
                <a:latin typeface="Arial" pitchFamily="34" charset="0"/>
              </a:rPr>
              <a:t>=</a:t>
            </a:r>
            <a:r>
              <a:rPr lang="en-US" i="1">
                <a:latin typeface="Arial" pitchFamily="34" charset="0"/>
              </a:rPr>
              <a:t>u</a:t>
            </a:r>
            <a:endParaRPr lang="es-ES">
              <a:latin typeface="Arial" pitchFamily="34" charset="0"/>
            </a:endParaRP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0E7D-6D93-4245-8AC2-1644EDF9EDC0}" type="slidenum">
              <a:rPr lang="en-GB"/>
              <a:pPr/>
              <a:t>13</a:t>
            </a:fld>
            <a:endParaRPr lang="en-GB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928100" cy="792162"/>
          </a:xfrm>
        </p:spPr>
        <p:txBody>
          <a:bodyPr/>
          <a:lstStyle/>
          <a:p>
            <a:r>
              <a:rPr lang="en-GB" sz="4000">
                <a:latin typeface="Arial" pitchFamily="34" charset="0"/>
              </a:rPr>
              <a:t>Neo-classical &amp; Happiness Economics</a:t>
            </a:r>
            <a:endParaRPr lang="es-ES" sz="4000">
              <a:latin typeface="Arial" pitchFamily="34" charset="0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329237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>
                <a:latin typeface="Arial" pitchFamily="34" charset="0"/>
              </a:rPr>
              <a:t>The x–variables are :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GB">
                <a:latin typeface="Arial" pitchFamily="34" charset="0"/>
              </a:rPr>
              <a:t>Neo-class: private goods &amp; services bought on the market at market prices (e.g. cars, houses, medical services)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GB">
                <a:latin typeface="Arial" pitchFamily="34" charset="0"/>
              </a:rPr>
              <a:t>Happiness Economics also public goods (e.g.  urban environment), and intangible circumstantial variables (e.g. health, age, social relations)</a:t>
            </a:r>
          </a:p>
          <a:p>
            <a:pPr>
              <a:lnSpc>
                <a:spcPct val="10000"/>
              </a:lnSpc>
            </a:pPr>
            <a:endParaRPr lang="en-GB" sz="2800"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>
                <a:latin typeface="Arial" pitchFamily="34" charset="0"/>
              </a:rPr>
              <a:t>Identification:</a:t>
            </a:r>
          </a:p>
          <a:p>
            <a:pPr lvl="1">
              <a:lnSpc>
                <a:spcPct val="80000"/>
              </a:lnSpc>
            </a:pPr>
            <a:r>
              <a:rPr lang="en-GB">
                <a:latin typeface="Arial" pitchFamily="34" charset="0"/>
              </a:rPr>
              <a:t>Neo-class by marginal conditions, assuming respondent is in optimum situation.</a:t>
            </a:r>
          </a:p>
          <a:p>
            <a:pPr lvl="1">
              <a:lnSpc>
                <a:spcPct val="80000"/>
              </a:lnSpc>
            </a:pPr>
            <a:r>
              <a:rPr lang="en-GB">
                <a:latin typeface="Arial" pitchFamily="34" charset="0"/>
              </a:rPr>
              <a:t>Happiness Economics by means of satisfaction questions</a:t>
            </a:r>
            <a:endParaRPr lang="es-ES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1A3-3562-4167-B6E1-06B69060B6AC}" type="slidenum">
              <a:rPr lang="en-GB"/>
              <a:pPr/>
              <a:t>14</a:t>
            </a:fld>
            <a:endParaRPr lang="en-GB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497887" cy="792162"/>
          </a:xfrm>
        </p:spPr>
        <p:txBody>
          <a:bodyPr/>
          <a:lstStyle/>
          <a:p>
            <a:r>
              <a:rPr lang="en-GB">
                <a:latin typeface="Arial" pitchFamily="34" charset="0"/>
              </a:rPr>
              <a:t>Estimation of indifference curves</a:t>
            </a:r>
            <a:endParaRPr lang="es-ES">
              <a:latin typeface="Arial" pitchFamily="34" charset="0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6300" cy="5329237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800">
                <a:latin typeface="Arial" pitchFamily="34" charset="0"/>
              </a:rPr>
              <a:t>Various estimation methods yield essentially same outcome </a:t>
            </a:r>
            <a:r>
              <a:rPr lang="en-GB" sz="2400">
                <a:latin typeface="Arial" pitchFamily="34" charset="0"/>
              </a:rPr>
              <a:t>(Van Praag and Ferrer -i-Carbonell 2004,2007) </a:t>
            </a:r>
          </a:p>
          <a:p>
            <a:pPr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GB" sz="2400"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800">
                <a:latin typeface="Arial" pitchFamily="34" charset="0"/>
              </a:rPr>
              <a:t>Ordinal (OP) and cardinal utility indicators</a:t>
            </a:r>
          </a:p>
          <a:p>
            <a:pPr>
              <a:lnSpc>
                <a:spcPct val="2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GB" sz="2800"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800">
                <a:latin typeface="Arial" pitchFamily="34" charset="0"/>
              </a:rPr>
              <a:t>Cardinal Median Utility (CM)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GB" sz="2400">
                <a:latin typeface="Arial" pitchFamily="34" charset="0"/>
              </a:rPr>
              <a:t>Assume ordinal utility function: </a:t>
            </a:r>
          </a:p>
          <a:p>
            <a:pPr>
              <a:lnSpc>
                <a:spcPct val="8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GB" sz="2400" i="1">
                <a:latin typeface="Arial" pitchFamily="34" charset="0"/>
              </a:rPr>
              <a:t>U</a:t>
            </a:r>
            <a:r>
              <a:rPr lang="en-GB" sz="2400">
                <a:latin typeface="Arial" pitchFamily="34" charset="0"/>
              </a:rPr>
              <a:t>(</a:t>
            </a:r>
            <a:r>
              <a:rPr lang="en-GB" sz="2400" i="1">
                <a:latin typeface="Arial" pitchFamily="34" charset="0"/>
              </a:rPr>
              <a:t>inc</a:t>
            </a:r>
            <a:r>
              <a:rPr lang="en-GB" sz="2400">
                <a:latin typeface="Arial" pitchFamily="34" charset="0"/>
              </a:rPr>
              <a:t>,</a:t>
            </a:r>
            <a:r>
              <a:rPr lang="en-GB" sz="2400" i="1">
                <a:latin typeface="Arial" pitchFamily="34" charset="0"/>
              </a:rPr>
              <a:t>x</a:t>
            </a:r>
            <a:r>
              <a:rPr lang="en-GB" sz="2400">
                <a:latin typeface="Arial" pitchFamily="34" charset="0"/>
              </a:rPr>
              <a:t>)=</a:t>
            </a:r>
            <a:r>
              <a:rPr lang="en-GB" sz="2400" i="1">
                <a:latin typeface="Arial" pitchFamily="34" charset="0"/>
              </a:rPr>
              <a:t>N</a:t>
            </a:r>
            <a:r>
              <a:rPr lang="en-GB" sz="2400">
                <a:latin typeface="Arial" pitchFamily="34" charset="0"/>
              </a:rPr>
              <a:t>(</a:t>
            </a:r>
            <a:r>
              <a:rPr lang="el-GR" sz="2400">
                <a:latin typeface="Arial" pitchFamily="34" charset="0"/>
                <a:cs typeface="Arial" pitchFamily="34" charset="0"/>
              </a:rPr>
              <a:t>α</a:t>
            </a:r>
            <a:r>
              <a:rPr lang="en-US" sz="2400" i="1" baseline="-25000">
                <a:latin typeface="Arial" pitchFamily="34" charset="0"/>
              </a:rPr>
              <a:t>inc</a:t>
            </a:r>
            <a:r>
              <a:rPr lang="en-US" sz="2400" i="1">
                <a:latin typeface="Arial" pitchFamily="34" charset="0"/>
              </a:rPr>
              <a:t>ln</a:t>
            </a:r>
            <a:r>
              <a:rPr lang="en-US" sz="2400">
                <a:latin typeface="Arial" pitchFamily="34" charset="0"/>
              </a:rPr>
              <a:t>(</a:t>
            </a:r>
            <a:r>
              <a:rPr lang="en-US" sz="2400" i="1">
                <a:latin typeface="Arial" pitchFamily="34" charset="0"/>
              </a:rPr>
              <a:t>inc</a:t>
            </a:r>
            <a:r>
              <a:rPr lang="en-US" sz="2400">
                <a:latin typeface="Arial" pitchFamily="34" charset="0"/>
              </a:rPr>
              <a:t>)</a:t>
            </a:r>
            <a:r>
              <a:rPr lang="en-GB" sz="2400">
                <a:latin typeface="Arial" pitchFamily="34" charset="0"/>
              </a:rPr>
              <a:t>+</a:t>
            </a:r>
            <a:r>
              <a:rPr lang="el-GR" sz="2400">
                <a:latin typeface="Arial" pitchFamily="34" charset="0"/>
                <a:cs typeface="Arial" pitchFamily="34" charset="0"/>
              </a:rPr>
              <a:t>α</a:t>
            </a:r>
            <a:r>
              <a:rPr lang="en-US" sz="2400" i="1" baseline="-25000">
                <a:latin typeface="Arial" pitchFamily="34" charset="0"/>
              </a:rPr>
              <a:t>1</a:t>
            </a:r>
            <a:r>
              <a:rPr lang="en-US" sz="2400" i="1">
                <a:latin typeface="Arial" pitchFamily="34" charset="0"/>
              </a:rPr>
              <a:t>x</a:t>
            </a:r>
            <a:r>
              <a:rPr lang="en-US" sz="2400" i="1" baseline="-25000">
                <a:latin typeface="Arial" pitchFamily="34" charset="0"/>
              </a:rPr>
              <a:t>1</a:t>
            </a:r>
            <a:r>
              <a:rPr lang="en-US" sz="2400">
                <a:latin typeface="Arial" pitchFamily="34" charset="0"/>
              </a:rPr>
              <a:t>+…+ </a:t>
            </a:r>
            <a:r>
              <a:rPr lang="el-GR" sz="2400">
                <a:latin typeface="Arial" pitchFamily="34" charset="0"/>
                <a:cs typeface="Arial" pitchFamily="34" charset="0"/>
              </a:rPr>
              <a:t>α</a:t>
            </a:r>
            <a:r>
              <a:rPr lang="en-US" sz="2400" i="1" baseline="-25000">
                <a:latin typeface="Arial" pitchFamily="34" charset="0"/>
              </a:rPr>
              <a:t>k</a:t>
            </a:r>
            <a:r>
              <a:rPr lang="en-US" sz="2400" i="1">
                <a:latin typeface="Arial" pitchFamily="34" charset="0"/>
              </a:rPr>
              <a:t>x</a:t>
            </a:r>
            <a:r>
              <a:rPr lang="en-US" sz="2400" i="1" baseline="-25000">
                <a:latin typeface="Arial" pitchFamily="34" charset="0"/>
              </a:rPr>
              <a:t>k</a:t>
            </a:r>
            <a:r>
              <a:rPr lang="en-US" sz="2400">
                <a:latin typeface="Arial" pitchFamily="34" charset="0"/>
              </a:rPr>
              <a:t>+</a:t>
            </a:r>
            <a:r>
              <a:rPr lang="el-GR" sz="2400">
                <a:latin typeface="Arial" pitchFamily="34" charset="0"/>
                <a:cs typeface="Arial" pitchFamily="34" charset="0"/>
              </a:rPr>
              <a:t>α</a:t>
            </a:r>
            <a:r>
              <a:rPr lang="en-US" sz="2400" i="1" baseline="-25000">
                <a:latin typeface="Arial" pitchFamily="34" charset="0"/>
              </a:rPr>
              <a:t>0</a:t>
            </a:r>
            <a:r>
              <a:rPr lang="en-US" sz="2400">
                <a:latin typeface="Arial" pitchFamily="34" charset="0"/>
              </a:rPr>
              <a:t>;0,</a:t>
            </a:r>
            <a:r>
              <a:rPr lang="el-GR" sz="2400">
                <a:latin typeface="Arial" pitchFamily="34" charset="0"/>
                <a:cs typeface="Arial" pitchFamily="34" charset="0"/>
              </a:rPr>
              <a:t>σ</a:t>
            </a:r>
            <a:r>
              <a:rPr lang="en-US" sz="2400">
                <a:latin typeface="Arial" pitchFamily="34" charset="0"/>
              </a:rPr>
              <a:t>)</a:t>
            </a:r>
          </a:p>
          <a:p>
            <a:pPr>
              <a:lnSpc>
                <a:spcPct val="0"/>
              </a:lnSpc>
              <a:buClr>
                <a:schemeClr val="tx2"/>
              </a:buClr>
              <a:buFont typeface="Wingdings" pitchFamily="2" charset="2"/>
              <a:buNone/>
            </a:pPr>
            <a:endParaRPr lang="en-US" sz="2400">
              <a:latin typeface="Arial" pitchFamily="34" charset="0"/>
            </a:endParaRPr>
          </a:p>
          <a:p>
            <a:pPr lvl="1">
              <a:lnSpc>
                <a:spcPct val="10000"/>
              </a:lnSpc>
              <a:buClr>
                <a:schemeClr val="tx2"/>
              </a:buClr>
              <a:buFont typeface="Wingdings" pitchFamily="2" charset="2"/>
              <a:buNone/>
            </a:pPr>
            <a:endParaRPr lang="es-ES" sz="2400">
              <a:latin typeface="Arial" pitchFamily="34" charset="0"/>
            </a:endParaRPr>
          </a:p>
          <a:p>
            <a:pPr lvl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</a:rPr>
              <a:t>Cardinalization:</a:t>
            </a:r>
            <a:r>
              <a:rPr lang="en-GB" sz="2400">
                <a:latin typeface="Arial" pitchFamily="34" charset="0"/>
              </a:rPr>
              <a:t>If response is  = 7 </a:t>
            </a:r>
            <a:r>
              <a:rPr lang="en-GB" sz="2400">
                <a:latin typeface="Arial" pitchFamily="34" charset="0"/>
                <a:sym typeface="Wingdings" pitchFamily="2" charset="2"/>
              </a:rPr>
              <a:t></a:t>
            </a:r>
            <a:r>
              <a:rPr lang="en-GB" sz="2400">
                <a:latin typeface="Arial" pitchFamily="34" charset="0"/>
              </a:rPr>
              <a:t> set</a:t>
            </a:r>
            <a:r>
              <a:rPr lang="en-US" sz="2400">
                <a:latin typeface="Arial" pitchFamily="34" charset="0"/>
              </a:rPr>
              <a:t>  </a:t>
            </a:r>
            <a:r>
              <a:rPr lang="en-GB" sz="2400" i="1">
                <a:latin typeface="Arial" pitchFamily="34" charset="0"/>
              </a:rPr>
              <a:t>u</a:t>
            </a:r>
            <a:r>
              <a:rPr lang="en-GB" sz="2400" i="1" baseline="-25000">
                <a:latin typeface="Arial" pitchFamily="34" charset="0"/>
              </a:rPr>
              <a:t>n</a:t>
            </a:r>
            <a:r>
              <a:rPr lang="en-GB" sz="2400">
                <a:latin typeface="Arial" pitchFamily="34" charset="0"/>
              </a:rPr>
              <a:t>=</a:t>
            </a:r>
            <a:r>
              <a:rPr lang="en-GB" sz="2400" i="1">
                <a:latin typeface="Arial" pitchFamily="34" charset="0"/>
              </a:rPr>
              <a:t>N</a:t>
            </a:r>
            <a:r>
              <a:rPr lang="en-GB" sz="2400" i="1" baseline="30000">
                <a:latin typeface="Arial" pitchFamily="34" charset="0"/>
              </a:rPr>
              <a:t>-1</a:t>
            </a:r>
            <a:r>
              <a:rPr lang="en-GB" sz="2400">
                <a:latin typeface="Arial" pitchFamily="34" charset="0"/>
              </a:rPr>
              <a:t>(0.7)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>
                <a:latin typeface="Arial" pitchFamily="34" charset="0"/>
              </a:rPr>
              <a:t>Responses [0-10] replaced by their normal quantiles.</a:t>
            </a:r>
          </a:p>
          <a:p>
            <a:pPr>
              <a:lnSpc>
                <a:spcPct val="0"/>
              </a:lnSpc>
              <a:buFontTx/>
              <a:buNone/>
            </a:pPr>
            <a:endParaRPr lang="en-GB" sz="24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>
                <a:latin typeface="Arial" pitchFamily="34" charset="0"/>
              </a:rPr>
              <a:t>And we should get approximately: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400">
              <a:latin typeface="Arial" pitchFamily="34" charset="0"/>
            </a:endParaRPr>
          </a:p>
          <a:p>
            <a:pPr>
              <a:lnSpc>
                <a:spcPct val="50000"/>
              </a:lnSpc>
              <a:buFontTx/>
              <a:buNone/>
            </a:pPr>
            <a:endParaRPr lang="en-US" sz="24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Arial" pitchFamily="34" charset="0"/>
              </a:rPr>
              <a:t>To be estimated by OLS on </a:t>
            </a:r>
            <a:endParaRPr lang="en-GB" sz="2400">
              <a:latin typeface="Arial" pitchFamily="34" charset="0"/>
            </a:endParaRP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6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2051050" y="5229225"/>
          <a:ext cx="5041900" cy="754063"/>
        </p:xfrm>
        <a:graphic>
          <a:graphicData uri="http://schemas.openxmlformats.org/presentationml/2006/ole">
            <p:oleObj spid="_x0000_s198667" name="Equation" r:id="rId4" imgW="4330700" imgH="647700" progId="Equation.DSMT4">
              <p:embed/>
            </p:oleObj>
          </a:graphicData>
        </a:graphic>
      </p:graphicFrame>
      <p:sp>
        <p:nvSpPr>
          <p:cNvPr id="198669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1AFD-5F25-4EA2-A70F-7C5BA307764D}" type="slidenum">
              <a:rPr lang="en-GB"/>
              <a:pPr/>
              <a:t>15</a:t>
            </a:fld>
            <a:endParaRPr lang="en-GB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1143000"/>
          </a:xfrm>
        </p:spPr>
        <p:txBody>
          <a:bodyPr/>
          <a:lstStyle/>
          <a:p>
            <a:r>
              <a:rPr lang="en-GB">
                <a:latin typeface="Arial" pitchFamily="34" charset="0"/>
              </a:rPr>
              <a:t>Example: Job satisfaction</a:t>
            </a:r>
            <a:r>
              <a:rPr lang="en-GB" sz="4000"/>
              <a:t> </a:t>
            </a:r>
            <a:br>
              <a:rPr lang="en-GB" sz="4000"/>
            </a:br>
            <a:r>
              <a:rPr lang="en-GB" sz="4000"/>
              <a:t> </a:t>
            </a:r>
            <a:r>
              <a:rPr lang="en-GB" sz="2800">
                <a:latin typeface="Arial" pitchFamily="34" charset="0"/>
              </a:rPr>
              <a:t>Estimated by 5 methods (GSOEP)</a:t>
            </a:r>
            <a:r>
              <a:rPr lang="es-ES" sz="4000"/>
              <a:t> </a:t>
            </a:r>
          </a:p>
        </p:txBody>
      </p:sp>
      <p:graphicFrame>
        <p:nvGraphicFramePr>
          <p:cNvPr id="199683" name="Object 3"/>
          <p:cNvGraphicFramePr>
            <a:graphicFrameLocks noChangeAspect="1"/>
          </p:cNvGraphicFramePr>
          <p:nvPr>
            <p:ph idx="1"/>
          </p:nvPr>
        </p:nvGraphicFramePr>
        <p:xfrm>
          <a:off x="827088" y="1628775"/>
          <a:ext cx="7072312" cy="5024438"/>
        </p:xfrm>
        <a:graphic>
          <a:graphicData uri="http://schemas.openxmlformats.org/presentationml/2006/ole">
            <p:oleObj spid="_x0000_s199683" name="Documento" r:id="rId4" imgW="7301428" imgH="51881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1947-FCB9-48B5-A61A-AE5C208C1680}" type="slidenum">
              <a:rPr lang="en-GB"/>
              <a:pPr/>
              <a:t>16</a:t>
            </a:fld>
            <a:endParaRPr lang="en-GB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1143000"/>
          </a:xfrm>
        </p:spPr>
        <p:txBody>
          <a:bodyPr/>
          <a:lstStyle/>
          <a:p>
            <a:r>
              <a:rPr lang="en-GB" sz="4800">
                <a:latin typeface="Arial" pitchFamily="34" charset="0"/>
              </a:rPr>
              <a:t>Coefficients normalized</a:t>
            </a:r>
            <a:endParaRPr lang="es-ES"/>
          </a:p>
        </p:txBody>
      </p:sp>
      <p:graphicFrame>
        <p:nvGraphicFramePr>
          <p:cNvPr id="201732" name="Object 4"/>
          <p:cNvGraphicFramePr>
            <a:graphicFrameLocks noChangeAspect="1"/>
          </p:cNvGraphicFramePr>
          <p:nvPr>
            <p:ph idx="1"/>
          </p:nvPr>
        </p:nvGraphicFramePr>
        <p:xfrm>
          <a:off x="900113" y="1412875"/>
          <a:ext cx="7058025" cy="5014913"/>
        </p:xfrm>
        <a:graphic>
          <a:graphicData uri="http://schemas.openxmlformats.org/presentationml/2006/ole">
            <p:oleObj spid="_x0000_s201732" name="Documento" r:id="rId4" imgW="7301428" imgH="51881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6200-9B59-4EEE-96C2-50FEAF4C0EC3}" type="slidenum">
              <a:rPr lang="en-GB"/>
              <a:pPr/>
              <a:t>17</a:t>
            </a:fld>
            <a:endParaRPr lang="en-GB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008063"/>
          </a:xfrm>
        </p:spPr>
        <p:txBody>
          <a:bodyPr/>
          <a:lstStyle/>
          <a:p>
            <a:r>
              <a:rPr lang="en-GB">
                <a:latin typeface="Arial" pitchFamily="34" charset="0"/>
              </a:rPr>
              <a:t>Life &amp; Domains Satisfactions</a:t>
            </a:r>
            <a:endParaRPr lang="es-ES">
              <a:latin typeface="Arial" pitchFamily="34" charset="0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424862" cy="4392613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Life satisfaction can be decomposed into </a:t>
            </a:r>
            <a:r>
              <a:rPr lang="en-US" i="1">
                <a:latin typeface="Arial" pitchFamily="34" charset="0"/>
              </a:rPr>
              <a:t>domains</a:t>
            </a:r>
            <a:r>
              <a:rPr lang="en-US">
                <a:latin typeface="Arial" pitchFamily="34" charset="0"/>
              </a:rPr>
              <a:t>, the two– and multi–layer model</a:t>
            </a:r>
          </a:p>
          <a:p>
            <a:pPr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The satisfaction approach is applicable to domains of life.</a:t>
            </a:r>
          </a:p>
          <a:p>
            <a:pPr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Job satisfaction, but also satisfaction with health, financial situation, social relations, marriage, the government, housing situation, one's neighborhood &amp; supply of urban amenities.</a:t>
            </a:r>
            <a:endParaRPr lang="es-ES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2440-CFE3-48B1-837A-E17E081EC9A2}" type="slidenum">
              <a:rPr lang="en-GB"/>
              <a:pPr/>
              <a:t>18</a:t>
            </a:fld>
            <a:endParaRPr lang="en-GB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1512888"/>
          </a:xfrm>
        </p:spPr>
        <p:txBody>
          <a:bodyPr/>
          <a:lstStyle/>
          <a:p>
            <a:r>
              <a:rPr lang="en-US" sz="4000">
                <a:latin typeface="Arial" pitchFamily="34" charset="0"/>
              </a:rPr>
              <a:t>Domain satisfactions as components of satisfaction with life as a whole</a:t>
            </a:r>
            <a:r>
              <a:rPr lang="en-US" sz="4000"/>
              <a:t> </a:t>
            </a:r>
            <a:endParaRPr lang="es-ES" sz="4000"/>
          </a:p>
        </p:txBody>
      </p:sp>
      <p:pic>
        <p:nvPicPr>
          <p:cNvPr id="20378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1989138"/>
            <a:ext cx="7535863" cy="3287712"/>
          </a:xfrm>
          <a:noFill/>
          <a:ln>
            <a:solidFill>
              <a:schemeClr val="accent1"/>
            </a:solidFill>
          </a:ln>
        </p:spPr>
      </p:pic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3781" name="Object 5"/>
          <p:cNvGraphicFramePr>
            <a:graphicFrameLocks noChangeAspect="1"/>
          </p:cNvGraphicFramePr>
          <p:nvPr/>
        </p:nvGraphicFramePr>
        <p:xfrm>
          <a:off x="601663" y="5734050"/>
          <a:ext cx="7658100" cy="630238"/>
        </p:xfrm>
        <a:graphic>
          <a:graphicData uri="http://schemas.openxmlformats.org/presentationml/2006/ole">
            <p:oleObj spid="_x0000_s203781" name="Equation" r:id="rId4" imgW="406368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7B43-FC67-4183-8BB6-1AFA334BC482}" type="slidenum">
              <a:rPr lang="en-GB"/>
              <a:pPr/>
              <a:t>19</a:t>
            </a:fld>
            <a:endParaRPr lang="en-GB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7921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>
                <a:latin typeface="Arial" pitchFamily="34" charset="0"/>
              </a:rPr>
              <a:t>Example: German sample</a:t>
            </a:r>
            <a:br>
              <a:rPr lang="en-GB">
                <a:latin typeface="Arial" pitchFamily="34" charset="0"/>
              </a:rPr>
            </a:br>
            <a:r>
              <a:rPr lang="en-GB" sz="2800">
                <a:latin typeface="Arial" pitchFamily="34" charset="0"/>
              </a:rPr>
              <a:t>from BvP,FiC,</a:t>
            </a:r>
            <a:r>
              <a:rPr lang="en-GB" sz="2800" i="1">
                <a:latin typeface="Arial" pitchFamily="34" charset="0"/>
              </a:rPr>
              <a:t>Happiness Quantified</a:t>
            </a:r>
            <a:endParaRPr lang="es-ES" sz="2800">
              <a:latin typeface="Arial" pitchFamily="34" charset="0"/>
            </a:endParaRPr>
          </a:p>
        </p:txBody>
      </p:sp>
      <p:graphicFrame>
        <p:nvGraphicFramePr>
          <p:cNvPr id="204808" name="Object 8"/>
          <p:cNvGraphicFramePr>
            <a:graphicFrameLocks noChangeAspect="1"/>
          </p:cNvGraphicFramePr>
          <p:nvPr>
            <p:ph idx="1"/>
          </p:nvPr>
        </p:nvGraphicFramePr>
        <p:xfrm>
          <a:off x="2362200" y="990600"/>
          <a:ext cx="6010275" cy="5281613"/>
        </p:xfrm>
        <a:graphic>
          <a:graphicData uri="http://schemas.openxmlformats.org/presentationml/2006/ole">
            <p:oleObj spid="_x0000_s204808" name="Document" r:id="rId3" imgW="7056720" imgH="62010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0331-EDD2-4DD9-BBA0-AB410828FDEB}" type="slidenum">
              <a:rPr lang="en-GB"/>
              <a:pPr/>
              <a:t>2</a:t>
            </a:fld>
            <a:endParaRPr lang="en-GB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Basic questions</a:t>
            </a:r>
            <a:r>
              <a:rPr lang="es-ES">
                <a:latin typeface="Arial" pitchFamily="34" charset="0"/>
              </a:rPr>
              <a:t> 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353425" cy="4535487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How is Urban Quality of Life (UqoL) measured?</a:t>
            </a:r>
          </a:p>
          <a:p>
            <a:pPr marL="609600" indent="-609600">
              <a:lnSpc>
                <a:spcPct val="2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Which factors determine UQoL?</a:t>
            </a:r>
          </a:p>
          <a:p>
            <a:pPr marL="609600" indent="-609600">
              <a:lnSpc>
                <a:spcPct val="2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Is it possible to translate UQoL –variables in terms of money? </a:t>
            </a:r>
          </a:p>
          <a:p>
            <a:pPr marL="609600" indent="-609600"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Can one construct an Urban UQoL–index ?</a:t>
            </a:r>
          </a:p>
          <a:p>
            <a:pPr marL="609600" indent="-609600"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Can it be used as a benchmark for urban policy?</a:t>
            </a:r>
          </a:p>
          <a:p>
            <a:pPr marL="609600" indent="-609600">
              <a:lnSpc>
                <a:spcPct val="2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 marL="609600" indent="-609600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Can it be used to make quality comparisons between cities?</a:t>
            </a:r>
            <a:endParaRPr lang="es-ES" sz="2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2FFA9-FB26-4C64-B7A2-45F46BE93665}" type="slidenum">
              <a:rPr lang="en-GB"/>
              <a:pPr/>
              <a:t>20</a:t>
            </a:fld>
            <a:endParaRPr lang="en-GB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658813"/>
          </a:xfrm>
        </p:spPr>
        <p:txBody>
          <a:bodyPr/>
          <a:lstStyle/>
          <a:p>
            <a:r>
              <a:rPr lang="en-GB">
                <a:latin typeface="Arial" pitchFamily="34" charset="0"/>
              </a:rPr>
              <a:t>Example: Costa Rica</a:t>
            </a:r>
            <a:endParaRPr lang="es-ES">
              <a:latin typeface="Arial" pitchFamily="34" charset="0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300663"/>
            <a:ext cx="8496300" cy="1223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Arial" pitchFamily="34" charset="0"/>
              </a:rPr>
              <a:t>Hall L.J.,Madrigal R., J. Robalino (CATIE, Costa Rica) (2008), "Quality of Life in Urban Neighbourhoods in Costa Rica", forthcoming in IDB-publication.</a:t>
            </a:r>
            <a:endParaRPr lang="es-ES" sz="2400">
              <a:latin typeface="Arial" pitchFamily="34" charset="0"/>
            </a:endParaRPr>
          </a:p>
        </p:txBody>
      </p:sp>
      <p:pic>
        <p:nvPicPr>
          <p:cNvPr id="2099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265238"/>
            <a:ext cx="7704137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21C8-8B70-4663-86CD-FE4C4A78843A}" type="slidenum">
              <a:rPr lang="en-GB"/>
              <a:pPr/>
              <a:t>21</a:t>
            </a:fld>
            <a:endParaRPr lang="en-GB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803275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Index of Urban Quality</a:t>
            </a:r>
            <a:endParaRPr lang="es-ES">
              <a:latin typeface="Arial" pitchFamily="34" charset="0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69325" cy="5473700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Cardinal index per person</a:t>
            </a:r>
          </a:p>
          <a:p>
            <a:pPr lvl="1">
              <a:lnSpc>
                <a:spcPct val="110000"/>
              </a:lnSpc>
            </a:pPr>
            <a:r>
              <a:rPr lang="en-US" sz="2400">
                <a:latin typeface="Arial" pitchFamily="34" charset="0"/>
              </a:rPr>
              <a:t>Assumption: cardinal interpersonal comparability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 i="1">
                <a:latin typeface="Arial" pitchFamily="34" charset="0"/>
              </a:rPr>
              <a:t>				S</a:t>
            </a:r>
            <a:r>
              <a:rPr lang="en-US" sz="2400" i="1" baseline="-25000">
                <a:latin typeface="Arial" pitchFamily="34" charset="0"/>
              </a:rPr>
              <a:t>u</a:t>
            </a:r>
            <a:r>
              <a:rPr lang="en-US" sz="2400" i="1">
                <a:latin typeface="Arial" pitchFamily="34" charset="0"/>
              </a:rPr>
              <a:t> </a:t>
            </a:r>
            <a:r>
              <a:rPr lang="en-US" sz="2400">
                <a:latin typeface="Arial" pitchFamily="34" charset="0"/>
              </a:rPr>
              <a:t>=</a:t>
            </a:r>
            <a:r>
              <a:rPr lang="en-US" sz="2400" i="1">
                <a:latin typeface="Arial" pitchFamily="34" charset="0"/>
              </a:rPr>
              <a:t>S</a:t>
            </a:r>
            <a:r>
              <a:rPr lang="en-US" sz="2400" i="1" baseline="-25000">
                <a:latin typeface="Arial" pitchFamily="34" charset="0"/>
              </a:rPr>
              <a:t>u</a:t>
            </a:r>
            <a:r>
              <a:rPr lang="en-US" sz="2400">
                <a:latin typeface="Arial" pitchFamily="34" charset="0"/>
              </a:rPr>
              <a:t>(</a:t>
            </a:r>
            <a:r>
              <a:rPr lang="en-US" sz="2400" i="1">
                <a:latin typeface="Arial" pitchFamily="34" charset="0"/>
              </a:rPr>
              <a:t>A</a:t>
            </a:r>
            <a:r>
              <a:rPr lang="en-US" sz="2400" i="1" baseline="-25000">
                <a:latin typeface="Arial" pitchFamily="34" charset="0"/>
              </a:rPr>
              <a:t>n</a:t>
            </a:r>
            <a:r>
              <a:rPr lang="en-US" sz="2400">
                <a:latin typeface="Arial" pitchFamily="34" charset="0"/>
              </a:rPr>
              <a:t>,</a:t>
            </a:r>
            <a:r>
              <a:rPr lang="en-US" sz="2400" i="1">
                <a:latin typeface="Arial" pitchFamily="34" charset="0"/>
              </a:rPr>
              <a:t>Z</a:t>
            </a:r>
            <a:r>
              <a:rPr lang="en-US" sz="2400" i="1" baseline="-25000">
                <a:latin typeface="Arial" pitchFamily="34" charset="0"/>
              </a:rPr>
              <a:t>n</a:t>
            </a:r>
            <a:r>
              <a:rPr lang="en-US" sz="2400">
                <a:latin typeface="Arial" pitchFamily="34" charset="0"/>
              </a:rPr>
              <a:t>)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400">
                <a:latin typeface="Arial" pitchFamily="34" charset="0"/>
              </a:rPr>
              <a:t>urban amenities (</a:t>
            </a:r>
            <a:r>
              <a:rPr lang="en-US" sz="2400" i="1">
                <a:latin typeface="Arial" pitchFamily="34" charset="0"/>
              </a:rPr>
              <a:t>A</a:t>
            </a:r>
            <a:r>
              <a:rPr lang="en-US" sz="2400" i="1" baseline="-25000">
                <a:latin typeface="Arial" pitchFamily="34" charset="0"/>
              </a:rPr>
              <a:t>n</a:t>
            </a:r>
            <a:r>
              <a:rPr lang="en-US" sz="2400">
                <a:latin typeface="Arial" pitchFamily="34" charset="0"/>
              </a:rPr>
              <a:t>) &amp; individual characteristics (</a:t>
            </a:r>
            <a:r>
              <a:rPr lang="en-US" sz="2400" i="1">
                <a:latin typeface="Arial" pitchFamily="34" charset="0"/>
              </a:rPr>
              <a:t>Z</a:t>
            </a:r>
            <a:r>
              <a:rPr lang="en-US" sz="2400" i="1" baseline="-25000">
                <a:latin typeface="Arial" pitchFamily="34" charset="0"/>
              </a:rPr>
              <a:t>n</a:t>
            </a:r>
            <a:r>
              <a:rPr lang="en-US" sz="2400">
                <a:latin typeface="Arial" pitchFamily="34" charset="0"/>
              </a:rPr>
              <a:t>)</a:t>
            </a:r>
          </a:p>
          <a:p>
            <a:pPr>
              <a:lnSpc>
                <a:spcPct val="40000"/>
              </a:lnSpc>
            </a:pPr>
            <a:endParaRPr lang="en-US" sz="2800">
              <a:latin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The quality of Lima may be evaluated by the inhabitants of Lima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/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/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Or by the inhabitants of Buenos Aires by  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2235200" y="4149725"/>
          <a:ext cx="3856038" cy="809625"/>
        </p:xfrm>
        <a:graphic>
          <a:graphicData uri="http://schemas.openxmlformats.org/presentationml/2006/ole">
            <p:oleObj spid="_x0000_s210950" name="Equation" r:id="rId3" imgW="3314520" imgH="698400" progId="Equation.DSMT4">
              <p:embed/>
            </p:oleObj>
          </a:graphicData>
        </a:graphic>
      </p:graphicFrame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0952" name="Object 8"/>
          <p:cNvGraphicFramePr>
            <a:graphicFrameLocks noChangeAspect="1"/>
          </p:cNvGraphicFramePr>
          <p:nvPr/>
        </p:nvGraphicFramePr>
        <p:xfrm>
          <a:off x="2500313" y="5589588"/>
          <a:ext cx="3638550" cy="850900"/>
        </p:xfrm>
        <a:graphic>
          <a:graphicData uri="http://schemas.openxmlformats.org/presentationml/2006/ole">
            <p:oleObj spid="_x0000_s210952" name="Equation" r:id="rId4" imgW="2971800" imgH="698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88431-EF97-4BD0-9488-99815BF05BF9}" type="slidenum">
              <a:rPr lang="en-GB"/>
              <a:pPr/>
              <a:t>22</a:t>
            </a:fld>
            <a:endParaRPr lang="en-GB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772400" cy="731838"/>
          </a:xfrm>
        </p:spPr>
        <p:txBody>
          <a:bodyPr/>
          <a:lstStyle/>
          <a:p>
            <a:r>
              <a:rPr lang="en-US" sz="4000">
                <a:latin typeface="Arial" pitchFamily="34" charset="0"/>
              </a:rPr>
              <a:t>Separability of the index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535363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Separability?</a:t>
            </a: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en-US">
              <a:latin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endParaRPr lang="en-US">
              <a:latin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Vignet analysis (cf. Kapteyn, Smith, Van Soest, AER 2007) </a:t>
            </a:r>
            <a:endParaRPr lang="es-ES">
              <a:latin typeface="Arial" pitchFamily="34" charset="0"/>
            </a:endParaRPr>
          </a:p>
        </p:txBody>
      </p:sp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1972" name="Object 4"/>
          <p:cNvGraphicFramePr>
            <a:graphicFrameLocks noChangeAspect="1"/>
          </p:cNvGraphicFramePr>
          <p:nvPr/>
        </p:nvGraphicFramePr>
        <p:xfrm>
          <a:off x="1619250" y="2781300"/>
          <a:ext cx="5761038" cy="622300"/>
        </p:xfrm>
        <a:graphic>
          <a:graphicData uri="http://schemas.openxmlformats.org/presentationml/2006/ole">
            <p:oleObj spid="_x0000_s211972" name="Equation" r:id="rId3" imgW="326376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D21E-2E9E-411B-9BFC-25E1C93DC8B0}" type="slidenum">
              <a:rPr lang="en-GB"/>
              <a:pPr/>
              <a:t>23</a:t>
            </a:fld>
            <a:endParaRPr lang="en-GB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04825"/>
          </a:xfrm>
        </p:spPr>
        <p:txBody>
          <a:bodyPr/>
          <a:lstStyle/>
          <a:p>
            <a:r>
              <a:rPr lang="en-GB">
                <a:latin typeface="Arial" pitchFamily="34" charset="0"/>
              </a:rPr>
              <a:t>Conclusions</a:t>
            </a:r>
            <a:r>
              <a:rPr lang="es-ES" sz="4000"/>
              <a:t> 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351837" cy="5761038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Satisfaction measurement is possible</a:t>
            </a:r>
          </a:p>
          <a:p>
            <a:pPr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Without neo-classical behavioral assumptions</a:t>
            </a:r>
          </a:p>
          <a:p>
            <a:pPr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Natural extension of variables to non- market variables, external effects, rationing.</a:t>
            </a:r>
          </a:p>
          <a:p>
            <a:pPr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Indifference curves can be estimated</a:t>
            </a:r>
          </a:p>
          <a:p>
            <a:pPr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Wide variety of methods lead to the same result for trade-off estimates</a:t>
            </a:r>
          </a:p>
          <a:p>
            <a:pPr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Quality index requires </a:t>
            </a:r>
            <a:r>
              <a:rPr lang="en-US" sz="2800" i="1">
                <a:latin typeface="Arial" pitchFamily="34" charset="0"/>
              </a:rPr>
              <a:t>a </a:t>
            </a:r>
            <a:r>
              <a:rPr lang="en-US" sz="2800">
                <a:latin typeface="Arial" pitchFamily="34" charset="0"/>
              </a:rPr>
              <a:t>cardinalization</a:t>
            </a:r>
          </a:p>
          <a:p>
            <a:pPr>
              <a:lnSpc>
                <a:spcPct val="1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Further research necessary for practical implementation.</a:t>
            </a:r>
            <a:endParaRPr lang="es-ES" sz="2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3F79-09C5-44E0-A423-F8A85C9272B8}" type="slidenum">
              <a:rPr lang="en-GB"/>
              <a:pPr/>
              <a:t>3</a:t>
            </a:fld>
            <a:endParaRPr lang="en-GB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Two approaches</a:t>
            </a:r>
            <a:r>
              <a:rPr lang="es-ES">
                <a:latin typeface="Arial" pitchFamily="34" charset="0"/>
              </a:rPr>
              <a:t> 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7920037" cy="3895725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Hedonic equations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</a:rPr>
              <a:t>Trade offs made in the market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</a:rPr>
              <a:t>Limitations: (1) people do not optimize, (2) there are market failures &amp; (3) decisions depend on external factors.</a:t>
            </a:r>
          </a:p>
          <a:p>
            <a:pPr lvl="1">
              <a:lnSpc>
                <a:spcPct val="2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sz="2400">
              <a:latin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(Roback (1982), Rosen (1979), Blomquist et al. (1988), Gyourko, J. (1991)</a:t>
            </a:r>
          </a:p>
          <a:p>
            <a:pPr>
              <a:lnSpc>
                <a:spcPct val="3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Happiness economics offers an alternative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E6DC5-4D5B-4085-9492-CA1FF48BA82B}" type="slidenum">
              <a:rPr lang="en-GB"/>
              <a:pPr/>
              <a:t>4</a:t>
            </a:fld>
            <a:endParaRPr lang="en-GB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08962" cy="647700"/>
          </a:xfrm>
        </p:spPr>
        <p:txBody>
          <a:bodyPr/>
          <a:lstStyle/>
          <a:p>
            <a:r>
              <a:rPr lang="en-US" sz="4000">
                <a:latin typeface="Arial" pitchFamily="34" charset="0"/>
              </a:rPr>
              <a:t>Hedonic equations (1)</a:t>
            </a:r>
            <a:endParaRPr lang="es-ES" sz="4000">
              <a:latin typeface="Arial" pitchFamily="34" charset="0"/>
            </a:endParaRPr>
          </a:p>
        </p:txBody>
      </p:sp>
      <p:graphicFrame>
        <p:nvGraphicFramePr>
          <p:cNvPr id="182348" name="Object 76"/>
          <p:cNvGraphicFramePr>
            <a:graphicFrameLocks noChangeAspect="1"/>
          </p:cNvGraphicFramePr>
          <p:nvPr>
            <p:ph idx="1"/>
          </p:nvPr>
        </p:nvGraphicFramePr>
        <p:xfrm>
          <a:off x="1692275" y="1844675"/>
          <a:ext cx="5329238" cy="4086225"/>
        </p:xfrm>
        <a:graphic>
          <a:graphicData uri="http://schemas.openxmlformats.org/presentationml/2006/ole">
            <p:oleObj spid="_x0000_s182348" name="Document" r:id="rId4" imgW="5760990" imgH="4417061" progId="Word.Document.8">
              <p:embed/>
            </p:oleObj>
          </a:graphicData>
        </a:graphic>
      </p:graphicFrame>
      <p:sp>
        <p:nvSpPr>
          <p:cNvPr id="182350" name="Rectangle 78"/>
          <p:cNvSpPr>
            <a:spLocks noChangeArrowheads="1"/>
          </p:cNvSpPr>
          <p:nvPr/>
        </p:nvSpPr>
        <p:spPr bwMode="auto">
          <a:xfrm>
            <a:off x="539750" y="1125538"/>
            <a:ext cx="79200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800">
                <a:latin typeface="Arial" pitchFamily="34" charset="0"/>
              </a:rPr>
              <a:t>Rent determinants in Lima </a:t>
            </a:r>
            <a:r>
              <a:rPr lang="en-US">
                <a:latin typeface="Arial" pitchFamily="34" charset="0"/>
              </a:rPr>
              <a:t>(in green urban variables) </a:t>
            </a:r>
          </a:p>
        </p:txBody>
      </p:sp>
      <p:sp>
        <p:nvSpPr>
          <p:cNvPr id="182351" name="Rectangle 79"/>
          <p:cNvSpPr>
            <a:spLocks noChangeArrowheads="1"/>
          </p:cNvSpPr>
          <p:nvPr/>
        </p:nvSpPr>
        <p:spPr bwMode="auto">
          <a:xfrm>
            <a:off x="250825" y="5949950"/>
            <a:ext cx="86423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i="1">
                <a:latin typeface="Arial" pitchFamily="34" charset="0"/>
              </a:rPr>
              <a:t>Source</a:t>
            </a:r>
            <a:r>
              <a:rPr lang="en-US">
                <a:latin typeface="Arial" pitchFamily="34" charset="0"/>
              </a:rPr>
              <a:t>: </a:t>
            </a:r>
            <a:r>
              <a:rPr lang="en-GB">
                <a:latin typeface="Arial" pitchFamily="34" charset="0"/>
              </a:rPr>
              <a:t>Quality of Life in Urban Neighbourhoods in Metropolitan Lima, Peru, L. Alcázar &amp; R. Andrade (2008).</a:t>
            </a:r>
            <a:r>
              <a:rPr lang="es-ES" sz="1800">
                <a:latin typeface="Arial" pitchFamily="34" charset="0"/>
              </a:rPr>
              <a:t> 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74CF-10F4-4820-BAF0-B3F09BD9C91B}" type="slidenum">
              <a:rPr lang="en-GB"/>
              <a:pPr/>
              <a:t>5</a:t>
            </a:fld>
            <a:endParaRPr lang="en-GB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865187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Hedonic equations (2)</a:t>
            </a:r>
            <a:endParaRPr lang="es-ES">
              <a:latin typeface="Arial" pitchFamily="34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96300" cy="5616575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s-ES" sz="18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" sz="18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10000"/>
              </a:lnSpc>
              <a:buFontTx/>
              <a:buNone/>
            </a:pPr>
            <a:endParaRPr lang="en-US" sz="28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>
                <a:latin typeface="Arial" pitchFamily="34" charset="0"/>
              </a:rPr>
              <a:t>Rent (</a:t>
            </a:r>
            <a:r>
              <a:rPr lang="en-US" sz="2800" i="1">
                <a:latin typeface="Arial" pitchFamily="34" charset="0"/>
              </a:rPr>
              <a:t>r</a:t>
            </a:r>
            <a:r>
              <a:rPr lang="en-US" sz="2800">
                <a:latin typeface="Arial" pitchFamily="34" charset="0"/>
              </a:rPr>
              <a:t>) depends on house characteristics (</a:t>
            </a:r>
            <a:r>
              <a:rPr lang="en-US" sz="2800" i="1">
                <a:latin typeface="Arial" pitchFamily="34" charset="0"/>
              </a:rPr>
              <a:t>h</a:t>
            </a:r>
            <a:r>
              <a:rPr lang="en-US" sz="2800">
                <a:latin typeface="Arial" pitchFamily="34" charset="0"/>
              </a:rPr>
              <a:t>) and urban factors (</a:t>
            </a:r>
            <a:r>
              <a:rPr lang="en-US" sz="2800" i="1">
                <a:latin typeface="Arial" pitchFamily="34" charset="0"/>
              </a:rPr>
              <a:t>u</a:t>
            </a:r>
            <a:r>
              <a:rPr lang="en-US" sz="2800">
                <a:latin typeface="Arial" pitchFamily="34" charset="0"/>
              </a:rPr>
              <a:t>)</a:t>
            </a:r>
          </a:p>
          <a:p>
            <a:pPr>
              <a:lnSpc>
                <a:spcPct val="30000"/>
              </a:lnSpc>
              <a:buFontTx/>
              <a:buNone/>
            </a:pPr>
            <a:endParaRPr lang="en-US" sz="2800"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Rent is decomposed into hedonic factors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Ratio </a:t>
            </a:r>
            <a:r>
              <a:rPr lang="el-GR" sz="2800" i="1">
                <a:latin typeface="Arial" pitchFamily="34" charset="0"/>
                <a:cs typeface="Times New Roman" pitchFamily="18" charset="0"/>
              </a:rPr>
              <a:t>α</a:t>
            </a:r>
            <a:r>
              <a:rPr lang="es-ES" sz="2800" i="1" baseline="-25000">
                <a:latin typeface="Arial" pitchFamily="34" charset="0"/>
                <a:cs typeface="Times New Roman" pitchFamily="18" charset="0"/>
              </a:rPr>
              <a:t>1</a:t>
            </a:r>
            <a:r>
              <a:rPr lang="es-ES" sz="2800">
                <a:latin typeface="Arial" pitchFamily="34" charset="0"/>
                <a:cs typeface="Times New Roman" pitchFamily="18" charset="0"/>
              </a:rPr>
              <a:t>/</a:t>
            </a:r>
            <a:r>
              <a:rPr lang="el-GR" sz="2800" i="1">
                <a:latin typeface="Arial" pitchFamily="34" charset="0"/>
                <a:cs typeface="Times New Roman" pitchFamily="18" charset="0"/>
              </a:rPr>
              <a:t>α</a:t>
            </a:r>
            <a:r>
              <a:rPr lang="es-ES" sz="2800" i="1" baseline="-25000">
                <a:latin typeface="Arial" pitchFamily="34" charset="0"/>
                <a:cs typeface="Times New Roman" pitchFamily="18" charset="0"/>
              </a:rPr>
              <a:t>2</a:t>
            </a:r>
            <a:r>
              <a:rPr lang="es-ES" sz="2800" i="1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800">
                <a:latin typeface="Arial" pitchFamily="34" charset="0"/>
              </a:rPr>
              <a:t>is the market ratio between two urban factors. 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>
                <a:latin typeface="Arial" pitchFamily="34" charset="0"/>
              </a:rPr>
              <a:t>Is it the </a:t>
            </a:r>
            <a:r>
              <a:rPr lang="en-US" sz="2800" i="1">
                <a:latin typeface="Arial" pitchFamily="34" charset="0"/>
              </a:rPr>
              <a:t>subjective </a:t>
            </a:r>
            <a:r>
              <a:rPr lang="en-US" sz="2800">
                <a:latin typeface="Arial" pitchFamily="34" charset="0"/>
              </a:rPr>
              <a:t>trade–off ratio of the owner?</a:t>
            </a:r>
          </a:p>
          <a:p>
            <a:pPr>
              <a:lnSpc>
                <a:spcPct val="3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 lvl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</a:rPr>
              <a:t>True only if house owner lives in a house of optimal choice, given income and other individual variables. 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</a:rPr>
              <a:t>Strong assumption, especially for long term purchases </a:t>
            </a:r>
          </a:p>
          <a:p>
            <a:pPr lvl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>
                <a:latin typeface="Arial" pitchFamily="34" charset="0"/>
              </a:rPr>
              <a:t>If there is no optimum, then is a </a:t>
            </a:r>
            <a:r>
              <a:rPr lang="en-US" sz="2400" i="1">
                <a:latin typeface="Arial" pitchFamily="34" charset="0"/>
              </a:rPr>
              <a:t>rent index </a:t>
            </a:r>
            <a:r>
              <a:rPr lang="en-US" sz="2400">
                <a:latin typeface="Arial" pitchFamily="34" charset="0"/>
              </a:rPr>
              <a:t>but </a:t>
            </a:r>
            <a:r>
              <a:rPr lang="en-US" sz="2400" i="1">
                <a:latin typeface="Arial" pitchFamily="34" charset="0"/>
              </a:rPr>
              <a:t>not</a:t>
            </a:r>
            <a:r>
              <a:rPr lang="en-US" sz="2400">
                <a:latin typeface="Arial" pitchFamily="34" charset="0"/>
              </a:rPr>
              <a:t> a </a:t>
            </a:r>
            <a:r>
              <a:rPr lang="en-US" sz="2400" i="1">
                <a:latin typeface="Arial" pitchFamily="34" charset="0"/>
              </a:rPr>
              <a:t>subjective</a:t>
            </a:r>
            <a:r>
              <a:rPr lang="en-US" sz="2400">
                <a:latin typeface="Arial" pitchFamily="34" charset="0"/>
              </a:rPr>
              <a:t> Urban Quality of Life – index.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/>
        </p:nvGraphicFramePr>
        <p:xfrm>
          <a:off x="1258888" y="1125538"/>
          <a:ext cx="5905500" cy="714375"/>
        </p:xfrm>
        <a:graphic>
          <a:graphicData uri="http://schemas.openxmlformats.org/presentationml/2006/ole">
            <p:oleObj spid="_x0000_s187396" name="Equation" r:id="rId4" imgW="5905500" imgH="71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A49-F346-404F-9753-91C13BEC6821}" type="slidenum">
              <a:rPr lang="en-GB"/>
              <a:pPr/>
              <a:t>6</a:t>
            </a:fld>
            <a:endParaRPr lang="en-GB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Happiness economics</a:t>
            </a:r>
            <a:endParaRPr lang="es-ES">
              <a:latin typeface="Arial" pitchFamily="34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064500" cy="3384550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Key tool: Satisfaction questions</a:t>
            </a:r>
            <a:endParaRPr lang="es-ES"/>
          </a:p>
          <a:p>
            <a:pPr>
              <a:lnSpc>
                <a:spcPct val="20000"/>
              </a:lnSpc>
            </a:pPr>
            <a:endParaRPr lang="es-ES"/>
          </a:p>
          <a:p>
            <a:pPr>
              <a:buFontTx/>
              <a:buNone/>
            </a:pPr>
            <a:r>
              <a:rPr lang="en-US" sz="2400">
                <a:latin typeface="Arial" pitchFamily="34" charset="0"/>
              </a:rPr>
              <a:t>Clark and Oswald (1994), Easterlin (1974), Van Praag (1971), Frey and Stutzer (2002), Van Praag &amp; Ferrer-i-Carbonell (2004,2007), Graham (2007), DiTella, MacCulloch &amp; Oswald (2001), Oswald &amp; Powdthavee (2007), Blanchflower &amp; Oswald (2004), DiTella, Haisken–DeNew, MacCullogh (2007), Helliwell (2007).</a:t>
            </a:r>
            <a:endParaRPr lang="es-ES" sz="24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6536-6BD6-4F49-ABF5-1A1EBC4062AA}" type="slidenum">
              <a:rPr lang="en-GB"/>
              <a:pPr/>
              <a:t>7</a:t>
            </a:fld>
            <a:endParaRPr lang="en-GB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Life Satisfaction Question</a:t>
            </a:r>
            <a:r>
              <a:rPr lang="es-ES">
                <a:latin typeface="Arial" pitchFamily="34" charset="0"/>
              </a:rPr>
              <a:t> 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351837" cy="4543425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>
                <a:latin typeface="Arial" pitchFamily="34" charset="0"/>
              </a:rPr>
              <a:t>In conclusion, we would like to ask you about your satisfaction with your life in general.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Arial" pitchFamily="34" charset="0"/>
              </a:rPr>
              <a:t>Please, answer according to the following scale: 0 means ´completely dissatisfied´, 10 ´completely satisfied´.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>
                <a:latin typeface="Arial" pitchFamily="34" charset="0"/>
              </a:rPr>
              <a:t>How satisfied are you with your life, all things considered?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Arial" pitchFamily="34" charset="0"/>
              </a:rPr>
              <a:t>0___1___2___3___4___5___6___7___8___9___10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Arial" pitchFamily="34" charset="0"/>
              </a:rPr>
              <a:t>completely 					              completely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Arial" pitchFamily="34" charset="0"/>
              </a:rPr>
              <a:t>dissatisfied					                 satisfied</a:t>
            </a:r>
            <a:endParaRPr lang="es-E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04C-029F-4F70-B3CF-51AF2B20E697}" type="slidenum">
              <a:rPr lang="en-GB"/>
              <a:pPr/>
              <a:t>8</a:t>
            </a:fld>
            <a:endParaRPr lang="en-GB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72400" cy="865188"/>
          </a:xfrm>
        </p:spPr>
        <p:txBody>
          <a:bodyPr/>
          <a:lstStyle/>
          <a:p>
            <a:r>
              <a:rPr lang="en-US" sz="4000">
                <a:latin typeface="Arial" pitchFamily="34" charset="0"/>
              </a:rPr>
              <a:t>Peruvian questionnaire (2008).</a:t>
            </a:r>
            <a:r>
              <a:rPr lang="es-ES" sz="4000">
                <a:latin typeface="Arial" pitchFamily="34" charset="0"/>
              </a:rPr>
              <a:t> 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97887" cy="5183187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 sz="2800">
                <a:latin typeface="Arial" pitchFamily="34" charset="0"/>
              </a:rPr>
              <a:t>En una escala del 1 al 10, donde 1 es totalmente insatisfecho y 10 es totalmente satisfecho, </a:t>
            </a:r>
          </a:p>
          <a:p>
            <a:pPr>
              <a:lnSpc>
                <a:spcPct val="40000"/>
              </a:lnSpc>
              <a:buFontTx/>
              <a:buNone/>
            </a:pPr>
            <a:endParaRPr lang="en-GB" sz="2800">
              <a:latin typeface="Arial" pitchFamily="34" charset="0"/>
            </a:endParaRPr>
          </a:p>
          <a:p>
            <a:pPr>
              <a:buFontTx/>
              <a:buNone/>
            </a:pPr>
            <a:r>
              <a:rPr lang="en-GB" sz="2800">
                <a:latin typeface="Arial" pitchFamily="34" charset="0"/>
              </a:rPr>
              <a:t>¿cuán satisfecho se encuentra usted con los siguientes aspectos de su distrito...(</a:t>
            </a:r>
            <a:r>
              <a:rPr lang="en-GB" sz="2000">
                <a:latin typeface="Arial" pitchFamily="34" charset="0"/>
              </a:rPr>
              <a:t>LEER ATRIBUTOS)? (MOSTRAR TARJETA 62 Y ANOTAR PUNTAJE) </a:t>
            </a:r>
          </a:p>
          <a:p>
            <a:pPr>
              <a:buFontTx/>
              <a:buNone/>
            </a:pPr>
            <a:endParaRPr lang="en-GB" sz="2000">
              <a:latin typeface="Arial" pitchFamily="34" charset="0"/>
            </a:endParaRPr>
          </a:p>
          <a:p>
            <a:pPr>
              <a:buFontTx/>
              <a:buNone/>
            </a:pPr>
            <a:r>
              <a:rPr lang="en-GB" sz="2000">
                <a:latin typeface="Arial" pitchFamily="34" charset="0"/>
              </a:rPr>
              <a:t>								</a:t>
            </a:r>
            <a:r>
              <a:rPr lang="en-GB" sz="2400">
                <a:latin typeface="Arial" pitchFamily="34" charset="0"/>
              </a:rPr>
              <a:t>Puntaje</a:t>
            </a:r>
          </a:p>
          <a:p>
            <a:pPr>
              <a:buFontTx/>
              <a:buNone/>
            </a:pPr>
            <a:r>
              <a:rPr lang="en-US" sz="2400">
                <a:latin typeface="Arial" pitchFamily="34" charset="0"/>
              </a:rPr>
              <a:t>El nivel del tráfico y congestión vehicular 	</a:t>
            </a:r>
            <a:endParaRPr lang="en-GB" sz="2400"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2400">
                <a:latin typeface="Arial" pitchFamily="34" charset="0"/>
              </a:rPr>
              <a:t>El servicio del transporte públic</a:t>
            </a:r>
            <a:r>
              <a:rPr lang="es-ES" sz="2400">
                <a:latin typeface="Arial" pitchFamily="34" charset="0"/>
              </a:rPr>
              <a:t> </a:t>
            </a:r>
            <a:endParaRPr lang="en-GB" sz="2400"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2400">
                <a:latin typeface="Arial" pitchFamily="34" charset="0"/>
              </a:rPr>
              <a:t>El grado de la contaminación </a:t>
            </a:r>
          </a:p>
          <a:p>
            <a:pPr>
              <a:buFontTx/>
              <a:buNone/>
            </a:pPr>
            <a:r>
              <a:rPr lang="en-US" sz="2400">
                <a:latin typeface="Arial" pitchFamily="34" charset="0"/>
              </a:rPr>
              <a:t>La tranquilidad / silencio en su vecindad</a:t>
            </a:r>
            <a:r>
              <a:rPr lang="en-US" sz="2800">
                <a:latin typeface="Arial" pitchFamily="34" charset="0"/>
              </a:rPr>
              <a:t>				</a:t>
            </a:r>
            <a:endParaRPr lang="es-ES" sz="2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F09B-D794-48E3-91E6-0FF175360FAB}" type="slidenum">
              <a:rPr lang="en-GB"/>
              <a:pPr/>
              <a:t>9</a:t>
            </a:fld>
            <a:endParaRPr lang="en-GB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863600"/>
          </a:xfrm>
        </p:spPr>
        <p:txBody>
          <a:bodyPr/>
          <a:lstStyle/>
          <a:p>
            <a:r>
              <a:rPr lang="en-US">
                <a:latin typeface="Arial" pitchFamily="34" charset="0"/>
              </a:rPr>
              <a:t>Main characteristics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497888" cy="4608512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Assumption: Respondents who give the same answer are </a:t>
            </a:r>
            <a:r>
              <a:rPr lang="en-US" i="1">
                <a:latin typeface="Arial" pitchFamily="34" charset="0"/>
              </a:rPr>
              <a:t>equally </a:t>
            </a:r>
            <a:r>
              <a:rPr lang="en-US">
                <a:latin typeface="Arial" pitchFamily="34" charset="0"/>
              </a:rPr>
              <a:t>satisfied. 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en-US" sz="2800">
                <a:latin typeface="Arial" pitchFamily="34" charset="0"/>
              </a:rPr>
              <a:t>(ordinal interpersonal comparability)</a:t>
            </a:r>
          </a:p>
          <a:p>
            <a:pPr>
              <a:lnSpc>
                <a:spcPct val="3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800">
              <a:latin typeface="Arial" pitchFamily="34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What are factors defining life satisfaction?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Age, gender, income, health, family size, social relations, urban environment , etc..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§"/>
            </a:pPr>
            <a:r>
              <a:rPr lang="en-US">
                <a:latin typeface="Arial" pitchFamily="34" charset="0"/>
              </a:rPr>
              <a:t>In short :a vector </a:t>
            </a:r>
            <a:r>
              <a:rPr lang="en-US" i="1">
                <a:latin typeface="Arial" pitchFamily="34" charset="0"/>
              </a:rPr>
              <a:t>x=</a:t>
            </a:r>
            <a:r>
              <a:rPr lang="en-US">
                <a:latin typeface="Arial" pitchFamily="34" charset="0"/>
              </a:rPr>
              <a:t>() of </a:t>
            </a:r>
            <a:r>
              <a:rPr lang="en-US" i="1">
                <a:latin typeface="Arial" pitchFamily="34" charset="0"/>
              </a:rPr>
              <a:t>satisfaction determinants.</a:t>
            </a:r>
            <a:endParaRPr lang="es-ES" i="1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7"/>
      </a:lt1>
      <a:dk2>
        <a:srgbClr val="008000"/>
      </a:dk2>
      <a:lt2>
        <a:srgbClr val="000000"/>
      </a:lt2>
      <a:accent1>
        <a:srgbClr val="FF9900"/>
      </a:accent1>
      <a:accent2>
        <a:srgbClr val="00FFFF"/>
      </a:accent2>
      <a:accent3>
        <a:srgbClr val="FFFFFA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1078</Words>
  <Application>Microsoft Office PowerPoint</Application>
  <PresentationFormat>On-screen Show (4:3)</PresentationFormat>
  <Paragraphs>201</Paragraphs>
  <Slides>23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Times New Roman</vt:lpstr>
      <vt:lpstr>Arial</vt:lpstr>
      <vt:lpstr>Wingdings</vt:lpstr>
      <vt:lpstr>Default Design</vt:lpstr>
      <vt:lpstr>Microsoft Word Document</vt:lpstr>
      <vt:lpstr>MathType 5.0 Equation</vt:lpstr>
      <vt:lpstr>Documento de Microsoft Word</vt:lpstr>
      <vt:lpstr>Towards an  Urban Quality of Life Index  Basic theory &amp; econometric methods </vt:lpstr>
      <vt:lpstr>Basic questions </vt:lpstr>
      <vt:lpstr>Two approaches </vt:lpstr>
      <vt:lpstr>Hedonic equations (1)</vt:lpstr>
      <vt:lpstr>Hedonic equations (2)</vt:lpstr>
      <vt:lpstr>Happiness economics</vt:lpstr>
      <vt:lpstr>Life Satisfaction Question </vt:lpstr>
      <vt:lpstr>Peruvian questionnaire (2008). </vt:lpstr>
      <vt:lpstr>Main characteristics</vt:lpstr>
      <vt:lpstr>Indifference curves (1)</vt:lpstr>
      <vt:lpstr>Satisfaction Indifference Curve </vt:lpstr>
      <vt:lpstr>Indifference curves (2)</vt:lpstr>
      <vt:lpstr>Neo-classical &amp; Happiness Economics</vt:lpstr>
      <vt:lpstr>Estimation of indifference curves</vt:lpstr>
      <vt:lpstr>Example: Job satisfaction   Estimated by 5 methods (GSOEP) </vt:lpstr>
      <vt:lpstr>Coefficients normalized</vt:lpstr>
      <vt:lpstr>Life &amp; Domains Satisfactions</vt:lpstr>
      <vt:lpstr>Domain satisfactions as components of satisfaction with life as a whole </vt:lpstr>
      <vt:lpstr>Example: German sample from BvP,FiC,Happiness Quantified</vt:lpstr>
      <vt:lpstr>Example: Costa Rica</vt:lpstr>
      <vt:lpstr>Index of Urban Quality</vt:lpstr>
      <vt:lpstr>Separability of the index</vt:lpstr>
      <vt:lpstr>Conclusions </vt:lpstr>
    </vt:vector>
  </TitlesOfParts>
  <Company>AIAS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QUANTIFIED</dc:title>
  <dc:creator>Aferrer</dc:creator>
  <cp:lastModifiedBy>anarod</cp:lastModifiedBy>
  <cp:revision>856</cp:revision>
  <dcterms:created xsi:type="dcterms:W3CDTF">2004-09-27T07:40:22Z</dcterms:created>
  <dcterms:modified xsi:type="dcterms:W3CDTF">2010-07-12T03:28:56Z</dcterms:modified>
</cp:coreProperties>
</file>