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01" r:id="rId2"/>
    <p:sldId id="425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9" r:id="rId13"/>
    <p:sldId id="440" r:id="rId14"/>
    <p:sldId id="441" r:id="rId15"/>
    <p:sldId id="442" r:id="rId16"/>
    <p:sldId id="443" r:id="rId17"/>
    <p:sldId id="445" r:id="rId18"/>
    <p:sldId id="446" r:id="rId19"/>
    <p:sldId id="447" r:id="rId20"/>
    <p:sldId id="448" r:id="rId21"/>
    <p:sldId id="449" r:id="rId22"/>
    <p:sldId id="450" r:id="rId23"/>
    <p:sldId id="451" r:id="rId24"/>
    <p:sldId id="453" r:id="rId25"/>
    <p:sldId id="454" r:id="rId26"/>
    <p:sldId id="456" r:id="rId27"/>
    <p:sldId id="466" r:id="rId28"/>
    <p:sldId id="457" r:id="rId29"/>
    <p:sldId id="458" r:id="rId30"/>
    <p:sldId id="459" r:id="rId31"/>
    <p:sldId id="460" r:id="rId32"/>
    <p:sldId id="461" r:id="rId3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99"/>
    <a:srgbClr val="66FFFF"/>
    <a:srgbClr val="CC99FF"/>
    <a:srgbClr val="FFCC00"/>
    <a:srgbClr val="FF9900"/>
    <a:srgbClr val="FF00FF"/>
    <a:srgbClr val="CC33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50" d="100"/>
          <a:sy n="50" d="100"/>
        </p:scale>
        <p:origin x="-1164" y="-480"/>
      </p:cViewPr>
      <p:guideLst>
        <p:guide orient="horz" pos="2160"/>
        <p:guide pos="816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2" y="16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51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E9AD2DD-C673-44B2-A33E-620D05F90A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6813" y="687388"/>
            <a:ext cx="4684712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30713"/>
            <a:ext cx="5140325" cy="420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3013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63013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89A96CF7-CF20-4338-BE1C-1EE4AD2D94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ECABB-EFAC-42D8-B616-FEE466A85824}" type="slidenum">
              <a:rPr lang="en-US"/>
              <a:pPr/>
              <a:t>1</a:t>
            </a:fld>
            <a:endParaRPr lang="en-US"/>
          </a:p>
        </p:txBody>
      </p:sp>
      <p:sp>
        <p:nvSpPr>
          <p:cNvPr id="368642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68400" y="687388"/>
            <a:ext cx="4684713" cy="3513137"/>
          </a:xfrm>
          <a:ln/>
        </p:spPr>
      </p:sp>
      <p:sp>
        <p:nvSpPr>
          <p:cNvPr id="3686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O" u="sng"/>
              <a:t>Índice de la Presentación</a:t>
            </a:r>
            <a:endParaRPr lang="es-CO"/>
          </a:p>
          <a:p>
            <a:endParaRPr lang="es-CO"/>
          </a:p>
          <a:p>
            <a:pPr algn="ctr"/>
            <a:r>
              <a:rPr lang="es-CO"/>
              <a:t>I.  Sobre el concepto de exclusión social</a:t>
            </a:r>
          </a:p>
          <a:p>
            <a:pPr algn="ctr"/>
            <a:endParaRPr lang="es-CO"/>
          </a:p>
          <a:p>
            <a:pPr algn="ctr"/>
            <a:r>
              <a:rPr lang="es-CO"/>
              <a:t>II. Resultados de encuestas de hogar</a:t>
            </a:r>
          </a:p>
          <a:p>
            <a:pPr algn="ctr"/>
            <a:r>
              <a:rPr lang="es-CO"/>
              <a:t> </a:t>
            </a:r>
          </a:p>
          <a:p>
            <a:pPr algn="ctr"/>
            <a:r>
              <a:rPr lang="es-CO"/>
              <a:t>III.  Costos de la exclusión y beneficios de la inclusión</a:t>
            </a:r>
          </a:p>
          <a:p>
            <a:pPr algn="ctr"/>
            <a:r>
              <a:rPr lang="es-CO"/>
              <a:t>  </a:t>
            </a:r>
          </a:p>
          <a:p>
            <a:pPr algn="ctr"/>
            <a:r>
              <a:rPr lang="es-CO"/>
              <a:t>VI. Desafíos</a:t>
            </a:r>
          </a:p>
          <a:p>
            <a:pPr algn="ctr"/>
            <a:endParaRPr lang="es-CO"/>
          </a:p>
          <a:p>
            <a:pPr algn="ctr"/>
            <a:endParaRPr lang="es-CO"/>
          </a:p>
          <a:p>
            <a:pPr algn="ctr"/>
            <a:endParaRPr lang="es-CO"/>
          </a:p>
          <a:p>
            <a:pPr algn="ctr"/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53430-5479-4966-A040-C9615A9553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2EBAB-5C25-4030-B372-055EF6FF6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C0397-00E8-42AC-95DD-EC94A8CA67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A9DF4-50E8-4CF7-A6FE-8E6603F46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EC8C3-7A08-4549-A52F-C1FB0BA22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DE794-AA83-4421-B9AA-6FD1E9FC6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12F4F-D999-4FFC-87DE-44D872404F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85D79-A4E5-418A-9E0E-2D3017A6E2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D4F9A-8C00-47E4-BCB2-47609D2FA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B98D3-DF24-46B4-ABBE-5D33B5D5D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974E8-EB13-4DD6-A3CE-2E75EAEBC4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CC"/>
            </a:gs>
            <a:gs pos="100000">
              <a:srgbClr val="66FFCC">
                <a:gamma/>
                <a:shade val="72549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660BB1-C349-45AE-8C04-2A0F3BA956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1143000" y="1600200"/>
            <a:ext cx="7391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PR" sz="3000" b="1">
                <a:solidFill>
                  <a:schemeClr val="tx2"/>
                </a:solidFill>
              </a:rPr>
              <a:t>DISEÑO DE PROGRAMAS DE SEGURIDAD CIUDADANA.</a:t>
            </a:r>
            <a:br>
              <a:rPr lang="es-PR" sz="3000" b="1">
                <a:solidFill>
                  <a:schemeClr val="tx2"/>
                </a:solidFill>
              </a:rPr>
            </a:br>
            <a:r>
              <a:rPr lang="es-PR" sz="3000" b="1">
                <a:solidFill>
                  <a:schemeClr val="tx2"/>
                </a:solidFill>
              </a:rPr>
              <a:t> LA EXPERIENCIA </a:t>
            </a:r>
            <a:br>
              <a:rPr lang="es-PR" sz="3000" b="1">
                <a:solidFill>
                  <a:schemeClr val="tx2"/>
                </a:solidFill>
              </a:rPr>
            </a:br>
            <a:r>
              <a:rPr lang="es-PR" sz="3000" b="1">
                <a:solidFill>
                  <a:schemeClr val="tx2"/>
                </a:solidFill>
              </a:rPr>
              <a:t>DEL BID EN LA REGION I</a:t>
            </a:r>
            <a:br>
              <a:rPr lang="es-PR" sz="3000" b="1">
                <a:solidFill>
                  <a:schemeClr val="tx2"/>
                </a:solidFill>
              </a:rPr>
            </a:br>
            <a:r>
              <a:rPr lang="es-PR" sz="3000" b="1">
                <a:solidFill>
                  <a:schemeClr val="tx2"/>
                </a:solidFill>
              </a:rPr>
              <a:t/>
            </a:r>
            <a:br>
              <a:rPr lang="es-PR" sz="3000" b="1">
                <a:solidFill>
                  <a:schemeClr val="tx2"/>
                </a:solidFill>
              </a:rPr>
            </a:br>
            <a:r>
              <a:rPr lang="es-PR" sz="3000" b="1">
                <a:solidFill>
                  <a:schemeClr val="tx2"/>
                </a:solidFill>
              </a:rPr>
              <a:t>Beatriz L</a:t>
            </a:r>
            <a:r>
              <a:rPr lang="es-ES" sz="3000" b="1">
                <a:solidFill>
                  <a:schemeClr val="tx2"/>
                </a:solidFill>
              </a:rPr>
              <a:t>ópez RE1/SO1</a:t>
            </a:r>
            <a:endParaRPr lang="en-US" sz="3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En resumen, </a:t>
            </a:r>
            <a:r>
              <a:rPr lang="en-US" sz="2800" b="1" u="sng">
                <a:cs typeface="Times New Roman" pitchFamily="18" charset="0"/>
              </a:rPr>
              <a:t>cuatro debilidades importantes</a:t>
            </a:r>
            <a:r>
              <a:rPr lang="es-ES" sz="2800" b="1">
                <a:cs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sz="2800" b="1">
                <a:cs typeface="Times New Roman" pitchFamily="18" charset="0"/>
              </a:rPr>
              <a:t>    - Parcialidad de la información</a:t>
            </a:r>
          </a:p>
          <a:p>
            <a:pPr>
              <a:buFontTx/>
              <a:buNone/>
            </a:pPr>
            <a:r>
              <a:rPr lang="en-US" sz="2800" b="1">
                <a:cs typeface="Times New Roman" pitchFamily="18" charset="0"/>
              </a:rPr>
              <a:t>    - Falta de centralidad  </a:t>
            </a:r>
          </a:p>
          <a:p>
            <a:pPr>
              <a:buFontTx/>
              <a:buNone/>
            </a:pPr>
            <a:r>
              <a:rPr lang="en-US" sz="2800" b="1">
                <a:cs typeface="Times New Roman" pitchFamily="18" charset="0"/>
              </a:rPr>
              <a:t>    - Ausencia de un sistema integrado de    informaciones</a:t>
            </a:r>
            <a:r>
              <a:rPr lang="en-US" sz="2800" b="1" u="sng">
                <a:cs typeface="Times New Roman" pitchFamily="18" charset="0"/>
              </a:rPr>
              <a:t> </a:t>
            </a:r>
            <a:endParaRPr lang="en-US" sz="2800" b="1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>
                <a:cs typeface="Times New Roman" pitchFamily="18" charset="0"/>
              </a:rPr>
              <a:t>    - No se integra el uso de información para la definición de políticas públicas en este sector.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ii) </a:t>
            </a:r>
            <a:r>
              <a:rPr lang="en-US" sz="2800" b="1" u="sng">
                <a:solidFill>
                  <a:srgbClr val="000000"/>
                </a:solidFill>
                <a:cs typeface="Times New Roman" pitchFamily="18" charset="0"/>
              </a:rPr>
              <a:t>Desarrollo del sistema estatal-gubernamental</a:t>
            </a:r>
          </a:p>
          <a:p>
            <a:endParaRPr lang="en-US" sz="2800">
              <a:cs typeface="Times New Roman" pitchFamily="18" charset="0"/>
            </a:endParaRPr>
          </a:p>
          <a:p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No hay un desarrollo suficiente del sistema de SC aunque hay esfuerzos en esa dirección.</a:t>
            </a:r>
          </a:p>
          <a:p>
            <a:endParaRPr lang="en-US" sz="2800" b="1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El lugar de la SC en la agenda de los gobiernos está subordinada a los esfuerzos y directrices de políticas sociales en sectores tradicionales.</a:t>
            </a:r>
          </a:p>
          <a:p>
            <a:endParaRPr lang="en-US" sz="2800" b="1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La gestión pública preventiva frente a la delincuencia y la violencia es un campo de actividad emergente.</a:t>
            </a:r>
          </a:p>
          <a:p>
            <a:pPr>
              <a:buFontTx/>
              <a:buNone/>
            </a:pPr>
            <a:endParaRPr lang="en-US" sz="2800" b="1"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Como tal, debe abrirse espacio entre instituciones y enfoques de más larga data –respuesta policial y sistema criminal- y la política social. </a:t>
            </a:r>
          </a:p>
          <a:p>
            <a:endParaRPr lang="en-US" sz="2800" b="1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Escasa permeabilidad de las instituciones a directrices o iniciativas de las instituciones a cargo del sector, generalmente los Ministerios del Interior, Justicia, Seguridad.</a:t>
            </a:r>
            <a:endParaRPr lang="en-US" sz="2800">
              <a:cs typeface="Times New Roman" pitchFamily="18" charset="0"/>
            </a:endParaRPr>
          </a:p>
          <a:p>
            <a:endParaRPr lang="en-US" sz="2800" b="1"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En resumen, otra </a:t>
            </a:r>
            <a:r>
              <a:rPr lang="en-US" sz="2800" b="1" u="sng">
                <a:cs typeface="Times New Roman" pitchFamily="18" charset="0"/>
              </a:rPr>
              <a:t>debilidad importante</a:t>
            </a:r>
            <a:r>
              <a:rPr lang="en-US" sz="2800" b="1">
                <a:cs typeface="Times New Roman" pitchFamily="18" charset="0"/>
              </a:rPr>
              <a:t> es que la seguridad ciudadana </a:t>
            </a:r>
            <a:r>
              <a:rPr lang="en-US" sz="2800" b="1" u="sng">
                <a:cs typeface="Times New Roman" pitchFamily="18" charset="0"/>
              </a:rPr>
              <a:t>no tiene referentes institucionales claramente definidos. </a:t>
            </a:r>
            <a:endParaRPr lang="en-US" sz="2800">
              <a:cs typeface="Times New Roman" pitchFamily="18" charset="0"/>
            </a:endParaRPr>
          </a:p>
          <a:p>
            <a:endParaRPr 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iii) </a:t>
            </a:r>
            <a:r>
              <a:rPr lang="en-US" sz="2800" b="1" u="sng">
                <a:cs typeface="Times New Roman" pitchFamily="18" charset="0"/>
              </a:rPr>
              <a:t>Doctrina, enfoque y política. 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Se reconoce la relevancia de la seguridad de las  personas y cómo la inseguridad objetiva afecta el derecho ciudadano, pero la SC es un tema polémico en muchos sentidos.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El debate es ideológico, se ordena en torno a la polarización gobierno-oposición, y evidencia la falta de consensos que dificultan la construcción de coaliciones entre diversos sectores de la sociedad.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No hay una política y una institucionalidad desarrollada que agrupe a las principales instituciones y que sea capaz de responder a procesos claves y estratégicos en el diseño, ejecución y evaluación. 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Tampoco hay acuerdo suficiente en  materia de enfoque y prioridades.</a:t>
            </a:r>
          </a:p>
          <a:p>
            <a:pPr>
              <a:lnSpc>
                <a:spcPct val="90000"/>
              </a:lnSpc>
            </a:pPr>
            <a:r>
              <a:rPr lang="en-US" sz="2800" b="1" u="sng">
                <a:cs typeface="Times New Roman" pitchFamily="18" charset="0"/>
              </a:rPr>
              <a:t>Una debilidad importante es que las agendas son gubernamentales y no hay mecanismos que aseguren una gestión estatal.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Se asume la existencia de una política. Sin embargo, ésta no es explícita y generalmente se compone de declaraciones, se confunde con el debate público y las frecuentes crisis de inseguridad de tono mediático. </a:t>
            </a:r>
          </a:p>
          <a:p>
            <a:pPr>
              <a:lnSpc>
                <a:spcPct val="90000"/>
              </a:lnSpc>
            </a:pPr>
            <a:endParaRPr lang="en-US" sz="2800" b="1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Esto explica la creciente insatisfacción ciudadana, que se expresa en una mala evaluación sobre el desempeño y la falta de confianza en autoridades e instituciones, y mayores índices de inseguridad subjetiva.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iv) </a:t>
            </a:r>
            <a:r>
              <a:rPr lang="en-US" sz="2800" b="1" u="sng">
                <a:cs typeface="Times New Roman" pitchFamily="18" charset="0"/>
              </a:rPr>
              <a:t>Recursos humanos, técnicos y económicos.</a:t>
            </a:r>
            <a:r>
              <a:rPr lang="en-US" sz="2800" b="1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La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en-US" sz="2800" b="1">
                <a:cs typeface="Times New Roman" pitchFamily="18" charset="0"/>
              </a:rPr>
              <a:t>cantidad de recursos experimenta los vaivenes de un sector escasamente definido o no explícito.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Falta de planificación y capacidad para promover la convergencia de recursos económicos, técnicos y humanos.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La crisis económica del 2001-2003 tuvo un fuerte impacto en materia de seguridad y protección social.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La escasa información  no permite observar con claridad el rumbo de esfuerzos y recursos. Hay señales de dispersión de esfuerzos, recursos y medios.</a:t>
            </a:r>
          </a:p>
          <a:p>
            <a:r>
              <a:rPr lang="en-US" sz="2800" b="1">
                <a:cs typeface="Times New Roman" pitchFamily="18" charset="0"/>
              </a:rPr>
              <a:t>Esto se relaciona con la ausencia de prácticas sustentadas de planificación y </a:t>
            </a:r>
            <a:r>
              <a:rPr lang="en-US" sz="2800" b="1" u="sng">
                <a:cs typeface="Times New Roman" pitchFamily="18" charset="0"/>
              </a:rPr>
              <a:t>la insuficiente explicitación de objetivos y metas monitoreables.</a:t>
            </a:r>
            <a:r>
              <a:rPr lang="en-US" sz="2800" b="1">
                <a:cs typeface="Times New Roman" pitchFamily="18" charset="0"/>
              </a:rPr>
              <a:t> 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v) </a:t>
            </a:r>
            <a:r>
              <a:rPr lang="en-US" sz="2800" b="1" u="sng">
                <a:cs typeface="Times New Roman" pitchFamily="18" charset="0"/>
              </a:rPr>
              <a:t>Marco de referencia institucional</a:t>
            </a:r>
            <a:endParaRPr lang="en-US" sz="2800" u="sng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   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Principal desafio: la definición y el fortalecimiento de una institucionalidad funcional a las necesidades de conducción y gerenciamiento de los esfuerzos públicos.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Esto no significa cuestionar la definición legal del órgano responsible en la materia.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>
                <a:cs typeface="Times New Roman" pitchFamily="18" charset="0"/>
              </a:rPr>
              <a:t>Estudio Políticas Públicas de SC. Los casos de Argentina, Chile y Uruguay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NI" sz="2800" b="1">
                <a:solidFill>
                  <a:srgbClr val="000000"/>
                </a:solidFill>
                <a:cs typeface="Times New Roman" pitchFamily="18" charset="0"/>
              </a:rPr>
              <a:t>Entender las principales manifestaciones de la criminalidad, la violencia y la inseguridad.</a:t>
            </a:r>
          </a:p>
          <a:p>
            <a:pPr>
              <a:lnSpc>
                <a:spcPct val="90000"/>
              </a:lnSpc>
            </a:pPr>
            <a:r>
              <a:rPr lang="es-NI" sz="2800" b="1">
                <a:solidFill>
                  <a:srgbClr val="000000"/>
                </a:solidFill>
                <a:cs typeface="Times New Roman" pitchFamily="18" charset="0"/>
              </a:rPr>
              <a:t>Analizar la Política de Seguridad Ciudadana, su implementación y ejecución.</a:t>
            </a:r>
          </a:p>
          <a:p>
            <a:pPr>
              <a:lnSpc>
                <a:spcPct val="90000"/>
              </a:lnSpc>
            </a:pPr>
            <a:r>
              <a:rPr lang="es-NI" sz="2800" b="1">
                <a:cs typeface="Times New Roman" pitchFamily="18" charset="0"/>
              </a:rPr>
              <a:t>Relevar las prácticas más efectivas para combatir la criminalidad y la violencia.</a:t>
            </a:r>
          </a:p>
          <a:p>
            <a:pPr>
              <a:lnSpc>
                <a:spcPct val="90000"/>
              </a:lnSpc>
            </a:pPr>
            <a:r>
              <a:rPr lang="es-NI" sz="2800" b="1">
                <a:cs typeface="Times New Roman" pitchFamily="18" charset="0"/>
              </a:rPr>
              <a:t>Identificar los obstáculos y los retos que enfrenta la Política de Seguridad Ciudadana. </a:t>
            </a:r>
          </a:p>
          <a:p>
            <a:pPr>
              <a:lnSpc>
                <a:spcPct val="90000"/>
              </a:lnSpc>
            </a:pPr>
            <a:r>
              <a:rPr lang="es-NI" sz="2800" b="1">
                <a:cs typeface="Times New Roman" pitchFamily="18" charset="0"/>
              </a:rPr>
              <a:t>Identificar las oportunidades de apoyo del BID.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b="1"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La redefinición es necesaria y contraresta la creencia de que la inseguridad es un tema del Ministerio (a cargo), y acortaría la distancia entre el plano legal y el operativo, que dificulta la operacionalización de las políticas.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Una </a:t>
            </a:r>
            <a:r>
              <a:rPr lang="en-US" sz="2800" b="1" u="sng">
                <a:cs typeface="Times New Roman" pitchFamily="18" charset="0"/>
              </a:rPr>
              <a:t>debilidad es la inexistencia de una institucionalidad y enfoques legitimados al interior del Estado y la sociedad civil, </a:t>
            </a:r>
            <a:r>
              <a:rPr lang="en-US" sz="2800" b="1">
                <a:cs typeface="Times New Roman" pitchFamily="18" charset="0"/>
              </a:rPr>
              <a:t>haciendo evidente el tema del liderazgo en el sector.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Insuficiente coordinación, limitada capacidad de gerenciamiento intersectorial y escasez de socios estratégicos, especialmente al momento de promover reformas.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No hay órganos de consulta permanentes que promuevan la integración técnica y operativa de áreas necesarias para la seguridad.</a:t>
            </a:r>
            <a:endParaRPr lang="en-US" sz="2400" b="1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vi) </a:t>
            </a:r>
            <a:r>
              <a:rPr lang="en-US" sz="2800" b="1" u="sng">
                <a:solidFill>
                  <a:srgbClr val="000000"/>
                </a:solidFill>
                <a:cs typeface="Times New Roman" pitchFamily="18" charset="0"/>
              </a:rPr>
              <a:t>Participación ciudadana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u="sng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La tendencia general es el creciente empoderamiento de la sociedad civil en este campo. </a:t>
            </a:r>
          </a:p>
          <a:p>
            <a:pPr>
              <a:lnSpc>
                <a:spcPct val="90000"/>
              </a:lnSpc>
            </a:pPr>
            <a:endParaRPr lang="en-US" sz="2800" b="1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Hay un contraste entre el discurso de la participación ciudadana y la formulación de mecanismos operativos que canalicen la participación social.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El involucramiento radica más en espacios para la demanda y la crisis, que en la construcción de redes permanentes de actuación.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La participación ciudadana no tiene el doble efecto de la vigilancia y responsabilización de la autoridad ante la ciudadanía y la cogestión en procesos críticos de las intervenciones.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Es necesario fortalecer instancias de participación de mejor calidad y representación.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vii) </a:t>
            </a:r>
            <a:r>
              <a:rPr lang="en-US" sz="2800" b="1" u="sng">
                <a:cs typeface="Times New Roman" pitchFamily="18" charset="0"/>
              </a:rPr>
              <a:t>Gestión por resultados</a:t>
            </a:r>
            <a:r>
              <a:rPr lang="en-US" sz="2800" u="sng">
                <a:cs typeface="Times New Roman" pitchFamily="18" charset="0"/>
              </a:rPr>
              <a:t>:</a:t>
            </a:r>
            <a:r>
              <a:rPr lang="en-US" sz="2800">
                <a:cs typeface="Times New Roman" pitchFamily="18" charset="0"/>
              </a:rPr>
              <a:t>    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Hay insuficiencia de capacidades institucionales y habilidades técnicas.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Es necesario: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    -  Introducir un enfoque de planificación en el sector.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    - Fortalecer instancias permanentes de coordinación, planificación, evaluación y control de gestión.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    -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en-US" sz="2800" b="1">
                <a:cs typeface="Times New Roman" pitchFamily="18" charset="0"/>
              </a:rPr>
              <a:t>Promover la evaluación de las estrategias e intervenciones.</a:t>
            </a:r>
            <a:endParaRPr 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772400" cy="1143000"/>
          </a:xfrm>
        </p:spPr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587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En resumen, debilidades estructurales que debieran superarse son: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    i)   marco regulatorio e institucionalidad;</a:t>
            </a:r>
            <a:r>
              <a:rPr lang="en-US" sz="2800">
                <a:cs typeface="Times New Roman" pitchFamily="18" charset="0"/>
              </a:rPr>
              <a:t>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    ii)  capacidad de gestión de un órgano ejecutivo encargado del diseño e implementación de políticas integrales;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    iii) desarrollo de un área de soporte técnico e informaciones para diagnósticos actualizados y focalizados;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iv) promoción de órganos de consulta, asesoría     y/o cogestión de la seguridad;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v) instancias de participación social eficaces y gestión local de la inseguridad;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vi) fortalecimiento de la gobernabilidad a través de mecanismos de control interno (accountability).</a:t>
            </a:r>
            <a:r>
              <a:rPr lang="en-US" sz="280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>
                <a:cs typeface="Times New Roman" pitchFamily="18" charset="0"/>
              </a:rPr>
              <a:t>Señales de cambios en los tres países: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Transition “inconclusa” en el campo del diseño y ejecución de políticas para enfrentar el delito, la violencia y la inseguridad.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Oportunidades: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    i)    El lugar del delito y el temor han adquirido mayor relevancia. Lo que antes era situacional y focalizado hoy es un problema social generalizado y característico de las ciudades.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>
                <a:cs typeface="Times New Roman" pitchFamily="18" charset="0"/>
              </a:rPr>
              <a:t>ii) La vulnerabilidad y el miedo al crimen violento es un problema en si. Cada vez son más necesarias intervenciones que reduzcan los niveles de inseguridad subjetiva.</a:t>
            </a:r>
          </a:p>
          <a:p>
            <a:pPr>
              <a:buFontTx/>
              <a:buNone/>
            </a:pPr>
            <a:endParaRPr lang="en-US" sz="2800" b="1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>
                <a:cs typeface="Times New Roman" pitchFamily="18" charset="0"/>
              </a:rPr>
              <a:t>iii) Ha empezado el desarrollo de un nuevo enfoque de seguridad que describe un espectro diferente de riesgos y demandas.</a:t>
            </a:r>
            <a:endParaRPr lang="en-US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62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>
                <a:cs typeface="Times New Roman" pitchFamily="18" charset="0"/>
              </a:rPr>
              <a:t>iv) Hay esfuerzos por desarrollar políticas públicas que no dependan ni del incremento del poder estatal ni de la reducción de las libertades civiles;</a:t>
            </a:r>
            <a:endParaRPr lang="en-US" sz="280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>
                <a:cs typeface="Times New Roman" pitchFamily="18" charset="0"/>
              </a:rPr>
              <a:t>v) Proteger a las personas es el tema más recurrente en la política penal. Hay un creciente énfasis en la necesidad de más seguridad, contención de los peligros e identificación y manejo de los riesgos.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Panorama de la Seguridad Ciudadana en los países analizados no es positivo. 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Hay una creciente inquietud en la sociedad y un abrumador aumento de la inseguridad y la insatisfacción. 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La mayoría de la gente siente que será víctima de un delito. El temor se ha acrecentado, así como la percepción de riesgo y vulnerabilidad. 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vi)  Posicionamiento de la víctima como eje central de las políticas. La víctima es un actor más representativo. Su experiencia se considera común y colectiva, en lugar de individual y atípica. Hay mayor énfasis en los grupos vulnerables.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vii) Cuestionamiento a respuesta tradicional del Estado/gobierno. Percepción generalizada de que los esfuerzos están mal coordinados. Mayor conciencia de que el control del delito debe ser reforzado con más recursos y capacidades, pero también que se necesitan reformas.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viii) Los gobiernos son más concientes de sus limitaciones y por tanto hay una mayor apertura a recientes desarrollos en relación a la producción y gestión de seguridad.  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ix)    En paralelo a un discurso basado en la retribución, dominado por el castigo, se cuestiona la eficacia rehabilitadora del sistema penitenciario. Las tasas de reclusión se elevan pero el problema de la criminalidad e inseguridad no se detiene. Con ello se inicia el debate y la búsqueda de modos no punitivos de gestionar el delito.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x)    Hay intentos de cambio en las respuestas del Estado ante el delito. Los recursos invertidos y la existencia de programas llevan a pensar que hay más preocupación por prevenir.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xi)    Diversificación de actores.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en-US" sz="2800" b="1">
                <a:cs typeface="Times New Roman" pitchFamily="18" charset="0"/>
              </a:rPr>
              <a:t>Hay cada vez más convicción sobre el rol de los gobiernos locales y la comunidad organizada.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xii)    Hay más redes de coalición y esquemas de trabajo interagencial para promover la prevención del delito y fortalecer la seguridad comunitaria.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En el último quinquenio (2000-2005) se han elevado los índices de criminalidad, el tráfico y el consumo de drogas, y la violencia.</a:t>
            </a:r>
          </a:p>
          <a:p>
            <a:pPr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Lo anterior ha instalado los problemas de inseguridad subjetiva y objetiva en la agenda de los medios de comunicación y de los gobiernos. </a:t>
            </a: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>
                <a:cs typeface="Times New Roman" pitchFamily="18" charset="0"/>
              </a:rPr>
              <a:t>No hay consenso</a:t>
            </a:r>
            <a:r>
              <a:rPr lang="en-US" sz="2800" b="1">
                <a:cs typeface="Times New Roman" pitchFamily="18" charset="0"/>
              </a:rPr>
              <a:t> sobre el diagnóstico y las intervenciones necesarias para combatir el aumento del crimen y la violencia, y disminuir la inseguridad de las personas.</a:t>
            </a:r>
          </a:p>
          <a:p>
            <a:pPr>
              <a:buFontTx/>
              <a:buNone/>
            </a:pPr>
            <a:endParaRPr lang="en-US" sz="2800" b="1"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A pesar de las diferencias, los tres países enfrentan presiones similares que demandan cambios en el nivel estatal central y local.</a:t>
            </a:r>
          </a:p>
          <a:p>
            <a:endParaRPr lang="en-US" sz="2800" b="1">
              <a:cs typeface="Times New Roman" pitchFamily="18" charset="0"/>
            </a:endParaRPr>
          </a:p>
          <a:p>
            <a:endParaRPr lang="en-US" sz="2800"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Areas críticas para una gestión pública óptima: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  i)    Gestión de la información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  ii)   Desarrollo o estructuración del sistema 	estatal-gubernamental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  iii)  Doctrina, enfoque y política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  iv)  Recursos humanos, técnicos y económicos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  v)   Marco de referencia institucional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  vi)  Participación ciudadana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  vii) Gestion por resultados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cs typeface="Times New Roman" pitchFamily="18" charset="0"/>
              </a:rPr>
              <a:t>i) </a:t>
            </a:r>
            <a:r>
              <a:rPr lang="en-US" sz="2800" b="1" u="sng">
                <a:cs typeface="Times New Roman" pitchFamily="18" charset="0"/>
              </a:rPr>
              <a:t>Gestión de la información.</a:t>
            </a:r>
            <a:r>
              <a:rPr lang="en-US" sz="2800" b="1">
                <a:cs typeface="Times New Roman" pitchFamily="18" charset="0"/>
              </a:rPr>
              <a:t> No hay un diagnóstico sobre el estado de la criminalidad y la violencia, en términos de problemas relevantes, evolución de los indicadores vinculados a la seguridad objetiva y subjetiva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No hay instituciones que promuevan la producción de datos relevantes, y que </a:t>
            </a:r>
            <a:r>
              <a:rPr lang="es-ES" sz="2800" b="1">
                <a:cs typeface="Times New Roman" pitchFamily="18" charset="0"/>
              </a:rPr>
              <a:t>é</a:t>
            </a:r>
            <a:r>
              <a:rPr lang="en-US" sz="2800" b="1">
                <a:cs typeface="Times New Roman" pitchFamily="18" charset="0"/>
              </a:rPr>
              <a:t>sta producción sea periódica.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Hay un uso intenso de las estadística policial y judicial a pesar de que éstas son parciales y tienen escasa legitimidad pública.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Las encuestas de victimización son menos frecuentes y recientes, con limitaciones de cobertura. No se las utiliza intensivamente.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No hay aplicación periódica y tampoco mecanismos que promuevan su uso además de la institución que se ocupa de su implementación. </a:t>
            </a:r>
          </a:p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Hay reticencia entre las instituciones a compartir información y trabajar conjuntamente.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Regional: </a:t>
            </a:r>
            <a:r>
              <a:rPr lang="en-US" sz="2800" b="1" u="sng">
                <a:cs typeface="Times New Roman" pitchFamily="18" charset="0"/>
              </a:rPr>
              <a:t>Estudio Políticas Públicas de SC. Los   casos de Argentina, Chile y Uruguay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Los SIG se emplean sólo para georeferenciar la criminalidad, y rara vez para la prevención social del delito.</a:t>
            </a:r>
            <a:endParaRPr lang="en-US" sz="2800"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Las encuestas de percepción no son parte de las técnicas que los organismos públicos emplean. Sólo recientemente se observa una apertura a incluir la percepción ciudadana, el temor y la inseguridad subjetiva como componente de la gestión pública.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33CCFF"/>
      </a:lt1>
      <a:dk2>
        <a:srgbClr val="000000"/>
      </a:dk2>
      <a:lt2>
        <a:srgbClr val="808080"/>
      </a:lt2>
      <a:accent1>
        <a:srgbClr val="31FFC9"/>
      </a:accent1>
      <a:accent2>
        <a:srgbClr val="3333CC"/>
      </a:accent2>
      <a:accent3>
        <a:srgbClr val="ADE2FF"/>
      </a:accent3>
      <a:accent4>
        <a:srgbClr val="000000"/>
      </a:accent4>
      <a:accent5>
        <a:srgbClr val="ADFFE1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C:\Microsoft Office\Templates\Blank Presentation.pot</Template>
  <TotalTime>5379</TotalTime>
  <Words>1945</Words>
  <Application>Microsoft Office PowerPoint</Application>
  <PresentationFormat>On-screen Show (4:3)</PresentationFormat>
  <Paragraphs>157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Times New Roman</vt:lpstr>
      <vt:lpstr>Blank Presentation</vt:lpstr>
      <vt:lpstr>Slide 1</vt:lpstr>
      <vt:lpstr>Estudio Políticas Públicas de SC. Los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  <vt:lpstr>Regional: Estudio Políticas Públicas de SC. Los   casos de Argentina, Chile y Uruguay</vt:lpstr>
    </vt:vector>
  </TitlesOfParts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Derechos de los Pueblos Indígenas</dc:title>
  <dc:creator>Inter American Development Bank</dc:creator>
  <cp:lastModifiedBy>anarod</cp:lastModifiedBy>
  <cp:revision>463</cp:revision>
  <cp:lastPrinted>2001-08-24T12:24:59Z</cp:lastPrinted>
  <dcterms:created xsi:type="dcterms:W3CDTF">1999-02-17T21:51:55Z</dcterms:created>
  <dcterms:modified xsi:type="dcterms:W3CDTF">2010-07-12T06:03:06Z</dcterms:modified>
</cp:coreProperties>
</file>