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1"/>
  </p:sldMasterIdLst>
  <p:notesMasterIdLst>
    <p:notesMasterId r:id="rId73"/>
  </p:notesMasterIdLst>
  <p:sldIdLst>
    <p:sldId id="256" r:id="rId2"/>
    <p:sldId id="257" r:id="rId3"/>
    <p:sldId id="262" r:id="rId4"/>
    <p:sldId id="358" r:id="rId5"/>
    <p:sldId id="259" r:id="rId6"/>
    <p:sldId id="359" r:id="rId7"/>
    <p:sldId id="261" r:id="rId8"/>
    <p:sldId id="263" r:id="rId9"/>
    <p:sldId id="264" r:id="rId10"/>
    <p:sldId id="265" r:id="rId11"/>
    <p:sldId id="266" r:id="rId12"/>
    <p:sldId id="267" r:id="rId13"/>
    <p:sldId id="273" r:id="rId14"/>
    <p:sldId id="295" r:id="rId15"/>
    <p:sldId id="302" r:id="rId16"/>
    <p:sldId id="303" r:id="rId17"/>
    <p:sldId id="304" r:id="rId18"/>
    <p:sldId id="306" r:id="rId19"/>
    <p:sldId id="307" r:id="rId20"/>
    <p:sldId id="305"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60" r:id="rId34"/>
    <p:sldId id="320" r:id="rId35"/>
    <p:sldId id="321" r:id="rId36"/>
    <p:sldId id="322" r:id="rId37"/>
    <p:sldId id="323" r:id="rId38"/>
    <p:sldId id="357" r:id="rId39"/>
    <p:sldId id="324" r:id="rId40"/>
    <p:sldId id="325" r:id="rId41"/>
    <p:sldId id="326" r:id="rId42"/>
    <p:sldId id="327" r:id="rId43"/>
    <p:sldId id="328" r:id="rId44"/>
    <p:sldId id="329" r:id="rId45"/>
    <p:sldId id="330" r:id="rId46"/>
    <p:sldId id="331" r:id="rId47"/>
    <p:sldId id="332" r:id="rId48"/>
    <p:sldId id="333" r:id="rId49"/>
    <p:sldId id="334"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47" r:id="rId63"/>
    <p:sldId id="348" r:id="rId64"/>
    <p:sldId id="349" r:id="rId65"/>
    <p:sldId id="350" r:id="rId66"/>
    <p:sldId id="351" r:id="rId67"/>
    <p:sldId id="352" r:id="rId68"/>
    <p:sldId id="353" r:id="rId69"/>
    <p:sldId id="354" r:id="rId70"/>
    <p:sldId id="356" r:id="rId71"/>
    <p:sldId id="355" r:id="rId72"/>
  </p:sldIdLst>
  <p:sldSz cx="9144000" cy="6858000" type="screen4x3"/>
  <p:notesSz cx="6858000" cy="9144000"/>
  <p:embeddedFontLst>
    <p:embeddedFont>
      <p:font typeface="Arial Black" pitchFamily="34" charset="0"/>
      <p:bold r:id="rId74"/>
    </p:embeddedFont>
  </p:embeddedFontLst>
  <p:defaultTextStyle>
    <a:defPPr>
      <a:defRPr lang="en-US"/>
    </a:defPPr>
    <a:lvl1pPr algn="l" rtl="0" eaLnBrk="0" fontAlgn="base" hangingPunct="0">
      <a:spcBef>
        <a:spcPct val="0"/>
      </a:spcBef>
      <a:spcAft>
        <a:spcPct val="0"/>
      </a:spcAft>
      <a:defRPr sz="1600"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kern="1200">
        <a:solidFill>
          <a:schemeClr val="tx1"/>
        </a:solidFill>
        <a:latin typeface="Arial" pitchFamily="34" charset="0"/>
        <a:ea typeface="+mn-ea"/>
        <a:cs typeface="+mn-cs"/>
      </a:defRPr>
    </a:lvl5pPr>
    <a:lvl6pPr marL="2286000" algn="l" defTabSz="914400" rtl="0" eaLnBrk="1" latinLnBrk="0" hangingPunct="1">
      <a:defRPr sz="1600" kern="1200">
        <a:solidFill>
          <a:schemeClr val="tx1"/>
        </a:solidFill>
        <a:latin typeface="Arial" pitchFamily="34" charset="0"/>
        <a:ea typeface="+mn-ea"/>
        <a:cs typeface="+mn-cs"/>
      </a:defRPr>
    </a:lvl6pPr>
    <a:lvl7pPr marL="2743200" algn="l" defTabSz="914400" rtl="0" eaLnBrk="1" latinLnBrk="0" hangingPunct="1">
      <a:defRPr sz="1600" kern="1200">
        <a:solidFill>
          <a:schemeClr val="tx1"/>
        </a:solidFill>
        <a:latin typeface="Arial" pitchFamily="34" charset="0"/>
        <a:ea typeface="+mn-ea"/>
        <a:cs typeface="+mn-cs"/>
      </a:defRPr>
    </a:lvl7pPr>
    <a:lvl8pPr marL="3200400" algn="l" defTabSz="914400" rtl="0" eaLnBrk="1" latinLnBrk="0" hangingPunct="1">
      <a:defRPr sz="1600" kern="1200">
        <a:solidFill>
          <a:schemeClr val="tx1"/>
        </a:solidFill>
        <a:latin typeface="Arial" pitchFamily="34" charset="0"/>
        <a:ea typeface="+mn-ea"/>
        <a:cs typeface="+mn-cs"/>
      </a:defRPr>
    </a:lvl8pPr>
    <a:lvl9pPr marL="3657600" algn="l" defTabSz="914400" rtl="0" eaLnBrk="1" latinLnBrk="0" hangingPunct="1">
      <a:defRPr sz="1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6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66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6691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6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6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66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0709393-9EFB-4579-B857-86AFEB44D91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9986" name="Group 2"/>
          <p:cNvGrpSpPr>
            <a:grpSpLocks/>
          </p:cNvGrpSpPr>
          <p:nvPr/>
        </p:nvGrpSpPr>
        <p:grpSpPr bwMode="auto">
          <a:xfrm>
            <a:off x="0" y="927100"/>
            <a:ext cx="8991600" cy="4495800"/>
            <a:chOff x="0" y="584"/>
            <a:chExt cx="5664" cy="2832"/>
          </a:xfrm>
        </p:grpSpPr>
        <p:sp>
          <p:nvSpPr>
            <p:cNvPr id="169987"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ffectLst/>
          </p:spPr>
          <p:txBody>
            <a:bodyPr wrap="none" anchor="ctr"/>
            <a:lstStyle/>
            <a:p>
              <a:pPr algn="ctr" eaLnBrk="1" hangingPunct="1"/>
              <a:endParaRPr lang="en-US" sz="2400">
                <a:latin typeface="Times New Roman" pitchFamily="18" charset="0"/>
              </a:endParaRPr>
            </a:p>
          </p:txBody>
        </p:sp>
        <p:sp>
          <p:nvSpPr>
            <p:cNvPr id="169988"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a:effectLst/>
          </p:spPr>
          <p:txBody>
            <a:bodyPr wrap="none" anchor="ctr"/>
            <a:lstStyle/>
            <a:p>
              <a:pPr algn="ctr" eaLnBrk="1" hangingPunct="1"/>
              <a:endParaRPr lang="en-US" sz="2400">
                <a:latin typeface="Times New Roman" pitchFamily="18" charset="0"/>
              </a:endParaRPr>
            </a:p>
          </p:txBody>
        </p:sp>
        <p:sp>
          <p:nvSpPr>
            <p:cNvPr id="169989" name="AutoShape 5"/>
            <p:cNvSpPr>
              <a:spLocks noChangeArrowheads="1"/>
            </p:cNvSpPr>
            <p:nvPr userDrawn="1"/>
          </p:nvSpPr>
          <p:spPr bwMode="blackWhite">
            <a:xfrm>
              <a:off x="0" y="872"/>
              <a:ext cx="5664" cy="1152"/>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4416" y="0"/>
                </a:cxn>
                <a:cxn ang="0">
                  <a:pos x="4917" y="500"/>
                </a:cxn>
                <a:cxn ang="0">
                  <a:pos x="4417" y="1000"/>
                </a:cxn>
                <a:cxn ang="0">
                  <a:pos x="0" y="1000"/>
                </a:cxn>
              </a:cxnLst>
              <a:rect l="T0" t="T1" r="T2" b="T3"/>
              <a:pathLst>
                <a:path w="4917" h="1000">
                  <a:moveTo>
                    <a:pt x="0" y="0"/>
                  </a:moveTo>
                  <a:lnTo>
                    <a:pt x="4416" y="0"/>
                  </a:lnTo>
                  <a:cubicBezTo>
                    <a:pt x="4693" y="0"/>
                    <a:pt x="4917" y="223"/>
                    <a:pt x="4917" y="500"/>
                  </a:cubicBezTo>
                  <a:cubicBezTo>
                    <a:pt x="4917" y="776"/>
                    <a:pt x="4693" y="999"/>
                    <a:pt x="4417" y="1000"/>
                  </a:cubicBezTo>
                  <a:lnTo>
                    <a:pt x="0" y="1000"/>
                  </a:lnTo>
                  <a:close/>
                </a:path>
              </a:pathLst>
            </a:cu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69990" name="Line 6"/>
            <p:cNvSpPr>
              <a:spLocks noChangeShapeType="1"/>
            </p:cNvSpPr>
            <p:nvPr userDrawn="1"/>
          </p:nvSpPr>
          <p:spPr bwMode="auto">
            <a:xfrm>
              <a:off x="0" y="1928"/>
              <a:ext cx="5232" cy="0"/>
            </a:xfrm>
            <a:prstGeom prst="line">
              <a:avLst/>
            </a:prstGeom>
            <a:noFill/>
            <a:ln w="50800">
              <a:solidFill>
                <a:schemeClr val="bg1"/>
              </a:solidFill>
              <a:round/>
              <a:headEnd/>
              <a:tailEnd/>
            </a:ln>
            <a:effectLst/>
          </p:spPr>
          <p:txBody>
            <a:bodyPr/>
            <a:lstStyle/>
            <a:p>
              <a:endParaRPr lang="en-US"/>
            </a:p>
          </p:txBody>
        </p:sp>
      </p:grpSp>
      <p:sp>
        <p:nvSpPr>
          <p:cNvPr id="169991" name="Rectangle 7"/>
          <p:cNvSpPr>
            <a:spLocks noGrp="1" noChangeArrowheads="1"/>
          </p:cNvSpPr>
          <p:nvPr>
            <p:ph type="ctrTitle"/>
          </p:nvPr>
        </p:nvSpPr>
        <p:spPr>
          <a:xfrm>
            <a:off x="228600" y="1427163"/>
            <a:ext cx="8077200" cy="1609725"/>
          </a:xfrm>
        </p:spPr>
        <p:txBody>
          <a:bodyPr/>
          <a:lstStyle>
            <a:lvl1pPr>
              <a:defRPr sz="4600"/>
            </a:lvl1pPr>
          </a:lstStyle>
          <a:p>
            <a:r>
              <a:rPr lang="en-US"/>
              <a:t>Click to edit Master title style</a:t>
            </a:r>
          </a:p>
        </p:txBody>
      </p:sp>
      <p:sp>
        <p:nvSpPr>
          <p:cNvPr id="16999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en-US"/>
              <a:t>Click to edit Master subtitle style</a:t>
            </a:r>
          </a:p>
        </p:txBody>
      </p:sp>
      <p:sp>
        <p:nvSpPr>
          <p:cNvPr id="169993" name="Rectangle 9"/>
          <p:cNvSpPr>
            <a:spLocks noGrp="1" noChangeArrowheads="1"/>
          </p:cNvSpPr>
          <p:nvPr>
            <p:ph type="dt" sz="half" idx="2"/>
          </p:nvPr>
        </p:nvSpPr>
        <p:spPr>
          <a:xfrm>
            <a:off x="457200" y="6248400"/>
            <a:ext cx="2133600" cy="471488"/>
          </a:xfrm>
        </p:spPr>
        <p:txBody>
          <a:bodyPr/>
          <a:lstStyle>
            <a:lvl1pPr>
              <a:defRPr/>
            </a:lvl1pPr>
          </a:lstStyle>
          <a:p>
            <a:endParaRPr lang="en-US"/>
          </a:p>
        </p:txBody>
      </p:sp>
      <p:sp>
        <p:nvSpPr>
          <p:cNvPr id="169994" name="Rectangle 10"/>
          <p:cNvSpPr>
            <a:spLocks noGrp="1" noChangeArrowheads="1"/>
          </p:cNvSpPr>
          <p:nvPr>
            <p:ph type="ftr" sz="quarter" idx="3"/>
          </p:nvPr>
        </p:nvSpPr>
        <p:spPr>
          <a:xfrm>
            <a:off x="3124200" y="6253163"/>
            <a:ext cx="2895600" cy="457200"/>
          </a:xfrm>
        </p:spPr>
        <p:txBody>
          <a:bodyPr/>
          <a:lstStyle>
            <a:lvl1pPr>
              <a:defRPr/>
            </a:lvl1pPr>
          </a:lstStyle>
          <a:p>
            <a:endParaRPr lang="en-US"/>
          </a:p>
        </p:txBody>
      </p:sp>
      <p:sp>
        <p:nvSpPr>
          <p:cNvPr id="169995" name="Rectangle 11"/>
          <p:cNvSpPr>
            <a:spLocks noGrp="1" noChangeArrowheads="1"/>
          </p:cNvSpPr>
          <p:nvPr>
            <p:ph type="sldNum" sz="quarter" idx="4"/>
          </p:nvPr>
        </p:nvSpPr>
        <p:spPr>
          <a:xfrm>
            <a:off x="6553200" y="6248400"/>
            <a:ext cx="2133600" cy="471488"/>
          </a:xfrm>
        </p:spPr>
        <p:txBody>
          <a:bodyPr/>
          <a:lstStyle>
            <a:lvl1pPr>
              <a:defRPr/>
            </a:lvl1pPr>
          </a:lstStyle>
          <a:p>
            <a:fld id="{5D045454-DABC-4523-88B0-ABBD567221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C31183-8971-4663-B6E3-A29E573524E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0013" y="228600"/>
            <a:ext cx="2084387"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95263" y="228600"/>
            <a:ext cx="61023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8981CD-C34A-4331-8ED7-D3FE244D96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96BBB0-2AE6-4A71-88F9-C25FFF82B03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1AB0B5-9323-4E9B-BC26-6DDE0764450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D1EE06-C93B-4B45-BE01-E111BBE1C17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34F7A6-0448-4D25-AF69-DF2DEB2D6A1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6E10857-7B27-41C9-B790-DFA95DE065D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CCDBAA0-B558-4492-8FEC-8EE4D9CCFF0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8A0DCD-8F12-49F9-B851-EB649CB9DF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2972E84-34B3-4403-A053-0EC22E7162B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68962" name="Group 2"/>
          <p:cNvGrpSpPr>
            <a:grpSpLocks/>
          </p:cNvGrpSpPr>
          <p:nvPr/>
        </p:nvGrpSpPr>
        <p:grpSpPr bwMode="auto">
          <a:xfrm>
            <a:off x="0" y="152400"/>
            <a:ext cx="8686800" cy="6096000"/>
            <a:chOff x="0" y="96"/>
            <a:chExt cx="5472" cy="3840"/>
          </a:xfrm>
        </p:grpSpPr>
        <p:sp>
          <p:nvSpPr>
            <p:cNvPr id="168963"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ffectLst/>
          </p:spPr>
          <p:txBody>
            <a:bodyPr wrap="none" anchor="ctr"/>
            <a:lstStyle/>
            <a:p>
              <a:pPr algn="ctr" eaLnBrk="1" hangingPunct="1"/>
              <a:endParaRPr lang="en-US" sz="2400">
                <a:latin typeface="Times New Roman" pitchFamily="18" charset="0"/>
              </a:endParaRPr>
            </a:p>
          </p:txBody>
        </p:sp>
        <p:sp>
          <p:nvSpPr>
            <p:cNvPr id="168964" name="AutoShape 4"/>
            <p:cNvSpPr>
              <a:spLocks noChangeArrowheads="1"/>
            </p:cNvSpPr>
            <p:nvPr/>
          </p:nvSpPr>
          <p:spPr bwMode="blackWhite">
            <a:xfrm>
              <a:off x="0" y="96"/>
              <a:ext cx="5376" cy="768"/>
            </a:xfrm>
            <a:custGeom>
              <a:avLst/>
              <a:gdLst>
                <a:gd name="G0" fmla="+- 1000 0 0"/>
                <a:gd name="G1" fmla="+- 1000 0 0"/>
                <a:gd name="G2" fmla="+- G0 0 G1"/>
                <a:gd name="G3" fmla="*/ G1 1 2"/>
                <a:gd name="G4" fmla="+- G0 0 G3"/>
                <a:gd name="T0" fmla="*/ 0 w 1000"/>
                <a:gd name="T1" fmla="*/ 0 h 1000"/>
                <a:gd name="T2" fmla="*/ G4 w 1000"/>
                <a:gd name="T3" fmla="*/ G1 h 1000"/>
              </a:gdLst>
              <a:ahLst/>
              <a:cxnLst>
                <a:cxn ang="0">
                  <a:pos x="0" y="0"/>
                </a:cxn>
                <a:cxn ang="0">
                  <a:pos x="6499" y="0"/>
                </a:cxn>
                <a:cxn ang="0">
                  <a:pos x="7000" y="500"/>
                </a:cxn>
                <a:cxn ang="0">
                  <a:pos x="6500" y="1000"/>
                </a:cxn>
                <a:cxn ang="0">
                  <a:pos x="0" y="1000"/>
                </a:cxn>
              </a:cxnLst>
              <a:rect l="T0" t="T1" r="T2" b="T3"/>
              <a:pathLst>
                <a:path w="7000" h="1000">
                  <a:moveTo>
                    <a:pt x="0" y="0"/>
                  </a:moveTo>
                  <a:lnTo>
                    <a:pt x="6499" y="0"/>
                  </a:lnTo>
                  <a:cubicBezTo>
                    <a:pt x="6776" y="0"/>
                    <a:pt x="7000" y="223"/>
                    <a:pt x="7000" y="500"/>
                  </a:cubicBezTo>
                  <a:cubicBezTo>
                    <a:pt x="7000" y="776"/>
                    <a:pt x="6776" y="999"/>
                    <a:pt x="6500" y="1000"/>
                  </a:cubicBezTo>
                  <a:lnTo>
                    <a:pt x="0" y="1000"/>
                  </a:lnTo>
                  <a:close/>
                </a:path>
              </a:pathLst>
            </a:cu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68965" name="Line 5"/>
            <p:cNvSpPr>
              <a:spLocks noChangeShapeType="1"/>
            </p:cNvSpPr>
            <p:nvPr/>
          </p:nvSpPr>
          <p:spPr bwMode="auto">
            <a:xfrm>
              <a:off x="0" y="768"/>
              <a:ext cx="5088" cy="0"/>
            </a:xfrm>
            <a:prstGeom prst="line">
              <a:avLst/>
            </a:prstGeom>
            <a:noFill/>
            <a:ln w="38100">
              <a:solidFill>
                <a:schemeClr val="bg1"/>
              </a:solidFill>
              <a:round/>
              <a:headEnd/>
              <a:tailEnd/>
            </a:ln>
            <a:effectLst/>
          </p:spPr>
          <p:txBody>
            <a:bodyPr/>
            <a:lstStyle/>
            <a:p>
              <a:endParaRPr lang="en-US"/>
            </a:p>
          </p:txBody>
        </p:sp>
      </p:grpSp>
      <p:sp>
        <p:nvSpPr>
          <p:cNvPr id="168966"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8967"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896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6896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16897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DF530972-ABB5-47E2-91C9-A5A162EDFD3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Arial" pitchFamily="34" charset="0"/>
        </a:defRPr>
      </a:lvl2pPr>
      <a:lvl3pPr algn="l" rtl="0" fontAlgn="base">
        <a:spcBef>
          <a:spcPct val="0"/>
        </a:spcBef>
        <a:spcAft>
          <a:spcPct val="0"/>
        </a:spcAft>
        <a:defRPr sz="4200">
          <a:solidFill>
            <a:schemeClr val="tx2"/>
          </a:solidFill>
          <a:latin typeface="Arial" pitchFamily="34" charset="0"/>
        </a:defRPr>
      </a:lvl3pPr>
      <a:lvl4pPr algn="l" rtl="0" fontAlgn="base">
        <a:spcBef>
          <a:spcPct val="0"/>
        </a:spcBef>
        <a:spcAft>
          <a:spcPct val="0"/>
        </a:spcAft>
        <a:defRPr sz="4200">
          <a:solidFill>
            <a:schemeClr val="tx2"/>
          </a:solidFill>
          <a:latin typeface="Arial" pitchFamily="34" charset="0"/>
        </a:defRPr>
      </a:lvl4pPr>
      <a:lvl5pPr algn="l" rtl="0" fontAlgn="base">
        <a:spcBef>
          <a:spcPct val="0"/>
        </a:spcBef>
        <a:spcAft>
          <a:spcPct val="0"/>
        </a:spcAft>
        <a:defRPr sz="4200">
          <a:solidFill>
            <a:schemeClr val="tx2"/>
          </a:solidFill>
          <a:latin typeface="Arial" pitchFamily="34" charset="0"/>
        </a:defRPr>
      </a:lvl5pPr>
      <a:lvl6pPr marL="457200" algn="l" rtl="0" fontAlgn="base">
        <a:spcBef>
          <a:spcPct val="0"/>
        </a:spcBef>
        <a:spcAft>
          <a:spcPct val="0"/>
        </a:spcAft>
        <a:defRPr sz="4200">
          <a:solidFill>
            <a:schemeClr val="tx2"/>
          </a:solidFill>
          <a:latin typeface="Arial" pitchFamily="34" charset="0"/>
        </a:defRPr>
      </a:lvl6pPr>
      <a:lvl7pPr marL="914400" algn="l" rtl="0" fontAlgn="base">
        <a:spcBef>
          <a:spcPct val="0"/>
        </a:spcBef>
        <a:spcAft>
          <a:spcPct val="0"/>
        </a:spcAft>
        <a:defRPr sz="4200">
          <a:solidFill>
            <a:schemeClr val="tx2"/>
          </a:solidFill>
          <a:latin typeface="Arial" pitchFamily="34" charset="0"/>
        </a:defRPr>
      </a:lvl7pPr>
      <a:lvl8pPr marL="1371600" algn="l" rtl="0" fontAlgn="base">
        <a:spcBef>
          <a:spcPct val="0"/>
        </a:spcBef>
        <a:spcAft>
          <a:spcPct val="0"/>
        </a:spcAft>
        <a:defRPr sz="4200">
          <a:solidFill>
            <a:schemeClr val="tx2"/>
          </a:solidFill>
          <a:latin typeface="Arial" pitchFamily="34" charset="0"/>
        </a:defRPr>
      </a:lvl8pPr>
      <a:lvl9pPr marL="1828800" algn="l" rtl="0" fontAlgn="base">
        <a:spcBef>
          <a:spcPct val="0"/>
        </a:spcBef>
        <a:spcAft>
          <a:spcPct val="0"/>
        </a:spcAft>
        <a:defRPr sz="4200">
          <a:solidFill>
            <a:schemeClr val="tx2"/>
          </a:solidFill>
          <a:latin typeface="Arial"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fontAlgn="base">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CL" sz="1900" b="1"/>
              <a:t>INTER-AMERICAN DEVELOPMENT BANK</a:t>
            </a:r>
            <a:br>
              <a:rPr lang="es-CL" sz="1900" b="1"/>
            </a:br>
            <a:r>
              <a:rPr lang="en-US" sz="1900" b="1"/>
              <a:t/>
            </a:r>
            <a:br>
              <a:rPr lang="en-US" sz="1900" b="1"/>
            </a:br>
            <a:r>
              <a:rPr lang="en-US" sz="1900" b="1"/>
              <a:t>Public Policy Management and Transparency Network: Development Effectiveness and Result-Based Budget Management</a:t>
            </a:r>
          </a:p>
        </p:txBody>
      </p:sp>
      <p:sp>
        <p:nvSpPr>
          <p:cNvPr id="2051" name="Rectangle 3"/>
          <p:cNvSpPr>
            <a:spLocks noGrp="1" noChangeArrowheads="1"/>
          </p:cNvSpPr>
          <p:nvPr>
            <p:ph type="subTitle" idx="1"/>
          </p:nvPr>
        </p:nvSpPr>
        <p:spPr/>
        <p:txBody>
          <a:bodyPr/>
          <a:lstStyle/>
          <a:p>
            <a:pPr>
              <a:lnSpc>
                <a:spcPct val="80000"/>
              </a:lnSpc>
            </a:pPr>
            <a:r>
              <a:rPr lang="en-US" sz="2400" b="1"/>
              <a:t>Off-Budget Operations</a:t>
            </a:r>
          </a:p>
          <a:p>
            <a:pPr>
              <a:lnSpc>
                <a:spcPct val="80000"/>
              </a:lnSpc>
            </a:pPr>
            <a:endParaRPr lang="en-US" sz="1400" b="1"/>
          </a:p>
          <a:p>
            <a:pPr>
              <a:lnSpc>
                <a:spcPct val="80000"/>
              </a:lnSpc>
            </a:pPr>
            <a:r>
              <a:rPr lang="en-US" sz="1800" b="1"/>
              <a:t>Ana María Jul</a:t>
            </a:r>
          </a:p>
          <a:p>
            <a:pPr>
              <a:lnSpc>
                <a:spcPct val="80000"/>
              </a:lnSpc>
            </a:pPr>
            <a:r>
              <a:rPr lang="en-US" sz="1600" b="1"/>
              <a:t>Consultant</a:t>
            </a:r>
          </a:p>
          <a:p>
            <a:pPr>
              <a:lnSpc>
                <a:spcPct val="80000"/>
              </a:lnSpc>
            </a:pPr>
            <a:endParaRPr lang="en-US" sz="1600" b="1"/>
          </a:p>
          <a:p>
            <a:pPr>
              <a:lnSpc>
                <a:spcPct val="80000"/>
              </a:lnSpc>
            </a:pPr>
            <a:r>
              <a:rPr lang="en-US" sz="1800" b="1"/>
              <a:t>Washington, D.C. , May 2006</a:t>
            </a:r>
          </a:p>
          <a:p>
            <a:pPr>
              <a:lnSpc>
                <a:spcPct val="80000"/>
              </a:lnSpc>
            </a:pPr>
            <a:endParaRPr lang="en-US" sz="2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3AA26D9-EE61-4FF5-989C-BDBE6B752705}" type="slidenum">
              <a:rPr lang="en-US"/>
              <a:pPr/>
              <a:t>10</a:t>
            </a:fld>
            <a:endParaRPr lang="en-US"/>
          </a:p>
        </p:txBody>
      </p:sp>
      <p:sp>
        <p:nvSpPr>
          <p:cNvPr id="11266" name="Rectangle 2"/>
          <p:cNvSpPr>
            <a:spLocks noGrp="1" noChangeArrowheads="1"/>
          </p:cNvSpPr>
          <p:nvPr>
            <p:ph type="title"/>
          </p:nvPr>
        </p:nvSpPr>
        <p:spPr/>
        <p:txBody>
          <a:bodyPr/>
          <a:lstStyle/>
          <a:p>
            <a:r>
              <a:rPr lang="en-US" sz="2500"/>
              <a:t>Fiscal Revenue from Public Enterprises</a:t>
            </a:r>
          </a:p>
        </p:txBody>
      </p:sp>
      <p:sp>
        <p:nvSpPr>
          <p:cNvPr id="11267" name="Rectangle 3"/>
          <p:cNvSpPr>
            <a:spLocks noGrp="1" noChangeArrowheads="1"/>
          </p:cNvSpPr>
          <p:nvPr>
            <p:ph type="body" idx="1"/>
          </p:nvPr>
        </p:nvSpPr>
        <p:spPr/>
        <p:txBody>
          <a:bodyPr/>
          <a:lstStyle/>
          <a:p>
            <a:pPr>
              <a:lnSpc>
                <a:spcPct val="80000"/>
              </a:lnSpc>
              <a:buClr>
                <a:schemeClr val="tx1"/>
              </a:buClr>
            </a:pPr>
            <a:r>
              <a:rPr lang="en-US" sz="2000"/>
              <a:t>This mechanism consists in the use of the public enterprises to collect fiscal revenues through tax and dividend regimes different than those applied to the private sector enterprises in the same sector. For example, a tax surcharge can be applied on their surplus, they may be required to transfer all or almost all of their surpluses to the budget independently of their investment plans, and the budget may use reference prices which are different from market prices to calculate their contribution to the budget. </a:t>
            </a:r>
          </a:p>
          <a:p>
            <a:pPr>
              <a:lnSpc>
                <a:spcPct val="80000"/>
              </a:lnSpc>
              <a:buClr>
                <a:schemeClr val="tx1"/>
              </a:buClr>
            </a:pPr>
            <a:endParaRPr lang="en-US" sz="2000"/>
          </a:p>
          <a:p>
            <a:pPr>
              <a:lnSpc>
                <a:spcPct val="80000"/>
              </a:lnSpc>
              <a:buClr>
                <a:schemeClr val="tx1"/>
              </a:buClr>
            </a:pPr>
            <a:r>
              <a:rPr lang="en-US" sz="2000"/>
              <a:t>In these ways the budget collects more revenue, ceteris paribus, from the public than from the private enterprises. The result is that the public enterprises must borrow more than the private ones, which could increase their costs of financing, or reduce their investment levels, in turn affecting their competitiveness and production capacity.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AFE740-C58F-46F8-BC83-5CC45BB9B436}" type="slidenum">
              <a:rPr lang="en-US"/>
              <a:pPr/>
              <a:t>11</a:t>
            </a:fld>
            <a:endParaRPr lang="en-US"/>
          </a:p>
        </p:txBody>
      </p:sp>
      <p:sp>
        <p:nvSpPr>
          <p:cNvPr id="12290" name="Rectangle 2"/>
          <p:cNvSpPr>
            <a:spLocks noGrp="1" noChangeArrowheads="1"/>
          </p:cNvSpPr>
          <p:nvPr>
            <p:ph type="title"/>
          </p:nvPr>
        </p:nvSpPr>
        <p:spPr/>
        <p:txBody>
          <a:bodyPr/>
          <a:lstStyle/>
          <a:p>
            <a:r>
              <a:rPr lang="en-US" sz="2900"/>
              <a:t>Other Considerations</a:t>
            </a:r>
          </a:p>
        </p:txBody>
      </p:sp>
      <p:sp>
        <p:nvSpPr>
          <p:cNvPr id="12291" name="Rectangle 3"/>
          <p:cNvSpPr>
            <a:spLocks noGrp="1" noChangeArrowheads="1"/>
          </p:cNvSpPr>
          <p:nvPr>
            <p:ph type="body" idx="1"/>
          </p:nvPr>
        </p:nvSpPr>
        <p:spPr/>
        <p:txBody>
          <a:bodyPr/>
          <a:lstStyle/>
          <a:p>
            <a:pPr>
              <a:lnSpc>
                <a:spcPct val="80000"/>
              </a:lnSpc>
            </a:pPr>
            <a:r>
              <a:rPr lang="en-US" sz="1800" b="1"/>
              <a:t>Role of Congress.</a:t>
            </a:r>
            <a:r>
              <a:rPr lang="en-US" sz="1800"/>
              <a:t> The role played by congress in the budget process varies among the countries analyzed but appears to be less significant than the one it plays in the OECD countries.</a:t>
            </a:r>
          </a:p>
          <a:p>
            <a:pPr>
              <a:lnSpc>
                <a:spcPct val="80000"/>
              </a:lnSpc>
              <a:buFont typeface="Wingdings" pitchFamily="2" charset="2"/>
              <a:buNone/>
            </a:pPr>
            <a:endParaRPr lang="en-US" sz="1800"/>
          </a:p>
          <a:p>
            <a:pPr>
              <a:lnSpc>
                <a:spcPct val="80000"/>
              </a:lnSpc>
            </a:pPr>
            <a:r>
              <a:rPr lang="en-US" sz="1800" b="1"/>
              <a:t>Fiscal Responsibility Law (FRL).</a:t>
            </a:r>
            <a:r>
              <a:rPr lang="en-US" sz="1800"/>
              <a:t> Fiscal rules are a political declaration in regards of how the government will conduct the public finances over time. The design of fiscal rules must be such that they do not constitute an incentive to find ways to circumvent them through arrears (if it is defined on a cash basis), over or under budgetary estimates (if it is applied on the budget estimates rather than on the actual results), the use of ample contingency reserves, and creative accounting. A proliferation of fiscal rules must be avoided because they can result in an excessive “armoring” that generates incompatibilities among the rules themselves and with the existing budgetary norms and practices. The result may be an under-execution of the budget that weakens the functions that it performs, while at the same time creating incentives to use off-budget operations.</a:t>
            </a:r>
            <a:r>
              <a:rPr lang="en-US" sz="1600"/>
              <a:t> </a:t>
            </a:r>
            <a:endParaRPr lang="en-US" sz="1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044035-F0A8-4BF3-ABAC-3428A3FD8B47}" type="slidenum">
              <a:rPr lang="en-US"/>
              <a:pPr/>
              <a:t>12</a:t>
            </a:fld>
            <a:endParaRPr lang="en-US"/>
          </a:p>
        </p:txBody>
      </p:sp>
      <p:sp>
        <p:nvSpPr>
          <p:cNvPr id="13314" name="Rectangle 2"/>
          <p:cNvSpPr>
            <a:spLocks noGrp="1" noChangeArrowheads="1"/>
          </p:cNvSpPr>
          <p:nvPr>
            <p:ph type="title"/>
          </p:nvPr>
        </p:nvSpPr>
        <p:spPr/>
        <p:txBody>
          <a:bodyPr/>
          <a:lstStyle/>
          <a:p>
            <a:r>
              <a:rPr lang="en-US" sz="3400"/>
              <a:t>OECD Guidelines</a:t>
            </a:r>
          </a:p>
        </p:txBody>
      </p:sp>
      <p:sp>
        <p:nvSpPr>
          <p:cNvPr id="13315" name="Rectangle 3"/>
          <p:cNvSpPr>
            <a:spLocks noGrp="1" noChangeArrowheads="1"/>
          </p:cNvSpPr>
          <p:nvPr>
            <p:ph type="body" idx="1"/>
          </p:nvPr>
        </p:nvSpPr>
        <p:spPr/>
        <p:txBody>
          <a:bodyPr/>
          <a:lstStyle/>
          <a:p>
            <a:pPr>
              <a:lnSpc>
                <a:spcPct val="90000"/>
              </a:lnSpc>
              <a:buFont typeface="Wingdings" pitchFamily="2" charset="2"/>
              <a:buNone/>
            </a:pPr>
            <a:r>
              <a:rPr lang="en-US"/>
              <a:t>	The OECD has defined best practices guidelines for four of the five most common off-budget operations in its member countries. These are the off-budget funds, direct loans, guarantees, public-private partnerships (PPPs), and tax expenditures. To date, the OECD has not defined best practices guidelines for the APPs.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AD7D83B-A7FA-4363-9279-46F1415A0B35}" type="slidenum">
              <a:rPr lang="en-US"/>
              <a:pPr/>
              <a:t>13</a:t>
            </a:fld>
            <a:endParaRPr lang="en-US"/>
          </a:p>
        </p:txBody>
      </p:sp>
      <p:sp>
        <p:nvSpPr>
          <p:cNvPr id="19458" name="Rectangle 2"/>
          <p:cNvSpPr>
            <a:spLocks noGrp="1" noChangeArrowheads="1"/>
          </p:cNvSpPr>
          <p:nvPr>
            <p:ph type="title"/>
          </p:nvPr>
        </p:nvSpPr>
        <p:spPr/>
        <p:txBody>
          <a:bodyPr/>
          <a:lstStyle/>
          <a:p>
            <a:r>
              <a:rPr lang="en-US" sz="3400"/>
              <a:t>ALTERNATIVE GUIDELINES</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en-US" sz="1600"/>
              <a:t>	The alternative guidelines proposed in this paper respond to several reasons.</a:t>
            </a:r>
          </a:p>
          <a:p>
            <a:pPr>
              <a:lnSpc>
                <a:spcPct val="80000"/>
              </a:lnSpc>
              <a:buFont typeface="Wingdings" pitchFamily="2" charset="2"/>
              <a:buNone/>
            </a:pPr>
            <a:r>
              <a:rPr lang="en-US" sz="1600"/>
              <a:t> </a:t>
            </a:r>
          </a:p>
          <a:p>
            <a:pPr>
              <a:lnSpc>
                <a:spcPct val="80000"/>
              </a:lnSpc>
            </a:pPr>
            <a:r>
              <a:rPr lang="en-US" sz="1600"/>
              <a:t>Besides the type of off-budget expenditures which are common in the OECD countries, in the countries analyzed in this study several other mechanisms exist that impede the proper functioning of the budget such as the earmarking of revenue,  expenditure rules, and quasifiscal activities.</a:t>
            </a:r>
          </a:p>
          <a:p>
            <a:pPr>
              <a:lnSpc>
                <a:spcPct val="80000"/>
              </a:lnSpc>
              <a:buFont typeface="Wingdings" pitchFamily="2" charset="2"/>
              <a:buNone/>
            </a:pPr>
            <a:r>
              <a:rPr lang="en-US" sz="1600"/>
              <a:t> </a:t>
            </a:r>
          </a:p>
          <a:p>
            <a:pPr>
              <a:lnSpc>
                <a:spcPct val="80000"/>
              </a:lnSpc>
            </a:pPr>
            <a:r>
              <a:rPr lang="en-US" sz="1600"/>
              <a:t>The use of supplementary budgets, contingency reserves, and of certain budgetary rules in regards to the revisions of revenue estimates and the adjustments permitted to the budgetary appropriations can also impede the proper functioning of the budget.</a:t>
            </a:r>
          </a:p>
          <a:p>
            <a:pPr>
              <a:lnSpc>
                <a:spcPct val="80000"/>
              </a:lnSpc>
              <a:buFont typeface="Wingdings" pitchFamily="2" charset="2"/>
              <a:buNone/>
            </a:pPr>
            <a:r>
              <a:rPr lang="en-US" sz="1600"/>
              <a:t> </a:t>
            </a:r>
          </a:p>
          <a:p>
            <a:pPr>
              <a:lnSpc>
                <a:spcPct val="80000"/>
              </a:lnSpc>
            </a:pPr>
            <a:r>
              <a:rPr lang="en-US" sz="1600"/>
              <a:t>The countries analyzed present some characteristics that require the modification of the OECD guidelines in order to comply with the universality, unity and specificity principles.</a:t>
            </a:r>
          </a:p>
          <a:p>
            <a:pPr>
              <a:lnSpc>
                <a:spcPct val="80000"/>
              </a:lnSpc>
              <a:buFont typeface="Wingdings" pitchFamily="2" charset="2"/>
              <a:buNone/>
            </a:pPr>
            <a:r>
              <a:rPr lang="en-US" sz="1600"/>
              <a:t>  </a:t>
            </a:r>
          </a:p>
          <a:p>
            <a:pPr>
              <a:lnSpc>
                <a:spcPct val="80000"/>
              </a:lnSpc>
            </a:pPr>
            <a:r>
              <a:rPr lang="en-US" sz="1600"/>
              <a:t>Some of the modifications respond to differences in regards to conceptual points which are the basis of OECD guidelines in some areas.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CF01CB6-7770-4B47-9D4B-0FAE3C3B2065}" type="slidenum">
              <a:rPr lang="en-US"/>
              <a:pPr/>
              <a:t>14</a:t>
            </a:fld>
            <a:endParaRPr lang="en-US"/>
          </a:p>
        </p:txBody>
      </p:sp>
      <p:sp>
        <p:nvSpPr>
          <p:cNvPr id="41986" name="Rectangle 2"/>
          <p:cNvSpPr>
            <a:spLocks noGrp="1" noChangeArrowheads="1"/>
          </p:cNvSpPr>
          <p:nvPr>
            <p:ph type="title"/>
          </p:nvPr>
        </p:nvSpPr>
        <p:spPr/>
        <p:txBody>
          <a:bodyPr/>
          <a:lstStyle/>
          <a:p>
            <a:r>
              <a:rPr lang="en-US" sz="3800"/>
              <a:t>Off-budget Funds</a:t>
            </a:r>
          </a:p>
        </p:txBody>
      </p:sp>
      <p:sp>
        <p:nvSpPr>
          <p:cNvPr id="41987" name="Rectangle 3"/>
          <p:cNvSpPr>
            <a:spLocks noGrp="1" noChangeArrowheads="1"/>
          </p:cNvSpPr>
          <p:nvPr>
            <p:ph type="body" idx="1"/>
          </p:nvPr>
        </p:nvSpPr>
        <p:spPr/>
        <p:txBody>
          <a:bodyPr/>
          <a:lstStyle/>
          <a:p>
            <a:pPr>
              <a:lnSpc>
                <a:spcPct val="80000"/>
              </a:lnSpc>
              <a:buFont typeface="Wingdings" pitchFamily="2" charset="2"/>
              <a:buNone/>
            </a:pPr>
            <a:r>
              <a:rPr lang="en-US" sz="1200"/>
              <a:t>	</a:t>
            </a:r>
            <a:r>
              <a:rPr lang="en-US" sz="1400" b="1"/>
              <a:t>BRAZIL</a:t>
            </a:r>
          </a:p>
          <a:p>
            <a:pPr>
              <a:lnSpc>
                <a:spcPct val="80000"/>
              </a:lnSpc>
              <a:buFont typeface="Wingdings" pitchFamily="2" charset="2"/>
              <a:buNone/>
            </a:pPr>
            <a:r>
              <a:rPr lang="en-US" sz="1400"/>
              <a:t>	</a:t>
            </a:r>
            <a:r>
              <a:rPr lang="en-US" sz="1600"/>
              <a:t>There are no off-budget funds. There are various budgetary funds, all of which require a specific law to be created. All budgetary funds enjoy earmarked revenue for their specific expenditures, but they are an integral part of the federal budget and must comply with all budgetary procedures. Budgetary funds may carry over into the next fiscal year any financial surplus remaining from the current fiscal year, provided that it is properly budgeted and executed according to budgetary procedures.</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CHILE</a:t>
            </a:r>
          </a:p>
          <a:p>
            <a:pPr>
              <a:lnSpc>
                <a:spcPct val="80000"/>
              </a:lnSpc>
              <a:buFont typeface="Wingdings" pitchFamily="2" charset="2"/>
              <a:buNone/>
            </a:pPr>
            <a:r>
              <a:rPr lang="en-US" sz="1600" b="1"/>
              <a:t>	</a:t>
            </a:r>
            <a:r>
              <a:rPr lang="en-US" sz="1600"/>
              <a:t>There is one off-budget fund (Petroleum Stabilization Fund) and two budgetary funds (Copper Compensation Fund (FCC) and the Infrastructure Fund (FI)). The FI is today a virtual fund, not regulated by law, managed by the Ministry of Finance. Other off-budget operations are constituted by the revenues and expenditures associated with the Reserved Copper Law (RCL), and the interest obligations accrued on pension bonds. The Public Finances Report (IFP) as well as the public finances statistics include the off-budget expenditures with the central government budget aggregates to obtain the operational statements of the consolidated central government.</a:t>
            </a:r>
            <a:endParaRPr lang="en-US" sz="1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FB61C95-3034-4E73-A76F-0359BC3728DF}" type="slidenum">
              <a:rPr lang="en-US"/>
              <a:pPr/>
              <a:t>15</a:t>
            </a:fld>
            <a:endParaRPr lang="en-US"/>
          </a:p>
        </p:txBody>
      </p:sp>
      <p:sp>
        <p:nvSpPr>
          <p:cNvPr id="60418" name="Rectangle 2"/>
          <p:cNvSpPr>
            <a:spLocks noGrp="1" noChangeArrowheads="1"/>
          </p:cNvSpPr>
          <p:nvPr>
            <p:ph type="title"/>
          </p:nvPr>
        </p:nvSpPr>
        <p:spPr/>
        <p:txBody>
          <a:bodyPr/>
          <a:lstStyle/>
          <a:p>
            <a:r>
              <a:rPr lang="en-US"/>
              <a:t>Off-budget Funds</a:t>
            </a:r>
          </a:p>
        </p:txBody>
      </p:sp>
      <p:sp>
        <p:nvSpPr>
          <p:cNvPr id="60419" name="Rectangle 3"/>
          <p:cNvSpPr>
            <a:spLocks noGrp="1" noChangeArrowheads="1"/>
          </p:cNvSpPr>
          <p:nvPr>
            <p:ph type="body" idx="1"/>
          </p:nvPr>
        </p:nvSpPr>
        <p:spPr/>
        <p:txBody>
          <a:bodyPr/>
          <a:lstStyle/>
          <a:p>
            <a:pPr>
              <a:lnSpc>
                <a:spcPct val="80000"/>
              </a:lnSpc>
              <a:buFont typeface="Wingdings" pitchFamily="2" charset="2"/>
              <a:buNone/>
            </a:pPr>
            <a:r>
              <a:rPr lang="en-US" sz="1800" b="1"/>
              <a:t>	ECUADOR</a:t>
            </a:r>
          </a:p>
          <a:p>
            <a:pPr>
              <a:lnSpc>
                <a:spcPct val="80000"/>
              </a:lnSpc>
              <a:buFont typeface="Wingdings" pitchFamily="2" charset="2"/>
              <a:buNone/>
            </a:pPr>
            <a:endParaRPr lang="en-US" sz="1800" b="1"/>
          </a:p>
          <a:p>
            <a:pPr>
              <a:lnSpc>
                <a:spcPct val="80000"/>
              </a:lnSpc>
              <a:buClr>
                <a:schemeClr val="tx1"/>
              </a:buClr>
            </a:pPr>
            <a:r>
              <a:rPr lang="en-US" sz="1800"/>
              <a:t>The Petroleum Stabilization Fund (FEP) is financed with the petroleum revenues that exceed the revenues envisaged in the budget and its resources are used first to offset for lower petroleum revenues than budgeted.</a:t>
            </a:r>
            <a:r>
              <a:rPr lang="es-ES" sz="1800"/>
              <a:t> </a:t>
            </a:r>
          </a:p>
          <a:p>
            <a:pPr>
              <a:lnSpc>
                <a:spcPct val="80000"/>
              </a:lnSpc>
              <a:buClr>
                <a:schemeClr val="tx1"/>
              </a:buClr>
            </a:pPr>
            <a:endParaRPr lang="es-ES" sz="1800"/>
          </a:p>
          <a:p>
            <a:pPr>
              <a:lnSpc>
                <a:spcPct val="80000"/>
              </a:lnSpc>
              <a:buClr>
                <a:schemeClr val="tx1"/>
              </a:buClr>
            </a:pPr>
            <a:r>
              <a:rPr lang="en-US" sz="1800"/>
              <a:t>The modification of the FRL in 2005 created a special account (CEREPS), which is part of the budget, to deposit the petroleum revenues from the heavy crude that belong to the government, and a 45 percent of the petroleum revenues not envisaged or larger than those envisaged in the approved budget.</a:t>
            </a:r>
            <a:r>
              <a:rPr lang="es-ES" sz="1800"/>
              <a:t> A </a:t>
            </a:r>
            <a:r>
              <a:rPr lang="en-US" sz="1800"/>
              <a:t>2</a:t>
            </a:r>
            <a:r>
              <a:rPr lang="es-ES" sz="1800"/>
              <a:t>0 </a:t>
            </a:r>
            <a:r>
              <a:rPr lang="en-US" sz="1800"/>
              <a:t>percent of the resources of</a:t>
            </a:r>
            <a:r>
              <a:rPr lang="es-ES" sz="1800"/>
              <a:t> CEREPS are </a:t>
            </a:r>
            <a:r>
              <a:rPr lang="en-US" sz="1800"/>
              <a:t>accumulated</a:t>
            </a:r>
            <a:r>
              <a:rPr lang="es-ES" sz="1800"/>
              <a:t> in </a:t>
            </a:r>
            <a:r>
              <a:rPr lang="en-US" sz="1800"/>
              <a:t>the FAC (Savings and Contingencies</a:t>
            </a:r>
            <a:r>
              <a:rPr lang="es-ES" sz="1800"/>
              <a:t> Fund, </a:t>
            </a:r>
            <a:r>
              <a:rPr lang="en-US" sz="1800"/>
              <a:t>an off-budget</a:t>
            </a:r>
            <a:r>
              <a:rPr lang="es-ES" sz="1800"/>
              <a:t> fund) </a:t>
            </a:r>
            <a:r>
              <a:rPr lang="en-US" sz="1800"/>
              <a:t>up to a 2.5 percent of GDP, to stabilize petroleum revenues</a:t>
            </a:r>
            <a:r>
              <a:rPr lang="es-ES" sz="1800"/>
              <a:t> </a:t>
            </a:r>
            <a:r>
              <a:rPr lang="en-US" sz="1800"/>
              <a:t>and for national emergencies.</a:t>
            </a:r>
            <a:r>
              <a:rPr lang="es-ES" sz="1800"/>
              <a:t> </a:t>
            </a:r>
            <a:r>
              <a:rPr lang="en-US" sz="1800"/>
              <a:t>All the funds in the CEREPS which are not used by the end of the fiscal year are automatically transferred to the FAC.</a:t>
            </a:r>
            <a:r>
              <a:rPr lang="es-ES" sz="1800"/>
              <a:t> </a:t>
            </a:r>
            <a:endParaRPr lang="en-US" sz="1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F40B2E8-47A0-4236-B64E-A174FB3D0567}" type="slidenum">
              <a:rPr lang="en-US"/>
              <a:pPr/>
              <a:t>16</a:t>
            </a:fld>
            <a:endParaRPr lang="en-US"/>
          </a:p>
        </p:txBody>
      </p:sp>
      <p:sp>
        <p:nvSpPr>
          <p:cNvPr id="61442" name="Rectangle 2"/>
          <p:cNvSpPr>
            <a:spLocks noGrp="1" noChangeArrowheads="1"/>
          </p:cNvSpPr>
          <p:nvPr>
            <p:ph type="title"/>
          </p:nvPr>
        </p:nvSpPr>
        <p:spPr/>
        <p:txBody>
          <a:bodyPr/>
          <a:lstStyle/>
          <a:p>
            <a:r>
              <a:rPr lang="en-US"/>
              <a:t>Off-budget Funds</a:t>
            </a:r>
          </a:p>
        </p:txBody>
      </p:sp>
      <p:sp>
        <p:nvSpPr>
          <p:cNvPr id="61443" name="Rectangle 3"/>
          <p:cNvSpPr>
            <a:spLocks noGrp="1" noChangeArrowheads="1"/>
          </p:cNvSpPr>
          <p:nvPr>
            <p:ph type="body" idx="1"/>
          </p:nvPr>
        </p:nvSpPr>
        <p:spPr/>
        <p:txBody>
          <a:bodyPr/>
          <a:lstStyle/>
          <a:p>
            <a:pPr>
              <a:lnSpc>
                <a:spcPct val="80000"/>
              </a:lnSpc>
              <a:buFont typeface="Wingdings" pitchFamily="2" charset="2"/>
              <a:buNone/>
            </a:pPr>
            <a:r>
              <a:rPr lang="es-ES" sz="1800" b="1"/>
              <a:t>	MEXICO</a:t>
            </a:r>
          </a:p>
          <a:p>
            <a:pPr>
              <a:lnSpc>
                <a:spcPct val="80000"/>
              </a:lnSpc>
              <a:buFont typeface="Wingdings" pitchFamily="2" charset="2"/>
              <a:buNone/>
            </a:pPr>
            <a:endParaRPr lang="es-ES" sz="1800" b="1"/>
          </a:p>
          <a:p>
            <a:pPr>
              <a:lnSpc>
                <a:spcPct val="80000"/>
              </a:lnSpc>
              <a:buClr>
                <a:schemeClr val="tx1"/>
              </a:buClr>
            </a:pPr>
            <a:r>
              <a:rPr lang="en-US" sz="1800"/>
              <a:t>There are two off-budget funds which seek to perform the function that in other countries is carried on by the contingency reserve which are the Petroleum Revenue Stabilization Fund (FEIP) and the Natural Disasters Fund (FONDEN).</a:t>
            </a:r>
            <a:r>
              <a:rPr lang="es-ES" sz="1800"/>
              <a:t> </a:t>
            </a:r>
            <a:endParaRPr lang="en-US" sz="2800"/>
          </a:p>
          <a:p>
            <a:pPr>
              <a:lnSpc>
                <a:spcPct val="80000"/>
              </a:lnSpc>
              <a:buClr>
                <a:schemeClr val="tx1"/>
              </a:buClr>
            </a:pPr>
            <a:endParaRPr lang="es-ES" sz="1800"/>
          </a:p>
          <a:p>
            <a:pPr>
              <a:lnSpc>
                <a:spcPct val="80000"/>
              </a:lnSpc>
              <a:buClr>
                <a:schemeClr val="tx1"/>
              </a:buClr>
            </a:pPr>
            <a:r>
              <a:rPr lang="en-US" sz="1800"/>
              <a:t>The new Federal Budget and Fiscal Responsibility Law (LFPRH) maintains the FEIP and the FONDEN and creates three other funds which are the Stabilization Fund for the Revenues of the States and Municipalities, a Stabilization Fund for the Investment in Infrastructure of PEMEX, and a Support Fund for the Restructuring of Pensions.</a:t>
            </a:r>
            <a:r>
              <a:rPr lang="es-ES" sz="1800"/>
              <a:t> </a:t>
            </a:r>
          </a:p>
          <a:p>
            <a:pPr>
              <a:lnSpc>
                <a:spcPct val="80000"/>
              </a:lnSpc>
              <a:buClr>
                <a:schemeClr val="tx1"/>
              </a:buClr>
            </a:pPr>
            <a:endParaRPr lang="en-US" sz="1800"/>
          </a:p>
          <a:p>
            <a:pPr>
              <a:lnSpc>
                <a:spcPct val="80000"/>
              </a:lnSpc>
              <a:buClr>
                <a:schemeClr val="tx1"/>
              </a:buClr>
            </a:pPr>
            <a:r>
              <a:rPr lang="en-US" sz="1800"/>
              <a:t>There are two other off-budget funds which</a:t>
            </a:r>
            <a:r>
              <a:rPr lang="es-ES" sz="1800"/>
              <a:t> are </a:t>
            </a:r>
            <a:r>
              <a:rPr lang="en-US" sz="1800"/>
              <a:t>the</a:t>
            </a:r>
            <a:r>
              <a:rPr lang="es-ES" sz="1800"/>
              <a:t> </a:t>
            </a:r>
            <a:r>
              <a:rPr lang="en-US" sz="1800"/>
              <a:t>FARAC created to refinance the debt incurred by the roads concessioned in the 90s, and the </a:t>
            </a:r>
            <a:r>
              <a:rPr lang="es-CL" sz="1800"/>
              <a:t> FINFRA </a:t>
            </a:r>
            <a:r>
              <a:rPr lang="en-US" sz="1800"/>
              <a:t>which</a:t>
            </a:r>
            <a:r>
              <a:rPr lang="es-CL" sz="1800"/>
              <a:t> </a:t>
            </a:r>
            <a:r>
              <a:rPr lang="en-US" sz="1800"/>
              <a:t>was created with the</a:t>
            </a:r>
            <a:r>
              <a:rPr lang="es-CL" sz="1800"/>
              <a:t> </a:t>
            </a:r>
            <a:r>
              <a:rPr lang="en-US" sz="1800"/>
              <a:t>objective to contribute seed capital to private investment projects in infrastructure.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EC83DC0-702C-4A2F-A959-1BC8BACD12A2}" type="slidenum">
              <a:rPr lang="en-US"/>
              <a:pPr/>
              <a:t>17</a:t>
            </a:fld>
            <a:endParaRPr lang="en-US"/>
          </a:p>
        </p:txBody>
      </p:sp>
      <p:sp>
        <p:nvSpPr>
          <p:cNvPr id="63490" name="Rectangle 2"/>
          <p:cNvSpPr>
            <a:spLocks noGrp="1" noChangeArrowheads="1"/>
          </p:cNvSpPr>
          <p:nvPr>
            <p:ph type="title"/>
          </p:nvPr>
        </p:nvSpPr>
        <p:spPr/>
        <p:txBody>
          <a:bodyPr/>
          <a:lstStyle/>
          <a:p>
            <a:r>
              <a:rPr lang="en-US"/>
              <a:t>Off-budget Funds</a:t>
            </a:r>
          </a:p>
        </p:txBody>
      </p:sp>
      <p:sp>
        <p:nvSpPr>
          <p:cNvPr id="63491" name="Rectangle 3"/>
          <p:cNvSpPr>
            <a:spLocks noGrp="1" noChangeArrowheads="1"/>
          </p:cNvSpPr>
          <p:nvPr>
            <p:ph type="body" idx="1"/>
          </p:nvPr>
        </p:nvSpPr>
        <p:spPr/>
        <p:txBody>
          <a:bodyPr/>
          <a:lstStyle/>
          <a:p>
            <a:pPr>
              <a:lnSpc>
                <a:spcPct val="80000"/>
              </a:lnSpc>
              <a:buFont typeface="Wingdings" pitchFamily="2" charset="2"/>
              <a:buNone/>
            </a:pPr>
            <a:r>
              <a:rPr lang="en-US" sz="2000" b="1"/>
              <a:t>	MEXICO</a:t>
            </a:r>
            <a:r>
              <a:rPr lang="en-US" sz="2000"/>
              <a:t> (cont.)</a:t>
            </a:r>
          </a:p>
          <a:p>
            <a:pPr>
              <a:lnSpc>
                <a:spcPct val="80000"/>
              </a:lnSpc>
              <a:buFont typeface="Wingdings" pitchFamily="2" charset="2"/>
              <a:buNone/>
            </a:pPr>
            <a:endParaRPr lang="en-US" sz="2000"/>
          </a:p>
          <a:p>
            <a:pPr>
              <a:lnSpc>
                <a:spcPct val="80000"/>
              </a:lnSpc>
              <a:buFont typeface="Wingdings" pitchFamily="2" charset="2"/>
              <a:buNone/>
            </a:pPr>
            <a:r>
              <a:rPr lang="es-ES" sz="2000"/>
              <a:t>	</a:t>
            </a:r>
            <a:r>
              <a:rPr lang="en-US" sz="2000"/>
              <a:t>There are 21 trust funds with their own structure which operate as parastatals and more than 600 trust funds (reduced from 2000 over the past five years) with no structure but with their own capital. The trust funds which issue debt are not many, previously they were more. Over the past few years the regulations on trust funds have been tightened to make their operations more transparent. The 2006 Federal Expenditures Budget (PEF) prohibits explicitly the creation of trust funds which have the sole objective of circumventing the periodicity of the budget. The funds to constitute a new trust fund or contribute to an existing one must transit through the budget. The LFPRH makes these rules permanent. </a:t>
            </a:r>
            <a:endParaRPr lang="es-ES" sz="2000"/>
          </a:p>
          <a:p>
            <a:pPr>
              <a:lnSpc>
                <a:spcPct val="80000"/>
              </a:lnSpc>
            </a:pPr>
            <a:endParaRPr lang="es-ES" sz="2000"/>
          </a:p>
          <a:p>
            <a:pPr>
              <a:lnSpc>
                <a:spcPct val="80000"/>
              </a:lnSpc>
              <a:buFont typeface="Wingdings" pitchFamily="2" charset="2"/>
              <a:buNone/>
            </a:pPr>
            <a:endParaRPr lang="en-US" sz="2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9EA6A11-A696-40C6-82EE-702BE5CCD4D7}" type="slidenum">
              <a:rPr lang="en-US"/>
              <a:pPr/>
              <a:t>18</a:t>
            </a:fld>
            <a:endParaRPr lang="en-US"/>
          </a:p>
        </p:txBody>
      </p:sp>
      <p:sp>
        <p:nvSpPr>
          <p:cNvPr id="65538" name="Rectangle 2"/>
          <p:cNvSpPr>
            <a:spLocks noGrp="1" noChangeArrowheads="1"/>
          </p:cNvSpPr>
          <p:nvPr>
            <p:ph type="title"/>
          </p:nvPr>
        </p:nvSpPr>
        <p:spPr/>
        <p:txBody>
          <a:bodyPr/>
          <a:lstStyle/>
          <a:p>
            <a:r>
              <a:rPr lang="en-US"/>
              <a:t>Direct Loans</a:t>
            </a:r>
          </a:p>
        </p:txBody>
      </p:sp>
      <p:sp>
        <p:nvSpPr>
          <p:cNvPr id="65539"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r>
              <a:rPr lang="en-US" sz="1800" b="1"/>
              <a:t>	</a:t>
            </a:r>
            <a:r>
              <a:rPr lang="en-US" sz="1800"/>
              <a:t>The government does not provide direct loans but imposes credit requirements on the public banks to channel loans at subsidized rates to priority sectors which are not the subject of credit by the private banks. </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CHILE </a:t>
            </a:r>
          </a:p>
          <a:p>
            <a:pPr>
              <a:lnSpc>
                <a:spcPct val="80000"/>
              </a:lnSpc>
              <a:buFont typeface="Wingdings" pitchFamily="2" charset="2"/>
              <a:buNone/>
            </a:pPr>
            <a:r>
              <a:rPr lang="en-US" sz="1800"/>
              <a:t>	The government grants loans through two lines, operating as a second-tier  institution, </a:t>
            </a:r>
            <a:r>
              <a:rPr lang="es-ES" sz="1800"/>
              <a:t>o</a:t>
            </a:r>
            <a:r>
              <a:rPr lang="en-US" sz="1800"/>
              <a:t>ne is the intermediation line of CORFO for small and medium enterprises, where the risk is assumed by the private banks.</a:t>
            </a:r>
            <a:r>
              <a:rPr lang="es-ES" sz="1800"/>
              <a:t> </a:t>
            </a:r>
            <a:r>
              <a:rPr lang="en-US" sz="1800"/>
              <a:t>It is a revolving fund which requires authorizations for all its loans, as it is not budgeted in net terms.</a:t>
            </a:r>
            <a:r>
              <a:rPr lang="es-ES" sz="1800"/>
              <a:t> </a:t>
            </a:r>
            <a:r>
              <a:rPr lang="en-US" sz="1800"/>
              <a:t>The other line of credit are loans to the small agriculture. The operational result excludes the net lending operations, because they correspond to financial operations that do not affect the net worth as they only change the composition of assets and liabilities. Direct loan operations have decreased from the equivalent of 0.6 percent of GDP (2.8 percent of expenditures) in 1999 to 0.3 percent of GDP (1.5 percent of expenditures) in 2004.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C1F4FB7-5AB3-4E21-83B4-EACEDFF6461D}" type="slidenum">
              <a:rPr lang="en-US"/>
              <a:pPr/>
              <a:t>19</a:t>
            </a:fld>
            <a:endParaRPr lang="en-US"/>
          </a:p>
        </p:txBody>
      </p:sp>
      <p:sp>
        <p:nvSpPr>
          <p:cNvPr id="66562" name="Rectangle 2"/>
          <p:cNvSpPr>
            <a:spLocks noGrp="1" noChangeArrowheads="1"/>
          </p:cNvSpPr>
          <p:nvPr>
            <p:ph type="title"/>
          </p:nvPr>
        </p:nvSpPr>
        <p:spPr/>
        <p:txBody>
          <a:bodyPr/>
          <a:lstStyle/>
          <a:p>
            <a:r>
              <a:rPr lang="en-US"/>
              <a:t>Direct Loans</a:t>
            </a:r>
          </a:p>
        </p:txBody>
      </p:sp>
      <p:sp>
        <p:nvSpPr>
          <p:cNvPr id="66563" name="Rectangle 3"/>
          <p:cNvSpPr>
            <a:spLocks noGrp="1" noChangeArrowheads="1"/>
          </p:cNvSpPr>
          <p:nvPr>
            <p:ph type="body" idx="1"/>
          </p:nvPr>
        </p:nvSpPr>
        <p:spPr/>
        <p:txBody>
          <a:bodyPr/>
          <a:lstStyle/>
          <a:p>
            <a:pPr>
              <a:lnSpc>
                <a:spcPct val="80000"/>
              </a:lnSpc>
              <a:buFont typeface="Wingdings" pitchFamily="2" charset="2"/>
              <a:buNone/>
            </a:pPr>
            <a:r>
              <a:rPr lang="en-US" sz="2400"/>
              <a:t>	</a:t>
            </a:r>
            <a:r>
              <a:rPr lang="en-US" sz="2400" b="1"/>
              <a:t>ECUADOR</a:t>
            </a:r>
          </a:p>
          <a:p>
            <a:pPr>
              <a:lnSpc>
                <a:spcPct val="80000"/>
              </a:lnSpc>
              <a:buFont typeface="Wingdings" pitchFamily="2" charset="2"/>
              <a:buNone/>
            </a:pPr>
            <a:r>
              <a:rPr lang="en-US" sz="2400" b="1"/>
              <a:t>	</a:t>
            </a:r>
            <a:r>
              <a:rPr lang="en-US" sz="2400"/>
              <a:t>There is no direct lending by the government because direct loans are prohibited. The Ecuadorian Social Security Institute (IESS) does provide direct loans. </a:t>
            </a:r>
          </a:p>
          <a:p>
            <a:pPr>
              <a:lnSpc>
                <a:spcPct val="80000"/>
              </a:lnSpc>
              <a:buFont typeface="Wingdings" pitchFamily="2" charset="2"/>
              <a:buNone/>
            </a:pPr>
            <a:endParaRPr lang="en-US" sz="2400"/>
          </a:p>
          <a:p>
            <a:pPr>
              <a:lnSpc>
                <a:spcPct val="80000"/>
              </a:lnSpc>
              <a:buFont typeface="Wingdings" pitchFamily="2" charset="2"/>
              <a:buNone/>
            </a:pPr>
            <a:r>
              <a:rPr lang="en-US" sz="2400"/>
              <a:t>	</a:t>
            </a:r>
            <a:r>
              <a:rPr lang="en-US" sz="2400" b="1"/>
              <a:t>MEXICO</a:t>
            </a:r>
          </a:p>
          <a:p>
            <a:pPr>
              <a:lnSpc>
                <a:spcPct val="80000"/>
              </a:lnSpc>
              <a:buFont typeface="Wingdings" pitchFamily="2" charset="2"/>
              <a:buNone/>
            </a:pPr>
            <a:r>
              <a:rPr lang="en-US" sz="2400"/>
              <a:t>	The federal government does not provide direct loans. To provide support to productive activities it considers a priority it uses the development banks which receive government guarantees as well as with the development funds. The RFSP record these loans as if they were granted by the government and classify them as above the line operations.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5893511-4D39-4F10-BD99-913889FDA540}" type="slidenum">
              <a:rPr lang="en-US"/>
              <a:pPr/>
              <a:t>2</a:t>
            </a:fld>
            <a:endParaRPr lang="en-US"/>
          </a:p>
        </p:txBody>
      </p:sp>
      <p:sp>
        <p:nvSpPr>
          <p:cNvPr id="3074" name="Rectangle 2"/>
          <p:cNvSpPr>
            <a:spLocks noGrp="1" noChangeArrowheads="1"/>
          </p:cNvSpPr>
          <p:nvPr>
            <p:ph type="title"/>
          </p:nvPr>
        </p:nvSpPr>
        <p:spPr/>
        <p:txBody>
          <a:bodyPr/>
          <a:lstStyle/>
          <a:p>
            <a:r>
              <a:rPr lang="en-US" sz="2900"/>
              <a:t>Budget Functions</a:t>
            </a:r>
          </a:p>
        </p:txBody>
      </p:sp>
      <p:sp>
        <p:nvSpPr>
          <p:cNvPr id="3075" name="Rectangle 3"/>
          <p:cNvSpPr>
            <a:spLocks noGrp="1" noChangeArrowheads="1"/>
          </p:cNvSpPr>
          <p:nvPr>
            <p:ph type="body" idx="1"/>
          </p:nvPr>
        </p:nvSpPr>
        <p:spPr/>
        <p:txBody>
          <a:bodyPr/>
          <a:lstStyle/>
          <a:p>
            <a:pPr>
              <a:lnSpc>
                <a:spcPct val="80000"/>
              </a:lnSpc>
            </a:pPr>
            <a:r>
              <a:rPr lang="en-US" sz="2000" b="1"/>
              <a:t>Authorization function:</a:t>
            </a:r>
            <a:r>
              <a:rPr lang="en-US" sz="2000"/>
              <a:t> that all money spent from the public treasury be subject to legislative authorization.</a:t>
            </a:r>
          </a:p>
          <a:p>
            <a:pPr>
              <a:lnSpc>
                <a:spcPct val="80000"/>
              </a:lnSpc>
              <a:buFont typeface="Wingdings" pitchFamily="2" charset="2"/>
              <a:buNone/>
            </a:pPr>
            <a:endParaRPr lang="en-US" sz="2000"/>
          </a:p>
          <a:p>
            <a:pPr>
              <a:lnSpc>
                <a:spcPct val="80000"/>
              </a:lnSpc>
            </a:pPr>
            <a:r>
              <a:rPr lang="en-US" sz="2000" b="1"/>
              <a:t>Allocative/distribution function:</a:t>
            </a:r>
            <a:r>
              <a:rPr lang="en-US" sz="2000"/>
              <a:t> that the budgetary authorities (executive and legislative branches) be able to compare and trade off all changes in expenditures and revenues.</a:t>
            </a:r>
          </a:p>
          <a:p>
            <a:pPr>
              <a:lnSpc>
                <a:spcPct val="80000"/>
              </a:lnSpc>
            </a:pPr>
            <a:endParaRPr lang="en-US" sz="2000"/>
          </a:p>
          <a:p>
            <a:pPr>
              <a:lnSpc>
                <a:spcPct val="80000"/>
              </a:lnSpc>
            </a:pPr>
            <a:r>
              <a:rPr lang="en-US" sz="2000" b="1"/>
              <a:t>Macroeconomic function:</a:t>
            </a:r>
            <a:r>
              <a:rPr lang="en-US" sz="2000"/>
              <a:t> that the budgetary authorities (executive and legislative branches) be able to decide on the impact upon the economy of totals and composition of expenditure, revenues and deficit.</a:t>
            </a:r>
          </a:p>
          <a:p>
            <a:pPr>
              <a:lnSpc>
                <a:spcPct val="80000"/>
              </a:lnSpc>
              <a:buFont typeface="Wingdings" pitchFamily="2" charset="2"/>
              <a:buNone/>
            </a:pPr>
            <a:endParaRPr lang="en-US" sz="2000"/>
          </a:p>
          <a:p>
            <a:pPr>
              <a:lnSpc>
                <a:spcPct val="80000"/>
              </a:lnSpc>
            </a:pPr>
            <a:r>
              <a:rPr lang="en-US" sz="2000" b="1"/>
              <a:t>Administrative function: </a:t>
            </a:r>
            <a:r>
              <a:rPr lang="en-US" sz="2000"/>
              <a:t>that the budgetary authorities (executive and legislative branches) be able to control the cost efficiency of all public service delivery.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D74DEBC-32A3-4EC9-A26C-58F4F28CE1B1}" type="slidenum">
              <a:rPr lang="en-US"/>
              <a:pPr/>
              <a:t>20</a:t>
            </a:fld>
            <a:endParaRPr lang="en-US"/>
          </a:p>
        </p:txBody>
      </p:sp>
      <p:sp>
        <p:nvSpPr>
          <p:cNvPr id="64514" name="Rectangle 2"/>
          <p:cNvSpPr>
            <a:spLocks noGrp="1" noChangeArrowheads="1"/>
          </p:cNvSpPr>
          <p:nvPr>
            <p:ph type="title"/>
          </p:nvPr>
        </p:nvSpPr>
        <p:spPr/>
        <p:txBody>
          <a:bodyPr/>
          <a:lstStyle/>
          <a:p>
            <a:r>
              <a:rPr lang="en-US"/>
              <a:t>GUARANTEES</a:t>
            </a:r>
          </a:p>
        </p:txBody>
      </p:sp>
      <p:sp>
        <p:nvSpPr>
          <p:cNvPr id="64515"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r>
              <a:rPr lang="en-US" sz="1800"/>
              <a:t>	Strict rules are applied to the provision of guarantees by the federal government. The FRL authorizes the public entities to provide guarantees for internal and external loan operations which comply with certain requirements and, for the federal government, within certain limits and conditions determined by the Senate. Also, the provision of a guarantee is conditioned to a collateral of equal or larger value, and that the borrower has no outstanding obligations to the guarantor. The budget only includes a guarantee when it is triggered. The budget includes a contingency reserve that may be used to cover guarantees which are triggered during the fiscal year as long as they have been previously defined as such. </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CHILE</a:t>
            </a:r>
          </a:p>
          <a:p>
            <a:pPr>
              <a:lnSpc>
                <a:spcPct val="80000"/>
              </a:lnSpc>
              <a:buFont typeface="Wingdings" pitchFamily="2" charset="2"/>
              <a:buNone/>
            </a:pPr>
            <a:r>
              <a:rPr lang="en-US" sz="1800"/>
              <a:t>	There are three types of guarantees provided to the private sector, minimum pensions, PPP contracts, and on private bank loans for higher education. The impact of the triggering of guarantees appears separately in the budget and is not covered by the contingency reserve.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A3A17DF-F6D0-473C-BCD0-E157B0ABD259}" type="slidenum">
              <a:rPr lang="en-US"/>
              <a:pPr/>
              <a:t>21</a:t>
            </a:fld>
            <a:endParaRPr lang="en-US"/>
          </a:p>
        </p:txBody>
      </p:sp>
      <p:sp>
        <p:nvSpPr>
          <p:cNvPr id="67586" name="Rectangle 2"/>
          <p:cNvSpPr>
            <a:spLocks noGrp="1" noChangeArrowheads="1"/>
          </p:cNvSpPr>
          <p:nvPr>
            <p:ph type="title"/>
          </p:nvPr>
        </p:nvSpPr>
        <p:spPr/>
        <p:txBody>
          <a:bodyPr/>
          <a:lstStyle/>
          <a:p>
            <a:r>
              <a:rPr lang="en-US"/>
              <a:t>GUARANTEES</a:t>
            </a:r>
          </a:p>
        </p:txBody>
      </p:sp>
      <p:sp>
        <p:nvSpPr>
          <p:cNvPr id="67587"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1800" b="1"/>
              <a:t>ECUADOR</a:t>
            </a:r>
          </a:p>
          <a:p>
            <a:pPr>
              <a:lnSpc>
                <a:spcPct val="80000"/>
              </a:lnSpc>
              <a:buFont typeface="Wingdings" pitchFamily="2" charset="2"/>
              <a:buNone/>
            </a:pPr>
            <a:r>
              <a:rPr lang="en-US" sz="1800"/>
              <a:t>	The FRL establishes that the central government may not contract loans on behalf of entities and companies which are regulated under the private sector companies legal regime, and it may not assume or guarantee the loans of these enterprises. However, it may provide guarantees to these enterprises if they are approved by a special law. In practice the concession of guarantees is limited by the fiscal rule on the public debt to GDP ratio. </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MEXICO</a:t>
            </a:r>
          </a:p>
          <a:p>
            <a:pPr>
              <a:lnSpc>
                <a:spcPct val="80000"/>
              </a:lnSpc>
              <a:buFont typeface="Wingdings" pitchFamily="2" charset="2"/>
              <a:buNone/>
            </a:pPr>
            <a:r>
              <a:rPr lang="en-US" sz="1800"/>
              <a:t>	Guarantees may be provided for loan operations with international organizations or with national public or private entities as well as with foreign ones, provided that the loans are used for investment purposes or for productive activities included in the social and economic development policies, that they generate enough resources to repay the loans, and have the proper guarantees.</a:t>
            </a:r>
            <a:r>
              <a:rPr lang="en-US" sz="2000"/>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D39F31B-A1FD-423F-BC92-81135B93534C}" type="slidenum">
              <a:rPr lang="en-US"/>
              <a:pPr/>
              <a:t>22</a:t>
            </a:fld>
            <a:endParaRPr lang="en-US"/>
          </a:p>
        </p:txBody>
      </p:sp>
      <p:sp>
        <p:nvSpPr>
          <p:cNvPr id="68610" name="Rectangle 2"/>
          <p:cNvSpPr>
            <a:spLocks noGrp="1" noChangeArrowheads="1"/>
          </p:cNvSpPr>
          <p:nvPr>
            <p:ph type="title"/>
          </p:nvPr>
        </p:nvSpPr>
        <p:spPr/>
        <p:txBody>
          <a:bodyPr/>
          <a:lstStyle/>
          <a:p>
            <a:r>
              <a:rPr lang="en-US" sz="2900"/>
              <a:t>Public-Private Partnerships (PPPs)</a:t>
            </a:r>
          </a:p>
        </p:txBody>
      </p:sp>
      <p:sp>
        <p:nvSpPr>
          <p:cNvPr id="68611"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BRAZIL</a:t>
            </a:r>
          </a:p>
          <a:p>
            <a:pPr>
              <a:lnSpc>
                <a:spcPct val="80000"/>
              </a:lnSpc>
              <a:buFont typeface="Wingdings" pitchFamily="2" charset="2"/>
              <a:buNone/>
            </a:pPr>
            <a:r>
              <a:rPr lang="en-US" sz="1600"/>
              <a:t>	The Law limits the amount of resources that the federal government may commit on PPPs and also seeks to define rules to prevent that the public entities increase expenditure through PPPs. In addition, the expenditure generated by PPPs is subject to the FRL requirement that no permanent expenditure may be created without a corresponding increase in permanent revenues or cuts in other permanent expenditure and the objective of the PPP contract must have been established in the Multi-year Plan. Concessions in which more than 70 percent of the remuneration of the private investor is paid by the public entity have to be approved by congress. </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CHILE</a:t>
            </a:r>
          </a:p>
          <a:p>
            <a:pPr>
              <a:lnSpc>
                <a:spcPct val="80000"/>
              </a:lnSpc>
              <a:buFont typeface="Wingdings" pitchFamily="2" charset="2"/>
              <a:buNone/>
            </a:pPr>
            <a:r>
              <a:rPr lang="en-US" sz="1600"/>
              <a:t>	The Ministry of Finance participates all along the process, starting from the evaluation of the project from a macroeconomic and fiscal point of view, including the contingent liabilities associated with the guarantees provided. There is no legal limit on the resources that may be committed in subsidies and guarantees for concessions. What is used is an Intertemporal Budget Restriction (RPI) in regards to the resources that may be used for these projects on the basis of the long-term budget projections for the investment to be effected by the Ministry of Public Works (MOP). Congress is not involved in the identification or in the approval of the projects that are implemented as PPPs.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FC546F-DD8E-4567-8B62-C52A6C0283C9}" type="slidenum">
              <a:rPr lang="en-US"/>
              <a:pPr/>
              <a:t>23</a:t>
            </a:fld>
            <a:endParaRPr lang="en-US"/>
          </a:p>
        </p:txBody>
      </p:sp>
      <p:sp>
        <p:nvSpPr>
          <p:cNvPr id="69634" name="Rectangle 2"/>
          <p:cNvSpPr>
            <a:spLocks noGrp="1" noChangeArrowheads="1"/>
          </p:cNvSpPr>
          <p:nvPr>
            <p:ph type="title"/>
          </p:nvPr>
        </p:nvSpPr>
        <p:spPr/>
        <p:txBody>
          <a:bodyPr/>
          <a:lstStyle/>
          <a:p>
            <a:r>
              <a:rPr lang="en-US" sz="2900"/>
              <a:t>Public-Private Partnerships (PPPs)</a:t>
            </a:r>
          </a:p>
        </p:txBody>
      </p:sp>
      <p:sp>
        <p:nvSpPr>
          <p:cNvPr id="69635"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r>
              <a:rPr lang="en-US" sz="1600"/>
              <a:t>	No public funds were considered in the only project in operation as it was based on a recovery of the investment through tolls. However, political subsidies have been granted by adjusting the toll by less than the equilibrium tariff based on a so-called socially acceptable tariff, with the difference assumed by the MOP. Also, additional investments have been required and it has been necessary to adjust the design of the road because of new traffic. As a result, the MOP has accumulated debts with the concession. </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MEXICO</a:t>
            </a:r>
          </a:p>
          <a:p>
            <a:pPr>
              <a:lnSpc>
                <a:spcPct val="80000"/>
              </a:lnSpc>
              <a:buFont typeface="Wingdings" pitchFamily="2" charset="2"/>
              <a:buNone/>
            </a:pPr>
            <a:r>
              <a:rPr lang="en-US" sz="1600"/>
              <a:t>	There are three types of PPPs:  PIDIREGAS, toll road c</a:t>
            </a:r>
            <a:r>
              <a:rPr lang="es-CL" sz="1600"/>
              <a:t>oncessions, and </a:t>
            </a:r>
            <a:r>
              <a:rPr lang="en-US" sz="1600"/>
              <a:t>Service Provision Projects</a:t>
            </a:r>
            <a:r>
              <a:rPr lang="es-CL" sz="1600"/>
              <a:t> (PPS). </a:t>
            </a:r>
            <a:r>
              <a:rPr lang="en-US" sz="1600"/>
              <a:t>Although there is no need for budgetary appropriations when a PIDIREGAS project is started, the proposals for these projects are part of the discussion and approval process of the annual budget by the Chamber of Deputies. PIDIREGAS expenditures have a de jure preferential status in the budget. The draft PEF for every fiscal year must indicate the commitments stemming from the PPS contracts both for the current fiscal year as well as for the following ones. It must also include the contingent liabilities associated with the PIDIREGAS and PPS under which the entities may have to acquire assets under certain conditions. The participation of the public sector in the toll road concessions is effected through FINFRA.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4A62E4D-210E-49CA-9F23-F6F7F9C5C45D}" type="slidenum">
              <a:rPr lang="en-US"/>
              <a:pPr/>
              <a:t>24</a:t>
            </a:fld>
            <a:endParaRPr lang="en-US"/>
          </a:p>
        </p:txBody>
      </p:sp>
      <p:sp>
        <p:nvSpPr>
          <p:cNvPr id="70658" name="Rectangle 2"/>
          <p:cNvSpPr>
            <a:spLocks noGrp="1" noChangeArrowheads="1"/>
          </p:cNvSpPr>
          <p:nvPr>
            <p:ph type="title"/>
          </p:nvPr>
        </p:nvSpPr>
        <p:spPr/>
        <p:txBody>
          <a:bodyPr/>
          <a:lstStyle/>
          <a:p>
            <a:r>
              <a:rPr lang="en-US" sz="3800"/>
              <a:t>Quasifiscal Activities</a:t>
            </a:r>
          </a:p>
        </p:txBody>
      </p:sp>
      <p:sp>
        <p:nvSpPr>
          <p:cNvPr id="70659"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endParaRPr lang="en-US" sz="1800" b="1"/>
          </a:p>
          <a:p>
            <a:pPr>
              <a:lnSpc>
                <a:spcPct val="80000"/>
              </a:lnSpc>
              <a:buClr>
                <a:schemeClr val="tx1"/>
              </a:buClr>
            </a:pPr>
            <a:r>
              <a:rPr lang="en-US" sz="1800"/>
              <a:t>The quasifiscal activities of the nonfinancial public enterprises have been largely eliminated.</a:t>
            </a:r>
          </a:p>
          <a:p>
            <a:pPr>
              <a:lnSpc>
                <a:spcPct val="80000"/>
              </a:lnSpc>
              <a:buClr>
                <a:schemeClr val="tx1"/>
              </a:buClr>
            </a:pPr>
            <a:endParaRPr lang="en-US" sz="1800"/>
          </a:p>
          <a:p>
            <a:pPr>
              <a:lnSpc>
                <a:spcPct val="80000"/>
              </a:lnSpc>
              <a:buClr>
                <a:schemeClr val="tx1"/>
              </a:buClr>
            </a:pPr>
            <a:r>
              <a:rPr lang="en-US" sz="1800"/>
              <a:t>Relations between the budget and the central bank (BCB) are transparent. Nevertheless, minimum reserve requirements are high, constituting a source of revenue for the central bank which is not included in the budget. </a:t>
            </a:r>
          </a:p>
          <a:p>
            <a:pPr>
              <a:lnSpc>
                <a:spcPct val="80000"/>
              </a:lnSpc>
              <a:buClr>
                <a:schemeClr val="tx1"/>
              </a:buClr>
            </a:pPr>
            <a:endParaRPr lang="en-US" sz="1800"/>
          </a:p>
          <a:p>
            <a:pPr>
              <a:lnSpc>
                <a:spcPct val="80000"/>
              </a:lnSpc>
              <a:buClr>
                <a:schemeClr val="tx1"/>
              </a:buClr>
            </a:pPr>
            <a:r>
              <a:rPr lang="en-US" sz="1800"/>
              <a:t>Operations of a quasi-fiscal nature of the financial public enterprises have been apparently largely eliminated. However, the complexity of the credit programs implemented through the public financial institutions is such that makes it difficult to estimate the cost of these programs as well as those conducted through funds. The subsidies may be granted through the equalization of interest rates and prices, issue of government paper, and direct payments.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A768B59-FE53-4A0B-98B8-771932597000}" type="slidenum">
              <a:rPr lang="en-US"/>
              <a:pPr/>
              <a:t>25</a:t>
            </a:fld>
            <a:endParaRPr lang="en-US"/>
          </a:p>
        </p:txBody>
      </p:sp>
      <p:sp>
        <p:nvSpPr>
          <p:cNvPr id="71682" name="Rectangle 2"/>
          <p:cNvSpPr>
            <a:spLocks noGrp="1" noChangeArrowheads="1"/>
          </p:cNvSpPr>
          <p:nvPr>
            <p:ph type="title"/>
          </p:nvPr>
        </p:nvSpPr>
        <p:spPr/>
        <p:txBody>
          <a:bodyPr/>
          <a:lstStyle/>
          <a:p>
            <a:r>
              <a:rPr lang="en-US" sz="3800"/>
              <a:t>Quasifiscal Activities</a:t>
            </a:r>
          </a:p>
        </p:txBody>
      </p:sp>
      <p:sp>
        <p:nvSpPr>
          <p:cNvPr id="71683"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CHILE</a:t>
            </a:r>
          </a:p>
          <a:p>
            <a:pPr>
              <a:lnSpc>
                <a:spcPct val="80000"/>
              </a:lnSpc>
              <a:buFont typeface="Wingdings" pitchFamily="2" charset="2"/>
              <a:buNone/>
            </a:pPr>
            <a:endParaRPr lang="en-US" sz="1800" b="1"/>
          </a:p>
          <a:p>
            <a:pPr>
              <a:lnSpc>
                <a:spcPct val="80000"/>
              </a:lnSpc>
              <a:buClr>
                <a:schemeClr val="tx1"/>
              </a:buClr>
            </a:pPr>
            <a:r>
              <a:rPr lang="en-US" sz="1800"/>
              <a:t>Some enterprises conduct activities with social content and do not cover their operational costs with their revenues, in which case the government covers their financing needs with transfers from the budget, guarantees on their loans, and direct payments of their loans. The policy is to reflect all the quasifiscal activities of the public enterprises in the budget so that it covers all fiscal activities, although there are exceptions.</a:t>
            </a:r>
          </a:p>
          <a:p>
            <a:pPr>
              <a:lnSpc>
                <a:spcPct val="80000"/>
              </a:lnSpc>
              <a:buClr>
                <a:schemeClr val="tx1"/>
              </a:buClr>
            </a:pPr>
            <a:endParaRPr lang="en-US" sz="1800"/>
          </a:p>
          <a:p>
            <a:pPr>
              <a:lnSpc>
                <a:spcPct val="80000"/>
              </a:lnSpc>
              <a:buClr>
                <a:schemeClr val="tx1"/>
              </a:buClr>
            </a:pPr>
            <a:r>
              <a:rPr lang="en-US" sz="1800"/>
              <a:t>The only quasifiscal activity of the BCCH dates from the rescue operation of the commercial banks in the early 80s, which resulted in a deficit that persists until now. </a:t>
            </a:r>
          </a:p>
          <a:p>
            <a:pPr>
              <a:lnSpc>
                <a:spcPct val="80000"/>
              </a:lnSpc>
              <a:buClr>
                <a:schemeClr val="tx1"/>
              </a:buClr>
            </a:pPr>
            <a:endParaRPr lang="en-US" sz="1800"/>
          </a:p>
          <a:p>
            <a:pPr>
              <a:lnSpc>
                <a:spcPct val="80000"/>
              </a:lnSpc>
              <a:buClr>
                <a:schemeClr val="tx1"/>
              </a:buClr>
            </a:pPr>
            <a:r>
              <a:rPr lang="en-US" sz="1800"/>
              <a:t>The participation of the government in commercial banking activities is limited to the BancoEstado, which conducts quasifiscal activities that are not quantified. It may not lend to the government or to the public enterprises, although it may participate in leasing operations of the government.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D5CEC08-9BDD-4D62-B5D0-00F0F0A013D6}" type="slidenum">
              <a:rPr lang="en-US"/>
              <a:pPr/>
              <a:t>26</a:t>
            </a:fld>
            <a:endParaRPr lang="en-US"/>
          </a:p>
        </p:txBody>
      </p:sp>
      <p:sp>
        <p:nvSpPr>
          <p:cNvPr id="72706" name="Rectangle 2"/>
          <p:cNvSpPr>
            <a:spLocks noGrp="1" noChangeArrowheads="1"/>
          </p:cNvSpPr>
          <p:nvPr>
            <p:ph type="title"/>
          </p:nvPr>
        </p:nvSpPr>
        <p:spPr/>
        <p:txBody>
          <a:bodyPr/>
          <a:lstStyle/>
          <a:p>
            <a:r>
              <a:rPr lang="en-US" sz="3800"/>
              <a:t>Quasifiscal Activities</a:t>
            </a:r>
          </a:p>
        </p:txBody>
      </p:sp>
      <p:sp>
        <p:nvSpPr>
          <p:cNvPr id="72707"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ECUADOR</a:t>
            </a:r>
          </a:p>
          <a:p>
            <a:pPr>
              <a:lnSpc>
                <a:spcPct val="80000"/>
              </a:lnSpc>
              <a:buFont typeface="Wingdings" pitchFamily="2" charset="2"/>
              <a:buNone/>
            </a:pPr>
            <a:endParaRPr lang="en-US" sz="1800" b="1"/>
          </a:p>
          <a:p>
            <a:pPr>
              <a:lnSpc>
                <a:spcPct val="80000"/>
              </a:lnSpc>
            </a:pPr>
            <a:r>
              <a:rPr lang="en-US" sz="1800"/>
              <a:t>The quasifiscal operations of PetroEcuador (PE) are substantial because fuel prices have been frozen since 2003. It is estimated that the subsidies (calculated in relation to the import prices) granted through the administered prices of fuels reached the equivalent of close to 4 percent of GDP in 2005 compared with 1.8 percent of GDP in 2003. </a:t>
            </a:r>
          </a:p>
          <a:p>
            <a:pPr>
              <a:lnSpc>
                <a:spcPct val="80000"/>
              </a:lnSpc>
              <a:buFont typeface="Wingdings" pitchFamily="2" charset="2"/>
              <a:buNone/>
            </a:pPr>
            <a:endParaRPr lang="en-US" sz="1800"/>
          </a:p>
          <a:p>
            <a:pPr>
              <a:lnSpc>
                <a:spcPct val="80000"/>
              </a:lnSpc>
            </a:pPr>
            <a:r>
              <a:rPr lang="en-US" sz="1800"/>
              <a:t>The government administers also the tariffs of the public enterprises in the electricity and telecommunications sectors. In the electricity sector for example, the average rate is less that the average cost and a surcharge of 10 percent is paid by the commercial and industrial users to cover the costs of rural electrification. The 2005 and 2006 budgets have included appropriations for electricity subsidies of US$80 million. However, the deficit stemming from the subsidized rates is estimated at US$179 million for 2005 alone. </a:t>
            </a:r>
            <a:br>
              <a:rPr lang="en-US" sz="1800"/>
            </a:br>
            <a:endParaRPr lang="en-US" sz="18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92E8E19-0F00-4E3B-960A-973876088CFE}" type="slidenum">
              <a:rPr lang="en-US"/>
              <a:pPr/>
              <a:t>27</a:t>
            </a:fld>
            <a:endParaRPr lang="en-US"/>
          </a:p>
        </p:txBody>
      </p:sp>
      <p:sp>
        <p:nvSpPr>
          <p:cNvPr id="73730" name="Rectangle 2"/>
          <p:cNvSpPr>
            <a:spLocks noGrp="1" noChangeArrowheads="1"/>
          </p:cNvSpPr>
          <p:nvPr>
            <p:ph type="title"/>
          </p:nvPr>
        </p:nvSpPr>
        <p:spPr/>
        <p:txBody>
          <a:bodyPr/>
          <a:lstStyle/>
          <a:p>
            <a:r>
              <a:rPr lang="en-US" sz="3800"/>
              <a:t>Quasifiscal Activities</a:t>
            </a:r>
          </a:p>
        </p:txBody>
      </p:sp>
      <p:sp>
        <p:nvSpPr>
          <p:cNvPr id="73731"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ECUADOR</a:t>
            </a:r>
            <a:r>
              <a:rPr lang="en-US" sz="1800"/>
              <a:t> (cont.)</a:t>
            </a:r>
          </a:p>
          <a:p>
            <a:pPr>
              <a:lnSpc>
                <a:spcPct val="80000"/>
              </a:lnSpc>
              <a:buFont typeface="Wingdings" pitchFamily="2" charset="2"/>
              <a:buNone/>
            </a:pPr>
            <a:endParaRPr lang="en-US" sz="1800"/>
          </a:p>
          <a:p>
            <a:pPr>
              <a:lnSpc>
                <a:spcPct val="80000"/>
              </a:lnSpc>
              <a:buClr>
                <a:schemeClr val="tx1"/>
              </a:buClr>
            </a:pPr>
            <a:r>
              <a:rPr lang="en-US" sz="1800"/>
              <a:t>The public enterprises of the Solidarity Fund also lack transparency. The Fund’s objective is to handle human development, primarily targeting the most depressed sectors in the country, through expenditure on education, health, and public services.</a:t>
            </a:r>
          </a:p>
          <a:p>
            <a:pPr>
              <a:lnSpc>
                <a:spcPct val="80000"/>
              </a:lnSpc>
              <a:buClr>
                <a:schemeClr val="tx1"/>
              </a:buClr>
            </a:pPr>
            <a:endParaRPr lang="en-US" sz="1800"/>
          </a:p>
          <a:p>
            <a:pPr>
              <a:lnSpc>
                <a:spcPct val="80000"/>
              </a:lnSpc>
              <a:buClr>
                <a:schemeClr val="tx1"/>
              </a:buClr>
            </a:pPr>
            <a:r>
              <a:rPr lang="en-US" sz="1800"/>
              <a:t>The BCE does not provide loans to other government agencies nor does it lend or provide guarantees to private financial institutions other than liquidity assistance loans. The BCE transfers 75 percent of its profits to the central government. </a:t>
            </a:r>
          </a:p>
          <a:p>
            <a:pPr>
              <a:lnSpc>
                <a:spcPct val="80000"/>
              </a:lnSpc>
              <a:buClr>
                <a:schemeClr val="tx1"/>
              </a:buClr>
            </a:pPr>
            <a:endParaRPr lang="en-US" sz="1800"/>
          </a:p>
          <a:p>
            <a:pPr>
              <a:lnSpc>
                <a:spcPct val="80000"/>
              </a:lnSpc>
              <a:buClr>
                <a:schemeClr val="tx1"/>
              </a:buClr>
            </a:pPr>
            <a:r>
              <a:rPr lang="en-US" sz="1800"/>
              <a:t>The central bank approves the budgets of the financial institutions subject to the budget directives. The fiscal rule imposed on the growth of the operational expenses of the public financial entities seeks to reduce the wage pressures on these agencies which are not part of the budget.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253A290-4E35-46EA-B796-DAD7FA2362F8}" type="slidenum">
              <a:rPr lang="en-US"/>
              <a:pPr/>
              <a:t>28</a:t>
            </a:fld>
            <a:endParaRPr lang="en-US"/>
          </a:p>
        </p:txBody>
      </p:sp>
      <p:sp>
        <p:nvSpPr>
          <p:cNvPr id="74754" name="Rectangle 2"/>
          <p:cNvSpPr>
            <a:spLocks noGrp="1" noChangeArrowheads="1"/>
          </p:cNvSpPr>
          <p:nvPr>
            <p:ph type="title"/>
          </p:nvPr>
        </p:nvSpPr>
        <p:spPr/>
        <p:txBody>
          <a:bodyPr/>
          <a:lstStyle/>
          <a:p>
            <a:r>
              <a:rPr lang="en-US" sz="3800"/>
              <a:t>Quasifiscal Activities</a:t>
            </a:r>
          </a:p>
        </p:txBody>
      </p:sp>
      <p:sp>
        <p:nvSpPr>
          <p:cNvPr id="74755"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ECUADOR</a:t>
            </a:r>
            <a:r>
              <a:rPr lang="en-US" sz="1800"/>
              <a:t> (cont.)</a:t>
            </a:r>
          </a:p>
          <a:p>
            <a:pPr>
              <a:lnSpc>
                <a:spcPct val="80000"/>
              </a:lnSpc>
              <a:buFont typeface="Wingdings" pitchFamily="2" charset="2"/>
              <a:buNone/>
            </a:pPr>
            <a:endParaRPr lang="en-US" sz="1800"/>
          </a:p>
          <a:p>
            <a:pPr>
              <a:lnSpc>
                <a:spcPct val="80000"/>
              </a:lnSpc>
              <a:buClr>
                <a:schemeClr val="tx1"/>
              </a:buClr>
            </a:pPr>
            <a:r>
              <a:rPr lang="en-US" sz="1800"/>
              <a:t>The quasifiscal activities of the financial enterprises are conducted through subsidized loans and debt pardons, which have gradually eroded the capital of these institutions and have been covered by the government.</a:t>
            </a:r>
          </a:p>
          <a:p>
            <a:pPr>
              <a:lnSpc>
                <a:spcPct val="80000"/>
              </a:lnSpc>
              <a:buClr>
                <a:schemeClr val="tx1"/>
              </a:buClr>
            </a:pPr>
            <a:endParaRPr lang="en-US" sz="1800"/>
          </a:p>
          <a:p>
            <a:pPr>
              <a:lnSpc>
                <a:spcPct val="80000"/>
              </a:lnSpc>
              <a:buClr>
                <a:schemeClr val="tx1"/>
              </a:buClr>
            </a:pPr>
            <a:r>
              <a:rPr lang="en-US" sz="1800"/>
              <a:t>The FRL has identified quasifiscal operations to be conducted through credit lines at preferential interest rates, which will be financed with petroleum revenues. These credit lines will constitute revolving funds to provide loans. The implicit subsidies as well as the costs stemming from these operations will not be quantified either. The FRL sets a non-repayment rate of 18 percent as the ceiling to stop these operations.</a:t>
            </a:r>
          </a:p>
          <a:p>
            <a:pPr>
              <a:lnSpc>
                <a:spcPct val="80000"/>
              </a:lnSpc>
              <a:buClr>
                <a:schemeClr val="tx1"/>
              </a:buClr>
              <a:buFont typeface="Wingdings" pitchFamily="2" charset="2"/>
              <a:buNone/>
            </a:pPr>
            <a:r>
              <a:rPr lang="en-US" sz="1800"/>
              <a:t>	</a:t>
            </a:r>
          </a:p>
          <a:p>
            <a:pPr>
              <a:lnSpc>
                <a:spcPct val="80000"/>
              </a:lnSpc>
              <a:buClr>
                <a:schemeClr val="tx1"/>
              </a:buClr>
            </a:pPr>
            <a:r>
              <a:rPr lang="en-US" sz="1800"/>
              <a:t>One quasifiscal activity conducted through the private sector companies stems from the requirement that 15 percent of their profits must be paid to the workers.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ADD930-05D1-405F-9324-9B705D41A980}" type="slidenum">
              <a:rPr lang="en-US"/>
              <a:pPr/>
              <a:t>29</a:t>
            </a:fld>
            <a:endParaRPr lang="en-US"/>
          </a:p>
        </p:txBody>
      </p:sp>
      <p:sp>
        <p:nvSpPr>
          <p:cNvPr id="75778" name="Rectangle 2"/>
          <p:cNvSpPr>
            <a:spLocks noGrp="1" noChangeArrowheads="1"/>
          </p:cNvSpPr>
          <p:nvPr>
            <p:ph type="title"/>
          </p:nvPr>
        </p:nvSpPr>
        <p:spPr/>
        <p:txBody>
          <a:bodyPr/>
          <a:lstStyle/>
          <a:p>
            <a:r>
              <a:rPr lang="en-US" sz="3800"/>
              <a:t>Quasifiscal Activities</a:t>
            </a:r>
          </a:p>
        </p:txBody>
      </p:sp>
      <p:sp>
        <p:nvSpPr>
          <p:cNvPr id="75779"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MEXICO</a:t>
            </a:r>
          </a:p>
          <a:p>
            <a:pPr>
              <a:lnSpc>
                <a:spcPct val="80000"/>
              </a:lnSpc>
              <a:buFont typeface="Wingdings" pitchFamily="2" charset="2"/>
              <a:buNone/>
            </a:pPr>
            <a:endParaRPr lang="en-US" sz="1800" b="1"/>
          </a:p>
          <a:p>
            <a:pPr>
              <a:lnSpc>
                <a:spcPct val="80000"/>
              </a:lnSpc>
              <a:buClr>
                <a:schemeClr val="tx1"/>
              </a:buClr>
            </a:pPr>
            <a:r>
              <a:rPr lang="en-US" sz="1800"/>
              <a:t>Some of the nonfinancial public enterprises engage in significant quasifiscal activities. For example, the electricity companies subsidize electricity for residential and farm consumption on behalf of the federal government. The subsidy is estimated at about 0.8 percent of GDP. The companies, however, receive no transfers from the federal government, and the PEF does not explicitly record gross flows between the government and the public enterprises on this score. The government has, however, established a compensation mechanism whereby the enterprises must pay a fixed fee to the federal government for the use of its assets. The value of subsidies granted is deducted from this transfer, if the difference is negative, the enterprise absorbs the subsidy, and if it is positive it is capitalized. </a:t>
            </a:r>
          </a:p>
          <a:p>
            <a:pPr>
              <a:lnSpc>
                <a:spcPct val="80000"/>
              </a:lnSpc>
              <a:buClr>
                <a:schemeClr val="tx1"/>
              </a:buClr>
            </a:pPr>
            <a:endParaRPr lang="en-US" sz="1800"/>
          </a:p>
          <a:p>
            <a:pPr>
              <a:lnSpc>
                <a:spcPct val="80000"/>
              </a:lnSpc>
              <a:buClr>
                <a:schemeClr val="tx1"/>
              </a:buClr>
            </a:pPr>
            <a:r>
              <a:rPr lang="en-US" sz="1800"/>
              <a:t>There are also implicit subsidies for water consumption, but no information is published on their amount or their distribution by type of user.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0D7E0E5-6362-45EB-A0A4-B35947BA6BE0}" type="slidenum">
              <a:rPr lang="en-US"/>
              <a:pPr/>
              <a:t>3</a:t>
            </a:fld>
            <a:endParaRPr lang="en-US"/>
          </a:p>
        </p:txBody>
      </p:sp>
      <p:sp>
        <p:nvSpPr>
          <p:cNvPr id="8194" name="Rectangle 2"/>
          <p:cNvSpPr>
            <a:spLocks noGrp="1" noChangeArrowheads="1"/>
          </p:cNvSpPr>
          <p:nvPr>
            <p:ph type="title"/>
          </p:nvPr>
        </p:nvSpPr>
        <p:spPr/>
        <p:txBody>
          <a:bodyPr/>
          <a:lstStyle/>
          <a:p>
            <a:r>
              <a:rPr lang="en-US" sz="2900"/>
              <a:t>Budget Principles</a:t>
            </a:r>
          </a:p>
        </p:txBody>
      </p:sp>
      <p:sp>
        <p:nvSpPr>
          <p:cNvPr id="8195" name="Rectangle 3"/>
          <p:cNvSpPr>
            <a:spLocks noGrp="1" noChangeArrowheads="1"/>
          </p:cNvSpPr>
          <p:nvPr>
            <p:ph type="body" idx="1"/>
          </p:nvPr>
        </p:nvSpPr>
        <p:spPr/>
        <p:txBody>
          <a:bodyPr/>
          <a:lstStyle/>
          <a:p>
            <a:pPr>
              <a:lnSpc>
                <a:spcPct val="80000"/>
              </a:lnSpc>
            </a:pPr>
            <a:r>
              <a:rPr lang="en-US" sz="2000" b="1"/>
              <a:t>Universality principle</a:t>
            </a:r>
            <a:r>
              <a:rPr lang="en-US" sz="2000"/>
              <a:t>: all expenditures financed by taxes or levies and all revenues collected through taxes or levies should be in the budget.</a:t>
            </a:r>
          </a:p>
          <a:p>
            <a:pPr>
              <a:lnSpc>
                <a:spcPct val="80000"/>
              </a:lnSpc>
              <a:buFont typeface="Wingdings" pitchFamily="2" charset="2"/>
              <a:buNone/>
            </a:pPr>
            <a:endParaRPr lang="en-US" sz="2000"/>
          </a:p>
          <a:p>
            <a:pPr>
              <a:lnSpc>
                <a:spcPct val="80000"/>
              </a:lnSpc>
            </a:pPr>
            <a:r>
              <a:rPr lang="en-US" sz="2000" b="1"/>
              <a:t>Unity principle</a:t>
            </a:r>
            <a:r>
              <a:rPr lang="en-US" sz="2000"/>
              <a:t>: all expenditures in the budget to be made during a certain period of time (usually a year or a few years) and all revenues in the budget to be collected during that period should be presented to the budgetary authorities for the purpose of decision making in a single document.</a:t>
            </a:r>
          </a:p>
          <a:p>
            <a:pPr>
              <a:lnSpc>
                <a:spcPct val="80000"/>
              </a:lnSpc>
              <a:buFont typeface="Wingdings" pitchFamily="2" charset="2"/>
              <a:buNone/>
            </a:pPr>
            <a:endParaRPr lang="en-US" sz="2000"/>
          </a:p>
          <a:p>
            <a:pPr>
              <a:lnSpc>
                <a:spcPct val="80000"/>
              </a:lnSpc>
            </a:pPr>
            <a:r>
              <a:rPr lang="en-US" sz="2000" b="1"/>
              <a:t>Specificity principle</a:t>
            </a:r>
            <a:r>
              <a:rPr lang="en-US" sz="2000"/>
              <a:t>: expenditures and revenues should be specified separately in the budget (“gross recording”) and at a level of detail required by the budgetary authorities.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9C788C5-8DF9-49EC-9917-E5ADE9B235A6}" type="slidenum">
              <a:rPr lang="en-US"/>
              <a:pPr/>
              <a:t>30</a:t>
            </a:fld>
            <a:endParaRPr lang="en-US"/>
          </a:p>
        </p:txBody>
      </p:sp>
      <p:sp>
        <p:nvSpPr>
          <p:cNvPr id="76802" name="Rectangle 2"/>
          <p:cNvSpPr>
            <a:spLocks noGrp="1" noChangeArrowheads="1"/>
          </p:cNvSpPr>
          <p:nvPr>
            <p:ph type="title"/>
          </p:nvPr>
        </p:nvSpPr>
        <p:spPr/>
        <p:txBody>
          <a:bodyPr/>
          <a:lstStyle/>
          <a:p>
            <a:r>
              <a:rPr lang="en-US" sz="3800"/>
              <a:t>Quasifiscal Activities</a:t>
            </a:r>
          </a:p>
        </p:txBody>
      </p:sp>
      <p:sp>
        <p:nvSpPr>
          <p:cNvPr id="76803"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MEXICO </a:t>
            </a:r>
            <a:r>
              <a:rPr lang="en-US" sz="1600"/>
              <a:t>(cont.)</a:t>
            </a:r>
          </a:p>
          <a:p>
            <a:pPr>
              <a:lnSpc>
                <a:spcPct val="80000"/>
              </a:lnSpc>
              <a:buFont typeface="Wingdings" pitchFamily="2" charset="2"/>
              <a:buNone/>
            </a:pPr>
            <a:endParaRPr lang="en-US" sz="1600"/>
          </a:p>
          <a:p>
            <a:pPr>
              <a:lnSpc>
                <a:spcPct val="80000"/>
              </a:lnSpc>
              <a:buClr>
                <a:schemeClr val="tx1"/>
              </a:buClr>
            </a:pPr>
            <a:r>
              <a:rPr lang="en-US" sz="1600"/>
              <a:t>The domestic price of fuels is an administered price. It has been kept constant in real terms, adjusting it for expected inflation, not reflecting the international price movements. The tax rate of the Special Tax on Production and Services (IEPS), which is a variable rate, is used as the adjustment mechanism between the spot international market price and the sale price in Mexico. Revenue on this tax has fallen from a peak of 1.8 percent of GDP in 2002 to 0.7 percent of GDP in 2004, and to a projected 0.2 percent of GDP in 2005.</a:t>
            </a:r>
          </a:p>
          <a:p>
            <a:pPr>
              <a:lnSpc>
                <a:spcPct val="80000"/>
              </a:lnSpc>
              <a:buClr>
                <a:schemeClr val="tx1"/>
              </a:buClr>
            </a:pPr>
            <a:endParaRPr lang="en-US" sz="1600"/>
          </a:p>
          <a:p>
            <a:pPr>
              <a:lnSpc>
                <a:spcPct val="80000"/>
              </a:lnSpc>
              <a:buClr>
                <a:schemeClr val="tx1"/>
              </a:buClr>
            </a:pPr>
            <a:r>
              <a:rPr lang="en-US" sz="1600"/>
              <a:t>For many years, PEMEX’s investment had been relatively low, below the level required to maintain a stable level of proven reserves. After 1996, however, oil investments have grown steadily, through expansion of PIDIREGAS investments. </a:t>
            </a:r>
          </a:p>
          <a:p>
            <a:pPr>
              <a:lnSpc>
                <a:spcPct val="80000"/>
              </a:lnSpc>
              <a:buClr>
                <a:schemeClr val="tx1"/>
              </a:buClr>
            </a:pPr>
            <a:endParaRPr lang="en-US" sz="1600"/>
          </a:p>
          <a:p>
            <a:pPr>
              <a:lnSpc>
                <a:spcPct val="80000"/>
              </a:lnSpc>
              <a:buClr>
                <a:schemeClr val="tx1"/>
              </a:buClr>
            </a:pPr>
            <a:r>
              <a:rPr lang="en-US" sz="1600"/>
              <a:t>In October 2005 a new fiscal regime was approved for PEMEX to make transparent the relation between the government and PEMEX, while at the same time creating incentives for the company to become more efficient and ensuring that it has the resources needed to finance its investment. The government will seek to reform the corporate governance rules for the company as the counterpart to the new fiscal regime.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6F94C19-1AF7-4EA2-BD3B-D1177D6CFFEB}" type="slidenum">
              <a:rPr lang="en-US"/>
              <a:pPr/>
              <a:t>31</a:t>
            </a:fld>
            <a:endParaRPr lang="en-US"/>
          </a:p>
        </p:txBody>
      </p:sp>
      <p:sp>
        <p:nvSpPr>
          <p:cNvPr id="77826" name="Rectangle 2"/>
          <p:cNvSpPr>
            <a:spLocks noGrp="1" noChangeArrowheads="1"/>
          </p:cNvSpPr>
          <p:nvPr>
            <p:ph type="title"/>
          </p:nvPr>
        </p:nvSpPr>
        <p:spPr/>
        <p:txBody>
          <a:bodyPr/>
          <a:lstStyle/>
          <a:p>
            <a:r>
              <a:rPr lang="en-US" sz="3800"/>
              <a:t>Quasifiscal Activities</a:t>
            </a:r>
          </a:p>
        </p:txBody>
      </p:sp>
      <p:sp>
        <p:nvSpPr>
          <p:cNvPr id="77827"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MEXICO </a:t>
            </a:r>
            <a:r>
              <a:rPr lang="en-US" sz="1800"/>
              <a:t>(cont.)</a:t>
            </a:r>
          </a:p>
          <a:p>
            <a:pPr>
              <a:lnSpc>
                <a:spcPct val="80000"/>
              </a:lnSpc>
              <a:buFont typeface="Wingdings" pitchFamily="2" charset="2"/>
              <a:buNone/>
            </a:pPr>
            <a:endParaRPr lang="en-US" sz="1800"/>
          </a:p>
          <a:p>
            <a:pPr>
              <a:lnSpc>
                <a:spcPct val="80000"/>
              </a:lnSpc>
              <a:buClr>
                <a:schemeClr val="tx1"/>
              </a:buClr>
            </a:pPr>
            <a:r>
              <a:rPr lang="en-US" sz="1800"/>
              <a:t>The asymmetric treatment of the BoM profits and losses—whereby profits are transferred to the government while losses are assumed by the BoM—could erode the BoM’s capital, as occurred in 2001. </a:t>
            </a:r>
          </a:p>
          <a:p>
            <a:pPr>
              <a:lnSpc>
                <a:spcPct val="80000"/>
              </a:lnSpc>
              <a:buClr>
                <a:schemeClr val="tx1"/>
              </a:buClr>
            </a:pPr>
            <a:endParaRPr lang="en-US" sz="1800"/>
          </a:p>
          <a:p>
            <a:pPr>
              <a:lnSpc>
                <a:spcPct val="80000"/>
              </a:lnSpc>
              <a:buClr>
                <a:schemeClr val="tx1"/>
              </a:buClr>
            </a:pPr>
            <a:r>
              <a:rPr lang="en-US" sz="1800"/>
              <a:t>The development banks conduct quasifiscal operations which help explain their persistent losses, and also the recurrent need in the past for the federal government to recapitalize them. Quasifiscal operations consist primarily of services provided on behalf of the federal government, and in some cases of loans at below-market interest rates. </a:t>
            </a:r>
          </a:p>
          <a:p>
            <a:pPr>
              <a:lnSpc>
                <a:spcPct val="80000"/>
              </a:lnSpc>
              <a:buClr>
                <a:schemeClr val="tx1"/>
              </a:buClr>
            </a:pPr>
            <a:endParaRPr lang="en-US" sz="1800"/>
          </a:p>
          <a:p>
            <a:pPr>
              <a:lnSpc>
                <a:spcPct val="80000"/>
              </a:lnSpc>
              <a:buClr>
                <a:schemeClr val="tx1"/>
              </a:buClr>
            </a:pPr>
            <a:r>
              <a:rPr lang="en-US" sz="1800"/>
              <a:t>In the PEF, congress sets a ceiling for the financial intermediation levels of the development banks and public funds. The net lending operations do not constitute a deficit but represent financing requirements to carry out the public development and credit programs. In principle these resources may be recovered and the actual deficit generated by these operations will depend on the repayment rate.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79D8278-B41B-4CA7-AC6D-D85A10106E2E}" type="slidenum">
              <a:rPr lang="en-US"/>
              <a:pPr/>
              <a:t>32</a:t>
            </a:fld>
            <a:endParaRPr lang="en-US"/>
          </a:p>
        </p:txBody>
      </p:sp>
      <p:sp>
        <p:nvSpPr>
          <p:cNvPr id="78850" name="Rectangle 2"/>
          <p:cNvSpPr>
            <a:spLocks noGrp="1" noChangeArrowheads="1"/>
          </p:cNvSpPr>
          <p:nvPr>
            <p:ph type="title"/>
          </p:nvPr>
        </p:nvSpPr>
        <p:spPr/>
        <p:txBody>
          <a:bodyPr/>
          <a:lstStyle/>
          <a:p>
            <a:r>
              <a:rPr lang="en-US" sz="3400"/>
              <a:t>Budgetary Norms and Practices</a:t>
            </a:r>
          </a:p>
        </p:txBody>
      </p:sp>
      <p:sp>
        <p:nvSpPr>
          <p:cNvPr id="78851"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endParaRPr lang="en-US" sz="1800" b="1"/>
          </a:p>
          <a:p>
            <a:pPr>
              <a:lnSpc>
                <a:spcPct val="80000"/>
              </a:lnSpc>
              <a:buFontTx/>
              <a:buChar char="•"/>
            </a:pPr>
            <a:r>
              <a:rPr lang="en-US" sz="2000"/>
              <a:t>Budgetary allocations are not mandatory, and the budget is executed through presidential decrees that establish expenditure ceilings which are equal or below the approved budget allocations.</a:t>
            </a:r>
          </a:p>
          <a:p>
            <a:pPr>
              <a:lnSpc>
                <a:spcPct val="80000"/>
              </a:lnSpc>
              <a:buFontTx/>
              <a:buChar char="•"/>
            </a:pPr>
            <a:endParaRPr lang="en-US" sz="2000"/>
          </a:p>
          <a:p>
            <a:pPr>
              <a:lnSpc>
                <a:spcPct val="80000"/>
              </a:lnSpc>
              <a:buFontTx/>
              <a:buChar char="•"/>
            </a:pPr>
            <a:r>
              <a:rPr lang="en-US" sz="2000"/>
              <a:t>Expenditures associated with earmarked revenues are obligatory, but they need not be implemented in the fiscal year in which they originate. </a:t>
            </a:r>
          </a:p>
          <a:p>
            <a:pPr>
              <a:lnSpc>
                <a:spcPct val="80000"/>
              </a:lnSpc>
              <a:buFontTx/>
              <a:buChar char="•"/>
            </a:pPr>
            <a:endParaRPr lang="en-US" sz="2000"/>
          </a:p>
          <a:p>
            <a:pPr>
              <a:lnSpc>
                <a:spcPct val="80000"/>
              </a:lnSpc>
              <a:buFontTx/>
              <a:buChar char="•"/>
            </a:pPr>
            <a:r>
              <a:rPr lang="en-US" sz="2000"/>
              <a:t>The expenditures which are required by the constitution and by special laws as well as those specified in the Budgetary Guidelines Law are not subject to limits. There are  three forms of additional budget appropriations during the fiscal year. </a:t>
            </a:r>
            <a:endParaRPr lang="en-US" sz="18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C813AE8-788A-4F27-A3D6-041BFBB37CD5}" type="slidenum">
              <a:rPr lang="en-US"/>
              <a:pPr/>
              <a:t>33</a:t>
            </a:fld>
            <a:endParaRPr lang="en-US"/>
          </a:p>
        </p:txBody>
      </p:sp>
      <p:sp>
        <p:nvSpPr>
          <p:cNvPr id="156674" name="Rectangle 2"/>
          <p:cNvSpPr>
            <a:spLocks noGrp="1" noChangeArrowheads="1"/>
          </p:cNvSpPr>
          <p:nvPr>
            <p:ph type="title"/>
          </p:nvPr>
        </p:nvSpPr>
        <p:spPr/>
        <p:txBody>
          <a:bodyPr/>
          <a:lstStyle/>
          <a:p>
            <a:r>
              <a:rPr lang="en-US" sz="3400"/>
              <a:t>Budgetary Norms and Practices</a:t>
            </a:r>
          </a:p>
        </p:txBody>
      </p:sp>
      <p:sp>
        <p:nvSpPr>
          <p:cNvPr id="156675" name="Rectangle 3"/>
          <p:cNvSpPr>
            <a:spLocks noGrp="1" noChangeArrowheads="1"/>
          </p:cNvSpPr>
          <p:nvPr>
            <p:ph type="body" idx="1"/>
          </p:nvPr>
        </p:nvSpPr>
        <p:spPr/>
        <p:txBody>
          <a:bodyPr/>
          <a:lstStyle/>
          <a:p>
            <a:pPr>
              <a:lnSpc>
                <a:spcPct val="80000"/>
              </a:lnSpc>
              <a:buFontTx/>
              <a:buNone/>
            </a:pPr>
            <a:r>
              <a:rPr lang="en-US" sz="2000"/>
              <a:t>	</a:t>
            </a:r>
            <a:r>
              <a:rPr lang="en-US" sz="2000" b="1"/>
              <a:t>BRAZIL</a:t>
            </a:r>
            <a:r>
              <a:rPr lang="en-US" sz="2000"/>
              <a:t> (cont.)</a:t>
            </a:r>
          </a:p>
          <a:p>
            <a:pPr>
              <a:lnSpc>
                <a:spcPct val="80000"/>
              </a:lnSpc>
              <a:buFontTx/>
              <a:buChar char="•"/>
            </a:pPr>
            <a:endParaRPr lang="en-US" sz="2000"/>
          </a:p>
          <a:p>
            <a:pPr>
              <a:lnSpc>
                <a:spcPct val="80000"/>
              </a:lnSpc>
              <a:buFontTx/>
              <a:buChar char="•"/>
            </a:pPr>
            <a:r>
              <a:rPr lang="en-US" sz="2000"/>
              <a:t>The budget (LOA) includes a contingency reserve to cover contingent liabilities and other risks and unforeseen fiscal events. In the draft LOA bill, the executive includes a larger contingency reserve to accommodate legislators’ amendments to the proposed appropriations, and in that manner have the budget suffer less modifications from the actions of congress than it had in the past.</a:t>
            </a:r>
          </a:p>
          <a:p>
            <a:pPr>
              <a:lnSpc>
                <a:spcPct val="80000"/>
              </a:lnSpc>
              <a:buFontTx/>
              <a:buNone/>
            </a:pPr>
            <a:endParaRPr lang="en-US" sz="2000"/>
          </a:p>
          <a:p>
            <a:pPr>
              <a:lnSpc>
                <a:spcPct val="80000"/>
              </a:lnSpc>
              <a:buFontTx/>
              <a:buChar char="•"/>
            </a:pPr>
            <a:r>
              <a:rPr lang="en-US" sz="2000"/>
              <a:t>The undisbursed commitments are valid until December 31 of next year and may be covered against an appropriation for this purpose. The debt obligation regarding these payments prescribes in five years.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B039316-7AEB-457A-95D8-0F58C58EB1EC}" type="slidenum">
              <a:rPr lang="en-US"/>
              <a:pPr/>
              <a:t>34</a:t>
            </a:fld>
            <a:endParaRPr lang="en-US"/>
          </a:p>
        </p:txBody>
      </p:sp>
      <p:sp>
        <p:nvSpPr>
          <p:cNvPr id="79874" name="Rectangle 2"/>
          <p:cNvSpPr>
            <a:spLocks noGrp="1" noChangeArrowheads="1"/>
          </p:cNvSpPr>
          <p:nvPr>
            <p:ph type="title"/>
          </p:nvPr>
        </p:nvSpPr>
        <p:spPr/>
        <p:txBody>
          <a:bodyPr/>
          <a:lstStyle/>
          <a:p>
            <a:r>
              <a:rPr lang="en-US" sz="3400"/>
              <a:t>Budgetary Norms and Practices</a:t>
            </a:r>
          </a:p>
        </p:txBody>
      </p:sp>
      <p:sp>
        <p:nvSpPr>
          <p:cNvPr id="79875"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CHILE</a:t>
            </a:r>
          </a:p>
          <a:p>
            <a:pPr>
              <a:lnSpc>
                <a:spcPct val="80000"/>
              </a:lnSpc>
              <a:buFont typeface="Wingdings" pitchFamily="2" charset="2"/>
              <a:buNone/>
            </a:pPr>
            <a:endParaRPr lang="en-US" sz="1600" b="1"/>
          </a:p>
          <a:p>
            <a:pPr>
              <a:lnSpc>
                <a:spcPct val="80000"/>
              </a:lnSpc>
              <a:buClr>
                <a:schemeClr val="tx1"/>
              </a:buClr>
            </a:pPr>
            <a:r>
              <a:rPr lang="en-US" sz="1600"/>
              <a:t>Actual expenditures may not exceed the totals appropriated in the budget for current and capital expenditures other than expenses which are defined as “</a:t>
            </a:r>
            <a:r>
              <a:rPr lang="en-US" sz="1600" i="1"/>
              <a:t>excedibles</a:t>
            </a:r>
            <a:r>
              <a:rPr lang="en-US" sz="1600"/>
              <a:t>”; which are financed with cash balances existing at the beginning of the fiscal year, and with grants or own revenues of the public services; are capital expenses up to a 10 percent in excess of the amounts approved in the budget; and when they are authorized by a specific law. Supplementary budgets have not been used since 1975. </a:t>
            </a:r>
          </a:p>
          <a:p>
            <a:pPr>
              <a:lnSpc>
                <a:spcPct val="80000"/>
              </a:lnSpc>
              <a:buClr>
                <a:schemeClr val="tx1"/>
              </a:buClr>
            </a:pPr>
            <a:endParaRPr lang="en-US" sz="1600"/>
          </a:p>
          <a:p>
            <a:pPr>
              <a:lnSpc>
                <a:spcPct val="80000"/>
              </a:lnSpc>
              <a:buClr>
                <a:schemeClr val="tx1"/>
              </a:buClr>
            </a:pPr>
            <a:r>
              <a:rPr lang="en-US" sz="1600"/>
              <a:t>The contingency reserve in the budget includes funds to cover expenditures stemming from draft bills which have a high probability of being approved, and a second component to finance other contingencies. The size of the contingency reserve has decreased from the equivalent of 10.1 percent of total expenditures in 1991 to 2.2 percent in 2003. The use of the contingency reserve is shown in the budget execution reports.  </a:t>
            </a:r>
          </a:p>
          <a:p>
            <a:pPr>
              <a:lnSpc>
                <a:spcPct val="80000"/>
              </a:lnSpc>
              <a:buClr>
                <a:schemeClr val="tx1"/>
              </a:buClr>
            </a:pPr>
            <a:endParaRPr lang="en-US" sz="1600"/>
          </a:p>
          <a:p>
            <a:pPr>
              <a:lnSpc>
                <a:spcPct val="80000"/>
              </a:lnSpc>
              <a:buClr>
                <a:schemeClr val="tx1"/>
              </a:buClr>
            </a:pPr>
            <a:r>
              <a:rPr lang="en-US" sz="1600"/>
              <a:t>To increase the flexibility of the budget, the government has implemented some permanent mechanisms such as the Bidding Funds, and temporary ones such as the Provision for Supplementary Distribution.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BA8FEE-D145-4646-AB87-38A5C3907946}" type="slidenum">
              <a:rPr lang="en-US"/>
              <a:pPr/>
              <a:t>35</a:t>
            </a:fld>
            <a:endParaRPr lang="en-US"/>
          </a:p>
        </p:txBody>
      </p:sp>
      <p:sp>
        <p:nvSpPr>
          <p:cNvPr id="80898" name="Rectangle 2"/>
          <p:cNvSpPr>
            <a:spLocks noGrp="1" noChangeArrowheads="1"/>
          </p:cNvSpPr>
          <p:nvPr>
            <p:ph type="title"/>
          </p:nvPr>
        </p:nvSpPr>
        <p:spPr/>
        <p:txBody>
          <a:bodyPr/>
          <a:lstStyle/>
          <a:p>
            <a:r>
              <a:rPr lang="en-US" sz="3400"/>
              <a:t>Budgetary Norms and Practices</a:t>
            </a:r>
          </a:p>
        </p:txBody>
      </p:sp>
      <p:sp>
        <p:nvSpPr>
          <p:cNvPr id="80899"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endParaRPr lang="en-US" sz="1600" b="1"/>
          </a:p>
          <a:p>
            <a:pPr>
              <a:lnSpc>
                <a:spcPct val="80000"/>
              </a:lnSpc>
            </a:pPr>
            <a:r>
              <a:rPr lang="en-US" sz="1600"/>
              <a:t>The government may increase or decrease expenditures up to a 5 percent of the budgetary appropriations approved by congress. Above this limit, the executive requires congress approval. It may also exceed the budget appropriations on account of emergency situations. The excess expenses may be on the wage bill, goods and services, and debt service. However, current expenditures may be exceeded only if they are financed with excess current revenue, while excess investment may be financed with additional borrowing. </a:t>
            </a:r>
          </a:p>
          <a:p>
            <a:pPr>
              <a:lnSpc>
                <a:spcPct val="80000"/>
              </a:lnSpc>
              <a:buFont typeface="Wingdings" pitchFamily="2" charset="2"/>
              <a:buNone/>
            </a:pPr>
            <a:endParaRPr lang="en-US" sz="1600"/>
          </a:p>
          <a:p>
            <a:pPr>
              <a:lnSpc>
                <a:spcPct val="80000"/>
              </a:lnSpc>
            </a:pPr>
            <a:r>
              <a:rPr lang="en-US" sz="1600"/>
              <a:t>The President must authorize the modification of the composition of expenditure. The Ministry of Economy and Finance (MEF) has the authority to correct changes to the budget introduced by congress which it considers to be illegal. </a:t>
            </a:r>
          </a:p>
          <a:p>
            <a:pPr>
              <a:lnSpc>
                <a:spcPct val="80000"/>
              </a:lnSpc>
            </a:pPr>
            <a:endParaRPr lang="en-US" sz="1600"/>
          </a:p>
          <a:p>
            <a:pPr>
              <a:lnSpc>
                <a:spcPct val="80000"/>
              </a:lnSpc>
            </a:pPr>
            <a:r>
              <a:rPr lang="en-US" sz="1600"/>
              <a:t>The contingency reserve was eliminated because congress complained that there was no backing for that appropriation, that it was an appropriation which could be used for other type of expenditures.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19DD6D9-DF1F-40ED-B820-9105397C09EA}" type="slidenum">
              <a:rPr lang="en-US"/>
              <a:pPr/>
              <a:t>36</a:t>
            </a:fld>
            <a:endParaRPr lang="en-US"/>
          </a:p>
        </p:txBody>
      </p:sp>
      <p:sp>
        <p:nvSpPr>
          <p:cNvPr id="81922" name="Rectangle 2"/>
          <p:cNvSpPr>
            <a:spLocks noGrp="1" noChangeArrowheads="1"/>
          </p:cNvSpPr>
          <p:nvPr>
            <p:ph type="title"/>
          </p:nvPr>
        </p:nvSpPr>
        <p:spPr/>
        <p:txBody>
          <a:bodyPr/>
          <a:lstStyle/>
          <a:p>
            <a:r>
              <a:rPr lang="en-US" sz="3400"/>
              <a:t>Budgetary Norms and Practices</a:t>
            </a:r>
          </a:p>
        </p:txBody>
      </p:sp>
      <p:sp>
        <p:nvSpPr>
          <p:cNvPr id="81923"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ECUADOR </a:t>
            </a:r>
            <a:r>
              <a:rPr lang="en-US" sz="1800"/>
              <a:t>(cont.)</a:t>
            </a:r>
          </a:p>
          <a:p>
            <a:pPr>
              <a:lnSpc>
                <a:spcPct val="80000"/>
              </a:lnSpc>
              <a:buFont typeface="Wingdings" pitchFamily="2" charset="2"/>
              <a:buNone/>
            </a:pPr>
            <a:endParaRPr lang="en-US" sz="1800"/>
          </a:p>
          <a:p>
            <a:pPr>
              <a:lnSpc>
                <a:spcPct val="80000"/>
              </a:lnSpc>
              <a:buClr>
                <a:schemeClr val="tx1"/>
              </a:buClr>
            </a:pPr>
            <a:r>
              <a:rPr lang="en-US" sz="1800"/>
              <a:t>A significant part of fiscal revenues does not transit through the budget. This occurs because part of the revenues are transferred directly to the user before they are recorded in the budget, while at the same time the subsidies or transfers financed with these revenues are not recorded either. These operations are conducted through the earmarking of revenues, subsidies to consumers via administered prices, and special funds. </a:t>
            </a:r>
          </a:p>
          <a:p>
            <a:pPr>
              <a:lnSpc>
                <a:spcPct val="80000"/>
              </a:lnSpc>
              <a:buClr>
                <a:schemeClr val="tx1"/>
              </a:buClr>
            </a:pPr>
            <a:endParaRPr lang="en-US" sz="1800"/>
          </a:p>
          <a:p>
            <a:pPr>
              <a:lnSpc>
                <a:spcPct val="80000"/>
              </a:lnSpc>
              <a:buClr>
                <a:schemeClr val="tx1"/>
              </a:buClr>
            </a:pPr>
            <a:r>
              <a:rPr lang="en-US" sz="1800"/>
              <a:t>The initial budget is not a good indicator of the budget that is finally executed. Although the performance of revenue collection tends to be in line with the budget estimates, expenditure execution differs significantly from the budgeted amounts. Expenditures are approved in a very aggregated fashion, allowing a great deal of flexibility in the execution of the budget, since reallocations within the same sector can be made without congressional approval.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18B425B-0129-48D8-A80F-687EF88E23CD}" type="slidenum">
              <a:rPr lang="en-US"/>
              <a:pPr/>
              <a:t>37</a:t>
            </a:fld>
            <a:endParaRPr lang="en-US"/>
          </a:p>
        </p:txBody>
      </p:sp>
      <p:sp>
        <p:nvSpPr>
          <p:cNvPr id="82946" name="Rectangle 2"/>
          <p:cNvSpPr>
            <a:spLocks noGrp="1" noChangeArrowheads="1"/>
          </p:cNvSpPr>
          <p:nvPr>
            <p:ph type="title"/>
          </p:nvPr>
        </p:nvSpPr>
        <p:spPr/>
        <p:txBody>
          <a:bodyPr/>
          <a:lstStyle/>
          <a:p>
            <a:r>
              <a:rPr lang="en-US" sz="3400"/>
              <a:t>Budgetary Norms and Practices</a:t>
            </a:r>
          </a:p>
        </p:txBody>
      </p:sp>
      <p:sp>
        <p:nvSpPr>
          <p:cNvPr id="82947"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MEXICO</a:t>
            </a:r>
          </a:p>
          <a:p>
            <a:pPr>
              <a:lnSpc>
                <a:spcPct val="80000"/>
              </a:lnSpc>
              <a:buFont typeface="Wingdings" pitchFamily="2" charset="2"/>
              <a:buNone/>
            </a:pPr>
            <a:endParaRPr lang="en-US" sz="2000" b="1"/>
          </a:p>
          <a:p>
            <a:pPr>
              <a:lnSpc>
                <a:spcPct val="80000"/>
              </a:lnSpc>
              <a:buClr>
                <a:schemeClr val="tx1"/>
              </a:buClr>
            </a:pPr>
            <a:r>
              <a:rPr lang="en-US" sz="2000"/>
              <a:t>Over the past few years, congress has largely respected the deficit ceilings proposed by the government. Also, actual budget execution has been very close to the approved deficit limits. However, the RFSP exceed the Traditional Balance (BT) by quite a significant amount and have also exceeded the level envisaged at the time of the budget discussion by congress.</a:t>
            </a:r>
          </a:p>
          <a:p>
            <a:pPr>
              <a:lnSpc>
                <a:spcPct val="80000"/>
              </a:lnSpc>
              <a:buClr>
                <a:schemeClr val="tx1"/>
              </a:buClr>
              <a:buFont typeface="Wingdings" pitchFamily="2" charset="2"/>
              <a:buNone/>
            </a:pPr>
            <a:endParaRPr lang="en-US" sz="2000"/>
          </a:p>
          <a:p>
            <a:pPr>
              <a:lnSpc>
                <a:spcPct val="80000"/>
              </a:lnSpc>
              <a:buClr>
                <a:schemeClr val="tx1"/>
              </a:buClr>
            </a:pPr>
            <a:r>
              <a:rPr lang="en-US" sz="2000"/>
              <a:t>According to the constitution, spending cannot occur in the absence of approval by congress in the PEF or in a separate law during the fiscal year. Non-interest expenditure can only increase above the approved budgetary appropriations to the extent that excess revenue is being collected. While legally possible, supplementary budgets have not been a practice in Mexico.</a:t>
            </a:r>
          </a:p>
          <a:p>
            <a:pPr>
              <a:lnSpc>
                <a:spcPct val="80000"/>
              </a:lnSpc>
              <a:buClr>
                <a:schemeClr val="tx1"/>
              </a:buClr>
              <a:buFont typeface="Wingdings" pitchFamily="2" charset="2"/>
              <a:buNone/>
            </a:pPr>
            <a:endParaRPr lang="en-US" sz="2000"/>
          </a:p>
          <a:p>
            <a:pPr>
              <a:lnSpc>
                <a:spcPct val="80000"/>
              </a:lnSpc>
              <a:buClr>
                <a:schemeClr val="tx1"/>
              </a:buClr>
              <a:buFont typeface="Wingdings" pitchFamily="2" charset="2"/>
              <a:buNone/>
            </a:pPr>
            <a:endParaRPr lang="en-US" sz="20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8BBBBC-9330-44BE-8774-881EC108CCA4}" type="slidenum">
              <a:rPr lang="en-US"/>
              <a:pPr/>
              <a:t>38</a:t>
            </a:fld>
            <a:endParaRPr lang="en-US"/>
          </a:p>
        </p:txBody>
      </p:sp>
      <p:sp>
        <p:nvSpPr>
          <p:cNvPr id="119810" name="Rectangle 2"/>
          <p:cNvSpPr>
            <a:spLocks noGrp="1" noChangeArrowheads="1"/>
          </p:cNvSpPr>
          <p:nvPr>
            <p:ph type="title"/>
          </p:nvPr>
        </p:nvSpPr>
        <p:spPr/>
        <p:txBody>
          <a:bodyPr/>
          <a:lstStyle/>
          <a:p>
            <a:r>
              <a:rPr lang="en-US" sz="3800"/>
              <a:t>Budgetary Norms and Practices</a:t>
            </a:r>
          </a:p>
        </p:txBody>
      </p:sp>
      <p:sp>
        <p:nvSpPr>
          <p:cNvPr id="119811"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MEXICO</a:t>
            </a:r>
            <a:r>
              <a:rPr lang="en-US" sz="1800"/>
              <a:t> (cont.)</a:t>
            </a:r>
          </a:p>
          <a:p>
            <a:pPr>
              <a:lnSpc>
                <a:spcPct val="80000"/>
              </a:lnSpc>
              <a:buFont typeface="Wingdings" pitchFamily="2" charset="2"/>
              <a:buNone/>
            </a:pPr>
            <a:endParaRPr lang="en-US" sz="1800"/>
          </a:p>
          <a:p>
            <a:pPr>
              <a:lnSpc>
                <a:spcPct val="80000"/>
              </a:lnSpc>
              <a:buClr>
                <a:schemeClr val="tx1"/>
              </a:buClr>
            </a:pPr>
            <a:r>
              <a:rPr lang="en-US" sz="1800"/>
              <a:t>The Ministry of Finance and Public Credit (SHCP) has broad powers to issue standards and set overall ceilings on expenditure, approve guidelines and mandatory timetables limiting payments during the execution of the budget, and to authorize amendments to the budget within the limits established by law.</a:t>
            </a:r>
          </a:p>
          <a:p>
            <a:pPr>
              <a:lnSpc>
                <a:spcPct val="80000"/>
              </a:lnSpc>
              <a:buClr>
                <a:schemeClr val="tx1"/>
              </a:buClr>
              <a:buFont typeface="Wingdings" pitchFamily="2" charset="2"/>
              <a:buNone/>
            </a:pPr>
            <a:r>
              <a:rPr lang="en-US" sz="1800"/>
              <a:t> </a:t>
            </a:r>
          </a:p>
          <a:p>
            <a:pPr>
              <a:lnSpc>
                <a:spcPct val="80000"/>
              </a:lnSpc>
              <a:buClr>
                <a:schemeClr val="tx1"/>
              </a:buClr>
            </a:pPr>
            <a:r>
              <a:rPr lang="en-US" sz="1800"/>
              <a:t>The public entities must report to the SHCP the undisbursed expenditure commitments (ADEFAS) by February 28. The ADEFAS are included in the ceiling on borrowing which is authorized annually in the LIF.</a:t>
            </a:r>
          </a:p>
          <a:p>
            <a:pPr>
              <a:lnSpc>
                <a:spcPct val="80000"/>
              </a:lnSpc>
              <a:buClr>
                <a:schemeClr val="tx1"/>
              </a:buClr>
            </a:pPr>
            <a:endParaRPr lang="en-US" sz="1800"/>
          </a:p>
          <a:p>
            <a:pPr>
              <a:lnSpc>
                <a:spcPct val="80000"/>
              </a:lnSpc>
              <a:buClr>
                <a:schemeClr val="tx1"/>
              </a:buClr>
            </a:pPr>
            <a:r>
              <a:rPr lang="en-US" sz="1800"/>
              <a:t>The PEF does not include a contingency reserve. There are two off-budget funds which seek to perform the function that in other countries is carried on by the contingency reserve which are the Petroleum Revenue Stabilization Fund (FEIP) and the Natural Disasters Fund (FONDEN).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65E4DB0-0684-4E2F-B39F-B14C4AAA3AC7}" type="slidenum">
              <a:rPr lang="en-US"/>
              <a:pPr/>
              <a:t>39</a:t>
            </a:fld>
            <a:endParaRPr lang="en-US"/>
          </a:p>
        </p:txBody>
      </p:sp>
      <p:sp>
        <p:nvSpPr>
          <p:cNvPr id="83970" name="Rectangle 2"/>
          <p:cNvSpPr>
            <a:spLocks noGrp="1" noChangeArrowheads="1"/>
          </p:cNvSpPr>
          <p:nvPr>
            <p:ph type="title"/>
          </p:nvPr>
        </p:nvSpPr>
        <p:spPr/>
        <p:txBody>
          <a:bodyPr/>
          <a:lstStyle/>
          <a:p>
            <a:r>
              <a:rPr lang="en-US" sz="3800"/>
              <a:t>Earmarked Revenues</a:t>
            </a:r>
          </a:p>
        </p:txBody>
      </p:sp>
      <p:sp>
        <p:nvSpPr>
          <p:cNvPr id="83971"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endParaRPr lang="en-US" sz="1800" b="1"/>
          </a:p>
          <a:p>
            <a:pPr>
              <a:lnSpc>
                <a:spcPct val="80000"/>
              </a:lnSpc>
              <a:buClr>
                <a:schemeClr val="tx1"/>
              </a:buClr>
            </a:pPr>
            <a:r>
              <a:rPr lang="en-US" sz="1800"/>
              <a:t>The budget is characterized by a high degree of earmarked revenues, many of them defined in the constitution, others by law. All the earmarked revenues as well as the expenditures that are financed with these resources must be included in the budget. They must be used exclusively for the purpose for which they were earmarked although it may be in a different fiscal exercise than that in which the revenue occurred. At the end of the year, amounts earmarked for discretionary spending that are not authorized in the budget execution decree must be saved in a separate account to be eventually used for their intended purpose.</a:t>
            </a:r>
          </a:p>
          <a:p>
            <a:pPr>
              <a:lnSpc>
                <a:spcPct val="80000"/>
              </a:lnSpc>
              <a:buClr>
                <a:schemeClr val="tx1"/>
              </a:buClr>
            </a:pPr>
            <a:endParaRPr lang="en-US" sz="1800"/>
          </a:p>
          <a:p>
            <a:pPr>
              <a:lnSpc>
                <a:spcPct val="80000"/>
              </a:lnSpc>
              <a:buClr>
                <a:schemeClr val="tx1"/>
              </a:buClr>
            </a:pPr>
            <a:r>
              <a:rPr lang="en-US" sz="1800"/>
              <a:t>In 2003-2005 about 81 percent of the primary federal revenue was earmarked, with more than 40 percent for social expenditure. The states and municipalities received more than 22 percent of the earmarked revenues, while the health sector obtained 10 percent and the educational sector a 5 percent.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EC40854-6F42-40CD-B6C2-BD01BC193755}" type="slidenum">
              <a:rPr lang="en-US"/>
              <a:pPr/>
              <a:t>4</a:t>
            </a:fld>
            <a:endParaRPr lang="en-US"/>
          </a:p>
        </p:txBody>
      </p:sp>
      <p:sp>
        <p:nvSpPr>
          <p:cNvPr id="149506" name="Rectangle 2"/>
          <p:cNvSpPr>
            <a:spLocks noGrp="1" noChangeArrowheads="1"/>
          </p:cNvSpPr>
          <p:nvPr>
            <p:ph type="title"/>
          </p:nvPr>
        </p:nvSpPr>
        <p:spPr/>
        <p:txBody>
          <a:bodyPr/>
          <a:lstStyle/>
          <a:p>
            <a:r>
              <a:rPr lang="en-US" sz="3800"/>
              <a:t>Off-Budget Operations</a:t>
            </a:r>
          </a:p>
        </p:txBody>
      </p:sp>
      <p:sp>
        <p:nvSpPr>
          <p:cNvPr id="149507" name="Rectangle 3"/>
          <p:cNvSpPr>
            <a:spLocks noGrp="1" noChangeArrowheads="1"/>
          </p:cNvSpPr>
          <p:nvPr>
            <p:ph type="body" idx="1"/>
          </p:nvPr>
        </p:nvSpPr>
        <p:spPr/>
        <p:txBody>
          <a:bodyPr/>
          <a:lstStyle/>
          <a:p>
            <a:pPr>
              <a:lnSpc>
                <a:spcPct val="80000"/>
              </a:lnSpc>
              <a:buFont typeface="Wingdings" pitchFamily="2" charset="2"/>
              <a:buNone/>
            </a:pPr>
            <a:r>
              <a:rPr lang="en-US" sz="2800"/>
              <a:t>	There are forms of government operations that are difficult to reconcile with the principles of the budget and thereby threaten the proper functioning of the budget. These operations can be forms of expenditures that are known as off-budget and “back door” expenditures. Also, in the countries included in this study there is a third venue to conduct these operations, which is to use the public enterprises to collect fiscal revenues through tax and dividend regimes different than those applied to the private sector enterprises.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1FA3FA1-A66A-4B91-BF75-7BEB03882834}" type="slidenum">
              <a:rPr lang="en-US"/>
              <a:pPr/>
              <a:t>40</a:t>
            </a:fld>
            <a:endParaRPr lang="en-US"/>
          </a:p>
        </p:txBody>
      </p:sp>
      <p:sp>
        <p:nvSpPr>
          <p:cNvPr id="84994" name="Rectangle 2"/>
          <p:cNvSpPr>
            <a:spLocks noGrp="1" noChangeArrowheads="1"/>
          </p:cNvSpPr>
          <p:nvPr>
            <p:ph type="title"/>
          </p:nvPr>
        </p:nvSpPr>
        <p:spPr/>
        <p:txBody>
          <a:bodyPr/>
          <a:lstStyle/>
          <a:p>
            <a:r>
              <a:rPr lang="en-US" sz="3800"/>
              <a:t>Earmarked Revenues</a:t>
            </a:r>
          </a:p>
        </p:txBody>
      </p:sp>
      <p:sp>
        <p:nvSpPr>
          <p:cNvPr id="84995"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CHILE</a:t>
            </a:r>
          </a:p>
          <a:p>
            <a:pPr>
              <a:lnSpc>
                <a:spcPct val="80000"/>
              </a:lnSpc>
              <a:buFont typeface="Wingdings" pitchFamily="2" charset="2"/>
              <a:buNone/>
            </a:pPr>
            <a:r>
              <a:rPr lang="en-US" sz="2000"/>
              <a:t>	The 1980 constitution prohibits the earmarking of revenues. One exception is the RCL discussed above. Another exception to this prohibition is the rules of the FCC. </a:t>
            </a:r>
          </a:p>
          <a:p>
            <a:pPr>
              <a:lnSpc>
                <a:spcPct val="80000"/>
              </a:lnSpc>
              <a:buFont typeface="Wingdings" pitchFamily="2" charset="2"/>
              <a:buNone/>
            </a:pPr>
            <a:endParaRPr lang="en-US" sz="2000"/>
          </a:p>
          <a:p>
            <a:pPr>
              <a:lnSpc>
                <a:spcPct val="80000"/>
              </a:lnSpc>
              <a:buFont typeface="Wingdings" pitchFamily="2" charset="2"/>
              <a:buNone/>
            </a:pPr>
            <a:r>
              <a:rPr lang="en-US" sz="2000"/>
              <a:t>	</a:t>
            </a:r>
            <a:r>
              <a:rPr lang="en-US" sz="2000" b="1"/>
              <a:t>ECUADOR</a:t>
            </a:r>
          </a:p>
          <a:p>
            <a:pPr>
              <a:lnSpc>
                <a:spcPct val="80000"/>
              </a:lnSpc>
              <a:buFont typeface="Wingdings" pitchFamily="2" charset="2"/>
              <a:buNone/>
            </a:pPr>
            <a:r>
              <a:rPr lang="en-US" sz="2000"/>
              <a:t>	Revenue earmarking rules are extensive and cover both oil and non-oil revenues. In contrast with the other countries where revenues are mostly earmarked for certain sectors, revenue earmarking for specific programs is widely used in Ecuador. About 36 percent of the so-called traditional revenues and of the total petroleum revenues are earmarked. About half of the earmarking of revenues is constitutionally mandated. Of the remainder, the main recipients are universities and local governments and municipalities.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44A45F7-6612-4365-BF83-AE1BF6393665}" type="slidenum">
              <a:rPr lang="en-US"/>
              <a:pPr/>
              <a:t>41</a:t>
            </a:fld>
            <a:endParaRPr lang="en-US"/>
          </a:p>
        </p:txBody>
      </p:sp>
      <p:sp>
        <p:nvSpPr>
          <p:cNvPr id="86018" name="Rectangle 2"/>
          <p:cNvSpPr>
            <a:spLocks noGrp="1" noChangeArrowheads="1"/>
          </p:cNvSpPr>
          <p:nvPr>
            <p:ph type="title"/>
          </p:nvPr>
        </p:nvSpPr>
        <p:spPr/>
        <p:txBody>
          <a:bodyPr/>
          <a:lstStyle/>
          <a:p>
            <a:r>
              <a:rPr lang="en-US" sz="3800"/>
              <a:t>Earmarked Revenues</a:t>
            </a:r>
          </a:p>
        </p:txBody>
      </p:sp>
      <p:sp>
        <p:nvSpPr>
          <p:cNvPr id="86019"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MEXICO</a:t>
            </a:r>
          </a:p>
          <a:p>
            <a:pPr>
              <a:lnSpc>
                <a:spcPct val="80000"/>
              </a:lnSpc>
              <a:buFont typeface="Wingdings" pitchFamily="2" charset="2"/>
              <a:buNone/>
            </a:pPr>
            <a:endParaRPr lang="en-US" sz="2000" b="1"/>
          </a:p>
          <a:p>
            <a:pPr>
              <a:lnSpc>
                <a:spcPct val="80000"/>
              </a:lnSpc>
            </a:pPr>
            <a:r>
              <a:rPr lang="en-US" sz="2000"/>
              <a:t>Revenues may be earmarked by law or authorized by the SHCP and are recorded in the LIF. </a:t>
            </a:r>
          </a:p>
          <a:p>
            <a:pPr>
              <a:lnSpc>
                <a:spcPct val="80000"/>
              </a:lnSpc>
              <a:buFont typeface="Wingdings" pitchFamily="2" charset="2"/>
              <a:buNone/>
            </a:pPr>
            <a:endParaRPr lang="en-US" sz="2000"/>
          </a:p>
          <a:p>
            <a:pPr>
              <a:lnSpc>
                <a:spcPct val="80000"/>
              </a:lnSpc>
            </a:pPr>
            <a:r>
              <a:rPr lang="en-US" sz="2000"/>
              <a:t>States and municipalities receive two types of transfers from the federal government: the revenue-sharing transfer (</a:t>
            </a:r>
            <a:r>
              <a:rPr lang="en-US" sz="2000" i="1"/>
              <a:t>participaciones</a:t>
            </a:r>
            <a:r>
              <a:rPr lang="en-US" sz="2000"/>
              <a:t>), over which sub-national governments have spending discretion, and the contributions (</a:t>
            </a:r>
            <a:r>
              <a:rPr lang="en-US" sz="2000" i="1"/>
              <a:t>aportaciones</a:t>
            </a:r>
            <a:r>
              <a:rPr lang="en-US" sz="2000"/>
              <a:t>), which are earmarked transfers for social services and infrastructure. Total transfers to the states are estimated at about 6 percent of GDP for 2006, or about 44 percent of the federal government primary revenues, half in the form of revenue-sharing transfers and half as contributions.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8620B38-13F6-481F-A6FA-3970C3933967}" type="slidenum">
              <a:rPr lang="en-US"/>
              <a:pPr/>
              <a:t>42</a:t>
            </a:fld>
            <a:endParaRPr lang="en-US"/>
          </a:p>
        </p:txBody>
      </p:sp>
      <p:sp>
        <p:nvSpPr>
          <p:cNvPr id="87042" name="Rectangle 2"/>
          <p:cNvSpPr>
            <a:spLocks noGrp="1" noChangeArrowheads="1"/>
          </p:cNvSpPr>
          <p:nvPr>
            <p:ph type="title"/>
          </p:nvPr>
        </p:nvSpPr>
        <p:spPr/>
        <p:txBody>
          <a:bodyPr/>
          <a:lstStyle/>
          <a:p>
            <a:r>
              <a:rPr lang="en-US" sz="3800"/>
              <a:t>Expenditure Rules</a:t>
            </a:r>
          </a:p>
        </p:txBody>
      </p:sp>
      <p:sp>
        <p:nvSpPr>
          <p:cNvPr id="87043"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r>
              <a:rPr lang="en-US" sz="1800"/>
              <a:t>	There are expenditure requirements associated with the protection of acquired rights included in the constitution. As is the case with the earmarking of revenues, the objective of the expenditure requirements is to use part of the federal revenues for health and social  expenses as well as on welfare and pensions. </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CHILE</a:t>
            </a:r>
          </a:p>
          <a:p>
            <a:pPr>
              <a:lnSpc>
                <a:spcPct val="80000"/>
              </a:lnSpc>
              <a:buFont typeface="Wingdings" pitchFamily="2" charset="2"/>
              <a:buNone/>
            </a:pPr>
            <a:r>
              <a:rPr lang="en-US" sz="1800"/>
              <a:t>	There are no expenditure requirements established in the constitution or in special laws. </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ECUADOR</a:t>
            </a:r>
          </a:p>
          <a:p>
            <a:pPr>
              <a:lnSpc>
                <a:spcPct val="80000"/>
              </a:lnSpc>
              <a:buFont typeface="Wingdings" pitchFamily="2" charset="2"/>
              <a:buNone/>
            </a:pPr>
            <a:r>
              <a:rPr lang="en-US" sz="1800"/>
              <a:t>	There are also extensive expenditure rules, including a rule that requires the government to dedicate to education and health at least 30 percent and 20 percent of its current revenues, respectively. There is also a rule that requires that health spending grow at least in line with public expenditure. The central government is also required to cover 40 percent of the pensions paid by the IESS.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7551E8C-5434-4CEF-916D-19344D655798}" type="slidenum">
              <a:rPr lang="en-US"/>
              <a:pPr/>
              <a:t>43</a:t>
            </a:fld>
            <a:endParaRPr lang="en-US"/>
          </a:p>
        </p:txBody>
      </p:sp>
      <p:sp>
        <p:nvSpPr>
          <p:cNvPr id="88066" name="Rectangle 2"/>
          <p:cNvSpPr>
            <a:spLocks noGrp="1" noChangeArrowheads="1"/>
          </p:cNvSpPr>
          <p:nvPr>
            <p:ph type="title"/>
          </p:nvPr>
        </p:nvSpPr>
        <p:spPr/>
        <p:txBody>
          <a:bodyPr/>
          <a:lstStyle/>
          <a:p>
            <a:r>
              <a:rPr lang="en-US" sz="3800"/>
              <a:t>Tax Expenditures</a:t>
            </a:r>
          </a:p>
        </p:txBody>
      </p:sp>
      <p:sp>
        <p:nvSpPr>
          <p:cNvPr id="88067"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BRAZIL</a:t>
            </a:r>
          </a:p>
          <a:p>
            <a:pPr>
              <a:lnSpc>
                <a:spcPct val="80000"/>
              </a:lnSpc>
              <a:buFont typeface="Wingdings" pitchFamily="2" charset="2"/>
              <a:buNone/>
            </a:pPr>
            <a:endParaRPr lang="en-US" sz="1600" b="1"/>
          </a:p>
          <a:p>
            <a:pPr>
              <a:lnSpc>
                <a:spcPct val="80000"/>
              </a:lnSpc>
              <a:buClr>
                <a:schemeClr val="tx1"/>
              </a:buClr>
            </a:pPr>
            <a:r>
              <a:rPr lang="en-US" sz="1600"/>
              <a:t>All tax expenditures must be approved by law. The concession or increase of a tax benefit must be accompanied by compensating measures in the period in which it will begin to apply and the following ones, through an increase in revenues. The fiscal benefit may be implemented only after the compensating measures have been put in place. Tax expenditures are not discussed as part of the budget process.</a:t>
            </a:r>
          </a:p>
          <a:p>
            <a:pPr>
              <a:lnSpc>
                <a:spcPct val="80000"/>
              </a:lnSpc>
              <a:buClr>
                <a:schemeClr val="tx1"/>
              </a:buClr>
              <a:buFont typeface="Wingdings" pitchFamily="2" charset="2"/>
              <a:buNone/>
            </a:pPr>
            <a:endParaRPr lang="en-US" sz="1600"/>
          </a:p>
          <a:p>
            <a:pPr>
              <a:lnSpc>
                <a:spcPct val="80000"/>
              </a:lnSpc>
              <a:buClr>
                <a:schemeClr val="tx1"/>
              </a:buClr>
            </a:pPr>
            <a:r>
              <a:rPr lang="en-US" sz="1600"/>
              <a:t>There are no periodic or systematic assessments of tax expenditures.</a:t>
            </a:r>
          </a:p>
          <a:p>
            <a:pPr>
              <a:lnSpc>
                <a:spcPct val="80000"/>
              </a:lnSpc>
              <a:buClr>
                <a:schemeClr val="tx1"/>
              </a:buClr>
              <a:buFont typeface="Wingdings" pitchFamily="2" charset="2"/>
              <a:buNone/>
            </a:pPr>
            <a:r>
              <a:rPr lang="en-US" sz="1600"/>
              <a:t> </a:t>
            </a:r>
          </a:p>
          <a:p>
            <a:pPr>
              <a:lnSpc>
                <a:spcPct val="80000"/>
              </a:lnSpc>
              <a:buClr>
                <a:schemeClr val="tx1"/>
              </a:buClr>
            </a:pPr>
            <a:r>
              <a:rPr lang="en-US" sz="1600"/>
              <a:t>Tax expenditures represented the equivalent of 1.7 percent of GDP in 2005 and are projected to amount to 1.9 percent of GDP in 2006. With respect to tax revenues, tax expenditures amounted to a 9.9 percent in 2005 and are projected at 13.5 percent in   2006. The largest fiscal benefits are given in regards the income tax, with these benefits  representing almost 0.8 percent of GDP and more than 5 percent of the revenue collected, with corporations receiving 3.5 percent of the revenues collected as fiscal benefits.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958B26-DF19-41AA-9387-2F7C73FDD4CB}" type="slidenum">
              <a:rPr lang="en-US"/>
              <a:pPr/>
              <a:t>44</a:t>
            </a:fld>
            <a:endParaRPr lang="en-US"/>
          </a:p>
        </p:txBody>
      </p:sp>
      <p:sp>
        <p:nvSpPr>
          <p:cNvPr id="89090" name="Rectangle 2"/>
          <p:cNvSpPr>
            <a:spLocks noGrp="1" noChangeArrowheads="1"/>
          </p:cNvSpPr>
          <p:nvPr>
            <p:ph type="title"/>
          </p:nvPr>
        </p:nvSpPr>
        <p:spPr/>
        <p:txBody>
          <a:bodyPr/>
          <a:lstStyle/>
          <a:p>
            <a:r>
              <a:rPr lang="en-US" sz="3800"/>
              <a:t>Tax Expenditures</a:t>
            </a:r>
          </a:p>
        </p:txBody>
      </p:sp>
      <p:sp>
        <p:nvSpPr>
          <p:cNvPr id="89091"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CHILE</a:t>
            </a:r>
          </a:p>
          <a:p>
            <a:pPr>
              <a:lnSpc>
                <a:spcPct val="80000"/>
              </a:lnSpc>
              <a:buFont typeface="Wingdings" pitchFamily="2" charset="2"/>
              <a:buNone/>
            </a:pPr>
            <a:r>
              <a:rPr lang="en-US" sz="2000"/>
              <a:t>	The constitution requires that the budget law reports on the fiscal benefits which affect the government tax revenues. Tax expenditures are not discussed with the draft budget proposal. Also there have been no periodic or systematic assessments of the tax expenditures. The tax expenditures represent about 3.6 percent of GDP and a 16 percent of the revenues in 2004-2006. </a:t>
            </a:r>
          </a:p>
          <a:p>
            <a:pPr>
              <a:lnSpc>
                <a:spcPct val="80000"/>
              </a:lnSpc>
              <a:buFont typeface="Wingdings" pitchFamily="2" charset="2"/>
              <a:buNone/>
            </a:pPr>
            <a:endParaRPr lang="en-US" sz="2000"/>
          </a:p>
          <a:p>
            <a:pPr>
              <a:lnSpc>
                <a:spcPct val="80000"/>
              </a:lnSpc>
              <a:buFont typeface="Wingdings" pitchFamily="2" charset="2"/>
              <a:buNone/>
            </a:pPr>
            <a:r>
              <a:rPr lang="en-US" sz="2000"/>
              <a:t>	</a:t>
            </a:r>
            <a:r>
              <a:rPr lang="en-US" sz="2000" b="1"/>
              <a:t>ECUADOR</a:t>
            </a:r>
          </a:p>
          <a:p>
            <a:pPr>
              <a:lnSpc>
                <a:spcPct val="80000"/>
              </a:lnSpc>
              <a:buFont typeface="Wingdings" pitchFamily="2" charset="2"/>
              <a:buNone/>
            </a:pPr>
            <a:r>
              <a:rPr lang="en-US" sz="2000"/>
              <a:t>	There are no up to date estimates of tax expenditures. Four years ago the USAID estimated that for 2001 tax expenditures amounted to about US$1 billion. A government-supported law granting generous tax incentives to foster investment in various sectors was approved by congress in 2005. The tax incentives provided by this law could increase tax expenditures by about ½ percent of GDP.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8DE49AF-80E2-4FF0-93EA-C2244FF9E86D}" type="slidenum">
              <a:rPr lang="en-US"/>
              <a:pPr/>
              <a:t>45</a:t>
            </a:fld>
            <a:endParaRPr lang="en-US"/>
          </a:p>
        </p:txBody>
      </p:sp>
      <p:sp>
        <p:nvSpPr>
          <p:cNvPr id="90114" name="Rectangle 2"/>
          <p:cNvSpPr>
            <a:spLocks noGrp="1" noChangeArrowheads="1"/>
          </p:cNvSpPr>
          <p:nvPr>
            <p:ph type="title"/>
          </p:nvPr>
        </p:nvSpPr>
        <p:spPr/>
        <p:txBody>
          <a:bodyPr/>
          <a:lstStyle/>
          <a:p>
            <a:r>
              <a:rPr lang="en-US" sz="3800"/>
              <a:t>Tax Expenditures</a:t>
            </a:r>
          </a:p>
        </p:txBody>
      </p:sp>
      <p:sp>
        <p:nvSpPr>
          <p:cNvPr id="90115"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MEXICO</a:t>
            </a:r>
          </a:p>
          <a:p>
            <a:pPr>
              <a:lnSpc>
                <a:spcPct val="80000"/>
              </a:lnSpc>
              <a:buFont typeface="Wingdings" pitchFamily="2" charset="2"/>
              <a:buNone/>
            </a:pPr>
            <a:endParaRPr lang="en-US" sz="2000" b="1"/>
          </a:p>
          <a:p>
            <a:pPr>
              <a:lnSpc>
                <a:spcPct val="80000"/>
              </a:lnSpc>
              <a:buClr>
                <a:schemeClr val="tx1"/>
              </a:buClr>
            </a:pPr>
            <a:r>
              <a:rPr lang="en-US" sz="2000"/>
              <a:t>The LIF requires that the government submits before June 30 a budget for tax expenditures. </a:t>
            </a:r>
          </a:p>
          <a:p>
            <a:pPr>
              <a:lnSpc>
                <a:spcPct val="80000"/>
              </a:lnSpc>
              <a:buClr>
                <a:schemeClr val="tx1"/>
              </a:buClr>
            </a:pPr>
            <a:endParaRPr lang="en-US" sz="2000"/>
          </a:p>
          <a:p>
            <a:pPr>
              <a:lnSpc>
                <a:spcPct val="80000"/>
              </a:lnSpc>
              <a:buClr>
                <a:schemeClr val="tx1"/>
              </a:buClr>
            </a:pPr>
            <a:r>
              <a:rPr lang="en-US" sz="2000"/>
              <a:t>In the period 2004-2006, tax expenditures have increased from the equivalent of 5.8 percent of GDP to 7.3 percent of GDP, from a 34 percent of the federal government revenues to a 46 percent, and from a 27 percent of the primary expenses included in the PEF to almost 40 percent. </a:t>
            </a:r>
          </a:p>
          <a:p>
            <a:pPr>
              <a:lnSpc>
                <a:spcPct val="80000"/>
              </a:lnSpc>
              <a:buClr>
                <a:schemeClr val="tx1"/>
              </a:buClr>
              <a:buFont typeface="Wingdings" pitchFamily="2" charset="2"/>
              <a:buNone/>
            </a:pPr>
            <a:endParaRPr lang="en-US" sz="2000"/>
          </a:p>
          <a:p>
            <a:pPr>
              <a:lnSpc>
                <a:spcPct val="80000"/>
              </a:lnSpc>
              <a:buClr>
                <a:schemeClr val="tx1"/>
              </a:buClr>
            </a:pPr>
            <a:r>
              <a:rPr lang="en-US" sz="2000"/>
              <a:t>Government initiatives to reduce fiscal expenditures have not prospered to date, although proposals to this effect have been part of the fiscal reform submitted to congress on several occasions.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C1DE0B3-99AF-4105-A93B-2FF9692DCA01}" type="slidenum">
              <a:rPr lang="en-US"/>
              <a:pPr/>
              <a:t>46</a:t>
            </a:fld>
            <a:endParaRPr lang="en-US"/>
          </a:p>
        </p:txBody>
      </p:sp>
      <p:sp>
        <p:nvSpPr>
          <p:cNvPr id="91138" name="Rectangle 2"/>
          <p:cNvSpPr>
            <a:spLocks noGrp="1" noChangeArrowheads="1"/>
          </p:cNvSpPr>
          <p:nvPr>
            <p:ph type="title"/>
          </p:nvPr>
        </p:nvSpPr>
        <p:spPr/>
        <p:txBody>
          <a:bodyPr/>
          <a:lstStyle/>
          <a:p>
            <a:r>
              <a:rPr lang="en-US" sz="3000"/>
              <a:t>Fiscal Revenue from Public Enterprises</a:t>
            </a:r>
          </a:p>
        </p:txBody>
      </p:sp>
      <p:sp>
        <p:nvSpPr>
          <p:cNvPr id="91139"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BRAZIL</a:t>
            </a:r>
          </a:p>
          <a:p>
            <a:pPr>
              <a:lnSpc>
                <a:spcPct val="80000"/>
              </a:lnSpc>
              <a:buFont typeface="Wingdings" pitchFamily="2" charset="2"/>
              <a:buNone/>
            </a:pPr>
            <a:r>
              <a:rPr lang="en-US" sz="1800"/>
              <a:t>	Public enterprises and mixed public/private enterprises may not be granted fiscal privileges which are not extended to the private sector.</a:t>
            </a:r>
          </a:p>
          <a:p>
            <a:pPr>
              <a:lnSpc>
                <a:spcPct val="80000"/>
              </a:lnSpc>
              <a:buFont typeface="Wingdings" pitchFamily="2" charset="2"/>
              <a:buNone/>
            </a:pPr>
            <a:endParaRPr lang="en-US" sz="1800"/>
          </a:p>
          <a:p>
            <a:pPr>
              <a:lnSpc>
                <a:spcPct val="80000"/>
              </a:lnSpc>
              <a:buFont typeface="Wingdings" pitchFamily="2" charset="2"/>
              <a:buNone/>
            </a:pPr>
            <a:r>
              <a:rPr lang="en-US" sz="1800"/>
              <a:t>	</a:t>
            </a:r>
            <a:r>
              <a:rPr lang="en-US" sz="1800" b="1"/>
              <a:t>CHILE</a:t>
            </a:r>
          </a:p>
          <a:p>
            <a:pPr>
              <a:lnSpc>
                <a:spcPct val="80000"/>
              </a:lnSpc>
              <a:buFont typeface="Wingdings" pitchFamily="2" charset="2"/>
              <a:buNone/>
            </a:pPr>
            <a:r>
              <a:rPr lang="en-US" sz="1800"/>
              <a:t>	Some public enterprises must pay a tax surcharge on their profits of          40 percent which does not apply to the private companies, and most public enterprises transfer to the government all or almost all of their net profits as dividends. Also, the Copper Company (CODELCO) transfers 10 percent of its sales revenue to the armed forces. The leverage of some of the public enterprises appears high when compared with that of private enterprises both Chilean and foreign. This is due in part to the high level of dividends and tax surcharge that they pay, which prevents them for retaining profits to finance investment. In 2005 a new dividend policy was adopted for the petroleum company that allows it to retain part of its net profits if it exceeds a given efficiency standard measured by its profits before taxes. A similar mechanism is being studied for CODELCO.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CFF70FA-9C23-44AA-AFC6-89049D1BF378}" type="slidenum">
              <a:rPr lang="en-US"/>
              <a:pPr/>
              <a:t>47</a:t>
            </a:fld>
            <a:endParaRPr lang="en-US"/>
          </a:p>
        </p:txBody>
      </p:sp>
      <p:sp>
        <p:nvSpPr>
          <p:cNvPr id="92162" name="Rectangle 2"/>
          <p:cNvSpPr>
            <a:spLocks noGrp="1" noChangeArrowheads="1"/>
          </p:cNvSpPr>
          <p:nvPr>
            <p:ph type="title"/>
          </p:nvPr>
        </p:nvSpPr>
        <p:spPr/>
        <p:txBody>
          <a:bodyPr/>
          <a:lstStyle/>
          <a:p>
            <a:r>
              <a:rPr lang="en-US" sz="3400"/>
              <a:t>Fiscal Revenue from Public Enterprises</a:t>
            </a:r>
          </a:p>
        </p:txBody>
      </p:sp>
      <p:sp>
        <p:nvSpPr>
          <p:cNvPr id="92163"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r>
              <a:rPr lang="en-US" sz="1600"/>
              <a:t>	There is significant government state interference in the management of the largest state-owned enterprise, PetroEcuador. PE must transfer all its revenue to the PGE, after deducting costs. The determination of these costs, however, lacks transparency and is subject to negotiation. The government may also cut PE’s investment budget in an arbitrary fashion. </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MEXICO</a:t>
            </a:r>
          </a:p>
          <a:p>
            <a:pPr>
              <a:lnSpc>
                <a:spcPct val="80000"/>
              </a:lnSpc>
              <a:buFont typeface="Wingdings" pitchFamily="2" charset="2"/>
              <a:buNone/>
            </a:pPr>
            <a:r>
              <a:rPr lang="en-US" sz="1600"/>
              <a:t>	The new fiscal regime seeks to increase the resources left to PEMEX to contribute to eliminate the distortions present in the investment decisions of the company. The pending issue is the reform of the corporate governance rules for the company which would seek to maintain the independence of PEMEX’s management from political interference; clearly establish the boundaries between the government and PEMEX’s responsibilities and functions; guarantee a greater operational efficiency through market discipline; provide the flexibility needed so that the company can operate according to the efficiency standards observed in the largest petroleum companies in the world; and ensure proper accountability and transparency in the management of the company.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DEA2B2D-2BA7-4082-BA51-CCFFD89AD4A3}" type="slidenum">
              <a:rPr lang="en-US"/>
              <a:pPr/>
              <a:t>48</a:t>
            </a:fld>
            <a:endParaRPr lang="en-US"/>
          </a:p>
        </p:txBody>
      </p:sp>
      <p:sp>
        <p:nvSpPr>
          <p:cNvPr id="93186" name="Rectangle 2"/>
          <p:cNvSpPr>
            <a:spLocks noGrp="1" noChangeArrowheads="1"/>
          </p:cNvSpPr>
          <p:nvPr>
            <p:ph type="title"/>
          </p:nvPr>
        </p:nvSpPr>
        <p:spPr/>
        <p:txBody>
          <a:bodyPr/>
          <a:lstStyle/>
          <a:p>
            <a:r>
              <a:rPr lang="en-US" sz="3800"/>
              <a:t>Role of Congress</a:t>
            </a:r>
          </a:p>
        </p:txBody>
      </p:sp>
      <p:sp>
        <p:nvSpPr>
          <p:cNvPr id="93187"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BRAZIL</a:t>
            </a:r>
          </a:p>
          <a:p>
            <a:pPr>
              <a:lnSpc>
                <a:spcPct val="80000"/>
              </a:lnSpc>
              <a:buFont typeface="Wingdings" pitchFamily="2" charset="2"/>
              <a:buNone/>
            </a:pPr>
            <a:r>
              <a:rPr lang="en-US" sz="1600"/>
              <a:t>	The legislative branch may modify the budget bill in line with the Multi-year Plan and the Budget Directives Law (LDO).  In practice, congress revises the revenue estimates significantly although legally it is only authorized to do so in the event of estimation errors in the draft budget law.  Amendments for additional expenditures have to be matched by canceling other expenditures (excluding the payroll, debt service, and transfers). If the draft budget law is not approved by the beginning of the fiscal year, then the government may only execute key expenditures until there is agreement.</a:t>
            </a:r>
          </a:p>
          <a:p>
            <a:pPr>
              <a:lnSpc>
                <a:spcPct val="80000"/>
              </a:lnSpc>
              <a:buFont typeface="Wingdings" pitchFamily="2" charset="2"/>
              <a:buNone/>
            </a:pPr>
            <a:endParaRPr lang="en-US" sz="1600"/>
          </a:p>
          <a:p>
            <a:pPr>
              <a:lnSpc>
                <a:spcPct val="80000"/>
              </a:lnSpc>
              <a:buFont typeface="Wingdings" pitchFamily="2" charset="2"/>
              <a:buNone/>
            </a:pPr>
            <a:r>
              <a:rPr lang="en-US" sz="1600"/>
              <a:t>	</a:t>
            </a:r>
            <a:r>
              <a:rPr lang="en-US" sz="1600" b="1"/>
              <a:t>CHILE</a:t>
            </a:r>
          </a:p>
          <a:p>
            <a:pPr>
              <a:lnSpc>
                <a:spcPct val="80000"/>
              </a:lnSpc>
              <a:buFont typeface="Wingdings" pitchFamily="2" charset="2"/>
              <a:buNone/>
            </a:pPr>
            <a:r>
              <a:rPr lang="en-US" sz="1600"/>
              <a:t>	Congress enjoys limited powers in the budget process. The Congress cannot amend the economic assumptions or the revenue forecasts used in the budget proposal, increase expenditure or reallocate it among programs. It may decrease expenditures not related to the obligations set out by law or place restrictions on individual appropriations. If Congress does not approve a budget by November 30, the original government proposal becomes law.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BD324BC-655B-4EE7-9BBB-3AF965404950}" type="slidenum">
              <a:rPr lang="en-US"/>
              <a:pPr/>
              <a:t>49</a:t>
            </a:fld>
            <a:endParaRPr lang="en-US"/>
          </a:p>
        </p:txBody>
      </p:sp>
      <p:sp>
        <p:nvSpPr>
          <p:cNvPr id="94210" name="Rectangle 2"/>
          <p:cNvSpPr>
            <a:spLocks noGrp="1" noChangeArrowheads="1"/>
          </p:cNvSpPr>
          <p:nvPr>
            <p:ph type="title"/>
          </p:nvPr>
        </p:nvSpPr>
        <p:spPr/>
        <p:txBody>
          <a:bodyPr/>
          <a:lstStyle/>
          <a:p>
            <a:r>
              <a:rPr lang="en-US" sz="3800"/>
              <a:t>Role of Congress</a:t>
            </a:r>
          </a:p>
        </p:txBody>
      </p:sp>
      <p:sp>
        <p:nvSpPr>
          <p:cNvPr id="94211" name="Rectangle 3"/>
          <p:cNvSpPr>
            <a:spLocks noGrp="1" noChangeArrowheads="1"/>
          </p:cNvSpPr>
          <p:nvPr>
            <p:ph type="body" idx="1"/>
          </p:nvPr>
        </p:nvSpPr>
        <p:spPr/>
        <p:txBody>
          <a:bodyPr/>
          <a:lstStyle/>
          <a:p>
            <a:pPr>
              <a:lnSpc>
                <a:spcPct val="80000"/>
              </a:lnSpc>
              <a:buFont typeface="Wingdings" pitchFamily="2" charset="2"/>
              <a:buNone/>
            </a:pPr>
            <a:r>
              <a:rPr lang="en-US" sz="1800"/>
              <a:t>	</a:t>
            </a:r>
            <a:r>
              <a:rPr lang="en-US" sz="1800" b="1"/>
              <a:t>ECUADOR</a:t>
            </a:r>
          </a:p>
          <a:p>
            <a:pPr>
              <a:lnSpc>
                <a:spcPct val="80000"/>
              </a:lnSpc>
              <a:buFont typeface="Wingdings" pitchFamily="2" charset="2"/>
              <a:buNone/>
            </a:pPr>
            <a:r>
              <a:rPr lang="en-US" sz="1800"/>
              <a:t>	Congress cannot increase the budgeted amount of revenue and expenditure submitted in the draft budget, but may alter the composition of revenues and of the financing as well as of the expenditure and sets a limit on borrowing. Congress discusses and approves expenditures at a very aggregated level. The President may not veto the PGE approved by congress because it is not a law, it is approved by a resolution of congress. Congress must approve the budget by November 30; if it does not approve it the government’s proposal prevails.</a:t>
            </a:r>
          </a:p>
          <a:p>
            <a:pPr>
              <a:lnSpc>
                <a:spcPct val="80000"/>
              </a:lnSpc>
            </a:pPr>
            <a:endParaRPr lang="en-US" sz="1800"/>
          </a:p>
          <a:p>
            <a:pPr>
              <a:lnSpc>
                <a:spcPct val="80000"/>
              </a:lnSpc>
              <a:buFont typeface="Wingdings" pitchFamily="2" charset="2"/>
              <a:buNone/>
            </a:pPr>
            <a:r>
              <a:rPr lang="en-US" sz="1800"/>
              <a:t> 	</a:t>
            </a:r>
            <a:r>
              <a:rPr lang="en-US" sz="1800" b="1"/>
              <a:t>MEXICO</a:t>
            </a:r>
          </a:p>
          <a:p>
            <a:pPr>
              <a:lnSpc>
                <a:spcPct val="80000"/>
              </a:lnSpc>
              <a:buFont typeface="Wingdings" pitchFamily="2" charset="2"/>
              <a:buNone/>
            </a:pPr>
            <a:r>
              <a:rPr lang="en-US" sz="1800"/>
              <a:t>	The legislature has the authority to reduce the budget, amend its composition, and even increase the budgetary ceiling, provided it approves the funds to finance the additional expenditure. Under the LFPRH these funds may not be loans. The budget is approved in two stages. First, congress approves the LIF (which is a law) and then the Chamber of Deputies approves the PEF (which is a legislative decree).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214FA9E-E956-494E-91D5-B07F0DFDC305}" type="slidenum">
              <a:rPr lang="en-US"/>
              <a:pPr/>
              <a:t>5</a:t>
            </a:fld>
            <a:endParaRPr lang="en-US"/>
          </a:p>
        </p:txBody>
      </p:sp>
      <p:sp>
        <p:nvSpPr>
          <p:cNvPr id="5122" name="Rectangle 2"/>
          <p:cNvSpPr>
            <a:spLocks noGrp="1" noChangeArrowheads="1"/>
          </p:cNvSpPr>
          <p:nvPr>
            <p:ph type="title"/>
          </p:nvPr>
        </p:nvSpPr>
        <p:spPr/>
        <p:txBody>
          <a:bodyPr/>
          <a:lstStyle/>
          <a:p>
            <a:r>
              <a:rPr lang="en-US" sz="3400"/>
              <a:t>Off-Budget Operations</a:t>
            </a:r>
            <a:endParaRPr lang="en-US" sz="3000"/>
          </a:p>
        </p:txBody>
      </p:sp>
      <p:sp>
        <p:nvSpPr>
          <p:cNvPr id="5123" name="Rectangle 3"/>
          <p:cNvSpPr>
            <a:spLocks noGrp="1" noChangeArrowheads="1"/>
          </p:cNvSpPr>
          <p:nvPr>
            <p:ph type="body" idx="1"/>
          </p:nvPr>
        </p:nvSpPr>
        <p:spPr/>
        <p:txBody>
          <a:bodyPr/>
          <a:lstStyle/>
          <a:p>
            <a:pPr>
              <a:lnSpc>
                <a:spcPct val="90000"/>
              </a:lnSpc>
            </a:pPr>
            <a:r>
              <a:rPr lang="en-US" sz="2800" b="1"/>
              <a:t>Off-budget expenditures:</a:t>
            </a:r>
            <a:r>
              <a:rPr lang="en-US" sz="2800"/>
              <a:t> Off-budget expenditures are expenditures financed by taxes or levies, but which are not in the budget (violating the universality principle).</a:t>
            </a:r>
          </a:p>
          <a:p>
            <a:pPr>
              <a:lnSpc>
                <a:spcPct val="90000"/>
              </a:lnSpc>
            </a:pPr>
            <a:endParaRPr lang="en-US" sz="2800"/>
          </a:p>
          <a:p>
            <a:pPr>
              <a:lnSpc>
                <a:spcPct val="90000"/>
              </a:lnSpc>
            </a:pPr>
            <a:r>
              <a:rPr lang="en-US" sz="2800" b="1"/>
              <a:t>Back-door expenditures:</a:t>
            </a:r>
            <a:r>
              <a:rPr lang="en-US" sz="2800"/>
              <a:t> Back-door expenditures are expenditures financed by public taxes or levies that are in the budget, but which are authorized by substantive laws outside the budget process (violating the unity principle).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3161877-FABE-4E7F-85AA-7B72DAC83921}" type="slidenum">
              <a:rPr lang="en-US"/>
              <a:pPr/>
              <a:t>50</a:t>
            </a:fld>
            <a:endParaRPr lang="en-US"/>
          </a:p>
        </p:txBody>
      </p:sp>
      <p:sp>
        <p:nvSpPr>
          <p:cNvPr id="95234" name="Rectangle 2"/>
          <p:cNvSpPr>
            <a:spLocks noGrp="1" noChangeArrowheads="1"/>
          </p:cNvSpPr>
          <p:nvPr>
            <p:ph type="title"/>
          </p:nvPr>
        </p:nvSpPr>
        <p:spPr/>
        <p:txBody>
          <a:bodyPr/>
          <a:lstStyle/>
          <a:p>
            <a:r>
              <a:rPr lang="en-US" sz="3400"/>
              <a:t>Fiscal Responsibility Law</a:t>
            </a:r>
          </a:p>
        </p:txBody>
      </p:sp>
      <p:sp>
        <p:nvSpPr>
          <p:cNvPr id="95235"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BRAZIL</a:t>
            </a:r>
          </a:p>
          <a:p>
            <a:pPr>
              <a:lnSpc>
                <a:spcPct val="80000"/>
              </a:lnSpc>
              <a:buFont typeface="Wingdings" pitchFamily="2" charset="2"/>
              <a:buNone/>
            </a:pPr>
            <a:endParaRPr lang="en-US" sz="1600" b="1"/>
          </a:p>
          <a:p>
            <a:pPr>
              <a:lnSpc>
                <a:spcPct val="80000"/>
              </a:lnSpc>
            </a:pPr>
            <a:r>
              <a:rPr lang="en-US" sz="1600"/>
              <a:t>The main fiscal indicator for the assessment of fiscal policy is the primary balance. The FRL defines fiscal rules for all three levels of government. The FRL requires that no permanent expenditure be created without a corresponding increase in permanent revenues or cuts in other permanent expenditures. It also prohibits that borrowing exceeds investment expenditure, and rules that the effects on revenue of new tax expenditures must be recorded for the current fiscal year and the two following ones. Also, the FRL limits central government personnel expenses to 50 percent of net revenues, with individual limits set for each of the three branches of government.</a:t>
            </a:r>
          </a:p>
          <a:p>
            <a:pPr>
              <a:lnSpc>
                <a:spcPct val="80000"/>
              </a:lnSpc>
              <a:buFont typeface="Wingdings" pitchFamily="2" charset="2"/>
              <a:buNone/>
            </a:pPr>
            <a:r>
              <a:rPr lang="en-US" sz="1600"/>
              <a:t> </a:t>
            </a:r>
          </a:p>
          <a:p>
            <a:pPr>
              <a:lnSpc>
                <a:spcPct val="80000"/>
              </a:lnSpc>
            </a:pPr>
            <a:r>
              <a:rPr lang="en-US" sz="1600"/>
              <a:t>The 2006 LDO establishes that the federal government’s net tax revenues may not exceed 16 percent of GDP. It also established a limit of 17 percent of GDP for the primary current expenditure. In addition, the LDO established that the primary surplus target may be adjusted (one-fifth  of the difference) for a higher/lower surplus in case GDP growth exceeds/is lower than that envisaged in the budget, with a maximum adjustment of 0.25 percent of GDP. This adjustment may be suspended if the reduction in the debt to GDP ratio is less than the average that occurred in fiscal years 2004 and 2005.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3A2CCFC-E44F-4875-A284-0FE42412E335}" type="slidenum">
              <a:rPr lang="en-US"/>
              <a:pPr/>
              <a:t>51</a:t>
            </a:fld>
            <a:endParaRPr lang="en-US"/>
          </a:p>
        </p:txBody>
      </p:sp>
      <p:sp>
        <p:nvSpPr>
          <p:cNvPr id="96258" name="Rectangle 2"/>
          <p:cNvSpPr>
            <a:spLocks noGrp="1" noChangeArrowheads="1"/>
          </p:cNvSpPr>
          <p:nvPr>
            <p:ph type="title"/>
          </p:nvPr>
        </p:nvSpPr>
        <p:spPr/>
        <p:txBody>
          <a:bodyPr/>
          <a:lstStyle/>
          <a:p>
            <a:r>
              <a:rPr lang="en-US" sz="3400"/>
              <a:t>Fiscal Responsibility Law</a:t>
            </a:r>
          </a:p>
        </p:txBody>
      </p:sp>
      <p:sp>
        <p:nvSpPr>
          <p:cNvPr id="96259"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CHILE</a:t>
            </a:r>
          </a:p>
          <a:p>
            <a:pPr>
              <a:lnSpc>
                <a:spcPct val="80000"/>
              </a:lnSpc>
              <a:buFont typeface="Wingdings" pitchFamily="2" charset="2"/>
              <a:buNone/>
            </a:pPr>
            <a:endParaRPr lang="en-US" sz="1600" b="1"/>
          </a:p>
          <a:p>
            <a:pPr>
              <a:lnSpc>
                <a:spcPct val="80000"/>
              </a:lnSpc>
            </a:pPr>
            <a:r>
              <a:rPr lang="en-US" sz="1600"/>
              <a:t>The overall balance of the central government is used as the indicator of the fiscal position. The fiscal rule is defined in terms of the structural balance which involves a cyclical adjustment of tax revenues, determined by the gap between the actual and trend GDP and the elasticity of the tax collections with respect to GDP, and an adjustment of the revenues generated by the Copper Corporation (CODELCO) for the central government through taxes and transfer of profits, and transfers to the armed forces, which results from adjusting the value of copper sales by the difference between the actual price and the long-term price of copper.</a:t>
            </a:r>
          </a:p>
          <a:p>
            <a:pPr>
              <a:lnSpc>
                <a:spcPct val="80000"/>
              </a:lnSpc>
              <a:buFont typeface="Wingdings" pitchFamily="2" charset="2"/>
              <a:buNone/>
            </a:pPr>
            <a:endParaRPr lang="en-US" sz="1600"/>
          </a:p>
          <a:p>
            <a:pPr>
              <a:lnSpc>
                <a:spcPct val="80000"/>
              </a:lnSpc>
            </a:pPr>
            <a:r>
              <a:rPr lang="en-US" sz="1600"/>
              <a:t>Congress is discussing a draft bill on fiscal responsibility. The bill incorporates the annual calculation of the structural balance into the financial budgetary program but does not set a numerical rule; establishes the obligation to provide information on guarantees and authorizes the Ministry of Finance to implement mechanisms to cover the costs associated with these guarantees; establishes a pension reserve fund and an unemployment contingency fund; requires payments from the entities using public assets for the use of those assets; and widens the requirements of information in regards to the operations under the RCL.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FA047C5-8361-4557-9FBD-B4D8C12E24CA}" type="slidenum">
              <a:rPr lang="en-US"/>
              <a:pPr/>
              <a:t>52</a:t>
            </a:fld>
            <a:endParaRPr lang="en-US"/>
          </a:p>
        </p:txBody>
      </p:sp>
      <p:sp>
        <p:nvSpPr>
          <p:cNvPr id="97282" name="Rectangle 2"/>
          <p:cNvSpPr>
            <a:spLocks noGrp="1" noChangeArrowheads="1"/>
          </p:cNvSpPr>
          <p:nvPr>
            <p:ph type="title"/>
          </p:nvPr>
        </p:nvSpPr>
        <p:spPr/>
        <p:txBody>
          <a:bodyPr/>
          <a:lstStyle/>
          <a:p>
            <a:r>
              <a:rPr lang="en-US" sz="3400"/>
              <a:t>Fiscal Responsibility Law</a:t>
            </a:r>
          </a:p>
        </p:txBody>
      </p:sp>
      <p:sp>
        <p:nvSpPr>
          <p:cNvPr id="97283" name="Rectangle 3"/>
          <p:cNvSpPr>
            <a:spLocks noGrp="1" noChangeArrowheads="1"/>
          </p:cNvSpPr>
          <p:nvPr>
            <p:ph type="body" idx="1"/>
          </p:nvPr>
        </p:nvSpPr>
        <p:spPr/>
        <p:txBody>
          <a:bodyPr/>
          <a:lstStyle/>
          <a:p>
            <a:pPr>
              <a:lnSpc>
                <a:spcPct val="80000"/>
              </a:lnSpc>
              <a:buFont typeface="Wingdings" pitchFamily="2" charset="2"/>
              <a:buNone/>
            </a:pPr>
            <a:r>
              <a:rPr lang="en-US" sz="1600"/>
              <a:t>	</a:t>
            </a:r>
            <a:r>
              <a:rPr lang="en-US" sz="1600" b="1"/>
              <a:t>ECUADOR</a:t>
            </a:r>
          </a:p>
          <a:p>
            <a:pPr>
              <a:lnSpc>
                <a:spcPct val="80000"/>
              </a:lnSpc>
              <a:buFont typeface="Wingdings" pitchFamily="2" charset="2"/>
              <a:buNone/>
            </a:pPr>
            <a:endParaRPr lang="en-US" sz="1600" b="1"/>
          </a:p>
          <a:p>
            <a:pPr>
              <a:lnSpc>
                <a:spcPct val="80000"/>
              </a:lnSpc>
              <a:buClr>
                <a:schemeClr val="tx1"/>
              </a:buClr>
            </a:pPr>
            <a:r>
              <a:rPr lang="en-US" sz="1600"/>
              <a:t>There are no clear fiscal indicators to define the fiscal targets. It appears that the emphasis is placed on those indicators on which the FRL applies. </a:t>
            </a:r>
          </a:p>
          <a:p>
            <a:pPr>
              <a:lnSpc>
                <a:spcPct val="80000"/>
              </a:lnSpc>
              <a:buClr>
                <a:schemeClr val="tx1"/>
              </a:buClr>
            </a:pPr>
            <a:endParaRPr lang="en-US" sz="1600" b="1"/>
          </a:p>
          <a:p>
            <a:pPr>
              <a:lnSpc>
                <a:spcPct val="80000"/>
              </a:lnSpc>
              <a:buClr>
                <a:schemeClr val="tx1"/>
              </a:buClr>
            </a:pPr>
            <a:r>
              <a:rPr lang="en-US" sz="1600"/>
              <a:t>The fiscal rules are defined in terms of the budgets that are approved instead of on the outturns.</a:t>
            </a:r>
          </a:p>
          <a:p>
            <a:pPr>
              <a:lnSpc>
                <a:spcPct val="80000"/>
              </a:lnSpc>
              <a:buClr>
                <a:schemeClr val="tx1"/>
              </a:buClr>
            </a:pPr>
            <a:endParaRPr lang="en-US" sz="1600" b="1"/>
          </a:p>
          <a:p>
            <a:pPr>
              <a:lnSpc>
                <a:spcPct val="80000"/>
              </a:lnSpc>
              <a:buClr>
                <a:schemeClr val="tx1"/>
              </a:buClr>
            </a:pPr>
            <a:r>
              <a:rPr lang="en-US" sz="1600"/>
              <a:t>The FRL requires that the central government primary expenditure (excluding capital expenditure) does not grow by more than 3.5 percent a year in real terms; that the non-oil deficit  of the public sector be reduced annually by 0.2 percent of GDP until it reaches zero; that the current operational expenses of the public financial sector do not grow by more than 2.5 percent a year in real terms; and that the public debt be reduced by 16 percentage points of GDP in the 4-year presidential period until it declines to 40 percent of GDP, which may not be exceeded once it has been reached. The FRL establishes also that debt operations may only take place to finance investment.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ECED146-7166-4938-8673-EB35B8485D22}" type="slidenum">
              <a:rPr lang="en-US"/>
              <a:pPr/>
              <a:t>53</a:t>
            </a:fld>
            <a:endParaRPr lang="en-US"/>
          </a:p>
        </p:txBody>
      </p:sp>
      <p:sp>
        <p:nvSpPr>
          <p:cNvPr id="98306" name="Rectangle 2"/>
          <p:cNvSpPr>
            <a:spLocks noGrp="1" noChangeArrowheads="1"/>
          </p:cNvSpPr>
          <p:nvPr>
            <p:ph type="title"/>
          </p:nvPr>
        </p:nvSpPr>
        <p:spPr/>
        <p:txBody>
          <a:bodyPr/>
          <a:lstStyle/>
          <a:p>
            <a:r>
              <a:rPr lang="en-US" sz="3400"/>
              <a:t>Fiscal Responsibility Law</a:t>
            </a:r>
          </a:p>
        </p:txBody>
      </p:sp>
      <p:sp>
        <p:nvSpPr>
          <p:cNvPr id="98307" name="Rectangle 3"/>
          <p:cNvSpPr>
            <a:spLocks noGrp="1" noChangeArrowheads="1"/>
          </p:cNvSpPr>
          <p:nvPr>
            <p:ph type="body" idx="1"/>
          </p:nvPr>
        </p:nvSpPr>
        <p:spPr/>
        <p:txBody>
          <a:bodyPr/>
          <a:lstStyle/>
          <a:p>
            <a:pPr>
              <a:lnSpc>
                <a:spcPct val="80000"/>
              </a:lnSpc>
              <a:buFont typeface="Wingdings" pitchFamily="2" charset="2"/>
              <a:buNone/>
            </a:pPr>
            <a:r>
              <a:rPr lang="en-US" sz="2000"/>
              <a:t>	</a:t>
            </a:r>
            <a:r>
              <a:rPr lang="en-US" sz="2000" b="1"/>
              <a:t>MEXICO</a:t>
            </a:r>
          </a:p>
          <a:p>
            <a:pPr>
              <a:lnSpc>
                <a:spcPct val="80000"/>
              </a:lnSpc>
              <a:buFont typeface="Wingdings" pitchFamily="2" charset="2"/>
              <a:buNone/>
            </a:pPr>
            <a:endParaRPr lang="en-US" sz="2000" b="1"/>
          </a:p>
          <a:p>
            <a:pPr>
              <a:lnSpc>
                <a:spcPct val="80000"/>
              </a:lnSpc>
              <a:buClr>
                <a:schemeClr val="tx1"/>
              </a:buClr>
            </a:pPr>
            <a:r>
              <a:rPr lang="en-US" sz="1800"/>
              <a:t>There are two definitions of the operational result, the traditional balance (BT) and the Public Sector Financing Requirements (RFSP). The first includes only the operations which are in the budget, while the second includes also the operations stemming from the financial-banking and road concessions rescues of the past, as well as the public investment projects with deferred impact on expenditure or association with private investors, the net financing needs of the development banks, non-recurrent public revenues and other adjustments. These transactions add between 2.5 and 3 percentage points of GDP to the traditional deficit. </a:t>
            </a:r>
          </a:p>
          <a:p>
            <a:pPr>
              <a:lnSpc>
                <a:spcPct val="80000"/>
              </a:lnSpc>
              <a:buClr>
                <a:schemeClr val="tx1"/>
              </a:buClr>
            </a:pPr>
            <a:endParaRPr lang="en-US" sz="1800"/>
          </a:p>
          <a:p>
            <a:pPr>
              <a:lnSpc>
                <a:spcPct val="80000"/>
              </a:lnSpc>
              <a:buClr>
                <a:schemeClr val="tx1"/>
              </a:buClr>
            </a:pPr>
            <a:r>
              <a:rPr lang="en-US" sz="1800"/>
              <a:t>Two measures exist also of the public debt, with the second one known as the Historic Balances of the Public Sector Financing Requirements (SHRFSP) which includes the transactions associated with the RFSP. For 2004 the total adjustments to the debt add almost 18 percentage points of GDP, for a SHRFSP of 42 percent of GDP.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B3602CE-B4E6-44BC-BC39-F16B7545EA45}" type="slidenum">
              <a:rPr lang="en-US"/>
              <a:pPr/>
              <a:t>54</a:t>
            </a:fld>
            <a:endParaRPr lang="en-US"/>
          </a:p>
        </p:txBody>
      </p:sp>
      <p:sp>
        <p:nvSpPr>
          <p:cNvPr id="99330" name="Rectangle 2"/>
          <p:cNvSpPr>
            <a:spLocks noGrp="1" noChangeArrowheads="1"/>
          </p:cNvSpPr>
          <p:nvPr>
            <p:ph type="title"/>
          </p:nvPr>
        </p:nvSpPr>
        <p:spPr/>
        <p:txBody>
          <a:bodyPr/>
          <a:lstStyle/>
          <a:p>
            <a:r>
              <a:rPr lang="en-US" sz="3400"/>
              <a:t>Fiscal Responsibility Law</a:t>
            </a:r>
          </a:p>
        </p:txBody>
      </p:sp>
      <p:sp>
        <p:nvSpPr>
          <p:cNvPr id="99331" name="Rectangle 3"/>
          <p:cNvSpPr>
            <a:spLocks noGrp="1" noChangeArrowheads="1"/>
          </p:cNvSpPr>
          <p:nvPr>
            <p:ph type="body" idx="1"/>
          </p:nvPr>
        </p:nvSpPr>
        <p:spPr/>
        <p:txBody>
          <a:bodyPr/>
          <a:lstStyle/>
          <a:p>
            <a:pPr>
              <a:lnSpc>
                <a:spcPct val="80000"/>
              </a:lnSpc>
              <a:buFont typeface="Wingdings" pitchFamily="2" charset="2"/>
              <a:buNone/>
            </a:pPr>
            <a:r>
              <a:rPr lang="en-US" sz="1400"/>
              <a:t>	</a:t>
            </a:r>
            <a:r>
              <a:rPr lang="en-US" sz="1400" b="1"/>
              <a:t>MEXICO</a:t>
            </a:r>
            <a:r>
              <a:rPr lang="en-US" sz="1400"/>
              <a:t> (cont.)</a:t>
            </a:r>
          </a:p>
          <a:p>
            <a:pPr>
              <a:lnSpc>
                <a:spcPct val="80000"/>
              </a:lnSpc>
              <a:buFont typeface="Wingdings" pitchFamily="2" charset="2"/>
              <a:buNone/>
            </a:pPr>
            <a:endParaRPr lang="en-US" sz="1400"/>
          </a:p>
          <a:p>
            <a:pPr>
              <a:lnSpc>
                <a:spcPct val="80000"/>
              </a:lnSpc>
            </a:pPr>
            <a:r>
              <a:rPr lang="en-US" sz="1400"/>
              <a:t>The LFPRH seeks to attain responsibility, transparency and accountability in the handling of the public finances, order and certainty in the annual approval of the economic package, and promote federalism and the modernization of the budgetary practices. </a:t>
            </a:r>
          </a:p>
          <a:p>
            <a:pPr>
              <a:lnSpc>
                <a:spcPct val="80000"/>
              </a:lnSpc>
              <a:buFont typeface="Wingdings" pitchFamily="2" charset="2"/>
              <a:buNone/>
            </a:pPr>
            <a:r>
              <a:rPr lang="en-US" sz="1400"/>
              <a:t>  </a:t>
            </a:r>
          </a:p>
          <a:p>
            <a:pPr>
              <a:lnSpc>
                <a:spcPct val="80000"/>
              </a:lnSpc>
            </a:pPr>
            <a:r>
              <a:rPr lang="en-US" sz="1400"/>
              <a:t>The Law establishes that the economic package will be prepared on the basis of long-term projections; defines a formula to determine the price of oil under technical and not political criteria and sets clear rules for the distribution of excess revenues. It defines also the adjustment mechanisms to be used in the event of shortfalls in revenues, establishes that new laws which result in larger expenditures must identify the revenue source to finance them, and limits, controls and provides transparency to personnel expenditures. It also defines clear rules for the appropriation of resources to trust funds, to finance ADEFAS (including a limit), and strengthens the sanctions for noncompliance with the law. </a:t>
            </a:r>
          </a:p>
          <a:p>
            <a:pPr>
              <a:lnSpc>
                <a:spcPct val="80000"/>
              </a:lnSpc>
              <a:buFont typeface="Wingdings" pitchFamily="2" charset="2"/>
              <a:buNone/>
            </a:pPr>
            <a:endParaRPr lang="en-US" sz="1400"/>
          </a:p>
          <a:p>
            <a:pPr>
              <a:lnSpc>
                <a:spcPct val="80000"/>
              </a:lnSpc>
            </a:pPr>
            <a:r>
              <a:rPr lang="en-US" sz="1400"/>
              <a:t>It establishes also a procedure with specific deadlines for the approval of the LIF and PEF, advances the deadlines for submission to congress of the budget documentation, and foresees tools to allocate expenditures in a more transparent and efficient manner.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7707C48-8331-40D5-AD08-B515DA8ADF5E}" type="slidenum">
              <a:rPr lang="en-US"/>
              <a:pPr/>
              <a:t>55</a:t>
            </a:fld>
            <a:endParaRPr lang="en-US"/>
          </a:p>
        </p:txBody>
      </p:sp>
      <p:sp>
        <p:nvSpPr>
          <p:cNvPr id="100354" name="Rectangle 2"/>
          <p:cNvSpPr>
            <a:spLocks noGrp="1" noChangeArrowheads="1"/>
          </p:cNvSpPr>
          <p:nvPr>
            <p:ph type="title"/>
          </p:nvPr>
        </p:nvSpPr>
        <p:spPr/>
        <p:txBody>
          <a:bodyPr/>
          <a:lstStyle/>
          <a:p>
            <a:r>
              <a:rPr lang="en-US" sz="3800"/>
              <a:t>CONCLUSIONS</a:t>
            </a:r>
          </a:p>
        </p:txBody>
      </p:sp>
      <p:sp>
        <p:nvSpPr>
          <p:cNvPr id="100355" name="Rectangle 3"/>
          <p:cNvSpPr>
            <a:spLocks noGrp="1" noChangeArrowheads="1"/>
          </p:cNvSpPr>
          <p:nvPr>
            <p:ph type="body" idx="1"/>
          </p:nvPr>
        </p:nvSpPr>
        <p:spPr/>
        <p:txBody>
          <a:bodyPr/>
          <a:lstStyle/>
          <a:p>
            <a:pPr>
              <a:lnSpc>
                <a:spcPct val="80000"/>
              </a:lnSpc>
            </a:pPr>
            <a:r>
              <a:rPr lang="en-US" sz="2000"/>
              <a:t>The off-budget operations of the countries reviewed for this paper require some alternative guidelines to the ones defined by the OECD. </a:t>
            </a:r>
          </a:p>
          <a:p>
            <a:pPr>
              <a:lnSpc>
                <a:spcPct val="80000"/>
              </a:lnSpc>
            </a:pPr>
            <a:endParaRPr lang="en-US" sz="2000"/>
          </a:p>
          <a:p>
            <a:pPr>
              <a:lnSpc>
                <a:spcPct val="80000"/>
              </a:lnSpc>
            </a:pPr>
            <a:r>
              <a:rPr lang="en-US" sz="2000"/>
              <a:t>The proliferation of off-budget operations has depended on the budget constraints faced by a country. Likewise, the reduction or elimination of these operations has depended mainly of the same factors. </a:t>
            </a:r>
          </a:p>
          <a:p>
            <a:pPr>
              <a:lnSpc>
                <a:spcPct val="80000"/>
              </a:lnSpc>
            </a:pPr>
            <a:endParaRPr lang="en-US" sz="2000"/>
          </a:p>
          <a:p>
            <a:pPr>
              <a:lnSpc>
                <a:spcPct val="80000"/>
              </a:lnSpc>
            </a:pPr>
            <a:r>
              <a:rPr lang="en-US" sz="2000"/>
              <a:t>The budgetary norms and practices themselves have contributed to the use of off-budget operations and to weaken the role played by the budget as the main instrument of fiscal policy. The approved budget ends not being a good indicator of the execution of the budget.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E82081A-951E-4F22-B01D-84250109BE25}" type="slidenum">
              <a:rPr lang="en-US"/>
              <a:pPr/>
              <a:t>56</a:t>
            </a:fld>
            <a:endParaRPr lang="en-US"/>
          </a:p>
        </p:txBody>
      </p:sp>
      <p:sp>
        <p:nvSpPr>
          <p:cNvPr id="101378" name="Rectangle 2"/>
          <p:cNvSpPr>
            <a:spLocks noGrp="1" noChangeArrowheads="1"/>
          </p:cNvSpPr>
          <p:nvPr>
            <p:ph type="title"/>
          </p:nvPr>
        </p:nvSpPr>
        <p:spPr/>
        <p:txBody>
          <a:bodyPr/>
          <a:lstStyle/>
          <a:p>
            <a:r>
              <a:rPr lang="en-US" sz="3800"/>
              <a:t>CONCLUSIONS</a:t>
            </a:r>
          </a:p>
        </p:txBody>
      </p:sp>
      <p:sp>
        <p:nvSpPr>
          <p:cNvPr id="101379" name="Rectangle 3"/>
          <p:cNvSpPr>
            <a:spLocks noGrp="1" noChangeArrowheads="1"/>
          </p:cNvSpPr>
          <p:nvPr>
            <p:ph type="body" idx="1"/>
          </p:nvPr>
        </p:nvSpPr>
        <p:spPr/>
        <p:txBody>
          <a:bodyPr/>
          <a:lstStyle/>
          <a:p>
            <a:pPr>
              <a:lnSpc>
                <a:spcPct val="80000"/>
              </a:lnSpc>
            </a:pPr>
            <a:r>
              <a:rPr lang="en-US" sz="1600"/>
              <a:t>The use of the off-budget operations responds to various motives. Guarantees may be used to circumvent short-term budget constraints; quasifiscal activities conducted through administered prices, credit requirements, tax surcharges and/or the appropriation of the profits of the public enterprises, and the earmarking of revenues and expenditure requirements, may be justified on social grounds, on market failures, or because it is administratively impossible to implement a well targeted subsidy program; tax expenditures may present an alternative to allocate resources without being subjected to the budget process and to circumvent the fiscal rules.  </a:t>
            </a:r>
          </a:p>
          <a:p>
            <a:pPr>
              <a:lnSpc>
                <a:spcPct val="80000"/>
              </a:lnSpc>
            </a:pPr>
            <a:endParaRPr lang="en-US" sz="1600"/>
          </a:p>
          <a:p>
            <a:pPr>
              <a:lnSpc>
                <a:spcPct val="80000"/>
              </a:lnSpc>
            </a:pPr>
            <a:r>
              <a:rPr lang="en-US" sz="1600"/>
              <a:t>Over the past few years, countries have recognized the need to tighten the rules which regulate off-budget operations. Brazil, Chile, and Mexico have made important progress in regularizing these operations, while Ecuador shows less progress experiencing some backpedaling as a result of the 1999-2000 economic crisis and  political instability. </a:t>
            </a:r>
          </a:p>
          <a:p>
            <a:pPr>
              <a:lnSpc>
                <a:spcPct val="80000"/>
              </a:lnSpc>
            </a:pPr>
            <a:endParaRPr lang="en-US" sz="1600"/>
          </a:p>
          <a:p>
            <a:pPr>
              <a:lnSpc>
                <a:spcPct val="80000"/>
              </a:lnSpc>
            </a:pPr>
            <a:r>
              <a:rPr lang="en-US" sz="1600"/>
              <a:t>Three stages can be distinguished in the process to regularize the off-budget operations. First they are made more transparent, then they are reduced, and finally they are integrated in the budget.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734B81-3B60-4D7A-92B5-EEC62C912DC9}" type="slidenum">
              <a:rPr lang="en-US"/>
              <a:pPr/>
              <a:t>57</a:t>
            </a:fld>
            <a:endParaRPr lang="en-US"/>
          </a:p>
        </p:txBody>
      </p:sp>
      <p:sp>
        <p:nvSpPr>
          <p:cNvPr id="102402" name="Rectangle 2"/>
          <p:cNvSpPr>
            <a:spLocks noGrp="1" noChangeArrowheads="1"/>
          </p:cNvSpPr>
          <p:nvPr>
            <p:ph type="title"/>
          </p:nvPr>
        </p:nvSpPr>
        <p:spPr/>
        <p:txBody>
          <a:bodyPr/>
          <a:lstStyle/>
          <a:p>
            <a:r>
              <a:rPr lang="en-US"/>
              <a:t>BRAZIL</a:t>
            </a:r>
          </a:p>
        </p:txBody>
      </p:sp>
      <p:sp>
        <p:nvSpPr>
          <p:cNvPr id="102403" name="Rectangle 3"/>
          <p:cNvSpPr>
            <a:spLocks noGrp="1" noChangeArrowheads="1"/>
          </p:cNvSpPr>
          <p:nvPr>
            <p:ph type="body" idx="1"/>
          </p:nvPr>
        </p:nvSpPr>
        <p:spPr/>
        <p:txBody>
          <a:bodyPr/>
          <a:lstStyle/>
          <a:p>
            <a:pPr>
              <a:lnSpc>
                <a:spcPct val="80000"/>
              </a:lnSpc>
            </a:pPr>
            <a:r>
              <a:rPr lang="en-US" sz="1800"/>
              <a:t>Brazil has achieved significant progress in the management of the public finances over the past few years. The cornerstone of this effort was the approval of the FRL in May 2000. The reforms have improved the realism of the federal budget and its consistency with the macroeconomic constraints as well as its effectiveness for resource allocation. </a:t>
            </a:r>
          </a:p>
          <a:p>
            <a:pPr>
              <a:lnSpc>
                <a:spcPct val="80000"/>
              </a:lnSpc>
            </a:pPr>
            <a:endParaRPr lang="en-US" sz="1800"/>
          </a:p>
          <a:p>
            <a:pPr>
              <a:lnSpc>
                <a:spcPct val="80000"/>
              </a:lnSpc>
            </a:pPr>
            <a:r>
              <a:rPr lang="en-US" sz="1800"/>
              <a:t>The budget is characterized by a wide coverage and by being backed by medium-term targets. </a:t>
            </a:r>
          </a:p>
          <a:p>
            <a:pPr>
              <a:lnSpc>
                <a:spcPct val="80000"/>
              </a:lnSpc>
            </a:pPr>
            <a:endParaRPr lang="en-US" sz="1800"/>
          </a:p>
          <a:p>
            <a:pPr>
              <a:lnSpc>
                <a:spcPct val="80000"/>
              </a:lnSpc>
            </a:pPr>
            <a:r>
              <a:rPr lang="en-US" sz="1800"/>
              <a:t>There are no extrabudgetary funds and although several budget funds exist, they are an integral part of the federal budget and must comply with all the procedures of the preparation and execution of the budget.</a:t>
            </a:r>
          </a:p>
          <a:p>
            <a:pPr>
              <a:lnSpc>
                <a:spcPct val="80000"/>
              </a:lnSpc>
            </a:pPr>
            <a:endParaRPr lang="en-US" sz="1800"/>
          </a:p>
          <a:p>
            <a:pPr>
              <a:lnSpc>
                <a:spcPct val="80000"/>
              </a:lnSpc>
            </a:pPr>
            <a:r>
              <a:rPr lang="en-US" sz="1800"/>
              <a:t>An excessive earmarking of revenues persists which, together with the expenditure requirements, leaves little space for discretionary spending.</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5F85D40-FDC6-4CBB-B3B3-03BFB56A43D5}" type="slidenum">
              <a:rPr lang="en-US"/>
              <a:pPr/>
              <a:t>58</a:t>
            </a:fld>
            <a:endParaRPr lang="en-US"/>
          </a:p>
        </p:txBody>
      </p:sp>
      <p:sp>
        <p:nvSpPr>
          <p:cNvPr id="103426" name="Rectangle 2"/>
          <p:cNvSpPr>
            <a:spLocks noGrp="1" noChangeArrowheads="1"/>
          </p:cNvSpPr>
          <p:nvPr>
            <p:ph type="title"/>
          </p:nvPr>
        </p:nvSpPr>
        <p:spPr/>
        <p:txBody>
          <a:bodyPr/>
          <a:lstStyle/>
          <a:p>
            <a:r>
              <a:rPr lang="en-US"/>
              <a:t>BRAZIL</a:t>
            </a:r>
          </a:p>
        </p:txBody>
      </p:sp>
      <p:sp>
        <p:nvSpPr>
          <p:cNvPr id="103427" name="Rectangle 3"/>
          <p:cNvSpPr>
            <a:spLocks noGrp="1" noChangeArrowheads="1"/>
          </p:cNvSpPr>
          <p:nvPr>
            <p:ph type="body" idx="1"/>
          </p:nvPr>
        </p:nvSpPr>
        <p:spPr/>
        <p:txBody>
          <a:bodyPr/>
          <a:lstStyle/>
          <a:p>
            <a:pPr>
              <a:lnSpc>
                <a:spcPct val="80000"/>
              </a:lnSpc>
            </a:pPr>
            <a:r>
              <a:rPr lang="en-US" sz="2000"/>
              <a:t>Brazil has achieved significant progress in relation to quasifiscal activities and guarantees. The quasifiscal operations have been reduced significantly and the budget includes transfers to cover the ones that remain. However, the complexity of the credit programs implemented through the public financial institutions makes it difficult to estimate the cost and subsidies of these programs, and the minimum reserve requirements on private deposits are high, constituting a source of revenues for the central bank which is not included in the budget. </a:t>
            </a:r>
          </a:p>
          <a:p>
            <a:pPr>
              <a:lnSpc>
                <a:spcPct val="80000"/>
              </a:lnSpc>
            </a:pPr>
            <a:endParaRPr lang="en-US" sz="2000"/>
          </a:p>
          <a:p>
            <a:pPr>
              <a:lnSpc>
                <a:spcPct val="80000"/>
              </a:lnSpc>
            </a:pPr>
            <a:r>
              <a:rPr lang="en-US" sz="2000"/>
              <a:t>Brazil constitutes an exception to the use of the public nonfinancial enterprises as a venue to conduct  quasifiscal operations through administered prices or the appropriation of the enterprises’ surpluses.</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3CCD524-85D2-4D6A-9153-A6C3C72CC85D}" type="slidenum">
              <a:rPr lang="en-US"/>
              <a:pPr/>
              <a:t>59</a:t>
            </a:fld>
            <a:endParaRPr lang="en-US"/>
          </a:p>
        </p:txBody>
      </p:sp>
      <p:sp>
        <p:nvSpPr>
          <p:cNvPr id="104450" name="Rectangle 2"/>
          <p:cNvSpPr>
            <a:spLocks noGrp="1" noChangeArrowheads="1"/>
          </p:cNvSpPr>
          <p:nvPr>
            <p:ph type="title"/>
          </p:nvPr>
        </p:nvSpPr>
        <p:spPr/>
        <p:txBody>
          <a:bodyPr/>
          <a:lstStyle/>
          <a:p>
            <a:r>
              <a:rPr lang="en-US"/>
              <a:t>BRAZIL</a:t>
            </a:r>
          </a:p>
        </p:txBody>
      </p:sp>
      <p:sp>
        <p:nvSpPr>
          <p:cNvPr id="104451" name="Rectangle 3"/>
          <p:cNvSpPr>
            <a:spLocks noGrp="1" noChangeArrowheads="1"/>
          </p:cNvSpPr>
          <p:nvPr>
            <p:ph type="body" idx="1"/>
          </p:nvPr>
        </p:nvSpPr>
        <p:spPr/>
        <p:txBody>
          <a:bodyPr/>
          <a:lstStyle/>
          <a:p>
            <a:pPr>
              <a:lnSpc>
                <a:spcPct val="80000"/>
              </a:lnSpc>
            </a:pPr>
            <a:r>
              <a:rPr lang="en-US" sz="2000"/>
              <a:t>The budgetary norms are characterized for allowing too much flexibility to congress in the estimation of revenues and total expenditure, for the execution of the discretionary spending and that associated with earmarked revenue, for the handling of undisbursed commitments, for the use of supplementary appropriations, and in regards to the deadline for the approval of the budget by congress. In view of the lack of definition regarding the deadline for approval of the budget by congress, the 2006 budget had not been approved by mid-March.</a:t>
            </a:r>
          </a:p>
          <a:p>
            <a:pPr>
              <a:lnSpc>
                <a:spcPct val="80000"/>
              </a:lnSpc>
            </a:pPr>
            <a:endParaRPr lang="en-US" sz="2000"/>
          </a:p>
          <a:p>
            <a:pPr>
              <a:lnSpc>
                <a:spcPct val="80000"/>
              </a:lnSpc>
            </a:pPr>
            <a:r>
              <a:rPr lang="en-US" sz="2000"/>
              <a:t>The budget process is characterized by excessive “armoring”. </a:t>
            </a:r>
          </a:p>
          <a:p>
            <a:pPr>
              <a:lnSpc>
                <a:spcPct val="80000"/>
              </a:lnSpc>
            </a:pPr>
            <a:endParaRPr lang="en-US" sz="2000"/>
          </a:p>
          <a:p>
            <a:pPr>
              <a:lnSpc>
                <a:spcPct val="80000"/>
              </a:lnSpc>
            </a:pPr>
            <a:r>
              <a:rPr lang="en-US" sz="2000"/>
              <a:t>Although the FRL defines strict requirements for the granting of fiscal benefits (tax expenditures), it appears that in practice it is possible to circumvent these restrictions.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25F47C-F7B3-4860-90A0-489CD3181521}" type="slidenum">
              <a:rPr lang="en-US"/>
              <a:pPr/>
              <a:t>6</a:t>
            </a:fld>
            <a:endParaRPr lang="en-US"/>
          </a:p>
        </p:txBody>
      </p:sp>
      <p:sp>
        <p:nvSpPr>
          <p:cNvPr id="151554" name="Rectangle 2"/>
          <p:cNvSpPr>
            <a:spLocks noGrp="1" noChangeArrowheads="1"/>
          </p:cNvSpPr>
          <p:nvPr>
            <p:ph type="title"/>
          </p:nvPr>
        </p:nvSpPr>
        <p:spPr/>
        <p:txBody>
          <a:bodyPr/>
          <a:lstStyle/>
          <a:p>
            <a:r>
              <a:rPr lang="en-US" sz="3400"/>
              <a:t>Off-Budget Expenditures</a:t>
            </a:r>
          </a:p>
        </p:txBody>
      </p:sp>
      <p:sp>
        <p:nvSpPr>
          <p:cNvPr id="151555" name="Rectangle 3"/>
          <p:cNvSpPr>
            <a:spLocks noGrp="1" noChangeArrowheads="1"/>
          </p:cNvSpPr>
          <p:nvPr>
            <p:ph type="body" idx="1"/>
          </p:nvPr>
        </p:nvSpPr>
        <p:spPr/>
        <p:txBody>
          <a:bodyPr/>
          <a:lstStyle/>
          <a:p>
            <a:pPr>
              <a:lnSpc>
                <a:spcPct val="90000"/>
              </a:lnSpc>
              <a:buFont typeface="Wingdings" pitchFamily="2" charset="2"/>
              <a:buNone/>
            </a:pPr>
            <a:r>
              <a:rPr lang="en-US" sz="2400"/>
              <a:t>	</a:t>
            </a:r>
            <a:r>
              <a:rPr lang="en-US" sz="2000"/>
              <a:t>The main forms of off-budget expenditures are the off-budget funds, direct loans, guarantees, private-public partnerships, and quasifiscal activities. Certain budgetary norms and practices may also impede the proper functioning of the budget.</a:t>
            </a:r>
          </a:p>
          <a:p>
            <a:pPr>
              <a:lnSpc>
                <a:spcPct val="90000"/>
              </a:lnSpc>
              <a:buFont typeface="Wingdings" pitchFamily="2" charset="2"/>
              <a:buNone/>
            </a:pPr>
            <a:endParaRPr lang="en-US" sz="2000" b="1"/>
          </a:p>
          <a:p>
            <a:pPr>
              <a:lnSpc>
                <a:spcPct val="90000"/>
              </a:lnSpc>
            </a:pPr>
            <a:r>
              <a:rPr lang="en-US" sz="2000" b="1"/>
              <a:t>Off-budget funds: </a:t>
            </a:r>
            <a:r>
              <a:rPr lang="en-US" sz="2000"/>
              <a:t>are especial funds owned by the government, that are not part of the budget and that receive revenues from earmarked levies, possibly next to other sources such as fees and contributions from the general tax fund.</a:t>
            </a:r>
          </a:p>
          <a:p>
            <a:pPr>
              <a:lnSpc>
                <a:spcPct val="90000"/>
              </a:lnSpc>
              <a:buFont typeface="Wingdings" pitchFamily="2" charset="2"/>
              <a:buNone/>
            </a:pPr>
            <a:endParaRPr lang="en-US" sz="2000"/>
          </a:p>
          <a:p>
            <a:pPr>
              <a:lnSpc>
                <a:spcPct val="90000"/>
              </a:lnSpc>
            </a:pPr>
            <a:r>
              <a:rPr lang="en-US" sz="2000" b="1"/>
              <a:t>Direct loans: </a:t>
            </a:r>
            <a:r>
              <a:rPr lang="en-US" sz="2000"/>
              <a:t>are loans financed from taxes or levies. In general the conditions of direct loans are more favorable to the borrower than those of bank loans in the private sector because otherwise there would be no reason for public lending.</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6D20CFB-25E9-48B1-B4C1-8A385D9BEDDA}" type="slidenum">
              <a:rPr lang="en-US"/>
              <a:pPr/>
              <a:t>60</a:t>
            </a:fld>
            <a:endParaRPr lang="en-US"/>
          </a:p>
        </p:txBody>
      </p:sp>
      <p:sp>
        <p:nvSpPr>
          <p:cNvPr id="105474" name="Rectangle 2"/>
          <p:cNvSpPr>
            <a:spLocks noGrp="1" noChangeArrowheads="1"/>
          </p:cNvSpPr>
          <p:nvPr>
            <p:ph type="title"/>
          </p:nvPr>
        </p:nvSpPr>
        <p:spPr/>
        <p:txBody>
          <a:bodyPr/>
          <a:lstStyle/>
          <a:p>
            <a:r>
              <a:rPr lang="en-US"/>
              <a:t>CHILE</a:t>
            </a:r>
          </a:p>
        </p:txBody>
      </p:sp>
      <p:sp>
        <p:nvSpPr>
          <p:cNvPr id="105475" name="Rectangle 3"/>
          <p:cNvSpPr>
            <a:spLocks noGrp="1" noChangeArrowheads="1"/>
          </p:cNvSpPr>
          <p:nvPr>
            <p:ph type="body" idx="1"/>
          </p:nvPr>
        </p:nvSpPr>
        <p:spPr/>
        <p:txBody>
          <a:bodyPr/>
          <a:lstStyle/>
          <a:p>
            <a:pPr>
              <a:lnSpc>
                <a:spcPct val="80000"/>
              </a:lnSpc>
            </a:pPr>
            <a:r>
              <a:rPr lang="en-US" sz="1800"/>
              <a:t>Over the past few years Chile has introduced several reforms which integrated in the budget documentation and public finance statistics off-budget operations by the equivalent (in 2004) of almost 3 percent of the revenues and a 4.5 percent of the expenditure; incorporated the FCC operations in the budget as financing transactions; decreased the size of the contingency reserve; defined rules for the reserved expenses; incorporated in permanent legislation a set of norms that had been included year after year in the annual budget law; and introduced accounting on an accrual basis through the adoption of the GFSM 2001. </a:t>
            </a:r>
          </a:p>
          <a:p>
            <a:pPr>
              <a:lnSpc>
                <a:spcPct val="80000"/>
              </a:lnSpc>
            </a:pPr>
            <a:endParaRPr lang="en-US" sz="1800"/>
          </a:p>
          <a:p>
            <a:pPr>
              <a:lnSpc>
                <a:spcPct val="80000"/>
              </a:lnSpc>
            </a:pPr>
            <a:r>
              <a:rPr lang="en-US" sz="1800"/>
              <a:t>The operations under the RCL were not only integrated in the budget documentation but were incorporated in the analysis of fiscal policy. The same was done for the accrued interest on the pension bonds and the operations of the Petroleum Stabilization Fund. The IFP as well as the public finances statistics include the off-budget expenditures with the central government budget aggregates to obtain the operational statements of the consolidated central government. The FI is today a virtual fund, not regulated by law, managed by the Ministry of Finance.</a:t>
            </a:r>
            <a:br>
              <a:rPr lang="en-US" sz="1800"/>
            </a:br>
            <a:endParaRPr lang="en-US" sz="180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AB27F1B-3436-4201-AFAD-9429E9C2B63F}" type="slidenum">
              <a:rPr lang="en-US"/>
              <a:pPr/>
              <a:t>61</a:t>
            </a:fld>
            <a:endParaRPr lang="en-US"/>
          </a:p>
        </p:txBody>
      </p:sp>
      <p:sp>
        <p:nvSpPr>
          <p:cNvPr id="106498" name="Rectangle 2"/>
          <p:cNvSpPr>
            <a:spLocks noGrp="1" noChangeArrowheads="1"/>
          </p:cNvSpPr>
          <p:nvPr>
            <p:ph type="title"/>
          </p:nvPr>
        </p:nvSpPr>
        <p:spPr/>
        <p:txBody>
          <a:bodyPr/>
          <a:lstStyle/>
          <a:p>
            <a:r>
              <a:rPr lang="en-US"/>
              <a:t>CHILE</a:t>
            </a:r>
          </a:p>
        </p:txBody>
      </p:sp>
      <p:sp>
        <p:nvSpPr>
          <p:cNvPr id="106499" name="Rectangle 3"/>
          <p:cNvSpPr>
            <a:spLocks noGrp="1" noChangeArrowheads="1"/>
          </p:cNvSpPr>
          <p:nvPr>
            <p:ph type="body" idx="1"/>
          </p:nvPr>
        </p:nvSpPr>
        <p:spPr/>
        <p:txBody>
          <a:bodyPr/>
          <a:lstStyle/>
          <a:p>
            <a:pPr>
              <a:lnSpc>
                <a:spcPct val="80000"/>
              </a:lnSpc>
            </a:pPr>
            <a:r>
              <a:rPr lang="en-US" sz="2000"/>
              <a:t>The off-budget operations are effected mainly through the public enterprises. Direct loans, guarantees, PPPs, and tax expenditures constitute other forms of off-budget operations.</a:t>
            </a:r>
          </a:p>
          <a:p>
            <a:pPr>
              <a:lnSpc>
                <a:spcPct val="80000"/>
              </a:lnSpc>
            </a:pPr>
            <a:endParaRPr lang="en-US" sz="2000"/>
          </a:p>
          <a:p>
            <a:pPr>
              <a:lnSpc>
                <a:spcPct val="80000"/>
              </a:lnSpc>
            </a:pPr>
            <a:r>
              <a:rPr lang="en-US" sz="2000"/>
              <a:t>Budgetary norms and practices do not constitute an important source of distortions in the handling of the budget process. </a:t>
            </a:r>
          </a:p>
          <a:p>
            <a:pPr>
              <a:lnSpc>
                <a:spcPct val="80000"/>
              </a:lnSpc>
            </a:pPr>
            <a:endParaRPr lang="es-ES" sz="2000"/>
          </a:p>
          <a:p>
            <a:pPr>
              <a:lnSpc>
                <a:spcPct val="80000"/>
              </a:lnSpc>
            </a:pPr>
            <a:r>
              <a:rPr lang="en-US" sz="2000"/>
              <a:t>The structural balance rule has contributed to obtain significant progress in the handling of the budget. It provides an important cyclical component to the fiscal policy, allowing for the automatic stabilizers of the budget to operate fully. It guarantees also continuity in the financing of key reforms which have a multi-year budgetary impact, and gives stability to the financing of priority social programs.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CC7F5FA-61DD-41D2-92AB-7ECC77345F92}" type="slidenum">
              <a:rPr lang="en-US"/>
              <a:pPr/>
              <a:t>62</a:t>
            </a:fld>
            <a:endParaRPr lang="en-US"/>
          </a:p>
        </p:txBody>
      </p:sp>
      <p:sp>
        <p:nvSpPr>
          <p:cNvPr id="107522" name="Rectangle 2"/>
          <p:cNvSpPr>
            <a:spLocks noGrp="1" noChangeArrowheads="1"/>
          </p:cNvSpPr>
          <p:nvPr>
            <p:ph type="title"/>
          </p:nvPr>
        </p:nvSpPr>
        <p:spPr/>
        <p:txBody>
          <a:bodyPr/>
          <a:lstStyle/>
          <a:p>
            <a:r>
              <a:rPr lang="en-US"/>
              <a:t>CHILE</a:t>
            </a:r>
          </a:p>
        </p:txBody>
      </p:sp>
      <p:sp>
        <p:nvSpPr>
          <p:cNvPr id="107523" name="Rectangle 3"/>
          <p:cNvSpPr>
            <a:spLocks noGrp="1" noChangeArrowheads="1"/>
          </p:cNvSpPr>
          <p:nvPr>
            <p:ph type="body" idx="1"/>
          </p:nvPr>
        </p:nvSpPr>
        <p:spPr/>
        <p:txBody>
          <a:bodyPr/>
          <a:lstStyle/>
          <a:p>
            <a:pPr>
              <a:lnSpc>
                <a:spcPct val="80000"/>
              </a:lnSpc>
            </a:pPr>
            <a:r>
              <a:rPr lang="en-US" sz="2000"/>
              <a:t>The government has also made more transparent other off-budget operations such as the guarantees and subsidies committed under the PPP contracts, the contingent liabilities associated with the guarantee for minimum pensions, the credit guarantees provided to the public enterprises and others, and the tax expenditures.</a:t>
            </a:r>
          </a:p>
          <a:p>
            <a:pPr>
              <a:lnSpc>
                <a:spcPct val="80000"/>
              </a:lnSpc>
            </a:pPr>
            <a:endParaRPr lang="en-US" sz="2000"/>
          </a:p>
          <a:p>
            <a:pPr>
              <a:lnSpc>
                <a:spcPct val="80000"/>
              </a:lnSpc>
            </a:pPr>
            <a:r>
              <a:rPr lang="en-US" sz="2000"/>
              <a:t>The government has implemented also mechanisms to reduce the implicit subsidy on direct loans, with the government acting as a second tier institution.</a:t>
            </a:r>
          </a:p>
          <a:p>
            <a:pPr>
              <a:lnSpc>
                <a:spcPct val="80000"/>
              </a:lnSpc>
            </a:pPr>
            <a:endParaRPr lang="en-US" sz="2000"/>
          </a:p>
          <a:p>
            <a:pPr>
              <a:lnSpc>
                <a:spcPct val="80000"/>
              </a:lnSpc>
            </a:pPr>
            <a:r>
              <a:rPr lang="en-US" sz="2000"/>
              <a:t>The initiatives included in the draft fiscal responsibility bill seek to complement the anti-cyclical instruments, improve the information on guarantees and the provisioning of contingent liabilities stemming from guarantees, and increase the information on the operations effected under the RCL.</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0A666D3-68B6-44F6-844F-B85B98746856}" type="slidenum">
              <a:rPr lang="en-US"/>
              <a:pPr/>
              <a:t>63</a:t>
            </a:fld>
            <a:endParaRPr lang="en-US"/>
          </a:p>
        </p:txBody>
      </p:sp>
      <p:sp>
        <p:nvSpPr>
          <p:cNvPr id="108546" name="Rectangle 2"/>
          <p:cNvSpPr>
            <a:spLocks noGrp="1" noChangeArrowheads="1"/>
          </p:cNvSpPr>
          <p:nvPr>
            <p:ph type="title"/>
          </p:nvPr>
        </p:nvSpPr>
        <p:spPr/>
        <p:txBody>
          <a:bodyPr/>
          <a:lstStyle/>
          <a:p>
            <a:r>
              <a:rPr lang="en-US"/>
              <a:t>CHILE</a:t>
            </a:r>
          </a:p>
        </p:txBody>
      </p:sp>
      <p:sp>
        <p:nvSpPr>
          <p:cNvPr id="108547" name="Rectangle 3"/>
          <p:cNvSpPr>
            <a:spLocks noGrp="1" noChangeArrowheads="1"/>
          </p:cNvSpPr>
          <p:nvPr>
            <p:ph type="body" idx="1"/>
          </p:nvPr>
        </p:nvSpPr>
        <p:spPr/>
        <p:txBody>
          <a:bodyPr/>
          <a:lstStyle/>
          <a:p>
            <a:pPr>
              <a:lnSpc>
                <a:spcPct val="90000"/>
              </a:lnSpc>
            </a:pPr>
            <a:r>
              <a:rPr lang="en-US" sz="2800"/>
              <a:t>Steps have been taken also to regulate the relation of the government with the public enterprises. However, the draft bill rejected by congress did not contain provisions to align the tax regime and dividends policy of the public enterprises with that of those of the private enterprises.</a:t>
            </a:r>
          </a:p>
          <a:p>
            <a:pPr>
              <a:lnSpc>
                <a:spcPct val="90000"/>
              </a:lnSpc>
            </a:pPr>
            <a:endParaRPr lang="es-ES" sz="2800"/>
          </a:p>
          <a:p>
            <a:pPr>
              <a:lnSpc>
                <a:spcPct val="90000"/>
              </a:lnSpc>
            </a:pPr>
            <a:r>
              <a:rPr lang="en-US" sz="2800"/>
              <a:t>Tax expenditures constitute a potential venue to increase off-budget operations.</a:t>
            </a:r>
            <a:r>
              <a:rPr lang="es-ES" sz="2800"/>
              <a:t> </a:t>
            </a:r>
            <a:endParaRPr lang="en-US" sz="280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6C0E22C-D88E-4183-ADF8-FB6EDC704E16}" type="slidenum">
              <a:rPr lang="en-US"/>
              <a:pPr/>
              <a:t>64</a:t>
            </a:fld>
            <a:endParaRPr lang="en-US"/>
          </a:p>
        </p:txBody>
      </p:sp>
      <p:sp>
        <p:nvSpPr>
          <p:cNvPr id="109570" name="Rectangle 2"/>
          <p:cNvSpPr>
            <a:spLocks noGrp="1" noChangeArrowheads="1"/>
          </p:cNvSpPr>
          <p:nvPr>
            <p:ph type="title"/>
          </p:nvPr>
        </p:nvSpPr>
        <p:spPr/>
        <p:txBody>
          <a:bodyPr/>
          <a:lstStyle/>
          <a:p>
            <a:r>
              <a:rPr lang="en-US"/>
              <a:t>ECUADOR</a:t>
            </a:r>
          </a:p>
        </p:txBody>
      </p:sp>
      <p:sp>
        <p:nvSpPr>
          <p:cNvPr id="109571" name="Rectangle 3"/>
          <p:cNvSpPr>
            <a:spLocks noGrp="1" noChangeArrowheads="1"/>
          </p:cNvSpPr>
          <p:nvPr>
            <p:ph type="body" idx="1"/>
          </p:nvPr>
        </p:nvSpPr>
        <p:spPr/>
        <p:txBody>
          <a:bodyPr/>
          <a:lstStyle/>
          <a:p>
            <a:pPr>
              <a:lnSpc>
                <a:spcPct val="90000"/>
              </a:lnSpc>
            </a:pPr>
            <a:r>
              <a:rPr lang="en-US" sz="2400"/>
              <a:t>Ecuador has made progress in certain areas of the handling of the budget through the implementation of a FRL and the provision of information. </a:t>
            </a:r>
          </a:p>
          <a:p>
            <a:pPr>
              <a:lnSpc>
                <a:spcPct val="90000"/>
              </a:lnSpc>
            </a:pPr>
            <a:endParaRPr lang="en-US" sz="2400"/>
          </a:p>
          <a:p>
            <a:pPr>
              <a:lnSpc>
                <a:spcPct val="90000"/>
              </a:lnSpc>
            </a:pPr>
            <a:r>
              <a:rPr lang="en-US" sz="2400"/>
              <a:t>The budget framework has deteriorated over the past few years.</a:t>
            </a:r>
          </a:p>
          <a:p>
            <a:pPr>
              <a:lnSpc>
                <a:spcPct val="90000"/>
              </a:lnSpc>
            </a:pPr>
            <a:endParaRPr lang="en-US" sz="2400"/>
          </a:p>
          <a:p>
            <a:pPr>
              <a:lnSpc>
                <a:spcPct val="90000"/>
              </a:lnSpc>
            </a:pPr>
            <a:r>
              <a:rPr lang="en-US" sz="2400"/>
              <a:t>The coverage of the budget is limited. The revenues and expenditures of the central government are recorded in net terms, with a significant part of the budget revenues and the expenditures associated to these revenues not included in the budget.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653C87-7C3B-4DBF-B283-E64271761311}" type="slidenum">
              <a:rPr lang="en-US"/>
              <a:pPr/>
              <a:t>65</a:t>
            </a:fld>
            <a:endParaRPr lang="en-US"/>
          </a:p>
        </p:txBody>
      </p:sp>
      <p:sp>
        <p:nvSpPr>
          <p:cNvPr id="110594" name="Rectangle 2"/>
          <p:cNvSpPr>
            <a:spLocks noGrp="1" noChangeArrowheads="1"/>
          </p:cNvSpPr>
          <p:nvPr>
            <p:ph type="title"/>
          </p:nvPr>
        </p:nvSpPr>
        <p:spPr/>
        <p:txBody>
          <a:bodyPr/>
          <a:lstStyle/>
          <a:p>
            <a:r>
              <a:rPr lang="en-US"/>
              <a:t>ECUADOR</a:t>
            </a:r>
          </a:p>
        </p:txBody>
      </p:sp>
      <p:sp>
        <p:nvSpPr>
          <p:cNvPr id="110595" name="Rectangle 3"/>
          <p:cNvSpPr>
            <a:spLocks noGrp="1" noChangeArrowheads="1"/>
          </p:cNvSpPr>
          <p:nvPr>
            <p:ph type="body" idx="1"/>
          </p:nvPr>
        </p:nvSpPr>
        <p:spPr/>
        <p:txBody>
          <a:bodyPr/>
          <a:lstStyle/>
          <a:p>
            <a:pPr>
              <a:lnSpc>
                <a:spcPct val="90000"/>
              </a:lnSpc>
              <a:buFont typeface="Wingdings" pitchFamily="2" charset="2"/>
              <a:buNone/>
            </a:pPr>
            <a:r>
              <a:rPr lang="en-US" sz="2400"/>
              <a:t>	The off-budget operations are also substantial resulting in a budget which significantly underestimates the size of the government operations. These include mainly the quasifiscal activities of PetroEcuador, the electricity,  telecommunication and Solidarity Fund companies, and the development banks; the earmarking of revenues and expenditure requirements; and tax expenditures. PetroEcuador must also transfer all its revenues to the budget after deducting its costs with the determination of these done in a nontransparent fashion and subject to negotiation.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1AFC7EF-3562-4B8A-BB29-9E805C2D7806}" type="slidenum">
              <a:rPr lang="en-US"/>
              <a:pPr/>
              <a:t>66</a:t>
            </a:fld>
            <a:endParaRPr lang="en-US"/>
          </a:p>
        </p:txBody>
      </p:sp>
      <p:sp>
        <p:nvSpPr>
          <p:cNvPr id="111618" name="Rectangle 2"/>
          <p:cNvSpPr>
            <a:spLocks noGrp="1" noChangeArrowheads="1"/>
          </p:cNvSpPr>
          <p:nvPr>
            <p:ph type="title"/>
          </p:nvPr>
        </p:nvSpPr>
        <p:spPr/>
        <p:txBody>
          <a:bodyPr/>
          <a:lstStyle/>
          <a:p>
            <a:r>
              <a:rPr lang="en-US"/>
              <a:t>ECUADOR</a:t>
            </a:r>
          </a:p>
        </p:txBody>
      </p:sp>
      <p:sp>
        <p:nvSpPr>
          <p:cNvPr id="111619" name="Rectangle 3"/>
          <p:cNvSpPr>
            <a:spLocks noGrp="1" noChangeArrowheads="1"/>
          </p:cNvSpPr>
          <p:nvPr>
            <p:ph type="body" idx="1"/>
          </p:nvPr>
        </p:nvSpPr>
        <p:spPr/>
        <p:txBody>
          <a:bodyPr/>
          <a:lstStyle/>
          <a:p>
            <a:pPr>
              <a:lnSpc>
                <a:spcPct val="80000"/>
              </a:lnSpc>
            </a:pPr>
            <a:r>
              <a:rPr lang="en-US" sz="2400"/>
              <a:t>There are no clear fiscal indicators while at the same there are many fiscal rules. The fact that the fiscal rules apply to the approved budget and not to the actual fiscal outturns allows in practice that these rules, except for that on the public debt, have not been complied with ex post.</a:t>
            </a:r>
          </a:p>
          <a:p>
            <a:pPr>
              <a:lnSpc>
                <a:spcPct val="80000"/>
              </a:lnSpc>
            </a:pPr>
            <a:endParaRPr lang="en-US" sz="2400"/>
          </a:p>
          <a:p>
            <a:pPr>
              <a:lnSpc>
                <a:spcPct val="80000"/>
              </a:lnSpc>
            </a:pPr>
            <a:r>
              <a:rPr lang="en-US" sz="2400"/>
              <a:t>Revenue earmarking rules are extensive and cover both oil and non-oil revenues. </a:t>
            </a:r>
          </a:p>
          <a:p>
            <a:pPr>
              <a:lnSpc>
                <a:spcPct val="80000"/>
              </a:lnSpc>
            </a:pPr>
            <a:endParaRPr lang="en-US" sz="2400"/>
          </a:p>
          <a:p>
            <a:pPr>
              <a:lnSpc>
                <a:spcPct val="80000"/>
              </a:lnSpc>
            </a:pPr>
            <a:r>
              <a:rPr lang="en-US" sz="2400"/>
              <a:t>The budgetary norms and practices contribute to the creation of off-budget operations and to weaken the role of the budget.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10D5817-B896-422F-A684-5252E6DD7AC9}" type="slidenum">
              <a:rPr lang="en-US"/>
              <a:pPr/>
              <a:t>67</a:t>
            </a:fld>
            <a:endParaRPr lang="en-US"/>
          </a:p>
        </p:txBody>
      </p:sp>
      <p:sp>
        <p:nvSpPr>
          <p:cNvPr id="112642" name="Rectangle 2"/>
          <p:cNvSpPr>
            <a:spLocks noGrp="1" noChangeArrowheads="1"/>
          </p:cNvSpPr>
          <p:nvPr>
            <p:ph type="title"/>
          </p:nvPr>
        </p:nvSpPr>
        <p:spPr/>
        <p:txBody>
          <a:bodyPr/>
          <a:lstStyle/>
          <a:p>
            <a:r>
              <a:rPr lang="en-US"/>
              <a:t>MEXICO</a:t>
            </a:r>
          </a:p>
        </p:txBody>
      </p:sp>
      <p:sp>
        <p:nvSpPr>
          <p:cNvPr id="112643" name="Rectangle 3"/>
          <p:cNvSpPr>
            <a:spLocks noGrp="1" noChangeArrowheads="1"/>
          </p:cNvSpPr>
          <p:nvPr>
            <p:ph type="body" idx="1"/>
          </p:nvPr>
        </p:nvSpPr>
        <p:spPr/>
        <p:txBody>
          <a:bodyPr/>
          <a:lstStyle/>
          <a:p>
            <a:pPr>
              <a:lnSpc>
                <a:spcPct val="90000"/>
              </a:lnSpc>
            </a:pPr>
            <a:r>
              <a:rPr lang="en-US" sz="2400"/>
              <a:t>Mexico has made important strides over the past few years to increase the coverage of the budget through diverse mechanisms. These include the identification and quantification of off-budget operations, the tightening of rules on the trust funds, the enactment of a new fiscal regime for PEMEX, the definition of rules for concession and PPS contracts, the identification, quantification,  and reporting of the guarantees provided by the government, the preparation of a tax expenditures budget, and the approval of a new budget and fiscal responsibility law.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DA0C8A-9037-470C-8AE2-D8ED4B7AF566}" type="slidenum">
              <a:rPr lang="en-US"/>
              <a:pPr/>
              <a:t>68</a:t>
            </a:fld>
            <a:endParaRPr lang="en-US"/>
          </a:p>
        </p:txBody>
      </p:sp>
      <p:sp>
        <p:nvSpPr>
          <p:cNvPr id="113666" name="Rectangle 2"/>
          <p:cNvSpPr>
            <a:spLocks noGrp="1" noChangeArrowheads="1"/>
          </p:cNvSpPr>
          <p:nvPr>
            <p:ph type="title"/>
          </p:nvPr>
        </p:nvSpPr>
        <p:spPr/>
        <p:txBody>
          <a:bodyPr/>
          <a:lstStyle/>
          <a:p>
            <a:r>
              <a:rPr lang="en-US"/>
              <a:t>MEXICO</a:t>
            </a:r>
          </a:p>
        </p:txBody>
      </p:sp>
      <p:sp>
        <p:nvSpPr>
          <p:cNvPr id="113667" name="Rectangle 3"/>
          <p:cNvSpPr>
            <a:spLocks noGrp="1" noChangeArrowheads="1"/>
          </p:cNvSpPr>
          <p:nvPr>
            <p:ph type="body" idx="1"/>
          </p:nvPr>
        </p:nvSpPr>
        <p:spPr/>
        <p:txBody>
          <a:bodyPr/>
          <a:lstStyle/>
          <a:p>
            <a:pPr>
              <a:lnSpc>
                <a:spcPct val="80000"/>
              </a:lnSpc>
            </a:pPr>
            <a:r>
              <a:rPr lang="en-US" sz="2000"/>
              <a:t>Certain off-budget operations are quantified and included in a fiscal indicator (RFSP) and a debt indicator (SHRFSP), which are used in the preparation of the macroeconomic framework and are reported to congress in the quarterly reports. At the same time, the government has sought to control these operations through limits set in the budget documents and approved by congress. Nevertheless, the management of the fiscal policy does not include targets with respect to the RFSP, focusing only on the BT.</a:t>
            </a:r>
          </a:p>
          <a:p>
            <a:pPr>
              <a:lnSpc>
                <a:spcPct val="80000"/>
              </a:lnSpc>
            </a:pPr>
            <a:endParaRPr lang="en-US" sz="2000"/>
          </a:p>
          <a:p>
            <a:pPr>
              <a:lnSpc>
                <a:spcPct val="80000"/>
              </a:lnSpc>
            </a:pPr>
            <a:r>
              <a:rPr lang="en-US" sz="2000"/>
              <a:t>Likewise, the government has sought to identify, record, and inform congress on the trust funds, while at the same time it has tightened the rules that regulate the creation of these funds, their functioning, and the fiscal transfers which they receive. Also, information must be provided to congress on the guarantees provided by the government on a quarterly basis.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5517D24-221D-4683-8241-FA4F790A23BD}" type="slidenum">
              <a:rPr lang="en-US"/>
              <a:pPr/>
              <a:t>69</a:t>
            </a:fld>
            <a:endParaRPr lang="en-US"/>
          </a:p>
        </p:txBody>
      </p:sp>
      <p:sp>
        <p:nvSpPr>
          <p:cNvPr id="114690" name="Rectangle 2"/>
          <p:cNvSpPr>
            <a:spLocks noGrp="1" noChangeArrowheads="1"/>
          </p:cNvSpPr>
          <p:nvPr>
            <p:ph type="title"/>
          </p:nvPr>
        </p:nvSpPr>
        <p:spPr/>
        <p:txBody>
          <a:bodyPr/>
          <a:lstStyle/>
          <a:p>
            <a:r>
              <a:rPr lang="en-US"/>
              <a:t>MEXICO</a:t>
            </a:r>
          </a:p>
        </p:txBody>
      </p:sp>
      <p:sp>
        <p:nvSpPr>
          <p:cNvPr id="114691" name="Rectangle 3"/>
          <p:cNvSpPr>
            <a:spLocks noGrp="1" noChangeArrowheads="1"/>
          </p:cNvSpPr>
          <p:nvPr>
            <p:ph type="body" idx="1"/>
          </p:nvPr>
        </p:nvSpPr>
        <p:spPr/>
        <p:txBody>
          <a:bodyPr/>
          <a:lstStyle/>
          <a:p>
            <a:pPr>
              <a:lnSpc>
                <a:spcPct val="80000"/>
              </a:lnSpc>
            </a:pPr>
            <a:r>
              <a:rPr lang="en-US" sz="1600"/>
              <a:t>There have been important changes regarding the PPP contracts and a framework has been defined for the PPS contracts. In the budget framework, the rules require SHCP approval to commit resources on these projects, with the obligations reported in the PEF, and granted a de jure preferential status in the budget. </a:t>
            </a:r>
          </a:p>
          <a:p>
            <a:pPr>
              <a:lnSpc>
                <a:spcPct val="80000"/>
              </a:lnSpc>
            </a:pPr>
            <a:endParaRPr lang="en-US" sz="1600"/>
          </a:p>
          <a:p>
            <a:pPr>
              <a:lnSpc>
                <a:spcPct val="80000"/>
              </a:lnSpc>
            </a:pPr>
            <a:r>
              <a:rPr lang="en-US" sz="1600"/>
              <a:t>Important steps have been taken to manage PEMEX in line with corporate governance guidelines. In contrast with the existing regime which taxed sales, the main tax in the new regime is a levy on revenues minus costs. The LFPRH defines a formula so that the price of oil to be used in the budget is determined by technical and not political criteria. However, the policy of administered prices for fuels was maintained by which they are adjusted only for expected inflation, with the implicit subsidy paid by the federal government through a lower collection of the IEPS which is the instrument used to compensate PEMEX.</a:t>
            </a:r>
          </a:p>
          <a:p>
            <a:pPr>
              <a:lnSpc>
                <a:spcPct val="80000"/>
              </a:lnSpc>
            </a:pPr>
            <a:endParaRPr lang="en-US" sz="1600"/>
          </a:p>
          <a:p>
            <a:pPr>
              <a:lnSpc>
                <a:spcPct val="80000"/>
              </a:lnSpc>
            </a:pPr>
            <a:r>
              <a:rPr lang="en-US" sz="1600"/>
              <a:t> Other public enterprises engage also in significant quasifiscal activities. The electricity companies subsidize the residential and rural consumption of energy but do not receive transfers from the federal government.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11D25C0-13F6-499A-B10F-BC92F0B483C4}" type="slidenum">
              <a:rPr lang="en-US"/>
              <a:pPr/>
              <a:t>7</a:t>
            </a:fld>
            <a:endParaRPr lang="en-US"/>
          </a:p>
        </p:txBody>
      </p:sp>
      <p:sp>
        <p:nvSpPr>
          <p:cNvPr id="7170" name="Rectangle 2"/>
          <p:cNvSpPr>
            <a:spLocks noGrp="1" noChangeArrowheads="1"/>
          </p:cNvSpPr>
          <p:nvPr>
            <p:ph type="title"/>
          </p:nvPr>
        </p:nvSpPr>
        <p:spPr/>
        <p:txBody>
          <a:bodyPr/>
          <a:lstStyle/>
          <a:p>
            <a:r>
              <a:rPr lang="en-US" sz="2900"/>
              <a:t>Off-Budget Expenditures</a:t>
            </a:r>
          </a:p>
        </p:txBody>
      </p:sp>
      <p:sp>
        <p:nvSpPr>
          <p:cNvPr id="7171" name="Rectangle 3"/>
          <p:cNvSpPr>
            <a:spLocks noGrp="1" noChangeArrowheads="1"/>
          </p:cNvSpPr>
          <p:nvPr>
            <p:ph type="body" idx="1"/>
          </p:nvPr>
        </p:nvSpPr>
        <p:spPr/>
        <p:txBody>
          <a:bodyPr/>
          <a:lstStyle/>
          <a:p>
            <a:pPr>
              <a:lnSpc>
                <a:spcPct val="80000"/>
              </a:lnSpc>
            </a:pPr>
            <a:r>
              <a:rPr lang="en-US" sz="2000" b="1"/>
              <a:t>Guarantees:</a:t>
            </a:r>
            <a:r>
              <a:rPr lang="en-US" sz="2000"/>
              <a:t> on loans are guarantees by the government to non-governmental lenders in case of debtor default against an insurance fee. The main reason why the government may prefer a guarantee program to a direct loan program is that a guarantee program can assign part of the risk associated with the loan in the first place to the private lender.</a:t>
            </a:r>
          </a:p>
          <a:p>
            <a:pPr>
              <a:lnSpc>
                <a:spcPct val="80000"/>
              </a:lnSpc>
            </a:pPr>
            <a:endParaRPr lang="en-US" sz="2000"/>
          </a:p>
          <a:p>
            <a:pPr>
              <a:lnSpc>
                <a:spcPct val="80000"/>
              </a:lnSpc>
            </a:pPr>
            <a:r>
              <a:rPr lang="en-US" sz="2000" b="1"/>
              <a:t>Public-Private Partnerships (PPPs):</a:t>
            </a:r>
            <a:r>
              <a:rPr lang="en-US" sz="2000"/>
              <a:t> refer to arrangements where the private sector supplies infrastructure assets and services that traditionally have been provided by the government. PPPs offer an alternative to privatization in areas where the private sector is not interested in operating directly or because it is not legally permitted as is the case with some public utilities.</a:t>
            </a:r>
            <a:r>
              <a:rPr lang="en-US" sz="1200"/>
              <a:t>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500AD96-B22B-4FCA-925A-91B30479E762}" type="slidenum">
              <a:rPr lang="en-US"/>
              <a:pPr/>
              <a:t>70</a:t>
            </a:fld>
            <a:endParaRPr lang="en-US"/>
          </a:p>
        </p:txBody>
      </p:sp>
      <p:sp>
        <p:nvSpPr>
          <p:cNvPr id="116738" name="Rectangle 2"/>
          <p:cNvSpPr>
            <a:spLocks noGrp="1" noChangeArrowheads="1"/>
          </p:cNvSpPr>
          <p:nvPr>
            <p:ph type="title"/>
          </p:nvPr>
        </p:nvSpPr>
        <p:spPr/>
        <p:txBody>
          <a:bodyPr/>
          <a:lstStyle/>
          <a:p>
            <a:r>
              <a:rPr lang="en-US"/>
              <a:t>MEXICO</a:t>
            </a:r>
          </a:p>
        </p:txBody>
      </p:sp>
      <p:sp>
        <p:nvSpPr>
          <p:cNvPr id="116739" name="Rectangle 3"/>
          <p:cNvSpPr>
            <a:spLocks noGrp="1" noChangeArrowheads="1"/>
          </p:cNvSpPr>
          <p:nvPr>
            <p:ph type="body" idx="1"/>
          </p:nvPr>
        </p:nvSpPr>
        <p:spPr/>
        <p:txBody>
          <a:bodyPr/>
          <a:lstStyle/>
          <a:p>
            <a:pPr>
              <a:lnSpc>
                <a:spcPct val="80000"/>
              </a:lnSpc>
            </a:pPr>
            <a:r>
              <a:rPr lang="en-US" sz="1600"/>
              <a:t>The government must submit an annual budget of fiscal expenditures but this is not incorporated in the discussion of the budget. The expenditures implemented through this mechanism are not only large but have increased substantially over the past few years to represent almost half of the federal government revenues and a 40 percent of the expenditures. Moreover, there are no periodic assessments of the fiscal expenditures, which should be a priority because of the size and trends presented by these expenditures. </a:t>
            </a:r>
          </a:p>
          <a:p>
            <a:pPr>
              <a:lnSpc>
                <a:spcPct val="80000"/>
              </a:lnSpc>
            </a:pPr>
            <a:endParaRPr lang="en-US" sz="1600"/>
          </a:p>
          <a:p>
            <a:pPr>
              <a:lnSpc>
                <a:spcPct val="80000"/>
              </a:lnSpc>
            </a:pPr>
            <a:r>
              <a:rPr lang="en-US" sz="1600"/>
              <a:t>The LFPRH promotes fiscal responsibility and transparency and accountability in the handling of the public finances, order and certainty in the approval of the annual economic package, fiscal federalism, and the modernization of the budget process. It also establishes a zero balance as the target for the BT. However, the systematic compliance of the BT targets looses relevance from a macroeconomic point of view and the other functions of the budget if at the same time there is an increase in the off-budget operations and quasifiscal activities not included in the BT, and subsidies are granted through the reduction of taxes. Also, it makes it difficult to assess efficiency in the allocation and use of resources.  </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6CBF7FB-92AD-4937-8EC4-F3397C3FC71F}" type="slidenum">
              <a:rPr lang="en-US"/>
              <a:pPr/>
              <a:t>71</a:t>
            </a:fld>
            <a:endParaRPr lang="en-US"/>
          </a:p>
        </p:txBody>
      </p:sp>
      <p:sp>
        <p:nvSpPr>
          <p:cNvPr id="115714" name="Rectangle 2"/>
          <p:cNvSpPr>
            <a:spLocks noGrp="1" noChangeArrowheads="1"/>
          </p:cNvSpPr>
          <p:nvPr>
            <p:ph type="title"/>
          </p:nvPr>
        </p:nvSpPr>
        <p:spPr/>
        <p:txBody>
          <a:bodyPr/>
          <a:lstStyle/>
          <a:p>
            <a:r>
              <a:rPr lang="en-US" sz="3400"/>
              <a:t>POINTS FOR DISCUSSION</a:t>
            </a:r>
          </a:p>
        </p:txBody>
      </p:sp>
      <p:sp>
        <p:nvSpPr>
          <p:cNvPr id="115715" name="Rectangle 3"/>
          <p:cNvSpPr>
            <a:spLocks noGrp="1" noChangeArrowheads="1"/>
          </p:cNvSpPr>
          <p:nvPr>
            <p:ph type="body" idx="1"/>
          </p:nvPr>
        </p:nvSpPr>
        <p:spPr/>
        <p:txBody>
          <a:bodyPr/>
          <a:lstStyle/>
          <a:p>
            <a:pPr>
              <a:lnSpc>
                <a:spcPct val="80000"/>
              </a:lnSpc>
            </a:pPr>
            <a:r>
              <a:rPr lang="en-US" sz="2000"/>
              <a:t> Off-budget and budget funds. </a:t>
            </a:r>
          </a:p>
          <a:p>
            <a:pPr>
              <a:lnSpc>
                <a:spcPct val="80000"/>
              </a:lnSpc>
              <a:buFont typeface="Wingdings" pitchFamily="2" charset="2"/>
              <a:buNone/>
            </a:pPr>
            <a:endParaRPr lang="es-CL" sz="2000"/>
          </a:p>
          <a:p>
            <a:pPr>
              <a:lnSpc>
                <a:spcPct val="80000"/>
              </a:lnSpc>
            </a:pPr>
            <a:r>
              <a:rPr lang="en-US" sz="2000"/>
              <a:t>Accounting of Direct Loans </a:t>
            </a:r>
          </a:p>
          <a:p>
            <a:pPr>
              <a:lnSpc>
                <a:spcPct val="80000"/>
              </a:lnSpc>
            </a:pPr>
            <a:endParaRPr lang="en-US" sz="2000"/>
          </a:p>
          <a:p>
            <a:pPr>
              <a:lnSpc>
                <a:spcPct val="80000"/>
              </a:lnSpc>
            </a:pPr>
            <a:r>
              <a:rPr lang="en-US" sz="2000"/>
              <a:t>Quasifiscal Activities of the Nonfinancial Public Enterprises</a:t>
            </a:r>
          </a:p>
          <a:p>
            <a:pPr>
              <a:lnSpc>
                <a:spcPct val="80000"/>
              </a:lnSpc>
              <a:buFont typeface="Wingdings" pitchFamily="2" charset="2"/>
              <a:buNone/>
            </a:pPr>
            <a:endParaRPr lang="en-US" sz="2000"/>
          </a:p>
          <a:p>
            <a:pPr>
              <a:lnSpc>
                <a:spcPct val="80000"/>
              </a:lnSpc>
            </a:pPr>
            <a:r>
              <a:rPr lang="en-US" sz="2000"/>
              <a:t>Budgetary Norms and Practices </a:t>
            </a:r>
          </a:p>
          <a:p>
            <a:pPr>
              <a:lnSpc>
                <a:spcPct val="80000"/>
              </a:lnSpc>
            </a:pPr>
            <a:endParaRPr lang="en-US" sz="2000"/>
          </a:p>
          <a:p>
            <a:pPr>
              <a:lnSpc>
                <a:spcPct val="80000"/>
              </a:lnSpc>
            </a:pPr>
            <a:r>
              <a:rPr lang="en-US" sz="2000"/>
              <a:t>Tax regime and dividends policy for the public enterprises</a:t>
            </a:r>
          </a:p>
          <a:p>
            <a:pPr>
              <a:lnSpc>
                <a:spcPct val="80000"/>
              </a:lnSpc>
            </a:pPr>
            <a:endParaRPr lang="es-CL" sz="2000"/>
          </a:p>
          <a:p>
            <a:pPr>
              <a:lnSpc>
                <a:spcPct val="80000"/>
              </a:lnSpc>
            </a:pPr>
            <a:r>
              <a:rPr lang="en-US" sz="2000"/>
              <a:t>Role of Congress</a:t>
            </a:r>
            <a:r>
              <a:rPr lang="es-CL" sz="2000"/>
              <a:t> </a:t>
            </a:r>
          </a:p>
          <a:p>
            <a:pPr>
              <a:lnSpc>
                <a:spcPct val="80000"/>
              </a:lnSpc>
            </a:pPr>
            <a:endParaRPr lang="es-CL" sz="2000"/>
          </a:p>
          <a:p>
            <a:pPr>
              <a:lnSpc>
                <a:spcPct val="80000"/>
              </a:lnSpc>
            </a:pPr>
            <a:r>
              <a:rPr lang="en-US" sz="2000"/>
              <a:t>Fiscal Responsibility Law</a:t>
            </a:r>
            <a:r>
              <a:rPr lang="es-CL" sz="2000"/>
              <a:t> </a:t>
            </a:r>
            <a:endParaRPr lang="en-US" sz="2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F70C13E-BDBE-49B5-9203-1214D53243A2}" type="slidenum">
              <a:rPr lang="en-US"/>
              <a:pPr/>
              <a:t>8</a:t>
            </a:fld>
            <a:endParaRPr lang="en-US"/>
          </a:p>
        </p:txBody>
      </p:sp>
      <p:sp>
        <p:nvSpPr>
          <p:cNvPr id="9218" name="Rectangle 2"/>
          <p:cNvSpPr>
            <a:spLocks noGrp="1" noChangeArrowheads="1"/>
          </p:cNvSpPr>
          <p:nvPr>
            <p:ph type="title"/>
          </p:nvPr>
        </p:nvSpPr>
        <p:spPr/>
        <p:txBody>
          <a:bodyPr/>
          <a:lstStyle/>
          <a:p>
            <a:r>
              <a:rPr lang="en-US" sz="2900"/>
              <a:t>Off-Budget Expenditures</a:t>
            </a:r>
          </a:p>
        </p:txBody>
      </p:sp>
      <p:sp>
        <p:nvSpPr>
          <p:cNvPr id="9219" name="Rectangle 3"/>
          <p:cNvSpPr>
            <a:spLocks noGrp="1" noChangeArrowheads="1"/>
          </p:cNvSpPr>
          <p:nvPr>
            <p:ph type="body" idx="1"/>
          </p:nvPr>
        </p:nvSpPr>
        <p:spPr/>
        <p:txBody>
          <a:bodyPr/>
          <a:lstStyle/>
          <a:p>
            <a:pPr>
              <a:lnSpc>
                <a:spcPct val="80000"/>
              </a:lnSpc>
            </a:pPr>
            <a:r>
              <a:rPr lang="en-US" sz="2000" b="1"/>
              <a:t>Quasifiscal activities:</a:t>
            </a:r>
            <a:r>
              <a:rPr lang="en-US" sz="2000"/>
              <a:t> The government may conduct fiscal operations through the public enterprises, nonfinancial as well as financial, and through the private sector. To the extent that the government compensates the entities and institutions that conduct these fiscal operations through transfers that are included in the budget, these operations do not affect the functioning of the budget as an instrument of fiscal policy.</a:t>
            </a:r>
          </a:p>
          <a:p>
            <a:pPr>
              <a:lnSpc>
                <a:spcPct val="80000"/>
              </a:lnSpc>
            </a:pPr>
            <a:endParaRPr lang="en-US" sz="2000"/>
          </a:p>
          <a:p>
            <a:pPr>
              <a:lnSpc>
                <a:spcPct val="80000"/>
              </a:lnSpc>
            </a:pPr>
            <a:r>
              <a:rPr lang="en-US" sz="2000" b="1"/>
              <a:t>Budgetary norms and practices:</a:t>
            </a:r>
            <a:r>
              <a:rPr lang="en-US" sz="2000"/>
              <a:t> The use of supplementary budgets, budget contingency reserves, and of certain budget rules related to the revisions of revenue estimates and the adjustments permitted to the budgetary expenditure appropriations can also impede the proper functioning of the budget.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E35A3EC-FE33-49A9-A395-B50937BA3697}" type="slidenum">
              <a:rPr lang="en-US"/>
              <a:pPr/>
              <a:t>9</a:t>
            </a:fld>
            <a:endParaRPr lang="en-US"/>
          </a:p>
        </p:txBody>
      </p:sp>
      <p:sp>
        <p:nvSpPr>
          <p:cNvPr id="10242" name="Rectangle 2"/>
          <p:cNvSpPr>
            <a:spLocks noGrp="1" noChangeArrowheads="1"/>
          </p:cNvSpPr>
          <p:nvPr>
            <p:ph type="title"/>
          </p:nvPr>
        </p:nvSpPr>
        <p:spPr/>
        <p:txBody>
          <a:bodyPr/>
          <a:lstStyle/>
          <a:p>
            <a:r>
              <a:rPr lang="en-US" sz="2900"/>
              <a:t>Back-Door-Expenditures</a:t>
            </a:r>
          </a:p>
        </p:txBody>
      </p:sp>
      <p:sp>
        <p:nvSpPr>
          <p:cNvPr id="10243" name="Rectangle 3"/>
          <p:cNvSpPr>
            <a:spLocks noGrp="1" noChangeArrowheads="1"/>
          </p:cNvSpPr>
          <p:nvPr>
            <p:ph type="body" idx="1"/>
          </p:nvPr>
        </p:nvSpPr>
        <p:spPr/>
        <p:txBody>
          <a:bodyPr/>
          <a:lstStyle/>
          <a:p>
            <a:pPr>
              <a:lnSpc>
                <a:spcPct val="80000"/>
              </a:lnSpc>
            </a:pPr>
            <a:r>
              <a:rPr lang="en-US" sz="2000" b="1"/>
              <a:t>Earmarking of revenues.</a:t>
            </a:r>
            <a:r>
              <a:rPr lang="en-US" sz="2000"/>
              <a:t> Revenue earmarking consists in establishing that a given percentage of the collection of a tax or a contribution must be used in a given sector, program or specific expenditure.</a:t>
            </a:r>
          </a:p>
          <a:p>
            <a:pPr>
              <a:lnSpc>
                <a:spcPct val="80000"/>
              </a:lnSpc>
            </a:pPr>
            <a:endParaRPr lang="en-US" sz="2000"/>
          </a:p>
          <a:p>
            <a:pPr>
              <a:lnSpc>
                <a:spcPct val="80000"/>
              </a:lnSpc>
            </a:pPr>
            <a:r>
              <a:rPr lang="en-US" sz="2000" b="1"/>
              <a:t>Expenditure rules.</a:t>
            </a:r>
            <a:r>
              <a:rPr lang="en-US" sz="2000"/>
              <a:t> In contrast with the expenditures associated with revenue earmarking, the expenditure rules establish that a given percentage of GDP or of total budgeted expenditure must be used in a given sector (education, health, social expenditure) or in a specific expenditure (subsidies).</a:t>
            </a:r>
          </a:p>
          <a:p>
            <a:pPr>
              <a:lnSpc>
                <a:spcPct val="80000"/>
              </a:lnSpc>
            </a:pPr>
            <a:endParaRPr lang="en-US" sz="2000"/>
          </a:p>
          <a:p>
            <a:pPr>
              <a:lnSpc>
                <a:spcPct val="80000"/>
              </a:lnSpc>
            </a:pPr>
            <a:r>
              <a:rPr lang="en-US" sz="2000" b="1"/>
              <a:t>Tax expenditures.</a:t>
            </a:r>
            <a:r>
              <a:rPr lang="en-US" sz="2000"/>
              <a:t> They can be defined as a transfer of public resources that is achieved by reducing tax obligations with respect to a benchmark tax, rather than by a direct expenditure. Tax expenditures can be used as an instrument of government policy and may substitute for direct expenditures. </a:t>
            </a:r>
            <a:br>
              <a:rPr lang="en-US" sz="2000"/>
            </a:br>
            <a:endParaRPr lang="en-US" sz="2000"/>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1196</TotalTime>
  <Words>3269</Words>
  <Application>Microsoft Office PowerPoint</Application>
  <PresentationFormat>On-screen Show (4:3)</PresentationFormat>
  <Paragraphs>508</Paragraphs>
  <Slides>71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Arial</vt:lpstr>
      <vt:lpstr>Times New Roman</vt:lpstr>
      <vt:lpstr>Wingdings</vt:lpstr>
      <vt:lpstr>Arial Black</vt:lpstr>
      <vt:lpstr>Radial</vt:lpstr>
      <vt:lpstr>INTER-AMERICAN DEVELOPMENT BANK  Public Policy Management and Transparency Network: Development Effectiveness and Result-Based Budget Management</vt:lpstr>
      <vt:lpstr>Budget Functions</vt:lpstr>
      <vt:lpstr>Budget Principles</vt:lpstr>
      <vt:lpstr>Off-Budget Operations</vt:lpstr>
      <vt:lpstr>Off-Budget Operations</vt:lpstr>
      <vt:lpstr>Off-Budget Expenditures</vt:lpstr>
      <vt:lpstr>Off-Budget Expenditures</vt:lpstr>
      <vt:lpstr>Off-Budget Expenditures</vt:lpstr>
      <vt:lpstr>Back-Door-Expenditures</vt:lpstr>
      <vt:lpstr>Fiscal Revenue from Public Enterprises</vt:lpstr>
      <vt:lpstr>Other Considerations</vt:lpstr>
      <vt:lpstr>OECD Guidelines</vt:lpstr>
      <vt:lpstr>ALTERNATIVE GUIDELINES</vt:lpstr>
      <vt:lpstr>Off-budget Funds</vt:lpstr>
      <vt:lpstr>Off-budget Funds</vt:lpstr>
      <vt:lpstr>Off-budget Funds</vt:lpstr>
      <vt:lpstr>Off-budget Funds</vt:lpstr>
      <vt:lpstr>Direct Loans</vt:lpstr>
      <vt:lpstr>Direct Loans</vt:lpstr>
      <vt:lpstr>GUARANTEES</vt:lpstr>
      <vt:lpstr>GUARANTEES</vt:lpstr>
      <vt:lpstr>Public-Private Partnerships (PPPs)</vt:lpstr>
      <vt:lpstr>Public-Private Partnerships (PPPs)</vt:lpstr>
      <vt:lpstr>Quasifiscal Activities</vt:lpstr>
      <vt:lpstr>Quasifiscal Activities</vt:lpstr>
      <vt:lpstr>Quasifiscal Activities</vt:lpstr>
      <vt:lpstr>Quasifiscal Activities</vt:lpstr>
      <vt:lpstr>Quasifiscal Activities</vt:lpstr>
      <vt:lpstr>Quasifiscal Activities</vt:lpstr>
      <vt:lpstr>Quasifiscal Activities</vt:lpstr>
      <vt:lpstr>Quasifiscal Activities</vt:lpstr>
      <vt:lpstr>Budgetary Norms and Practices</vt:lpstr>
      <vt:lpstr>Budgetary Norms and Practices</vt:lpstr>
      <vt:lpstr>Budgetary Norms and Practices</vt:lpstr>
      <vt:lpstr>Budgetary Norms and Practices</vt:lpstr>
      <vt:lpstr>Budgetary Norms and Practices</vt:lpstr>
      <vt:lpstr>Budgetary Norms and Practices</vt:lpstr>
      <vt:lpstr>Budgetary Norms and Practices</vt:lpstr>
      <vt:lpstr>Earmarked Revenues</vt:lpstr>
      <vt:lpstr>Earmarked Revenues</vt:lpstr>
      <vt:lpstr>Earmarked Revenues</vt:lpstr>
      <vt:lpstr>Expenditure Rules</vt:lpstr>
      <vt:lpstr>Tax Expenditures</vt:lpstr>
      <vt:lpstr>Tax Expenditures</vt:lpstr>
      <vt:lpstr>Tax Expenditures</vt:lpstr>
      <vt:lpstr>Fiscal Revenue from Public Enterprises</vt:lpstr>
      <vt:lpstr>Fiscal Revenue from Public Enterprises</vt:lpstr>
      <vt:lpstr>Role of Congress</vt:lpstr>
      <vt:lpstr>Role of Congress</vt:lpstr>
      <vt:lpstr>Fiscal Responsibility Law</vt:lpstr>
      <vt:lpstr>Fiscal Responsibility Law</vt:lpstr>
      <vt:lpstr>Fiscal Responsibility Law</vt:lpstr>
      <vt:lpstr>Fiscal Responsibility Law</vt:lpstr>
      <vt:lpstr>Fiscal Responsibility Law</vt:lpstr>
      <vt:lpstr>CONCLUSIONS</vt:lpstr>
      <vt:lpstr>CONCLUSIONS</vt:lpstr>
      <vt:lpstr>BRAZIL</vt:lpstr>
      <vt:lpstr>BRAZIL</vt:lpstr>
      <vt:lpstr>BRAZIL</vt:lpstr>
      <vt:lpstr>CHILE</vt:lpstr>
      <vt:lpstr>CHILE</vt:lpstr>
      <vt:lpstr>CHILE</vt:lpstr>
      <vt:lpstr>CHILE</vt:lpstr>
      <vt:lpstr>ECUADOR</vt:lpstr>
      <vt:lpstr>ECUADOR</vt:lpstr>
      <vt:lpstr>ECUADOR</vt:lpstr>
      <vt:lpstr>MEXICO</vt:lpstr>
      <vt:lpstr>MEXICO</vt:lpstr>
      <vt:lpstr>MEXICO</vt:lpstr>
      <vt:lpstr>MEXICO</vt:lpstr>
      <vt:lpstr>POINTS FOR DISCUSSION</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INTER-AMERICAN DEVELOPMENT BANK  Public Policy Management and Transparency Network: Development Effectiveness and Result-Based Budget Management</dc:title>
  <dc:creator>ana maria jul</dc:creator>
  <cp:lastModifiedBy>anarod</cp:lastModifiedBy>
  <cp:revision>21</cp:revision>
  <dcterms:created xsi:type="dcterms:W3CDTF">2006-05-01T18:02:00Z</dcterms:created>
  <dcterms:modified xsi:type="dcterms:W3CDTF">2010-07-12T02:43:34Z</dcterms:modified>
</cp:coreProperties>
</file>