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embeddedFontLst>
    <p:embeddedFont>
      <p:font typeface="SimSun" pitchFamily="2" charset="-122"/>
      <p:regular r:id="rId22"/>
    </p:embeddedFont>
  </p:embeddedFontLst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-1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92E3B-140C-4590-BB58-5FF64AC0ACDE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F9C6F2-837B-4EED-AFB6-963D05ADC11C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D28C0-1599-40A8-A19B-462BC8CB38E1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44281-F745-48E4-8ECF-50B7C671CAEF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2C3831-92EE-4ED6-BB26-67E9CBC39499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5A3BF-5A6D-4ABD-B73F-E362AF7A700A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6DD83-A431-481A-AA04-3497DC423C5E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07128-D11C-4405-AC5F-8D103A590A95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48AEC-534A-4BFC-9C99-38B48AF5D3EB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7C3E6-3EF0-4E81-B825-D7A7AF5BA288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78897D-9D75-436F-B691-67FA25645ECD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26AF209-7974-4030-9889-DF8FB6DD010A}" type="slidenum">
              <a:rPr lang="pt-BR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838200"/>
            <a:ext cx="7391400" cy="5181600"/>
          </a:xfrm>
        </p:spPr>
        <p:txBody>
          <a:bodyPr/>
          <a:lstStyle/>
          <a:p>
            <a:pPr lvl="1"/>
            <a:r>
              <a:rPr lang="en-US" sz="2000" b="1">
                <a:ea typeface="SimSun" pitchFamily="2" charset="-122"/>
              </a:rPr>
              <a:t>Water Charge Instruments for Environmental Management in Latin America: from Theoretical to Practical Issues</a:t>
            </a:r>
          </a:p>
          <a:p>
            <a:pPr lvl="1"/>
            <a:endParaRPr lang="en-US" sz="3200" b="1"/>
          </a:p>
          <a:p>
            <a:pPr lvl="1"/>
            <a:r>
              <a:rPr lang="en-US" sz="3200" b="1"/>
              <a:t>Brazil Country Case</a:t>
            </a:r>
          </a:p>
          <a:p>
            <a:pPr lvl="1"/>
            <a:endParaRPr lang="en-US" sz="2000"/>
          </a:p>
          <a:p>
            <a:pPr lvl="1"/>
            <a:r>
              <a:rPr lang="en-US" sz="2000"/>
              <a:t>Ronaldo SEROA DA MOTTA and Jose Gustavo FERES</a:t>
            </a:r>
          </a:p>
          <a:p>
            <a:pPr lvl="1"/>
            <a:r>
              <a:rPr lang="en-US" sz="2000"/>
              <a:t>seroa@ipea.gov.br</a:t>
            </a:r>
          </a:p>
          <a:p>
            <a:r>
              <a:rPr lang="en-US" sz="2000"/>
              <a:t>    January 2003</a:t>
            </a:r>
          </a:p>
          <a:p>
            <a:pPr lvl="1"/>
            <a:endParaRPr lang="pt-BR" sz="2000" b="1"/>
          </a:p>
          <a:p>
            <a:pPr lvl="1"/>
            <a:endParaRPr lang="pt-BR" sz="2000" b="1"/>
          </a:p>
          <a:p>
            <a:pPr lvl="1"/>
            <a:r>
              <a:rPr lang="pt-BR" sz="2000" b="1"/>
              <a:t>INTER-AMERICAN DEVELOPMENT BANK REGIONAL POLICY DIALOGUE</a:t>
            </a:r>
            <a:endParaRPr lang="en-US" sz="2000"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pt-BR" sz="3200" b="1"/>
              <a:t>Federal River Basin of Paraíba do Sul</a:t>
            </a:r>
            <a:endParaRPr lang="pt-BR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pt-BR" sz="2400"/>
              <a:t>First federal experience to efffectivelly start in March 2003</a:t>
            </a:r>
          </a:p>
          <a:p>
            <a:endParaRPr lang="pt-BR" sz="2400"/>
          </a:p>
          <a:p>
            <a:r>
              <a:rPr lang="pt-BR" sz="2400"/>
              <a:t>Creation of a river basin committee - CEIVAP - with assistance of the National Water Agency</a:t>
            </a:r>
            <a:endParaRPr lang="pt-BR"/>
          </a:p>
          <a:p>
            <a:endParaRPr lang="pt-BR" sz="2400"/>
          </a:p>
          <a:p>
            <a:r>
              <a:rPr lang="pt-BR" sz="2400"/>
              <a:t>Basin area across the states of Minas Gerais, Rio de Janeiro and São Paulo with about 5.6 million people living in the basin</a:t>
            </a:r>
          </a:p>
          <a:p>
            <a:endParaRPr lang="pt-BR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r>
              <a:rPr lang="pt-BR" sz="2400"/>
              <a:t>Main sources of pollution is domestic with BOD discharge of 240 t/day </a:t>
            </a:r>
          </a:p>
          <a:p>
            <a:endParaRPr lang="pt-BR" sz="2400"/>
          </a:p>
          <a:p>
            <a:r>
              <a:rPr lang="pt-BR" sz="2400"/>
              <a:t>69% connected to urban sewage network but only 12.3% treated </a:t>
            </a:r>
          </a:p>
          <a:p>
            <a:endParaRPr lang="pt-BR" sz="2400"/>
          </a:p>
          <a:p>
            <a:r>
              <a:rPr lang="pt-BR" sz="2400"/>
              <a:t>Industrial BOD 40 t/day with quite high level of non-compliance to standards</a:t>
            </a:r>
          </a:p>
          <a:p>
            <a:endParaRPr lang="pt-BR" sz="2400"/>
          </a:p>
          <a:p>
            <a:r>
              <a:rPr lang="pt-BR" sz="2400"/>
              <a:t>Main water supply of the City of Rio de Janeiro and existence of small hydropower plants</a:t>
            </a:r>
          </a:p>
          <a:p>
            <a:endParaRPr lang="pt-BR" sz="2400"/>
          </a:p>
          <a:p>
            <a:endParaRPr lang="pt-B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01000" cy="1066800"/>
          </a:xfrm>
        </p:spPr>
        <p:txBody>
          <a:bodyPr/>
          <a:lstStyle/>
          <a:p>
            <a:r>
              <a:rPr lang="pt-BR" sz="3600" b="1"/>
              <a:t>Adopted Principles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pt-BR" sz="2400" b="1"/>
          </a:p>
          <a:p>
            <a:pPr lvl="2" algn="just">
              <a:lnSpc>
                <a:spcPct val="90000"/>
              </a:lnSpc>
            </a:pPr>
            <a:r>
              <a:rPr lang="pt-BR" b="1" i="1">
                <a:solidFill>
                  <a:srgbClr val="000000"/>
                </a:solidFill>
              </a:rPr>
              <a:t>Simplicity:</a:t>
            </a:r>
            <a:r>
              <a:rPr lang="pt-BR" b="1">
                <a:solidFill>
                  <a:srgbClr val="000000"/>
                </a:solidFill>
              </a:rPr>
              <a:t> based on directly measurable parameters in order to allow easy monitoring and clear understanding by the users;</a:t>
            </a:r>
          </a:p>
          <a:p>
            <a:pPr lvl="2" algn="just">
              <a:lnSpc>
                <a:spcPct val="90000"/>
              </a:lnSpc>
            </a:pPr>
            <a:r>
              <a:rPr lang="pt-BR" b="1" i="1">
                <a:solidFill>
                  <a:srgbClr val="000000"/>
                </a:solidFill>
              </a:rPr>
              <a:t>Acceptability</a:t>
            </a:r>
            <a:r>
              <a:rPr lang="pt-BR" b="1">
                <a:solidFill>
                  <a:srgbClr val="000000"/>
                </a:solidFill>
              </a:rPr>
              <a:t>: participatory approach in the CEIVAP</a:t>
            </a:r>
          </a:p>
          <a:p>
            <a:pPr lvl="2" algn="just">
              <a:lnSpc>
                <a:spcPct val="90000"/>
              </a:lnSpc>
            </a:pPr>
            <a:r>
              <a:rPr lang="pt-BR" b="1" i="1">
                <a:solidFill>
                  <a:srgbClr val="000000"/>
                </a:solidFill>
              </a:rPr>
              <a:t>Signaling</a:t>
            </a:r>
            <a:r>
              <a:rPr lang="pt-BR" b="1">
                <a:solidFill>
                  <a:srgbClr val="000000"/>
                </a:solidFill>
              </a:rPr>
              <a:t>: signals about the economic value and sustainable uses of water</a:t>
            </a:r>
          </a:p>
          <a:p>
            <a:pPr lvl="2" algn="just">
              <a:lnSpc>
                <a:spcPct val="90000"/>
              </a:lnSpc>
            </a:pPr>
            <a:r>
              <a:rPr lang="pt-BR" b="1" i="1">
                <a:solidFill>
                  <a:srgbClr val="000000"/>
                </a:solidFill>
              </a:rPr>
              <a:t>Minimization of economic impacts</a:t>
            </a:r>
            <a:r>
              <a:rPr lang="pt-BR" b="1">
                <a:solidFill>
                  <a:srgbClr val="000000"/>
                </a:solidFill>
              </a:rPr>
              <a:t>: signals, however, must not be so strong as to jeopardize</a:t>
            </a:r>
            <a:r>
              <a:rPr lang="pt-BR">
                <a:solidFill>
                  <a:srgbClr val="000000"/>
                </a:solidFill>
              </a:rPr>
              <a:t> acceptability</a:t>
            </a:r>
            <a:endParaRPr lang="pt-BR" i="1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t-BR" sz="2400"/>
              <a:t>	</a:t>
            </a:r>
          </a:p>
          <a:p>
            <a:pPr>
              <a:lnSpc>
                <a:spcPct val="90000"/>
              </a:lnSpc>
            </a:pPr>
            <a:endParaRPr lang="pt-BR"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r>
              <a:rPr lang="pt-BR" sz="2400"/>
              <a:t>Contradictory nature of principles: acceptability and minimization of economic impacts are at odds with the signaling role of water charges</a:t>
            </a:r>
          </a:p>
          <a:p>
            <a:endParaRPr lang="pt-BR" sz="2400"/>
          </a:p>
          <a:p>
            <a:r>
              <a:rPr lang="pt-BR" sz="2400"/>
              <a:t>Result: too much emphasis on revenue-raising and cost sharing mechanisms</a:t>
            </a:r>
          </a:p>
          <a:p>
            <a:endParaRPr lang="pt-BR" sz="2400"/>
          </a:p>
          <a:p>
            <a:r>
              <a:rPr lang="pt-BR" sz="2400"/>
              <a:t>Annual revenue target of US$ 5.45 million to leverage national funds</a:t>
            </a:r>
          </a:p>
          <a:p>
            <a:endParaRPr lang="pt-BR" sz="2400"/>
          </a:p>
          <a:p>
            <a:endParaRPr lang="pt-B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pt-BR" sz="3200" b="1"/>
              <a:t>Criteria</a:t>
            </a:r>
            <a:endParaRPr lang="pt-BR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pt-BR">
                <a:solidFill>
                  <a:srgbClr val="000000"/>
                </a:solidFill>
              </a:rPr>
              <a:t>Charges applied to withdrawal volume and volume needed to dilute pollution of each user level according to environmental standards</a:t>
            </a:r>
          </a:p>
          <a:p>
            <a:pPr algn="just"/>
            <a:r>
              <a:rPr lang="pt-BR">
                <a:solidFill>
                  <a:srgbClr val="000000"/>
                </a:solidFill>
              </a:rPr>
              <a:t>Hydroelectric plants pay an additional percentage of their water royalties in place since the early 90’s </a:t>
            </a:r>
          </a:p>
          <a:p>
            <a:endParaRPr lang="pt-B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r>
              <a:rPr lang="pt-BR" sz="3200" b="1"/>
              <a:t>Formulae</a:t>
            </a:r>
            <a:endParaRPr lang="pt-BR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 algn="just">
              <a:buFontTx/>
              <a:buNone/>
            </a:pPr>
            <a:r>
              <a:rPr lang="pt-BR" sz="2000">
                <a:solidFill>
                  <a:srgbClr val="000000"/>
                </a:solidFill>
              </a:rPr>
              <a:t>Total monthly water charge is then given by:</a:t>
            </a:r>
          </a:p>
          <a:p>
            <a:pPr algn="just">
              <a:buFontTx/>
              <a:buNone/>
            </a:pPr>
            <a:r>
              <a:rPr lang="pt-BR" sz="2400" b="1">
                <a:solidFill>
                  <a:srgbClr val="000000"/>
                </a:solidFill>
              </a:rPr>
              <a:t>TWC = Q</a:t>
            </a:r>
            <a:r>
              <a:rPr lang="pt-BR" sz="2400" b="1" baseline="-25000">
                <a:solidFill>
                  <a:srgbClr val="000000"/>
                </a:solidFill>
              </a:rPr>
              <a:t>W</a:t>
            </a:r>
            <a:r>
              <a:rPr lang="pt-BR" sz="2400" b="1">
                <a:solidFill>
                  <a:srgbClr val="000000"/>
                </a:solidFill>
              </a:rPr>
              <a:t> x [ K</a:t>
            </a:r>
            <a:r>
              <a:rPr lang="pt-BR" sz="2400" b="1" baseline="-25000">
                <a:solidFill>
                  <a:srgbClr val="000000"/>
                </a:solidFill>
              </a:rPr>
              <a:t>0 </a:t>
            </a:r>
            <a:r>
              <a:rPr lang="pt-BR" sz="2400" b="1">
                <a:solidFill>
                  <a:srgbClr val="000000"/>
                </a:solidFill>
              </a:rPr>
              <a:t>+ K</a:t>
            </a:r>
            <a:r>
              <a:rPr lang="pt-BR" sz="2400" b="1" baseline="-25000">
                <a:solidFill>
                  <a:srgbClr val="000000"/>
                </a:solidFill>
              </a:rPr>
              <a:t>1 </a:t>
            </a:r>
            <a:r>
              <a:rPr lang="pt-BR" sz="2400" b="1">
                <a:solidFill>
                  <a:srgbClr val="000000"/>
                </a:solidFill>
              </a:rPr>
              <a:t>+ (1-K</a:t>
            </a:r>
            <a:r>
              <a:rPr lang="pt-BR" sz="2400" b="1" baseline="-25000">
                <a:solidFill>
                  <a:srgbClr val="000000"/>
                </a:solidFill>
              </a:rPr>
              <a:t>1</a:t>
            </a:r>
            <a:r>
              <a:rPr lang="pt-BR" sz="2400" b="1">
                <a:solidFill>
                  <a:srgbClr val="000000"/>
                </a:solidFill>
              </a:rPr>
              <a:t>) x (1-K</a:t>
            </a:r>
            <a:r>
              <a:rPr lang="pt-BR" sz="2400" b="1" baseline="-25000">
                <a:solidFill>
                  <a:srgbClr val="000000"/>
                </a:solidFill>
              </a:rPr>
              <a:t>2</a:t>
            </a:r>
            <a:r>
              <a:rPr lang="pt-BR" sz="2400" b="1">
                <a:solidFill>
                  <a:srgbClr val="000000"/>
                </a:solidFill>
              </a:rPr>
              <a:t>K</a:t>
            </a:r>
            <a:r>
              <a:rPr lang="pt-BR" sz="2400" b="1" baseline="-25000">
                <a:solidFill>
                  <a:srgbClr val="000000"/>
                </a:solidFill>
              </a:rPr>
              <a:t>3</a:t>
            </a:r>
            <a:r>
              <a:rPr lang="pt-BR" sz="2400" b="1">
                <a:solidFill>
                  <a:srgbClr val="000000"/>
                </a:solidFill>
              </a:rPr>
              <a:t>)] x PUP</a:t>
            </a:r>
          </a:p>
          <a:p>
            <a:pPr algn="just">
              <a:buFontTx/>
              <a:buNone/>
            </a:pPr>
            <a:r>
              <a:rPr lang="pt-BR" sz="2000">
                <a:solidFill>
                  <a:srgbClr val="000000"/>
                </a:solidFill>
              </a:rPr>
              <a:t>	where</a:t>
            </a:r>
          </a:p>
          <a:p>
            <a:pPr>
              <a:buFontTx/>
              <a:buNone/>
            </a:pPr>
            <a:r>
              <a:rPr lang="pt-BR" sz="2000">
                <a:solidFill>
                  <a:srgbClr val="000000"/>
                </a:solidFill>
              </a:rPr>
              <a:t>Q</a:t>
            </a:r>
            <a:r>
              <a:rPr lang="pt-BR" sz="2000" baseline="-25000">
                <a:solidFill>
                  <a:srgbClr val="000000"/>
                </a:solidFill>
              </a:rPr>
              <a:t>W  </a:t>
            </a:r>
            <a:r>
              <a:rPr lang="pt-BR" sz="2000">
                <a:solidFill>
                  <a:srgbClr val="000000"/>
                </a:solidFill>
              </a:rPr>
              <a:t> =monthly withdrawal  (m</a:t>
            </a:r>
            <a:r>
              <a:rPr lang="pt-BR" sz="2000" baseline="30000">
                <a:solidFill>
                  <a:srgbClr val="000000"/>
                </a:solidFill>
              </a:rPr>
              <a:t>3</a:t>
            </a:r>
            <a:r>
              <a:rPr lang="pt-BR" sz="2000">
                <a:solidFill>
                  <a:srgbClr val="000000"/>
                </a:solidFill>
              </a:rPr>
              <a:t>/month);</a:t>
            </a:r>
          </a:p>
          <a:p>
            <a:pPr>
              <a:buFontTx/>
              <a:buNone/>
            </a:pPr>
            <a:r>
              <a:rPr lang="pt-BR" sz="2000">
                <a:solidFill>
                  <a:srgbClr val="000000"/>
                </a:solidFill>
              </a:rPr>
              <a:t>	K</a:t>
            </a:r>
            <a:r>
              <a:rPr lang="pt-BR" sz="2000" baseline="-25000">
                <a:solidFill>
                  <a:srgbClr val="000000"/>
                </a:solidFill>
              </a:rPr>
              <a:t>0</a:t>
            </a:r>
            <a:r>
              <a:rPr lang="pt-BR" sz="2000">
                <a:solidFill>
                  <a:srgbClr val="000000"/>
                </a:solidFill>
              </a:rPr>
              <a:t>   = withdrawal use unit price multiplier defined by CEIVAP (less than 1.0);</a:t>
            </a:r>
          </a:p>
          <a:p>
            <a:pPr>
              <a:buFontTx/>
              <a:buNone/>
            </a:pPr>
            <a:r>
              <a:rPr lang="pt-BR" sz="2000">
                <a:solidFill>
                  <a:srgbClr val="000000"/>
                </a:solidFill>
              </a:rPr>
              <a:t>K</a:t>
            </a:r>
            <a:r>
              <a:rPr lang="pt-BR" sz="2000" baseline="-25000">
                <a:solidFill>
                  <a:srgbClr val="000000"/>
                </a:solidFill>
              </a:rPr>
              <a:t>1</a:t>
            </a:r>
            <a:r>
              <a:rPr lang="pt-BR" sz="2000">
                <a:solidFill>
                  <a:srgbClr val="000000"/>
                </a:solidFill>
              </a:rPr>
              <a:t>   = consumptive use coefficient (i.e., proportion of withdrawn water that is not returned to water bodies), which varies according to the user’s sector of activity. </a:t>
            </a:r>
          </a:p>
          <a:p>
            <a:pPr>
              <a:buFontTx/>
              <a:buNone/>
            </a:pPr>
            <a:r>
              <a:rPr lang="pt-BR" sz="2000">
                <a:solidFill>
                  <a:srgbClr val="000000"/>
                </a:solidFill>
              </a:rPr>
              <a:t>K</a:t>
            </a:r>
            <a:r>
              <a:rPr lang="pt-BR" sz="2000" baseline="-25000">
                <a:solidFill>
                  <a:srgbClr val="000000"/>
                </a:solidFill>
              </a:rPr>
              <a:t>2</a:t>
            </a:r>
            <a:r>
              <a:rPr lang="pt-BR" sz="2000">
                <a:solidFill>
                  <a:srgbClr val="000000"/>
                </a:solidFill>
              </a:rPr>
              <a:t> = percentage coverage of effluent treatment by the user </a:t>
            </a:r>
          </a:p>
          <a:p>
            <a:pPr>
              <a:buFontTx/>
              <a:buNone/>
            </a:pPr>
            <a:r>
              <a:rPr lang="pt-BR" sz="2000">
                <a:solidFill>
                  <a:srgbClr val="000000"/>
                </a:solidFill>
              </a:rPr>
              <a:t>K</a:t>
            </a:r>
            <a:r>
              <a:rPr lang="pt-BR" sz="2000" baseline="-25000">
                <a:solidFill>
                  <a:srgbClr val="000000"/>
                </a:solidFill>
              </a:rPr>
              <a:t>3</a:t>
            </a:r>
            <a:r>
              <a:rPr lang="pt-BR" sz="2000">
                <a:solidFill>
                  <a:srgbClr val="000000"/>
                </a:solidFill>
              </a:rPr>
              <a:t> = efficiency level in terms of BOD reduction, which varies according to the pollution abatement process adopted by the user</a:t>
            </a:r>
          </a:p>
          <a:p>
            <a:pPr>
              <a:buFontTx/>
              <a:buNone/>
            </a:pPr>
            <a:r>
              <a:rPr lang="pt-BR" sz="2000">
                <a:solidFill>
                  <a:srgbClr val="000000"/>
                </a:solidFill>
              </a:rPr>
              <a:t>PUP = public unit price (R$/m</a:t>
            </a:r>
            <a:r>
              <a:rPr lang="pt-BR" sz="2000" baseline="30000">
                <a:solidFill>
                  <a:srgbClr val="000000"/>
                </a:solidFill>
              </a:rPr>
              <a:t>3</a:t>
            </a:r>
            <a:r>
              <a:rPr lang="pt-BR" sz="2000">
                <a:solidFill>
                  <a:srgbClr val="000000"/>
                </a:solidFill>
              </a:rPr>
              <a:t>) corresponding to charges related to withdrawal, consumption and effluent dilution, defined by CEIVAP.</a:t>
            </a:r>
          </a:p>
          <a:p>
            <a:pPr>
              <a:buFontTx/>
              <a:buNone/>
            </a:pPr>
            <a:endParaRPr lang="pt-BR" sz="2000"/>
          </a:p>
          <a:p>
            <a:pPr>
              <a:buFontTx/>
              <a:buNone/>
            </a:pPr>
            <a:endParaRPr lang="pt-BR" sz="2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/>
          <a:lstStyle/>
          <a:p>
            <a:r>
              <a:rPr lang="pt-BR" sz="3200" b="1"/>
              <a:t>Application</a:t>
            </a:r>
            <a:endParaRPr lang="pt-BR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>
              <a:buFontTx/>
              <a:buNone/>
            </a:pPr>
            <a:r>
              <a:rPr lang="pt-BR" sz="2400" b="1"/>
              <a:t>Simplicity</a:t>
            </a:r>
          </a:p>
          <a:p>
            <a:pPr>
              <a:buFontTx/>
              <a:buNone/>
            </a:pPr>
            <a:endParaRPr lang="pt-BR" sz="2400"/>
          </a:p>
          <a:p>
            <a:r>
              <a:rPr lang="pt-BR" sz="2400"/>
              <a:t>Only BOD will be charged at the initial phase</a:t>
            </a:r>
          </a:p>
          <a:p>
            <a:pPr>
              <a:buFontTx/>
              <a:buNone/>
            </a:pPr>
            <a:endParaRPr lang="pt-BR" sz="2400"/>
          </a:p>
          <a:p>
            <a:pPr>
              <a:buFontTx/>
              <a:buNone/>
            </a:pPr>
            <a:r>
              <a:rPr lang="pt-BR" sz="2400" b="1"/>
              <a:t>Acceptability</a:t>
            </a:r>
          </a:p>
          <a:p>
            <a:endParaRPr lang="pt-BR" sz="2400" b="1"/>
          </a:p>
          <a:p>
            <a:r>
              <a:rPr lang="pt-BR" sz="2400"/>
              <a:t>CEIVAP defining the values for the public unit price PUP and the withdrawal unit price multiplier K</a:t>
            </a:r>
            <a:r>
              <a:rPr lang="pt-BR" sz="2400" baseline="-25000"/>
              <a:t>0</a:t>
            </a:r>
            <a:r>
              <a:rPr lang="pt-BR" sz="2400"/>
              <a:t>.</a:t>
            </a:r>
          </a:p>
          <a:p>
            <a:endParaRPr lang="pt-BR" sz="2400"/>
          </a:p>
          <a:p>
            <a:r>
              <a:rPr lang="pt-BR" sz="2400"/>
              <a:t>All other coefficients (K</a:t>
            </a:r>
            <a:r>
              <a:rPr lang="pt-BR" sz="2400" baseline="-25000"/>
              <a:t>1</a:t>
            </a:r>
            <a:r>
              <a:rPr lang="pt-BR" sz="2400"/>
              <a:t>, K</a:t>
            </a:r>
            <a:r>
              <a:rPr lang="pt-BR" sz="2400" baseline="-25000"/>
              <a:t>2</a:t>
            </a:r>
            <a:r>
              <a:rPr lang="pt-BR" sz="2400"/>
              <a:t> and K</a:t>
            </a:r>
            <a:r>
              <a:rPr lang="pt-BR" sz="2400" baseline="-25000"/>
              <a:t>3</a:t>
            </a:r>
            <a:r>
              <a:rPr lang="pt-BR" sz="2400"/>
              <a:t>) are given by technically defined relations and user-reported information.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>
              <a:buFontTx/>
              <a:buNone/>
            </a:pPr>
            <a:r>
              <a:rPr lang="pt-BR" sz="2400" b="1"/>
              <a:t>Signaling</a:t>
            </a:r>
          </a:p>
          <a:p>
            <a:pPr>
              <a:buFontTx/>
              <a:buNone/>
            </a:pPr>
            <a:endParaRPr lang="pt-BR" sz="2400"/>
          </a:p>
          <a:p>
            <a:r>
              <a:rPr lang="pt-BR" sz="2400"/>
              <a:t>All users must pay: whatever the value of the charge</a:t>
            </a:r>
          </a:p>
          <a:p>
            <a:pPr>
              <a:buFontTx/>
              <a:buNone/>
            </a:pPr>
            <a:endParaRPr lang="pt-BR" sz="2400"/>
          </a:p>
          <a:p>
            <a:pPr>
              <a:buFontTx/>
              <a:buNone/>
            </a:pPr>
            <a:r>
              <a:rPr lang="pt-BR" sz="2400" b="1"/>
              <a:t>Minimization of impacts</a:t>
            </a:r>
          </a:p>
          <a:p>
            <a:pPr>
              <a:buFontTx/>
              <a:buNone/>
            </a:pPr>
            <a:endParaRPr lang="pt-BR" sz="2400"/>
          </a:p>
          <a:p>
            <a:r>
              <a:rPr lang="pt-BR" sz="2400"/>
              <a:t>Charge levels defined according to simulation studies of charge cost on sectoral production costs</a:t>
            </a:r>
          </a:p>
          <a:p>
            <a:endParaRPr lang="pt-BR" sz="2400"/>
          </a:p>
          <a:p>
            <a:r>
              <a:rPr lang="pt-BR" sz="2400"/>
              <a:t>Domestic and industrial users:PUP = US$ 7.78 /10</a:t>
            </a:r>
            <a:r>
              <a:rPr lang="pt-BR" sz="2400" baseline="30000"/>
              <a:t>3</a:t>
            </a:r>
            <a:r>
              <a:rPr lang="pt-BR" sz="2400"/>
              <a:t>m</a:t>
            </a:r>
            <a:r>
              <a:rPr lang="pt-BR" sz="2400" baseline="30000"/>
              <a:t>3</a:t>
            </a:r>
            <a:r>
              <a:rPr lang="pt-BR" sz="2400"/>
              <a:t> and K</a:t>
            </a:r>
            <a:r>
              <a:rPr lang="pt-BR" sz="2400" baseline="-25000"/>
              <a:t>0</a:t>
            </a:r>
            <a:r>
              <a:rPr lang="pt-BR" sz="2400"/>
              <a:t> = 0.4 to all permit-holders with generous reduction incentives for those paying in time in the first month</a:t>
            </a:r>
          </a:p>
          <a:p>
            <a:endParaRPr lang="pt-BR" sz="2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pt-BR" sz="2400"/>
              <a:t>Farmers paying only 98% of the domestic and industrial PUP and exempt of paying pollution at the initial phase.</a:t>
            </a:r>
          </a:p>
          <a:p>
            <a:pPr>
              <a:buFontTx/>
              <a:buNone/>
            </a:pPr>
            <a:endParaRPr lang="pt-BR" sz="2400"/>
          </a:p>
          <a:p>
            <a:pPr>
              <a:buFontTx/>
              <a:buNone/>
            </a:pPr>
            <a:r>
              <a:rPr lang="pt-BR" sz="2400" b="1"/>
              <a:t>Revenue allocation</a:t>
            </a:r>
          </a:p>
          <a:p>
            <a:pPr>
              <a:buFontTx/>
              <a:buNone/>
            </a:pPr>
            <a:endParaRPr lang="pt-BR" sz="2400"/>
          </a:p>
          <a:p>
            <a:r>
              <a:rPr lang="pt-BR" sz="2400"/>
              <a:t>Revenue is fully returned to the basin</a:t>
            </a:r>
          </a:p>
          <a:p>
            <a:endParaRPr lang="pt-BR" sz="2400"/>
          </a:p>
          <a:p>
            <a:r>
              <a:rPr lang="pt-BR" sz="2400"/>
              <a:t>Expenditures are initially concentrated in monitoring and investments in sanitation works</a:t>
            </a:r>
          </a:p>
          <a:p>
            <a:endParaRPr lang="pt-BR" sz="2400"/>
          </a:p>
          <a:p>
            <a:pPr>
              <a:buFontTx/>
              <a:buNone/>
            </a:pPr>
            <a:endParaRPr lang="pt-BR" sz="2400"/>
          </a:p>
          <a:p>
            <a:pPr>
              <a:buFontTx/>
              <a:buNone/>
            </a:pPr>
            <a:endParaRPr lang="pt-BR" sz="2400"/>
          </a:p>
          <a:p>
            <a:endParaRPr lang="pt-BR"/>
          </a:p>
          <a:p>
            <a:endParaRPr lang="pt-B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pt-BR" sz="3200" b="1"/>
              <a:t>Conclusions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Brazil has followed a gradual approach to fit into existing monitoring capacity to evolve with the system performance</a:t>
            </a:r>
          </a:p>
          <a:p>
            <a:endParaRPr lang="pt-BR"/>
          </a:p>
          <a:p>
            <a:r>
              <a:rPr lang="pt-BR"/>
              <a:t>Participatory approach has been crucial and significant to assure political support</a:t>
            </a:r>
          </a:p>
          <a:p>
            <a:endParaRPr lang="pt-BR"/>
          </a:p>
          <a:p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pt-BR" sz="3200" b="1"/>
              <a:t>Legal Framework</a:t>
            </a:r>
            <a:endParaRPr lang="pt-B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400"/>
              <a:t>1934 – Water Code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2000"/>
              <a:t>Priority to quantitative aspects of water management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2000"/>
              <a:t>Energy-oriented structure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2000"/>
              <a:t>Centralized institutional arrangement, with predominance of  </a:t>
            </a:r>
            <a:r>
              <a:rPr lang="en-US" sz="2000"/>
              <a:t>National Department of Water and Eletric Energy</a:t>
            </a:r>
            <a:r>
              <a:rPr lang="es-ES" sz="2000"/>
              <a:t> (</a:t>
            </a:r>
            <a:r>
              <a:rPr lang="pt-BR" sz="2000"/>
              <a:t>DNAEE)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2000"/>
              <a:t>Distinction between federal and state waters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2000"/>
              <a:t>Water permits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pt-BR" sz="2000"/>
          </a:p>
          <a:p>
            <a:pPr>
              <a:lnSpc>
                <a:spcPct val="90000"/>
              </a:lnSpc>
            </a:pPr>
            <a:r>
              <a:rPr lang="en-US" sz="2400"/>
              <a:t>National Environmental Council</a:t>
            </a:r>
            <a:r>
              <a:rPr lang="es-ES" sz="2400"/>
              <a:t> (</a:t>
            </a:r>
            <a:r>
              <a:rPr lang="pt-BR" sz="2400"/>
              <a:t>CONAMA) Resolution no.20/1986</a:t>
            </a:r>
          </a:p>
          <a:p>
            <a:pPr lvl="1">
              <a:lnSpc>
                <a:spcPct val="90000"/>
              </a:lnSpc>
            </a:pPr>
            <a:r>
              <a:rPr lang="pt-BR" sz="2000"/>
              <a:t>Water bodies classification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pt-BR" sz="2000"/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pt-BR" sz="2400"/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pt-BR" sz="1800"/>
          </a:p>
          <a:p>
            <a:pPr>
              <a:lnSpc>
                <a:spcPct val="90000"/>
              </a:lnSpc>
              <a:buFontTx/>
              <a:buNone/>
            </a:pPr>
            <a:endParaRPr lang="pt-BR" sz="2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pt-BR"/>
              <a:t>Although all pay, price incentives are minimal with differentiated sectoral treatment </a:t>
            </a:r>
          </a:p>
          <a:p>
            <a:endParaRPr lang="pt-BR"/>
          </a:p>
          <a:p>
            <a:r>
              <a:rPr lang="pt-BR"/>
              <a:t>Crucial questions remains: how to increase the relevance of signaling principle in later phases?</a:t>
            </a:r>
          </a:p>
          <a:p>
            <a:endParaRPr lang="pt-BR"/>
          </a:p>
          <a:p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/>
              <a:t>The Old Paradigm</a:t>
            </a:r>
            <a:endParaRPr lang="pt-BR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000"/>
              <a:t>Absence of connection between the quantitative and qualitative aspects of water management.</a:t>
            </a:r>
          </a:p>
          <a:p>
            <a:r>
              <a:rPr lang="pt-BR" sz="2000"/>
              <a:t>No integration between surface and groundwater.</a:t>
            </a:r>
          </a:p>
          <a:p>
            <a:r>
              <a:rPr lang="pt-BR" sz="2000"/>
              <a:t>Sector-oriented policy, with priority given to the energy sector.</a:t>
            </a:r>
          </a:p>
          <a:p>
            <a:r>
              <a:rPr lang="pt-BR" sz="2000"/>
              <a:t>Centralized and non-participative: decision-making process controlled by federal and state agencies, excluding municipal governments, private users and civil society from the debate.</a:t>
            </a:r>
          </a:p>
          <a:p>
            <a:r>
              <a:rPr lang="pt-BR" sz="2000"/>
              <a:t>Inefficient CAC policy instruments</a:t>
            </a:r>
            <a:r>
              <a:rPr lang="pt-BR" sz="1800"/>
              <a:t>.</a:t>
            </a:r>
          </a:p>
          <a:p>
            <a:pPr lvl="1"/>
            <a:r>
              <a:rPr lang="pt-BR" sz="1600"/>
              <a:t>Mechanisms were rarely implemented</a:t>
            </a:r>
          </a:p>
          <a:p>
            <a:pPr lvl="1"/>
            <a:r>
              <a:rPr lang="pt-BR" sz="1600"/>
              <a:t>Insuficcient financial resources preventing adequate monitoring and control activities</a:t>
            </a:r>
          </a:p>
          <a:p>
            <a:pPr lvl="1"/>
            <a:r>
              <a:rPr lang="pt-BR" sz="1600"/>
              <a:t>Resulting in insufficient incentives for efficient use</a:t>
            </a:r>
          </a:p>
          <a:p>
            <a:pPr>
              <a:buFontTx/>
              <a:buNone/>
            </a:pPr>
            <a:endParaRPr lang="pt-BR" sz="1800"/>
          </a:p>
          <a:p>
            <a:pPr lvl="1"/>
            <a:endParaRPr lang="pt-BR" sz="2400"/>
          </a:p>
          <a:p>
            <a:pPr>
              <a:buFontTx/>
              <a:buNone/>
            </a:pPr>
            <a:endParaRPr lang="pt-BR" sz="2800"/>
          </a:p>
          <a:p>
            <a:pPr>
              <a:buFontTx/>
              <a:buNone/>
            </a:pPr>
            <a:endParaRPr lang="pt-BR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pt-BR" sz="3600" b="1"/>
              <a:t>The New Water Policy</a:t>
            </a:r>
            <a:endParaRPr lang="pt-B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800"/>
              <a:t>1997 Water Law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Principles</a:t>
            </a:r>
          </a:p>
          <a:p>
            <a:pPr lvl="2">
              <a:lnSpc>
                <a:spcPct val="90000"/>
              </a:lnSpc>
            </a:pPr>
            <a:r>
              <a:rPr lang="pt-BR" sz="2000"/>
              <a:t>River basin as the basic management unit</a:t>
            </a:r>
          </a:p>
          <a:p>
            <a:pPr lvl="2">
              <a:lnSpc>
                <a:spcPct val="90000"/>
              </a:lnSpc>
            </a:pPr>
            <a:r>
              <a:rPr lang="pt-BR" sz="2000"/>
              <a:t>Decentralized and participative approach</a:t>
            </a:r>
          </a:p>
          <a:p>
            <a:pPr lvl="2">
              <a:lnSpc>
                <a:spcPct val="90000"/>
              </a:lnSpc>
            </a:pPr>
            <a:r>
              <a:rPr lang="pt-BR" sz="2000"/>
              <a:t>Recognition of the economic value of  water resources</a:t>
            </a:r>
          </a:p>
          <a:p>
            <a:pPr lvl="2">
              <a:lnSpc>
                <a:spcPct val="90000"/>
              </a:lnSpc>
            </a:pPr>
            <a:r>
              <a:rPr lang="pt-BR" sz="2000"/>
              <a:t>Rational use to attend multiple ends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Institutional arrangements</a:t>
            </a:r>
          </a:p>
          <a:p>
            <a:pPr lvl="2"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  <a:cs typeface="Times New Roman" pitchFamily="18" charset="0"/>
              </a:rPr>
              <a:t>National Water Resources Council (CNRH): responsible for planning and regulation of  the National Water Resources Management System</a:t>
            </a:r>
          </a:p>
          <a:p>
            <a:pPr lvl="2"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  <a:cs typeface="Times New Roman" pitchFamily="18" charset="0"/>
              </a:rPr>
              <a:t>Water Resources Secretariat (SRH): in charge of elaborating the National Water Policy</a:t>
            </a:r>
            <a:endParaRPr lang="en-US" sz="2000">
              <a:cs typeface="Times New Roman" pitchFamily="18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endParaRPr lang="pt-BR" sz="2000"/>
          </a:p>
          <a:p>
            <a:pPr>
              <a:lnSpc>
                <a:spcPct val="90000"/>
              </a:lnSpc>
              <a:buFontTx/>
              <a:buNone/>
            </a:pPr>
            <a:endParaRPr lang="pt-BR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5486400"/>
          </a:xfrm>
        </p:spPr>
        <p:txBody>
          <a:bodyPr/>
          <a:lstStyle/>
          <a:p>
            <a:pPr lvl="2"/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National Water Agency(ANA): executive body in charge of implement and enforce the Water Resources Management System</a:t>
            </a:r>
            <a:endParaRPr lang="en-US">
              <a:cs typeface="Times New Roman" pitchFamily="18" charset="0"/>
            </a:endParaRPr>
          </a:p>
          <a:p>
            <a:pPr lvl="2"/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State Water Resources Councils and Secretariats</a:t>
            </a:r>
          </a:p>
          <a:p>
            <a:pPr lvl="2"/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River Basin institutions</a:t>
            </a:r>
          </a:p>
          <a:p>
            <a:pPr lvl="3"/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River Basin Committees: political entity with decision-making and regulatory powers; non-compulsory creation</a:t>
            </a:r>
            <a:endParaRPr lang="en-US">
              <a:cs typeface="Times New Roman" pitchFamily="18" charset="0"/>
            </a:endParaRPr>
          </a:p>
          <a:p>
            <a:pPr lvl="3"/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River Basin Agencies: executive branches  </a:t>
            </a:r>
            <a:endParaRPr lang="pt-BR"/>
          </a:p>
          <a:p>
            <a:pPr lvl="1"/>
            <a:r>
              <a:rPr lang="pt-BR"/>
              <a:t>Instruments</a:t>
            </a:r>
          </a:p>
          <a:p>
            <a:pPr lvl="2"/>
            <a:r>
              <a:rPr lang="pt-BR"/>
              <a:t>River Basin Management Plans</a:t>
            </a:r>
          </a:p>
          <a:p>
            <a:pPr lvl="2"/>
            <a:r>
              <a:rPr lang="pt-BR"/>
              <a:t>Issuance of water use permits</a:t>
            </a:r>
          </a:p>
          <a:p>
            <a:pPr lvl="2"/>
            <a:r>
              <a:rPr lang="pt-BR"/>
              <a:t>Classification of water bodies </a:t>
            </a:r>
          </a:p>
          <a:p>
            <a:pPr lvl="2"/>
            <a:r>
              <a:rPr lang="pt-BR"/>
              <a:t>Water charges</a:t>
            </a:r>
          </a:p>
          <a:p>
            <a:pPr>
              <a:buFontTx/>
              <a:buNone/>
            </a:pPr>
            <a:endParaRPr 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/>
              <a:t>Water Charges </a:t>
            </a:r>
            <a:endParaRPr lang="pt-B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t-BR"/>
              <a:t>Although some states have approved new water laws, the definition of the pricing criteria has been an obstacle to their implementation</a:t>
            </a:r>
          </a:p>
          <a:p>
            <a:pPr lvl="1"/>
            <a:r>
              <a:rPr lang="pt-BR"/>
              <a:t>Objectives</a:t>
            </a:r>
          </a:p>
          <a:p>
            <a:pPr lvl="2"/>
            <a:r>
              <a:rPr lang="pt-BR"/>
              <a:t>Revenue generation to finance basin investments</a:t>
            </a:r>
          </a:p>
          <a:p>
            <a:pPr lvl="2"/>
            <a:r>
              <a:rPr lang="pt-BR"/>
              <a:t>Improve envrionmental quality</a:t>
            </a:r>
          </a:p>
          <a:p>
            <a:pPr lvl="1">
              <a:buFontTx/>
              <a:buNone/>
            </a:pPr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109" name="Group 533"/>
          <p:cNvGrpSpPr>
            <a:grpSpLocks noChangeAspect="1"/>
          </p:cNvGrpSpPr>
          <p:nvPr/>
        </p:nvGrpSpPr>
        <p:grpSpPr bwMode="auto">
          <a:xfrm>
            <a:off x="304800" y="228600"/>
            <a:ext cx="8610600" cy="6629400"/>
            <a:chOff x="-3" y="-3"/>
            <a:chExt cx="4393" cy="10118"/>
          </a:xfrm>
        </p:grpSpPr>
        <p:grpSp>
          <p:nvGrpSpPr>
            <p:cNvPr id="25107" name="Group 531"/>
            <p:cNvGrpSpPr>
              <a:grpSpLocks noChangeAspect="1"/>
            </p:cNvGrpSpPr>
            <p:nvPr/>
          </p:nvGrpSpPr>
          <p:grpSpPr bwMode="auto">
            <a:xfrm>
              <a:off x="0" y="0"/>
              <a:ext cx="4387" cy="10115"/>
              <a:chOff x="0" y="0"/>
              <a:chExt cx="4387" cy="10115"/>
            </a:xfrm>
          </p:grpSpPr>
          <p:grpSp>
            <p:nvGrpSpPr>
              <p:cNvPr id="24756" name="Group 180"/>
              <p:cNvGrpSpPr>
                <a:grpSpLocks noChangeAspect="1"/>
              </p:cNvGrpSpPr>
              <p:nvPr/>
            </p:nvGrpSpPr>
            <p:grpSpPr bwMode="auto">
              <a:xfrm>
                <a:off x="0" y="0"/>
                <a:ext cx="1035" cy="1000"/>
                <a:chOff x="0" y="0"/>
                <a:chExt cx="1035" cy="1000"/>
              </a:xfrm>
            </p:grpSpPr>
            <p:sp>
              <p:nvSpPr>
                <p:cNvPr id="24579" name="Rectangle 3"/>
                <p:cNvSpPr>
                  <a:spLocks noChangeAspect="1" noChangeArrowheads="1"/>
                </p:cNvSpPr>
                <p:nvPr/>
              </p:nvSpPr>
              <p:spPr bwMode="auto">
                <a:xfrm>
                  <a:off x="29" y="21"/>
                  <a:ext cx="978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States(issuance year)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755" name="Rectangle 179"/>
                <p:cNvSpPr>
                  <a:spLocks noChangeAspect="1" noChangeArrowheads="1"/>
                </p:cNvSpPr>
                <p:nvPr/>
              </p:nvSpPr>
              <p:spPr bwMode="auto">
                <a:xfrm>
                  <a:off x="0" y="0"/>
                  <a:ext cx="1035" cy="711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758" name="Group 182"/>
              <p:cNvGrpSpPr>
                <a:grpSpLocks noChangeAspect="1"/>
              </p:cNvGrpSpPr>
              <p:nvPr/>
            </p:nvGrpSpPr>
            <p:grpSpPr bwMode="auto">
              <a:xfrm>
                <a:off x="1035" y="0"/>
                <a:ext cx="603" cy="1387"/>
                <a:chOff x="1035" y="0"/>
                <a:chExt cx="603" cy="1387"/>
              </a:xfrm>
            </p:grpSpPr>
            <p:sp>
              <p:nvSpPr>
                <p:cNvPr id="24580" name="Rectangle 4"/>
                <p:cNvSpPr>
                  <a:spLocks noChangeAspect="1" noChangeArrowheads="1"/>
                </p:cNvSpPr>
                <p:nvPr/>
              </p:nvSpPr>
              <p:spPr bwMode="auto">
                <a:xfrm>
                  <a:off x="1064" y="126"/>
                  <a:ext cx="546" cy="1261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 sz="800"/>
                    <a:t>Revenue-generation to finance basin’s investments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757" name="Rectangle 181"/>
                <p:cNvSpPr>
                  <a:spLocks noChangeAspect="1" noChangeArrowheads="1"/>
                </p:cNvSpPr>
                <p:nvPr/>
              </p:nvSpPr>
              <p:spPr bwMode="auto">
                <a:xfrm>
                  <a:off x="1035" y="0"/>
                  <a:ext cx="603" cy="711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760" name="Group 184"/>
              <p:cNvGrpSpPr>
                <a:grpSpLocks noChangeAspect="1"/>
              </p:cNvGrpSpPr>
              <p:nvPr/>
            </p:nvGrpSpPr>
            <p:grpSpPr bwMode="auto">
              <a:xfrm>
                <a:off x="1638" y="0"/>
                <a:ext cx="438" cy="1671"/>
                <a:chOff x="1638" y="0"/>
                <a:chExt cx="438" cy="1671"/>
              </a:xfrm>
            </p:grpSpPr>
            <p:sp>
              <p:nvSpPr>
                <p:cNvPr id="24581" name="Rectangle 5"/>
                <p:cNvSpPr>
                  <a:spLocks noChangeAspect="1" noChangeArrowheads="1"/>
                </p:cNvSpPr>
                <p:nvPr/>
              </p:nvSpPr>
              <p:spPr bwMode="auto">
                <a:xfrm>
                  <a:off x="1665" y="131"/>
                  <a:ext cx="384" cy="1540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 sz="800"/>
                    <a:t>Improve environmental quality</a:t>
                  </a:r>
                  <a:endParaRPr lang="en-US"/>
                </a:p>
                <a:p>
                  <a:pPr algn="ctr" eaLnBrk="0" hangingPunct="0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759" name="Rectangle 183"/>
                <p:cNvSpPr>
                  <a:spLocks noChangeAspect="1" noChangeArrowheads="1"/>
                </p:cNvSpPr>
                <p:nvPr/>
              </p:nvSpPr>
              <p:spPr bwMode="auto">
                <a:xfrm>
                  <a:off x="1638" y="0"/>
                  <a:ext cx="438" cy="711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762" name="Group 186"/>
              <p:cNvGrpSpPr>
                <a:grpSpLocks noChangeAspect="1"/>
              </p:cNvGrpSpPr>
              <p:nvPr/>
            </p:nvGrpSpPr>
            <p:grpSpPr bwMode="auto">
              <a:xfrm>
                <a:off x="2076" y="0"/>
                <a:ext cx="310" cy="1195"/>
                <a:chOff x="2076" y="0"/>
                <a:chExt cx="310" cy="1195"/>
              </a:xfrm>
            </p:grpSpPr>
            <p:sp>
              <p:nvSpPr>
                <p:cNvPr id="24582" name="Rectangle 6"/>
                <p:cNvSpPr>
                  <a:spLocks noChangeAspect="1" noChangeArrowheads="1"/>
                </p:cNvSpPr>
                <p:nvPr/>
              </p:nvSpPr>
              <p:spPr bwMode="auto">
                <a:xfrm>
                  <a:off x="2104" y="121"/>
                  <a:ext cx="256" cy="1074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 sz="800"/>
                    <a:t>Type of use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761" name="Rectangle 185"/>
                <p:cNvSpPr>
                  <a:spLocks noChangeAspect="1" noChangeArrowheads="1"/>
                </p:cNvSpPr>
                <p:nvPr/>
              </p:nvSpPr>
              <p:spPr bwMode="auto">
                <a:xfrm>
                  <a:off x="2076" y="0"/>
                  <a:ext cx="310" cy="711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764" name="Group 188"/>
              <p:cNvGrpSpPr>
                <a:grpSpLocks noChangeAspect="1"/>
              </p:cNvGrpSpPr>
              <p:nvPr/>
            </p:nvGrpSpPr>
            <p:grpSpPr bwMode="auto">
              <a:xfrm>
                <a:off x="2386" y="0"/>
                <a:ext cx="530" cy="1289"/>
                <a:chOff x="2386" y="0"/>
                <a:chExt cx="530" cy="1289"/>
              </a:xfrm>
            </p:grpSpPr>
            <p:sp>
              <p:nvSpPr>
                <p:cNvPr id="24583" name="Rectangle 7"/>
                <p:cNvSpPr>
                  <a:spLocks noChangeAspect="1" noChangeArrowheads="1"/>
                </p:cNvSpPr>
                <p:nvPr/>
              </p:nvSpPr>
              <p:spPr bwMode="auto">
                <a:xfrm>
                  <a:off x="2415" y="29"/>
                  <a:ext cx="473" cy="1260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 sz="800"/>
                    <a:t>Socioeconomic conditions of the user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763" name="Rectangle 187"/>
                <p:cNvSpPr>
                  <a:spLocks noChangeAspect="1" noChangeArrowheads="1"/>
                </p:cNvSpPr>
                <p:nvPr/>
              </p:nvSpPr>
              <p:spPr bwMode="auto">
                <a:xfrm>
                  <a:off x="2386" y="0"/>
                  <a:ext cx="530" cy="711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766" name="Group 190"/>
              <p:cNvGrpSpPr>
                <a:grpSpLocks noChangeAspect="1"/>
              </p:cNvGrpSpPr>
              <p:nvPr/>
            </p:nvGrpSpPr>
            <p:grpSpPr bwMode="auto">
              <a:xfrm>
                <a:off x="2916" y="0"/>
                <a:ext cx="548" cy="1289"/>
                <a:chOff x="2916" y="0"/>
                <a:chExt cx="548" cy="1289"/>
              </a:xfrm>
            </p:grpSpPr>
            <p:sp>
              <p:nvSpPr>
                <p:cNvPr id="24584" name="Rectangle 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4" y="29"/>
                  <a:ext cx="492" cy="1260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 sz="800"/>
                    <a:t>Regional economic objectives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765" name="Rectangle 189"/>
                <p:cNvSpPr>
                  <a:spLocks noChangeAspect="1" noChangeArrowheads="1"/>
                </p:cNvSpPr>
                <p:nvPr/>
              </p:nvSpPr>
              <p:spPr bwMode="auto">
                <a:xfrm>
                  <a:off x="2916" y="0"/>
                  <a:ext cx="548" cy="711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768" name="Group 192"/>
              <p:cNvGrpSpPr>
                <a:grpSpLocks noChangeAspect="1"/>
              </p:cNvGrpSpPr>
              <p:nvPr/>
            </p:nvGrpSpPr>
            <p:grpSpPr bwMode="auto">
              <a:xfrm>
                <a:off x="3464" y="0"/>
                <a:ext cx="471" cy="1289"/>
                <a:chOff x="3464" y="0"/>
                <a:chExt cx="471" cy="1289"/>
              </a:xfrm>
            </p:grpSpPr>
            <p:sp>
              <p:nvSpPr>
                <p:cNvPr id="24585" name="Rectangle 9"/>
                <p:cNvSpPr>
                  <a:spLocks noChangeAspect="1" noChangeArrowheads="1"/>
                </p:cNvSpPr>
                <p:nvPr/>
              </p:nvSpPr>
              <p:spPr bwMode="auto">
                <a:xfrm>
                  <a:off x="3493" y="29"/>
                  <a:ext cx="413" cy="1260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 sz="800"/>
                    <a:t>Inter-basin revenue application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767" name="Rectangle 191"/>
                <p:cNvSpPr>
                  <a:spLocks noChangeAspect="1" noChangeArrowheads="1"/>
                </p:cNvSpPr>
                <p:nvPr/>
              </p:nvSpPr>
              <p:spPr bwMode="auto">
                <a:xfrm>
                  <a:off x="3464" y="0"/>
                  <a:ext cx="471" cy="711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770" name="Group 194"/>
              <p:cNvGrpSpPr>
                <a:grpSpLocks noChangeAspect="1"/>
              </p:cNvGrpSpPr>
              <p:nvPr/>
            </p:nvGrpSpPr>
            <p:grpSpPr bwMode="auto">
              <a:xfrm>
                <a:off x="3935" y="0"/>
                <a:ext cx="452" cy="1195"/>
                <a:chOff x="3935" y="0"/>
                <a:chExt cx="452" cy="1195"/>
              </a:xfrm>
            </p:grpSpPr>
            <p:sp>
              <p:nvSpPr>
                <p:cNvPr id="24586" name="Rectangle 10"/>
                <p:cNvSpPr>
                  <a:spLocks noChangeAspect="1" noChangeArrowheads="1"/>
                </p:cNvSpPr>
                <p:nvPr/>
              </p:nvSpPr>
              <p:spPr bwMode="auto">
                <a:xfrm>
                  <a:off x="3963" y="121"/>
                  <a:ext cx="395" cy="1074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 sz="800"/>
                    <a:t>Modify space occupation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769" name="Rectangle 193"/>
                <p:cNvSpPr>
                  <a:spLocks noChangeAspect="1" noChangeArrowheads="1"/>
                </p:cNvSpPr>
                <p:nvPr/>
              </p:nvSpPr>
              <p:spPr bwMode="auto">
                <a:xfrm>
                  <a:off x="3935" y="0"/>
                  <a:ext cx="452" cy="711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772" name="Group 196"/>
              <p:cNvGrpSpPr>
                <a:grpSpLocks noChangeAspect="1"/>
              </p:cNvGrpSpPr>
              <p:nvPr/>
            </p:nvGrpSpPr>
            <p:grpSpPr bwMode="auto">
              <a:xfrm>
                <a:off x="0" y="711"/>
                <a:ext cx="1035" cy="1001"/>
                <a:chOff x="0" y="711"/>
                <a:chExt cx="1035" cy="1001"/>
              </a:xfrm>
            </p:grpSpPr>
            <p:sp>
              <p:nvSpPr>
                <p:cNvPr id="24587" name="Rectangle 11"/>
                <p:cNvSpPr>
                  <a:spLocks noChangeAspect="1" noChangeArrowheads="1"/>
                </p:cNvSpPr>
                <p:nvPr/>
              </p:nvSpPr>
              <p:spPr bwMode="auto">
                <a:xfrm>
                  <a:off x="29" y="733"/>
                  <a:ext cx="978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r>
                    <a:rPr lang="pt-BR"/>
                    <a:t>Alagoas (1997)</a:t>
                  </a:r>
                  <a:endParaRPr lang="en-US"/>
                </a:p>
                <a:p>
                  <a:pPr eaLnBrk="0" hangingPunct="0"/>
                  <a:endParaRPr lang="en-US" sz="2400"/>
                </a:p>
              </p:txBody>
            </p:sp>
            <p:sp>
              <p:nvSpPr>
                <p:cNvPr id="24771" name="Rectangle 195"/>
                <p:cNvSpPr>
                  <a:spLocks noChangeAspect="1" noChangeArrowheads="1"/>
                </p:cNvSpPr>
                <p:nvPr/>
              </p:nvSpPr>
              <p:spPr bwMode="auto">
                <a:xfrm>
                  <a:off x="0" y="711"/>
                  <a:ext cx="1035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774" name="Group 198"/>
              <p:cNvGrpSpPr>
                <a:grpSpLocks noChangeAspect="1"/>
              </p:cNvGrpSpPr>
              <p:nvPr/>
            </p:nvGrpSpPr>
            <p:grpSpPr bwMode="auto">
              <a:xfrm>
                <a:off x="1035" y="711"/>
                <a:ext cx="603" cy="1001"/>
                <a:chOff x="1035" y="711"/>
                <a:chExt cx="603" cy="1001"/>
              </a:xfrm>
            </p:grpSpPr>
            <p:sp>
              <p:nvSpPr>
                <p:cNvPr id="24588" name="Rectangle 12"/>
                <p:cNvSpPr>
                  <a:spLocks noChangeAspect="1" noChangeArrowheads="1"/>
                </p:cNvSpPr>
                <p:nvPr/>
              </p:nvSpPr>
              <p:spPr bwMode="auto">
                <a:xfrm>
                  <a:off x="1064" y="733"/>
                  <a:ext cx="546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773" name="Rectangle 197"/>
                <p:cNvSpPr>
                  <a:spLocks noChangeAspect="1" noChangeArrowheads="1"/>
                </p:cNvSpPr>
                <p:nvPr/>
              </p:nvSpPr>
              <p:spPr bwMode="auto">
                <a:xfrm>
                  <a:off x="1035" y="711"/>
                  <a:ext cx="603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776" name="Group 200"/>
              <p:cNvGrpSpPr>
                <a:grpSpLocks noChangeAspect="1"/>
              </p:cNvGrpSpPr>
              <p:nvPr/>
            </p:nvGrpSpPr>
            <p:grpSpPr bwMode="auto">
              <a:xfrm>
                <a:off x="1638" y="711"/>
                <a:ext cx="438" cy="1001"/>
                <a:chOff x="1638" y="711"/>
                <a:chExt cx="438" cy="1001"/>
              </a:xfrm>
            </p:grpSpPr>
            <p:sp>
              <p:nvSpPr>
                <p:cNvPr id="24589" name="Rectangle 13"/>
                <p:cNvSpPr>
                  <a:spLocks noChangeAspect="1" noChangeArrowheads="1"/>
                </p:cNvSpPr>
                <p:nvPr/>
              </p:nvSpPr>
              <p:spPr bwMode="auto">
                <a:xfrm>
                  <a:off x="1666" y="733"/>
                  <a:ext cx="382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775" name="Rectangle 199"/>
                <p:cNvSpPr>
                  <a:spLocks noChangeAspect="1" noChangeArrowheads="1"/>
                </p:cNvSpPr>
                <p:nvPr/>
              </p:nvSpPr>
              <p:spPr bwMode="auto">
                <a:xfrm>
                  <a:off x="1638" y="711"/>
                  <a:ext cx="43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778" name="Group 202"/>
              <p:cNvGrpSpPr>
                <a:grpSpLocks noChangeAspect="1"/>
              </p:cNvGrpSpPr>
              <p:nvPr/>
            </p:nvGrpSpPr>
            <p:grpSpPr bwMode="auto">
              <a:xfrm>
                <a:off x="2076" y="711"/>
                <a:ext cx="310" cy="1001"/>
                <a:chOff x="2076" y="711"/>
                <a:chExt cx="310" cy="1001"/>
              </a:xfrm>
            </p:grpSpPr>
            <p:sp>
              <p:nvSpPr>
                <p:cNvPr id="24590" name="Rectangle 14"/>
                <p:cNvSpPr>
                  <a:spLocks noChangeAspect="1" noChangeArrowheads="1"/>
                </p:cNvSpPr>
                <p:nvPr/>
              </p:nvSpPr>
              <p:spPr bwMode="auto">
                <a:xfrm>
                  <a:off x="2104" y="733"/>
                  <a:ext cx="254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777" name="Rectangle 201"/>
                <p:cNvSpPr>
                  <a:spLocks noChangeAspect="1" noChangeArrowheads="1"/>
                </p:cNvSpPr>
                <p:nvPr/>
              </p:nvSpPr>
              <p:spPr bwMode="auto">
                <a:xfrm>
                  <a:off x="2076" y="711"/>
                  <a:ext cx="31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780" name="Group 204"/>
              <p:cNvGrpSpPr>
                <a:grpSpLocks noChangeAspect="1"/>
              </p:cNvGrpSpPr>
              <p:nvPr/>
            </p:nvGrpSpPr>
            <p:grpSpPr bwMode="auto">
              <a:xfrm>
                <a:off x="2386" y="711"/>
                <a:ext cx="530" cy="1001"/>
                <a:chOff x="2386" y="711"/>
                <a:chExt cx="530" cy="1001"/>
              </a:xfrm>
            </p:grpSpPr>
            <p:sp>
              <p:nvSpPr>
                <p:cNvPr id="24591" name="Rectangle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415" y="733"/>
                  <a:ext cx="473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779" name="Rectangle 203"/>
                <p:cNvSpPr>
                  <a:spLocks noChangeAspect="1" noChangeArrowheads="1"/>
                </p:cNvSpPr>
                <p:nvPr/>
              </p:nvSpPr>
              <p:spPr bwMode="auto">
                <a:xfrm>
                  <a:off x="2386" y="711"/>
                  <a:ext cx="53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782" name="Group 206"/>
              <p:cNvGrpSpPr>
                <a:grpSpLocks noChangeAspect="1"/>
              </p:cNvGrpSpPr>
              <p:nvPr/>
            </p:nvGrpSpPr>
            <p:grpSpPr bwMode="auto">
              <a:xfrm>
                <a:off x="2916" y="711"/>
                <a:ext cx="548" cy="1001"/>
                <a:chOff x="2916" y="711"/>
                <a:chExt cx="548" cy="1001"/>
              </a:xfrm>
            </p:grpSpPr>
            <p:sp>
              <p:nvSpPr>
                <p:cNvPr id="24592" name="Rectangle 16"/>
                <p:cNvSpPr>
                  <a:spLocks noChangeAspect="1" noChangeArrowheads="1"/>
                </p:cNvSpPr>
                <p:nvPr/>
              </p:nvSpPr>
              <p:spPr bwMode="auto">
                <a:xfrm>
                  <a:off x="2944" y="733"/>
                  <a:ext cx="492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781" name="Rectangle 205"/>
                <p:cNvSpPr>
                  <a:spLocks noChangeAspect="1" noChangeArrowheads="1"/>
                </p:cNvSpPr>
                <p:nvPr/>
              </p:nvSpPr>
              <p:spPr bwMode="auto">
                <a:xfrm>
                  <a:off x="2916" y="711"/>
                  <a:ext cx="54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784" name="Group 208"/>
              <p:cNvGrpSpPr>
                <a:grpSpLocks noChangeAspect="1"/>
              </p:cNvGrpSpPr>
              <p:nvPr/>
            </p:nvGrpSpPr>
            <p:grpSpPr bwMode="auto">
              <a:xfrm>
                <a:off x="3464" y="711"/>
                <a:ext cx="471" cy="1001"/>
                <a:chOff x="3464" y="711"/>
                <a:chExt cx="471" cy="1001"/>
              </a:xfrm>
            </p:grpSpPr>
            <p:sp>
              <p:nvSpPr>
                <p:cNvPr id="24593" name="Rectangle 17"/>
                <p:cNvSpPr>
                  <a:spLocks noChangeAspect="1" noChangeArrowheads="1"/>
                </p:cNvSpPr>
                <p:nvPr/>
              </p:nvSpPr>
              <p:spPr bwMode="auto">
                <a:xfrm>
                  <a:off x="3493" y="733"/>
                  <a:ext cx="413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783" name="Rectangle 207"/>
                <p:cNvSpPr>
                  <a:spLocks noChangeAspect="1" noChangeArrowheads="1"/>
                </p:cNvSpPr>
                <p:nvPr/>
              </p:nvSpPr>
              <p:spPr bwMode="auto">
                <a:xfrm>
                  <a:off x="3464" y="711"/>
                  <a:ext cx="471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786" name="Group 210"/>
              <p:cNvGrpSpPr>
                <a:grpSpLocks noChangeAspect="1"/>
              </p:cNvGrpSpPr>
              <p:nvPr/>
            </p:nvGrpSpPr>
            <p:grpSpPr bwMode="auto">
              <a:xfrm>
                <a:off x="3935" y="711"/>
                <a:ext cx="452" cy="1001"/>
                <a:chOff x="3935" y="711"/>
                <a:chExt cx="452" cy="1001"/>
              </a:xfrm>
            </p:grpSpPr>
            <p:sp>
              <p:nvSpPr>
                <p:cNvPr id="24594" name="Rectangle 18"/>
                <p:cNvSpPr>
                  <a:spLocks noChangeAspect="1" noChangeArrowheads="1"/>
                </p:cNvSpPr>
                <p:nvPr/>
              </p:nvSpPr>
              <p:spPr bwMode="auto">
                <a:xfrm>
                  <a:off x="3963" y="733"/>
                  <a:ext cx="395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785" name="Rectangle 209"/>
                <p:cNvSpPr>
                  <a:spLocks noChangeAspect="1" noChangeArrowheads="1"/>
                </p:cNvSpPr>
                <p:nvPr/>
              </p:nvSpPr>
              <p:spPr bwMode="auto">
                <a:xfrm>
                  <a:off x="3935" y="711"/>
                  <a:ext cx="452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788" name="Group 212"/>
              <p:cNvGrpSpPr>
                <a:grpSpLocks noChangeAspect="1"/>
              </p:cNvGrpSpPr>
              <p:nvPr/>
            </p:nvGrpSpPr>
            <p:grpSpPr bwMode="auto">
              <a:xfrm>
                <a:off x="0" y="1114"/>
                <a:ext cx="1035" cy="999"/>
                <a:chOff x="0" y="1114"/>
                <a:chExt cx="1035" cy="999"/>
              </a:xfrm>
            </p:grpSpPr>
            <p:sp>
              <p:nvSpPr>
                <p:cNvPr id="24595" name="Rectangle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9" y="1134"/>
                  <a:ext cx="978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r>
                    <a:rPr lang="en-US"/>
                    <a:t>Bahia (1995)</a:t>
                  </a:r>
                </a:p>
                <a:p>
                  <a:pPr eaLnBrk="0" hangingPunct="0"/>
                  <a:endParaRPr lang="en-US" sz="2400"/>
                </a:p>
              </p:txBody>
            </p:sp>
            <p:sp>
              <p:nvSpPr>
                <p:cNvPr id="24787" name="Rectangle 211"/>
                <p:cNvSpPr>
                  <a:spLocks noChangeAspect="1" noChangeArrowheads="1"/>
                </p:cNvSpPr>
                <p:nvPr/>
              </p:nvSpPr>
              <p:spPr bwMode="auto">
                <a:xfrm>
                  <a:off x="0" y="1114"/>
                  <a:ext cx="1035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790" name="Group 214"/>
              <p:cNvGrpSpPr>
                <a:grpSpLocks noChangeAspect="1"/>
              </p:cNvGrpSpPr>
              <p:nvPr/>
            </p:nvGrpSpPr>
            <p:grpSpPr bwMode="auto">
              <a:xfrm>
                <a:off x="1035" y="1114"/>
                <a:ext cx="603" cy="999"/>
                <a:chOff x="1035" y="1114"/>
                <a:chExt cx="603" cy="999"/>
              </a:xfrm>
            </p:grpSpPr>
            <p:sp>
              <p:nvSpPr>
                <p:cNvPr id="24596" name="Rectangle 20"/>
                <p:cNvSpPr>
                  <a:spLocks noChangeAspect="1" noChangeArrowheads="1"/>
                </p:cNvSpPr>
                <p:nvPr/>
              </p:nvSpPr>
              <p:spPr bwMode="auto">
                <a:xfrm>
                  <a:off x="1064" y="1134"/>
                  <a:ext cx="546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X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789" name="Rectangle 213"/>
                <p:cNvSpPr>
                  <a:spLocks noChangeAspect="1" noChangeArrowheads="1"/>
                </p:cNvSpPr>
                <p:nvPr/>
              </p:nvSpPr>
              <p:spPr bwMode="auto">
                <a:xfrm>
                  <a:off x="1035" y="1114"/>
                  <a:ext cx="603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792" name="Group 216"/>
              <p:cNvGrpSpPr>
                <a:grpSpLocks noChangeAspect="1"/>
              </p:cNvGrpSpPr>
              <p:nvPr/>
            </p:nvGrpSpPr>
            <p:grpSpPr bwMode="auto">
              <a:xfrm>
                <a:off x="1638" y="1114"/>
                <a:ext cx="438" cy="999"/>
                <a:chOff x="1638" y="1114"/>
                <a:chExt cx="438" cy="999"/>
              </a:xfrm>
            </p:grpSpPr>
            <p:sp>
              <p:nvSpPr>
                <p:cNvPr id="24597" name="Rectangle 21"/>
                <p:cNvSpPr>
                  <a:spLocks noChangeAspect="1" noChangeArrowheads="1"/>
                </p:cNvSpPr>
                <p:nvPr/>
              </p:nvSpPr>
              <p:spPr bwMode="auto">
                <a:xfrm>
                  <a:off x="1666" y="1134"/>
                  <a:ext cx="382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X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791" name="Rectangle 215"/>
                <p:cNvSpPr>
                  <a:spLocks noChangeAspect="1" noChangeArrowheads="1"/>
                </p:cNvSpPr>
                <p:nvPr/>
              </p:nvSpPr>
              <p:spPr bwMode="auto">
                <a:xfrm>
                  <a:off x="1638" y="1114"/>
                  <a:ext cx="43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794" name="Group 218"/>
              <p:cNvGrpSpPr>
                <a:grpSpLocks noChangeAspect="1"/>
              </p:cNvGrpSpPr>
              <p:nvPr/>
            </p:nvGrpSpPr>
            <p:grpSpPr bwMode="auto">
              <a:xfrm>
                <a:off x="2076" y="1114"/>
                <a:ext cx="310" cy="999"/>
                <a:chOff x="2076" y="1114"/>
                <a:chExt cx="310" cy="999"/>
              </a:xfrm>
            </p:grpSpPr>
            <p:sp>
              <p:nvSpPr>
                <p:cNvPr id="24598" name="Rectangle 22"/>
                <p:cNvSpPr>
                  <a:spLocks noChangeAspect="1" noChangeArrowheads="1"/>
                </p:cNvSpPr>
                <p:nvPr/>
              </p:nvSpPr>
              <p:spPr bwMode="auto">
                <a:xfrm>
                  <a:off x="2104" y="1134"/>
                  <a:ext cx="254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X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793" name="Rectangle 217"/>
                <p:cNvSpPr>
                  <a:spLocks noChangeAspect="1" noChangeArrowheads="1"/>
                </p:cNvSpPr>
                <p:nvPr/>
              </p:nvSpPr>
              <p:spPr bwMode="auto">
                <a:xfrm>
                  <a:off x="2076" y="1114"/>
                  <a:ext cx="31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796" name="Group 220"/>
              <p:cNvGrpSpPr>
                <a:grpSpLocks noChangeAspect="1"/>
              </p:cNvGrpSpPr>
              <p:nvPr/>
            </p:nvGrpSpPr>
            <p:grpSpPr bwMode="auto">
              <a:xfrm>
                <a:off x="2386" y="1114"/>
                <a:ext cx="530" cy="999"/>
                <a:chOff x="2386" y="1114"/>
                <a:chExt cx="530" cy="999"/>
              </a:xfrm>
            </p:grpSpPr>
            <p:sp>
              <p:nvSpPr>
                <p:cNvPr id="24599" name="Rectangle 23"/>
                <p:cNvSpPr>
                  <a:spLocks noChangeAspect="1" noChangeArrowheads="1"/>
                </p:cNvSpPr>
                <p:nvPr/>
              </p:nvSpPr>
              <p:spPr bwMode="auto">
                <a:xfrm>
                  <a:off x="2415" y="1134"/>
                  <a:ext cx="473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X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795" name="Rectangle 219"/>
                <p:cNvSpPr>
                  <a:spLocks noChangeAspect="1" noChangeArrowheads="1"/>
                </p:cNvSpPr>
                <p:nvPr/>
              </p:nvSpPr>
              <p:spPr bwMode="auto">
                <a:xfrm>
                  <a:off x="2386" y="1114"/>
                  <a:ext cx="53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798" name="Group 222"/>
              <p:cNvGrpSpPr>
                <a:grpSpLocks noChangeAspect="1"/>
              </p:cNvGrpSpPr>
              <p:nvPr/>
            </p:nvGrpSpPr>
            <p:grpSpPr bwMode="auto">
              <a:xfrm>
                <a:off x="2916" y="1114"/>
                <a:ext cx="548" cy="999"/>
                <a:chOff x="2916" y="1114"/>
                <a:chExt cx="548" cy="999"/>
              </a:xfrm>
            </p:grpSpPr>
            <p:sp>
              <p:nvSpPr>
                <p:cNvPr id="24600" name="Rectangle 24"/>
                <p:cNvSpPr>
                  <a:spLocks noChangeAspect="1" noChangeArrowheads="1"/>
                </p:cNvSpPr>
                <p:nvPr/>
              </p:nvSpPr>
              <p:spPr bwMode="auto">
                <a:xfrm>
                  <a:off x="2944" y="1134"/>
                  <a:ext cx="492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X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797" name="Rectangle 221"/>
                <p:cNvSpPr>
                  <a:spLocks noChangeAspect="1" noChangeArrowheads="1"/>
                </p:cNvSpPr>
                <p:nvPr/>
              </p:nvSpPr>
              <p:spPr bwMode="auto">
                <a:xfrm>
                  <a:off x="2916" y="1114"/>
                  <a:ext cx="54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00" name="Group 224"/>
              <p:cNvGrpSpPr>
                <a:grpSpLocks noChangeAspect="1"/>
              </p:cNvGrpSpPr>
              <p:nvPr/>
            </p:nvGrpSpPr>
            <p:grpSpPr bwMode="auto">
              <a:xfrm>
                <a:off x="3464" y="1114"/>
                <a:ext cx="471" cy="999"/>
                <a:chOff x="3464" y="1114"/>
                <a:chExt cx="471" cy="999"/>
              </a:xfrm>
            </p:grpSpPr>
            <p:sp>
              <p:nvSpPr>
                <p:cNvPr id="24601" name="Rectangle 25"/>
                <p:cNvSpPr>
                  <a:spLocks noChangeAspect="1" noChangeArrowheads="1"/>
                </p:cNvSpPr>
                <p:nvPr/>
              </p:nvSpPr>
              <p:spPr bwMode="auto">
                <a:xfrm>
                  <a:off x="3493" y="1134"/>
                  <a:ext cx="413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799" name="Rectangle 223"/>
                <p:cNvSpPr>
                  <a:spLocks noChangeAspect="1" noChangeArrowheads="1"/>
                </p:cNvSpPr>
                <p:nvPr/>
              </p:nvSpPr>
              <p:spPr bwMode="auto">
                <a:xfrm>
                  <a:off x="3464" y="1114"/>
                  <a:ext cx="471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02" name="Group 226"/>
              <p:cNvGrpSpPr>
                <a:grpSpLocks noChangeAspect="1"/>
              </p:cNvGrpSpPr>
              <p:nvPr/>
            </p:nvGrpSpPr>
            <p:grpSpPr bwMode="auto">
              <a:xfrm>
                <a:off x="3935" y="1114"/>
                <a:ext cx="452" cy="999"/>
                <a:chOff x="3935" y="1114"/>
                <a:chExt cx="452" cy="999"/>
              </a:xfrm>
            </p:grpSpPr>
            <p:sp>
              <p:nvSpPr>
                <p:cNvPr id="24602" name="Rectangle 26"/>
                <p:cNvSpPr>
                  <a:spLocks noChangeAspect="1" noChangeArrowheads="1"/>
                </p:cNvSpPr>
                <p:nvPr/>
              </p:nvSpPr>
              <p:spPr bwMode="auto">
                <a:xfrm>
                  <a:off x="3963" y="1134"/>
                  <a:ext cx="395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01" name="Rectangle 225"/>
                <p:cNvSpPr>
                  <a:spLocks noChangeAspect="1" noChangeArrowheads="1"/>
                </p:cNvSpPr>
                <p:nvPr/>
              </p:nvSpPr>
              <p:spPr bwMode="auto">
                <a:xfrm>
                  <a:off x="3935" y="1114"/>
                  <a:ext cx="452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04" name="Group 228"/>
              <p:cNvGrpSpPr>
                <a:grpSpLocks noChangeAspect="1"/>
              </p:cNvGrpSpPr>
              <p:nvPr/>
            </p:nvGrpSpPr>
            <p:grpSpPr bwMode="auto">
              <a:xfrm>
                <a:off x="0" y="1517"/>
                <a:ext cx="1035" cy="999"/>
                <a:chOff x="0" y="1517"/>
                <a:chExt cx="1035" cy="999"/>
              </a:xfrm>
            </p:grpSpPr>
            <p:sp>
              <p:nvSpPr>
                <p:cNvPr id="24603" name="Rectangle 27"/>
                <p:cNvSpPr>
                  <a:spLocks noChangeAspect="1" noChangeArrowheads="1"/>
                </p:cNvSpPr>
                <p:nvPr/>
              </p:nvSpPr>
              <p:spPr bwMode="auto">
                <a:xfrm>
                  <a:off x="29" y="1537"/>
                  <a:ext cx="978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r>
                    <a:rPr lang="pt-BR"/>
                    <a:t>Ceará (1992)</a:t>
                  </a:r>
                  <a:endParaRPr lang="en-US"/>
                </a:p>
                <a:p>
                  <a:pPr eaLnBrk="0" hangingPunct="0"/>
                  <a:endParaRPr lang="en-US" sz="2400"/>
                </a:p>
              </p:txBody>
            </p:sp>
            <p:sp>
              <p:nvSpPr>
                <p:cNvPr id="24803" name="Rectangle 227"/>
                <p:cNvSpPr>
                  <a:spLocks noChangeAspect="1" noChangeArrowheads="1"/>
                </p:cNvSpPr>
                <p:nvPr/>
              </p:nvSpPr>
              <p:spPr bwMode="auto">
                <a:xfrm>
                  <a:off x="0" y="1517"/>
                  <a:ext cx="1035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06" name="Group 230"/>
              <p:cNvGrpSpPr>
                <a:grpSpLocks noChangeAspect="1"/>
              </p:cNvGrpSpPr>
              <p:nvPr/>
            </p:nvGrpSpPr>
            <p:grpSpPr bwMode="auto">
              <a:xfrm>
                <a:off x="1035" y="1517"/>
                <a:ext cx="603" cy="999"/>
                <a:chOff x="1035" y="1517"/>
                <a:chExt cx="603" cy="999"/>
              </a:xfrm>
            </p:grpSpPr>
            <p:sp>
              <p:nvSpPr>
                <p:cNvPr id="24604" name="Rectangle 28"/>
                <p:cNvSpPr>
                  <a:spLocks noChangeAspect="1" noChangeArrowheads="1"/>
                </p:cNvSpPr>
                <p:nvPr/>
              </p:nvSpPr>
              <p:spPr bwMode="auto">
                <a:xfrm>
                  <a:off x="1064" y="1537"/>
                  <a:ext cx="546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05" name="Rectangle 229"/>
                <p:cNvSpPr>
                  <a:spLocks noChangeAspect="1" noChangeArrowheads="1"/>
                </p:cNvSpPr>
                <p:nvPr/>
              </p:nvSpPr>
              <p:spPr bwMode="auto">
                <a:xfrm>
                  <a:off x="1035" y="1517"/>
                  <a:ext cx="603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08" name="Group 232"/>
              <p:cNvGrpSpPr>
                <a:grpSpLocks noChangeAspect="1"/>
              </p:cNvGrpSpPr>
              <p:nvPr/>
            </p:nvGrpSpPr>
            <p:grpSpPr bwMode="auto">
              <a:xfrm>
                <a:off x="1638" y="1517"/>
                <a:ext cx="438" cy="999"/>
                <a:chOff x="1638" y="1517"/>
                <a:chExt cx="438" cy="999"/>
              </a:xfrm>
            </p:grpSpPr>
            <p:sp>
              <p:nvSpPr>
                <p:cNvPr id="24605" name="Rectangle 29"/>
                <p:cNvSpPr>
                  <a:spLocks noChangeAspect="1" noChangeArrowheads="1"/>
                </p:cNvSpPr>
                <p:nvPr/>
              </p:nvSpPr>
              <p:spPr bwMode="auto">
                <a:xfrm>
                  <a:off x="1666" y="1537"/>
                  <a:ext cx="382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07" name="Rectangle 231"/>
                <p:cNvSpPr>
                  <a:spLocks noChangeAspect="1" noChangeArrowheads="1"/>
                </p:cNvSpPr>
                <p:nvPr/>
              </p:nvSpPr>
              <p:spPr bwMode="auto">
                <a:xfrm>
                  <a:off x="1638" y="1517"/>
                  <a:ext cx="43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10" name="Group 234"/>
              <p:cNvGrpSpPr>
                <a:grpSpLocks noChangeAspect="1"/>
              </p:cNvGrpSpPr>
              <p:nvPr/>
            </p:nvGrpSpPr>
            <p:grpSpPr bwMode="auto">
              <a:xfrm>
                <a:off x="2076" y="1517"/>
                <a:ext cx="310" cy="999"/>
                <a:chOff x="2076" y="1517"/>
                <a:chExt cx="310" cy="999"/>
              </a:xfrm>
            </p:grpSpPr>
            <p:sp>
              <p:nvSpPr>
                <p:cNvPr id="24606" name="Rectangle 30"/>
                <p:cNvSpPr>
                  <a:spLocks noChangeAspect="1" noChangeArrowheads="1"/>
                </p:cNvSpPr>
                <p:nvPr/>
              </p:nvSpPr>
              <p:spPr bwMode="auto">
                <a:xfrm>
                  <a:off x="2104" y="1537"/>
                  <a:ext cx="254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09" name="Rectangle 233"/>
                <p:cNvSpPr>
                  <a:spLocks noChangeAspect="1" noChangeArrowheads="1"/>
                </p:cNvSpPr>
                <p:nvPr/>
              </p:nvSpPr>
              <p:spPr bwMode="auto">
                <a:xfrm>
                  <a:off x="2076" y="1517"/>
                  <a:ext cx="31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12" name="Group 236"/>
              <p:cNvGrpSpPr>
                <a:grpSpLocks noChangeAspect="1"/>
              </p:cNvGrpSpPr>
              <p:nvPr/>
            </p:nvGrpSpPr>
            <p:grpSpPr bwMode="auto">
              <a:xfrm>
                <a:off x="2386" y="1517"/>
                <a:ext cx="530" cy="999"/>
                <a:chOff x="2386" y="1517"/>
                <a:chExt cx="530" cy="999"/>
              </a:xfrm>
            </p:grpSpPr>
            <p:sp>
              <p:nvSpPr>
                <p:cNvPr id="24607" name="Rectangle 31"/>
                <p:cNvSpPr>
                  <a:spLocks noChangeAspect="1" noChangeArrowheads="1"/>
                </p:cNvSpPr>
                <p:nvPr/>
              </p:nvSpPr>
              <p:spPr bwMode="auto">
                <a:xfrm>
                  <a:off x="2415" y="1537"/>
                  <a:ext cx="473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11" name="Rectangle 235"/>
                <p:cNvSpPr>
                  <a:spLocks noChangeAspect="1" noChangeArrowheads="1"/>
                </p:cNvSpPr>
                <p:nvPr/>
              </p:nvSpPr>
              <p:spPr bwMode="auto">
                <a:xfrm>
                  <a:off x="2386" y="1517"/>
                  <a:ext cx="53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14" name="Group 238"/>
              <p:cNvGrpSpPr>
                <a:grpSpLocks noChangeAspect="1"/>
              </p:cNvGrpSpPr>
              <p:nvPr/>
            </p:nvGrpSpPr>
            <p:grpSpPr bwMode="auto">
              <a:xfrm>
                <a:off x="2916" y="1517"/>
                <a:ext cx="548" cy="999"/>
                <a:chOff x="2916" y="1517"/>
                <a:chExt cx="548" cy="999"/>
              </a:xfrm>
            </p:grpSpPr>
            <p:sp>
              <p:nvSpPr>
                <p:cNvPr id="24608" name="Rectangle 32"/>
                <p:cNvSpPr>
                  <a:spLocks noChangeAspect="1" noChangeArrowheads="1"/>
                </p:cNvSpPr>
                <p:nvPr/>
              </p:nvSpPr>
              <p:spPr bwMode="auto">
                <a:xfrm>
                  <a:off x="2944" y="1537"/>
                  <a:ext cx="492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13" name="Rectangle 237"/>
                <p:cNvSpPr>
                  <a:spLocks noChangeAspect="1" noChangeArrowheads="1"/>
                </p:cNvSpPr>
                <p:nvPr/>
              </p:nvSpPr>
              <p:spPr bwMode="auto">
                <a:xfrm>
                  <a:off x="2916" y="1517"/>
                  <a:ext cx="54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16" name="Group 240"/>
              <p:cNvGrpSpPr>
                <a:grpSpLocks noChangeAspect="1"/>
              </p:cNvGrpSpPr>
              <p:nvPr/>
            </p:nvGrpSpPr>
            <p:grpSpPr bwMode="auto">
              <a:xfrm>
                <a:off x="3464" y="1517"/>
                <a:ext cx="471" cy="999"/>
                <a:chOff x="3464" y="1517"/>
                <a:chExt cx="471" cy="999"/>
              </a:xfrm>
            </p:grpSpPr>
            <p:sp>
              <p:nvSpPr>
                <p:cNvPr id="24609" name="Rectangle 33"/>
                <p:cNvSpPr>
                  <a:spLocks noChangeAspect="1" noChangeArrowheads="1"/>
                </p:cNvSpPr>
                <p:nvPr/>
              </p:nvSpPr>
              <p:spPr bwMode="auto">
                <a:xfrm>
                  <a:off x="3493" y="1537"/>
                  <a:ext cx="413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15" name="Rectangle 239"/>
                <p:cNvSpPr>
                  <a:spLocks noChangeAspect="1" noChangeArrowheads="1"/>
                </p:cNvSpPr>
                <p:nvPr/>
              </p:nvSpPr>
              <p:spPr bwMode="auto">
                <a:xfrm>
                  <a:off x="3464" y="1517"/>
                  <a:ext cx="471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18" name="Group 242"/>
              <p:cNvGrpSpPr>
                <a:grpSpLocks noChangeAspect="1"/>
              </p:cNvGrpSpPr>
              <p:nvPr/>
            </p:nvGrpSpPr>
            <p:grpSpPr bwMode="auto">
              <a:xfrm>
                <a:off x="3935" y="1517"/>
                <a:ext cx="452" cy="999"/>
                <a:chOff x="3935" y="1517"/>
                <a:chExt cx="452" cy="999"/>
              </a:xfrm>
            </p:grpSpPr>
            <p:sp>
              <p:nvSpPr>
                <p:cNvPr id="24610" name="Rectangle 34"/>
                <p:cNvSpPr>
                  <a:spLocks noChangeAspect="1" noChangeArrowheads="1"/>
                </p:cNvSpPr>
                <p:nvPr/>
              </p:nvSpPr>
              <p:spPr bwMode="auto">
                <a:xfrm>
                  <a:off x="3963" y="1537"/>
                  <a:ext cx="395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17" name="Rectangle 241"/>
                <p:cNvSpPr>
                  <a:spLocks noChangeAspect="1" noChangeArrowheads="1"/>
                </p:cNvSpPr>
                <p:nvPr/>
              </p:nvSpPr>
              <p:spPr bwMode="auto">
                <a:xfrm>
                  <a:off x="3935" y="1517"/>
                  <a:ext cx="452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20" name="Group 244"/>
              <p:cNvGrpSpPr>
                <a:grpSpLocks noChangeAspect="1"/>
              </p:cNvGrpSpPr>
              <p:nvPr/>
            </p:nvGrpSpPr>
            <p:grpSpPr bwMode="auto">
              <a:xfrm>
                <a:off x="0" y="1920"/>
                <a:ext cx="1035" cy="1145"/>
                <a:chOff x="0" y="1920"/>
                <a:chExt cx="1035" cy="1145"/>
              </a:xfrm>
            </p:grpSpPr>
            <p:sp>
              <p:nvSpPr>
                <p:cNvPr id="24611" name="Rectangle 35"/>
                <p:cNvSpPr>
                  <a:spLocks noChangeAspect="1" noChangeArrowheads="1"/>
                </p:cNvSpPr>
                <p:nvPr/>
              </p:nvSpPr>
              <p:spPr bwMode="auto">
                <a:xfrm>
                  <a:off x="27" y="2086"/>
                  <a:ext cx="982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r>
                    <a:rPr lang="pt-BR"/>
                    <a:t>Distrito Federal (1993)</a:t>
                  </a:r>
                  <a:endParaRPr lang="en-US"/>
                </a:p>
                <a:p>
                  <a:pPr eaLnBrk="0" hangingPunct="0"/>
                  <a:endParaRPr lang="en-US" sz="2400"/>
                </a:p>
              </p:txBody>
            </p:sp>
            <p:sp>
              <p:nvSpPr>
                <p:cNvPr id="24819" name="Rectangle 243"/>
                <p:cNvSpPr>
                  <a:spLocks noChangeAspect="1" noChangeArrowheads="1"/>
                </p:cNvSpPr>
                <p:nvPr/>
              </p:nvSpPr>
              <p:spPr bwMode="auto">
                <a:xfrm>
                  <a:off x="0" y="1920"/>
                  <a:ext cx="1035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22" name="Group 246"/>
              <p:cNvGrpSpPr>
                <a:grpSpLocks noChangeAspect="1"/>
              </p:cNvGrpSpPr>
              <p:nvPr/>
            </p:nvGrpSpPr>
            <p:grpSpPr bwMode="auto">
              <a:xfrm>
                <a:off x="1035" y="1920"/>
                <a:ext cx="603" cy="999"/>
                <a:chOff x="1035" y="1920"/>
                <a:chExt cx="603" cy="999"/>
              </a:xfrm>
            </p:grpSpPr>
            <p:sp>
              <p:nvSpPr>
                <p:cNvPr id="24612" name="Rectangle 36"/>
                <p:cNvSpPr>
                  <a:spLocks noChangeAspect="1" noChangeArrowheads="1"/>
                </p:cNvSpPr>
                <p:nvPr/>
              </p:nvSpPr>
              <p:spPr bwMode="auto">
                <a:xfrm>
                  <a:off x="1064" y="1940"/>
                  <a:ext cx="546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21" name="Rectangle 245"/>
                <p:cNvSpPr>
                  <a:spLocks noChangeAspect="1" noChangeArrowheads="1"/>
                </p:cNvSpPr>
                <p:nvPr/>
              </p:nvSpPr>
              <p:spPr bwMode="auto">
                <a:xfrm>
                  <a:off x="1035" y="1920"/>
                  <a:ext cx="603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24" name="Group 248"/>
              <p:cNvGrpSpPr>
                <a:grpSpLocks noChangeAspect="1"/>
              </p:cNvGrpSpPr>
              <p:nvPr/>
            </p:nvGrpSpPr>
            <p:grpSpPr bwMode="auto">
              <a:xfrm>
                <a:off x="1638" y="1920"/>
                <a:ext cx="438" cy="999"/>
                <a:chOff x="1638" y="1920"/>
                <a:chExt cx="438" cy="999"/>
              </a:xfrm>
            </p:grpSpPr>
            <p:sp>
              <p:nvSpPr>
                <p:cNvPr id="24613" name="Rectangle 37"/>
                <p:cNvSpPr>
                  <a:spLocks noChangeAspect="1" noChangeArrowheads="1"/>
                </p:cNvSpPr>
                <p:nvPr/>
              </p:nvSpPr>
              <p:spPr bwMode="auto">
                <a:xfrm>
                  <a:off x="1666" y="1940"/>
                  <a:ext cx="382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23" name="Rectangle 247"/>
                <p:cNvSpPr>
                  <a:spLocks noChangeAspect="1" noChangeArrowheads="1"/>
                </p:cNvSpPr>
                <p:nvPr/>
              </p:nvSpPr>
              <p:spPr bwMode="auto">
                <a:xfrm>
                  <a:off x="1638" y="1920"/>
                  <a:ext cx="438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26" name="Group 250"/>
              <p:cNvGrpSpPr>
                <a:grpSpLocks noChangeAspect="1"/>
              </p:cNvGrpSpPr>
              <p:nvPr/>
            </p:nvGrpSpPr>
            <p:grpSpPr bwMode="auto">
              <a:xfrm>
                <a:off x="2076" y="1920"/>
                <a:ext cx="310" cy="999"/>
                <a:chOff x="2076" y="1920"/>
                <a:chExt cx="310" cy="999"/>
              </a:xfrm>
            </p:grpSpPr>
            <p:sp>
              <p:nvSpPr>
                <p:cNvPr id="24614" name="Rectangle 38"/>
                <p:cNvSpPr>
                  <a:spLocks noChangeAspect="1" noChangeArrowheads="1"/>
                </p:cNvSpPr>
                <p:nvPr/>
              </p:nvSpPr>
              <p:spPr bwMode="auto">
                <a:xfrm>
                  <a:off x="2104" y="1940"/>
                  <a:ext cx="254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25" name="Rectangle 249"/>
                <p:cNvSpPr>
                  <a:spLocks noChangeAspect="1" noChangeArrowheads="1"/>
                </p:cNvSpPr>
                <p:nvPr/>
              </p:nvSpPr>
              <p:spPr bwMode="auto">
                <a:xfrm>
                  <a:off x="2076" y="1920"/>
                  <a:ext cx="310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28" name="Group 252"/>
              <p:cNvGrpSpPr>
                <a:grpSpLocks noChangeAspect="1"/>
              </p:cNvGrpSpPr>
              <p:nvPr/>
            </p:nvGrpSpPr>
            <p:grpSpPr bwMode="auto">
              <a:xfrm>
                <a:off x="2386" y="1920"/>
                <a:ext cx="530" cy="999"/>
                <a:chOff x="2386" y="1920"/>
                <a:chExt cx="530" cy="999"/>
              </a:xfrm>
            </p:grpSpPr>
            <p:sp>
              <p:nvSpPr>
                <p:cNvPr id="24615" name="Rectangle 39"/>
                <p:cNvSpPr>
                  <a:spLocks noChangeAspect="1" noChangeArrowheads="1"/>
                </p:cNvSpPr>
                <p:nvPr/>
              </p:nvSpPr>
              <p:spPr bwMode="auto">
                <a:xfrm>
                  <a:off x="2415" y="1940"/>
                  <a:ext cx="473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27" name="Rectangle 251"/>
                <p:cNvSpPr>
                  <a:spLocks noChangeAspect="1" noChangeArrowheads="1"/>
                </p:cNvSpPr>
                <p:nvPr/>
              </p:nvSpPr>
              <p:spPr bwMode="auto">
                <a:xfrm>
                  <a:off x="2386" y="1920"/>
                  <a:ext cx="530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30" name="Group 254"/>
              <p:cNvGrpSpPr>
                <a:grpSpLocks noChangeAspect="1"/>
              </p:cNvGrpSpPr>
              <p:nvPr/>
            </p:nvGrpSpPr>
            <p:grpSpPr bwMode="auto">
              <a:xfrm>
                <a:off x="2916" y="1920"/>
                <a:ext cx="548" cy="999"/>
                <a:chOff x="2916" y="1920"/>
                <a:chExt cx="548" cy="999"/>
              </a:xfrm>
            </p:grpSpPr>
            <p:sp>
              <p:nvSpPr>
                <p:cNvPr id="24616" name="Rectangle 40"/>
                <p:cNvSpPr>
                  <a:spLocks noChangeAspect="1" noChangeArrowheads="1"/>
                </p:cNvSpPr>
                <p:nvPr/>
              </p:nvSpPr>
              <p:spPr bwMode="auto">
                <a:xfrm>
                  <a:off x="2944" y="1940"/>
                  <a:ext cx="492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29" name="Rectangle 253"/>
                <p:cNvSpPr>
                  <a:spLocks noChangeAspect="1" noChangeArrowheads="1"/>
                </p:cNvSpPr>
                <p:nvPr/>
              </p:nvSpPr>
              <p:spPr bwMode="auto">
                <a:xfrm>
                  <a:off x="2916" y="1920"/>
                  <a:ext cx="548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32" name="Group 256"/>
              <p:cNvGrpSpPr>
                <a:grpSpLocks noChangeAspect="1"/>
              </p:cNvGrpSpPr>
              <p:nvPr/>
            </p:nvGrpSpPr>
            <p:grpSpPr bwMode="auto">
              <a:xfrm>
                <a:off x="3464" y="1920"/>
                <a:ext cx="471" cy="999"/>
                <a:chOff x="3464" y="1920"/>
                <a:chExt cx="471" cy="999"/>
              </a:xfrm>
            </p:grpSpPr>
            <p:sp>
              <p:nvSpPr>
                <p:cNvPr id="24617" name="Rectangle 41"/>
                <p:cNvSpPr>
                  <a:spLocks noChangeAspect="1" noChangeArrowheads="1"/>
                </p:cNvSpPr>
                <p:nvPr/>
              </p:nvSpPr>
              <p:spPr bwMode="auto">
                <a:xfrm>
                  <a:off x="3493" y="1940"/>
                  <a:ext cx="413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31" name="Rectangle 255"/>
                <p:cNvSpPr>
                  <a:spLocks noChangeAspect="1" noChangeArrowheads="1"/>
                </p:cNvSpPr>
                <p:nvPr/>
              </p:nvSpPr>
              <p:spPr bwMode="auto">
                <a:xfrm>
                  <a:off x="3464" y="1920"/>
                  <a:ext cx="471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34" name="Group 258"/>
              <p:cNvGrpSpPr>
                <a:grpSpLocks noChangeAspect="1"/>
              </p:cNvGrpSpPr>
              <p:nvPr/>
            </p:nvGrpSpPr>
            <p:grpSpPr bwMode="auto">
              <a:xfrm>
                <a:off x="3935" y="1920"/>
                <a:ext cx="452" cy="999"/>
                <a:chOff x="3935" y="1920"/>
                <a:chExt cx="452" cy="999"/>
              </a:xfrm>
            </p:grpSpPr>
            <p:sp>
              <p:nvSpPr>
                <p:cNvPr id="24618" name="Rectangle 42"/>
                <p:cNvSpPr>
                  <a:spLocks noChangeAspect="1" noChangeArrowheads="1"/>
                </p:cNvSpPr>
                <p:nvPr/>
              </p:nvSpPr>
              <p:spPr bwMode="auto">
                <a:xfrm>
                  <a:off x="3963" y="1940"/>
                  <a:ext cx="395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33" name="Rectangle 257"/>
                <p:cNvSpPr>
                  <a:spLocks noChangeAspect="1" noChangeArrowheads="1"/>
                </p:cNvSpPr>
                <p:nvPr/>
              </p:nvSpPr>
              <p:spPr bwMode="auto">
                <a:xfrm>
                  <a:off x="3935" y="1920"/>
                  <a:ext cx="452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36" name="Group 260"/>
              <p:cNvGrpSpPr>
                <a:grpSpLocks noChangeAspect="1"/>
              </p:cNvGrpSpPr>
              <p:nvPr/>
            </p:nvGrpSpPr>
            <p:grpSpPr bwMode="auto">
              <a:xfrm>
                <a:off x="0" y="2438"/>
                <a:ext cx="1035" cy="996"/>
                <a:chOff x="0" y="2438"/>
                <a:chExt cx="1035" cy="996"/>
              </a:xfrm>
            </p:grpSpPr>
            <p:sp>
              <p:nvSpPr>
                <p:cNvPr id="24619" name="Rectangle 43"/>
                <p:cNvSpPr>
                  <a:spLocks noChangeAspect="1" noChangeArrowheads="1"/>
                </p:cNvSpPr>
                <p:nvPr/>
              </p:nvSpPr>
              <p:spPr bwMode="auto">
                <a:xfrm>
                  <a:off x="29" y="2455"/>
                  <a:ext cx="978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r>
                    <a:rPr lang="pt-BR"/>
                    <a:t>Espírito Santo (1998)</a:t>
                  </a:r>
                  <a:endParaRPr lang="en-US"/>
                </a:p>
                <a:p>
                  <a:pPr eaLnBrk="0" hangingPunct="0"/>
                  <a:endParaRPr lang="en-US" sz="2400"/>
                </a:p>
              </p:txBody>
            </p:sp>
            <p:sp>
              <p:nvSpPr>
                <p:cNvPr id="24835" name="Rectangle 259"/>
                <p:cNvSpPr>
                  <a:spLocks noChangeAspect="1" noChangeArrowheads="1"/>
                </p:cNvSpPr>
                <p:nvPr/>
              </p:nvSpPr>
              <p:spPr bwMode="auto">
                <a:xfrm>
                  <a:off x="0" y="2438"/>
                  <a:ext cx="1035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38" name="Group 262"/>
              <p:cNvGrpSpPr>
                <a:grpSpLocks noChangeAspect="1"/>
              </p:cNvGrpSpPr>
              <p:nvPr/>
            </p:nvGrpSpPr>
            <p:grpSpPr bwMode="auto">
              <a:xfrm>
                <a:off x="1035" y="2438"/>
                <a:ext cx="603" cy="996"/>
                <a:chOff x="1035" y="2438"/>
                <a:chExt cx="603" cy="996"/>
              </a:xfrm>
            </p:grpSpPr>
            <p:sp>
              <p:nvSpPr>
                <p:cNvPr id="24620" name="Rectangle 44"/>
                <p:cNvSpPr>
                  <a:spLocks noChangeAspect="1" noChangeArrowheads="1"/>
                </p:cNvSpPr>
                <p:nvPr/>
              </p:nvSpPr>
              <p:spPr bwMode="auto">
                <a:xfrm>
                  <a:off x="1064" y="2455"/>
                  <a:ext cx="546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37" name="Rectangle 261"/>
                <p:cNvSpPr>
                  <a:spLocks noChangeAspect="1" noChangeArrowheads="1"/>
                </p:cNvSpPr>
                <p:nvPr/>
              </p:nvSpPr>
              <p:spPr bwMode="auto">
                <a:xfrm>
                  <a:off x="1035" y="2438"/>
                  <a:ext cx="603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40" name="Group 264"/>
              <p:cNvGrpSpPr>
                <a:grpSpLocks noChangeAspect="1"/>
              </p:cNvGrpSpPr>
              <p:nvPr/>
            </p:nvGrpSpPr>
            <p:grpSpPr bwMode="auto">
              <a:xfrm>
                <a:off x="1638" y="2438"/>
                <a:ext cx="438" cy="996"/>
                <a:chOff x="1638" y="2438"/>
                <a:chExt cx="438" cy="996"/>
              </a:xfrm>
            </p:grpSpPr>
            <p:sp>
              <p:nvSpPr>
                <p:cNvPr id="24621" name="Rectangle 45"/>
                <p:cNvSpPr>
                  <a:spLocks noChangeAspect="1" noChangeArrowheads="1"/>
                </p:cNvSpPr>
                <p:nvPr/>
              </p:nvSpPr>
              <p:spPr bwMode="auto">
                <a:xfrm>
                  <a:off x="1666" y="2455"/>
                  <a:ext cx="382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39" name="Rectangle 263"/>
                <p:cNvSpPr>
                  <a:spLocks noChangeAspect="1" noChangeArrowheads="1"/>
                </p:cNvSpPr>
                <p:nvPr/>
              </p:nvSpPr>
              <p:spPr bwMode="auto">
                <a:xfrm>
                  <a:off x="1638" y="2438"/>
                  <a:ext cx="43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42" name="Group 266"/>
              <p:cNvGrpSpPr>
                <a:grpSpLocks noChangeAspect="1"/>
              </p:cNvGrpSpPr>
              <p:nvPr/>
            </p:nvGrpSpPr>
            <p:grpSpPr bwMode="auto">
              <a:xfrm>
                <a:off x="2076" y="2438"/>
                <a:ext cx="310" cy="996"/>
                <a:chOff x="2076" y="2438"/>
                <a:chExt cx="310" cy="996"/>
              </a:xfrm>
            </p:grpSpPr>
            <p:sp>
              <p:nvSpPr>
                <p:cNvPr id="24622" name="Rectangle 46"/>
                <p:cNvSpPr>
                  <a:spLocks noChangeAspect="1" noChangeArrowheads="1"/>
                </p:cNvSpPr>
                <p:nvPr/>
              </p:nvSpPr>
              <p:spPr bwMode="auto">
                <a:xfrm>
                  <a:off x="2104" y="2455"/>
                  <a:ext cx="254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41" name="Rectangle 265"/>
                <p:cNvSpPr>
                  <a:spLocks noChangeAspect="1" noChangeArrowheads="1"/>
                </p:cNvSpPr>
                <p:nvPr/>
              </p:nvSpPr>
              <p:spPr bwMode="auto">
                <a:xfrm>
                  <a:off x="2076" y="2438"/>
                  <a:ext cx="31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44" name="Group 268"/>
              <p:cNvGrpSpPr>
                <a:grpSpLocks noChangeAspect="1"/>
              </p:cNvGrpSpPr>
              <p:nvPr/>
            </p:nvGrpSpPr>
            <p:grpSpPr bwMode="auto">
              <a:xfrm>
                <a:off x="2386" y="2438"/>
                <a:ext cx="530" cy="996"/>
                <a:chOff x="2386" y="2438"/>
                <a:chExt cx="530" cy="996"/>
              </a:xfrm>
            </p:grpSpPr>
            <p:sp>
              <p:nvSpPr>
                <p:cNvPr id="24623" name="Rectangle 47"/>
                <p:cNvSpPr>
                  <a:spLocks noChangeAspect="1" noChangeArrowheads="1"/>
                </p:cNvSpPr>
                <p:nvPr/>
              </p:nvSpPr>
              <p:spPr bwMode="auto">
                <a:xfrm>
                  <a:off x="2415" y="2455"/>
                  <a:ext cx="473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43" name="Rectangle 267"/>
                <p:cNvSpPr>
                  <a:spLocks noChangeAspect="1" noChangeArrowheads="1"/>
                </p:cNvSpPr>
                <p:nvPr/>
              </p:nvSpPr>
              <p:spPr bwMode="auto">
                <a:xfrm>
                  <a:off x="2386" y="2438"/>
                  <a:ext cx="53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46" name="Group 270"/>
              <p:cNvGrpSpPr>
                <a:grpSpLocks noChangeAspect="1"/>
              </p:cNvGrpSpPr>
              <p:nvPr/>
            </p:nvGrpSpPr>
            <p:grpSpPr bwMode="auto">
              <a:xfrm>
                <a:off x="2916" y="2438"/>
                <a:ext cx="548" cy="996"/>
                <a:chOff x="2916" y="2438"/>
                <a:chExt cx="548" cy="996"/>
              </a:xfrm>
            </p:grpSpPr>
            <p:sp>
              <p:nvSpPr>
                <p:cNvPr id="24624" name="Rectangle 4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4" y="2455"/>
                  <a:ext cx="492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45" name="Rectangle 269"/>
                <p:cNvSpPr>
                  <a:spLocks noChangeAspect="1" noChangeArrowheads="1"/>
                </p:cNvSpPr>
                <p:nvPr/>
              </p:nvSpPr>
              <p:spPr bwMode="auto">
                <a:xfrm>
                  <a:off x="2916" y="2438"/>
                  <a:ext cx="54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48" name="Group 272"/>
              <p:cNvGrpSpPr>
                <a:grpSpLocks noChangeAspect="1"/>
              </p:cNvGrpSpPr>
              <p:nvPr/>
            </p:nvGrpSpPr>
            <p:grpSpPr bwMode="auto">
              <a:xfrm>
                <a:off x="3464" y="2438"/>
                <a:ext cx="471" cy="996"/>
                <a:chOff x="3464" y="2438"/>
                <a:chExt cx="471" cy="996"/>
              </a:xfrm>
            </p:grpSpPr>
            <p:sp>
              <p:nvSpPr>
                <p:cNvPr id="24625" name="Rectangle 49"/>
                <p:cNvSpPr>
                  <a:spLocks noChangeAspect="1" noChangeArrowheads="1"/>
                </p:cNvSpPr>
                <p:nvPr/>
              </p:nvSpPr>
              <p:spPr bwMode="auto">
                <a:xfrm>
                  <a:off x="3493" y="2455"/>
                  <a:ext cx="413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47" name="Rectangle 271"/>
                <p:cNvSpPr>
                  <a:spLocks noChangeAspect="1" noChangeArrowheads="1"/>
                </p:cNvSpPr>
                <p:nvPr/>
              </p:nvSpPr>
              <p:spPr bwMode="auto">
                <a:xfrm>
                  <a:off x="3464" y="2438"/>
                  <a:ext cx="471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50" name="Group 274"/>
              <p:cNvGrpSpPr>
                <a:grpSpLocks noChangeAspect="1"/>
              </p:cNvGrpSpPr>
              <p:nvPr/>
            </p:nvGrpSpPr>
            <p:grpSpPr bwMode="auto">
              <a:xfrm>
                <a:off x="3935" y="2438"/>
                <a:ext cx="452" cy="996"/>
                <a:chOff x="3935" y="2438"/>
                <a:chExt cx="452" cy="996"/>
              </a:xfrm>
            </p:grpSpPr>
            <p:sp>
              <p:nvSpPr>
                <p:cNvPr id="24626" name="Rectangle 50"/>
                <p:cNvSpPr>
                  <a:spLocks noChangeAspect="1" noChangeArrowheads="1"/>
                </p:cNvSpPr>
                <p:nvPr/>
              </p:nvSpPr>
              <p:spPr bwMode="auto">
                <a:xfrm>
                  <a:off x="3963" y="2455"/>
                  <a:ext cx="395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49" name="Rectangle 273"/>
                <p:cNvSpPr>
                  <a:spLocks noChangeAspect="1" noChangeArrowheads="1"/>
                </p:cNvSpPr>
                <p:nvPr/>
              </p:nvSpPr>
              <p:spPr bwMode="auto">
                <a:xfrm>
                  <a:off x="3935" y="2438"/>
                  <a:ext cx="452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52" name="Group 276"/>
              <p:cNvGrpSpPr>
                <a:grpSpLocks noChangeAspect="1"/>
              </p:cNvGrpSpPr>
              <p:nvPr/>
            </p:nvGrpSpPr>
            <p:grpSpPr bwMode="auto">
              <a:xfrm>
                <a:off x="0" y="2841"/>
                <a:ext cx="1035" cy="999"/>
                <a:chOff x="0" y="2841"/>
                <a:chExt cx="1035" cy="999"/>
              </a:xfrm>
            </p:grpSpPr>
            <p:sp>
              <p:nvSpPr>
                <p:cNvPr id="24627" name="Rectangle 51"/>
                <p:cNvSpPr>
                  <a:spLocks noChangeAspect="1" noChangeArrowheads="1"/>
                </p:cNvSpPr>
                <p:nvPr/>
              </p:nvSpPr>
              <p:spPr bwMode="auto">
                <a:xfrm>
                  <a:off x="29" y="2861"/>
                  <a:ext cx="978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r>
                    <a:rPr lang="pt-BR"/>
                    <a:t>Goiás (1997)</a:t>
                  </a:r>
                  <a:endParaRPr lang="en-US"/>
                </a:p>
                <a:p>
                  <a:pPr eaLnBrk="0" hangingPunct="0"/>
                  <a:endParaRPr lang="en-US" sz="2400"/>
                </a:p>
              </p:txBody>
            </p:sp>
            <p:sp>
              <p:nvSpPr>
                <p:cNvPr id="24851" name="Rectangle 275"/>
                <p:cNvSpPr>
                  <a:spLocks noChangeAspect="1" noChangeArrowheads="1"/>
                </p:cNvSpPr>
                <p:nvPr/>
              </p:nvSpPr>
              <p:spPr bwMode="auto">
                <a:xfrm>
                  <a:off x="0" y="2841"/>
                  <a:ext cx="1035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54" name="Group 278"/>
              <p:cNvGrpSpPr>
                <a:grpSpLocks noChangeAspect="1"/>
              </p:cNvGrpSpPr>
              <p:nvPr/>
            </p:nvGrpSpPr>
            <p:grpSpPr bwMode="auto">
              <a:xfrm>
                <a:off x="1035" y="2841"/>
                <a:ext cx="603" cy="999"/>
                <a:chOff x="1035" y="2841"/>
                <a:chExt cx="603" cy="999"/>
              </a:xfrm>
            </p:grpSpPr>
            <p:sp>
              <p:nvSpPr>
                <p:cNvPr id="24628" name="Rectangle 52"/>
                <p:cNvSpPr>
                  <a:spLocks noChangeAspect="1" noChangeArrowheads="1"/>
                </p:cNvSpPr>
                <p:nvPr/>
              </p:nvSpPr>
              <p:spPr bwMode="auto">
                <a:xfrm>
                  <a:off x="1064" y="2861"/>
                  <a:ext cx="546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53" name="Rectangle 277"/>
                <p:cNvSpPr>
                  <a:spLocks noChangeAspect="1" noChangeArrowheads="1"/>
                </p:cNvSpPr>
                <p:nvPr/>
              </p:nvSpPr>
              <p:spPr bwMode="auto">
                <a:xfrm>
                  <a:off x="1035" y="2841"/>
                  <a:ext cx="603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56" name="Group 280"/>
              <p:cNvGrpSpPr>
                <a:grpSpLocks noChangeAspect="1"/>
              </p:cNvGrpSpPr>
              <p:nvPr/>
            </p:nvGrpSpPr>
            <p:grpSpPr bwMode="auto">
              <a:xfrm>
                <a:off x="1638" y="2841"/>
                <a:ext cx="438" cy="999"/>
                <a:chOff x="1638" y="2841"/>
                <a:chExt cx="438" cy="999"/>
              </a:xfrm>
            </p:grpSpPr>
            <p:sp>
              <p:nvSpPr>
                <p:cNvPr id="24629" name="Rectangle 53"/>
                <p:cNvSpPr>
                  <a:spLocks noChangeAspect="1" noChangeArrowheads="1"/>
                </p:cNvSpPr>
                <p:nvPr/>
              </p:nvSpPr>
              <p:spPr bwMode="auto">
                <a:xfrm>
                  <a:off x="1666" y="2861"/>
                  <a:ext cx="382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55" name="Rectangle 279"/>
                <p:cNvSpPr>
                  <a:spLocks noChangeAspect="1" noChangeArrowheads="1"/>
                </p:cNvSpPr>
                <p:nvPr/>
              </p:nvSpPr>
              <p:spPr bwMode="auto">
                <a:xfrm>
                  <a:off x="1638" y="2841"/>
                  <a:ext cx="43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58" name="Group 282"/>
              <p:cNvGrpSpPr>
                <a:grpSpLocks noChangeAspect="1"/>
              </p:cNvGrpSpPr>
              <p:nvPr/>
            </p:nvGrpSpPr>
            <p:grpSpPr bwMode="auto">
              <a:xfrm>
                <a:off x="2076" y="2841"/>
                <a:ext cx="310" cy="999"/>
                <a:chOff x="2076" y="2841"/>
                <a:chExt cx="310" cy="999"/>
              </a:xfrm>
            </p:grpSpPr>
            <p:sp>
              <p:nvSpPr>
                <p:cNvPr id="24630" name="Rectangle 54"/>
                <p:cNvSpPr>
                  <a:spLocks noChangeAspect="1" noChangeArrowheads="1"/>
                </p:cNvSpPr>
                <p:nvPr/>
              </p:nvSpPr>
              <p:spPr bwMode="auto">
                <a:xfrm>
                  <a:off x="2104" y="2861"/>
                  <a:ext cx="254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57" name="Rectangle 281"/>
                <p:cNvSpPr>
                  <a:spLocks noChangeAspect="1" noChangeArrowheads="1"/>
                </p:cNvSpPr>
                <p:nvPr/>
              </p:nvSpPr>
              <p:spPr bwMode="auto">
                <a:xfrm>
                  <a:off x="2076" y="2841"/>
                  <a:ext cx="31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60" name="Group 284"/>
              <p:cNvGrpSpPr>
                <a:grpSpLocks noChangeAspect="1"/>
              </p:cNvGrpSpPr>
              <p:nvPr/>
            </p:nvGrpSpPr>
            <p:grpSpPr bwMode="auto">
              <a:xfrm>
                <a:off x="2386" y="2841"/>
                <a:ext cx="530" cy="999"/>
                <a:chOff x="2386" y="2841"/>
                <a:chExt cx="530" cy="999"/>
              </a:xfrm>
            </p:grpSpPr>
            <p:sp>
              <p:nvSpPr>
                <p:cNvPr id="24631" name="Rectangle 55"/>
                <p:cNvSpPr>
                  <a:spLocks noChangeAspect="1" noChangeArrowheads="1"/>
                </p:cNvSpPr>
                <p:nvPr/>
              </p:nvSpPr>
              <p:spPr bwMode="auto">
                <a:xfrm>
                  <a:off x="2415" y="2861"/>
                  <a:ext cx="473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59" name="Rectangle 283"/>
                <p:cNvSpPr>
                  <a:spLocks noChangeAspect="1" noChangeArrowheads="1"/>
                </p:cNvSpPr>
                <p:nvPr/>
              </p:nvSpPr>
              <p:spPr bwMode="auto">
                <a:xfrm>
                  <a:off x="2386" y="2841"/>
                  <a:ext cx="53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62" name="Group 286"/>
              <p:cNvGrpSpPr>
                <a:grpSpLocks noChangeAspect="1"/>
              </p:cNvGrpSpPr>
              <p:nvPr/>
            </p:nvGrpSpPr>
            <p:grpSpPr bwMode="auto">
              <a:xfrm>
                <a:off x="2916" y="2841"/>
                <a:ext cx="548" cy="999"/>
                <a:chOff x="2916" y="2841"/>
                <a:chExt cx="548" cy="999"/>
              </a:xfrm>
            </p:grpSpPr>
            <p:sp>
              <p:nvSpPr>
                <p:cNvPr id="24632" name="Rectangle 56"/>
                <p:cNvSpPr>
                  <a:spLocks noChangeAspect="1" noChangeArrowheads="1"/>
                </p:cNvSpPr>
                <p:nvPr/>
              </p:nvSpPr>
              <p:spPr bwMode="auto">
                <a:xfrm>
                  <a:off x="2944" y="2861"/>
                  <a:ext cx="492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61" name="Rectangle 285"/>
                <p:cNvSpPr>
                  <a:spLocks noChangeAspect="1" noChangeArrowheads="1"/>
                </p:cNvSpPr>
                <p:nvPr/>
              </p:nvSpPr>
              <p:spPr bwMode="auto">
                <a:xfrm>
                  <a:off x="2916" y="2841"/>
                  <a:ext cx="54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64" name="Group 288"/>
              <p:cNvGrpSpPr>
                <a:grpSpLocks noChangeAspect="1"/>
              </p:cNvGrpSpPr>
              <p:nvPr/>
            </p:nvGrpSpPr>
            <p:grpSpPr bwMode="auto">
              <a:xfrm>
                <a:off x="3464" y="2841"/>
                <a:ext cx="471" cy="999"/>
                <a:chOff x="3464" y="2841"/>
                <a:chExt cx="471" cy="999"/>
              </a:xfrm>
            </p:grpSpPr>
            <p:sp>
              <p:nvSpPr>
                <p:cNvPr id="24633" name="Rectangle 57"/>
                <p:cNvSpPr>
                  <a:spLocks noChangeAspect="1" noChangeArrowheads="1"/>
                </p:cNvSpPr>
                <p:nvPr/>
              </p:nvSpPr>
              <p:spPr bwMode="auto">
                <a:xfrm>
                  <a:off x="3493" y="2861"/>
                  <a:ext cx="413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63" name="Rectangle 287"/>
                <p:cNvSpPr>
                  <a:spLocks noChangeAspect="1" noChangeArrowheads="1"/>
                </p:cNvSpPr>
                <p:nvPr/>
              </p:nvSpPr>
              <p:spPr bwMode="auto">
                <a:xfrm>
                  <a:off x="3464" y="2841"/>
                  <a:ext cx="471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66" name="Group 290"/>
              <p:cNvGrpSpPr>
                <a:grpSpLocks noChangeAspect="1"/>
              </p:cNvGrpSpPr>
              <p:nvPr/>
            </p:nvGrpSpPr>
            <p:grpSpPr bwMode="auto">
              <a:xfrm>
                <a:off x="3935" y="2841"/>
                <a:ext cx="452" cy="999"/>
                <a:chOff x="3935" y="2841"/>
                <a:chExt cx="452" cy="999"/>
              </a:xfrm>
            </p:grpSpPr>
            <p:sp>
              <p:nvSpPr>
                <p:cNvPr id="24634" name="Rectangle 58"/>
                <p:cNvSpPr>
                  <a:spLocks noChangeAspect="1" noChangeArrowheads="1"/>
                </p:cNvSpPr>
                <p:nvPr/>
              </p:nvSpPr>
              <p:spPr bwMode="auto">
                <a:xfrm>
                  <a:off x="3963" y="2861"/>
                  <a:ext cx="395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65" name="Rectangle 289"/>
                <p:cNvSpPr>
                  <a:spLocks noChangeAspect="1" noChangeArrowheads="1"/>
                </p:cNvSpPr>
                <p:nvPr/>
              </p:nvSpPr>
              <p:spPr bwMode="auto">
                <a:xfrm>
                  <a:off x="3935" y="2841"/>
                  <a:ext cx="452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68" name="Group 292"/>
              <p:cNvGrpSpPr>
                <a:grpSpLocks noChangeAspect="1"/>
              </p:cNvGrpSpPr>
              <p:nvPr/>
            </p:nvGrpSpPr>
            <p:grpSpPr bwMode="auto">
              <a:xfrm>
                <a:off x="0" y="3244"/>
                <a:ext cx="1035" cy="1002"/>
                <a:chOff x="0" y="3244"/>
                <a:chExt cx="1035" cy="1002"/>
              </a:xfrm>
            </p:grpSpPr>
            <p:sp>
              <p:nvSpPr>
                <p:cNvPr id="24635" name="Rectangle 59"/>
                <p:cNvSpPr>
                  <a:spLocks noChangeAspect="1" noChangeArrowheads="1"/>
                </p:cNvSpPr>
                <p:nvPr/>
              </p:nvSpPr>
              <p:spPr bwMode="auto">
                <a:xfrm>
                  <a:off x="29" y="3267"/>
                  <a:ext cx="978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r>
                    <a:rPr lang="pt-BR"/>
                    <a:t>Maranhão (1997)</a:t>
                  </a:r>
                  <a:endParaRPr lang="en-US"/>
                </a:p>
                <a:p>
                  <a:pPr eaLnBrk="0" hangingPunct="0"/>
                  <a:endParaRPr lang="en-US" sz="2400"/>
                </a:p>
              </p:txBody>
            </p:sp>
            <p:sp>
              <p:nvSpPr>
                <p:cNvPr id="24867" name="Rectangle 291"/>
                <p:cNvSpPr>
                  <a:spLocks noChangeAspect="1" noChangeArrowheads="1"/>
                </p:cNvSpPr>
                <p:nvPr/>
              </p:nvSpPr>
              <p:spPr bwMode="auto">
                <a:xfrm>
                  <a:off x="0" y="3244"/>
                  <a:ext cx="1035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70" name="Group 294"/>
              <p:cNvGrpSpPr>
                <a:grpSpLocks noChangeAspect="1"/>
              </p:cNvGrpSpPr>
              <p:nvPr/>
            </p:nvGrpSpPr>
            <p:grpSpPr bwMode="auto">
              <a:xfrm>
                <a:off x="1035" y="3244"/>
                <a:ext cx="603" cy="1002"/>
                <a:chOff x="1035" y="3244"/>
                <a:chExt cx="603" cy="1002"/>
              </a:xfrm>
            </p:grpSpPr>
            <p:sp>
              <p:nvSpPr>
                <p:cNvPr id="24636" name="Rectangle 60"/>
                <p:cNvSpPr>
                  <a:spLocks noChangeAspect="1" noChangeArrowheads="1"/>
                </p:cNvSpPr>
                <p:nvPr/>
              </p:nvSpPr>
              <p:spPr bwMode="auto">
                <a:xfrm>
                  <a:off x="1064" y="3267"/>
                  <a:ext cx="546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69" name="Rectangle 293"/>
                <p:cNvSpPr>
                  <a:spLocks noChangeAspect="1" noChangeArrowheads="1"/>
                </p:cNvSpPr>
                <p:nvPr/>
              </p:nvSpPr>
              <p:spPr bwMode="auto">
                <a:xfrm>
                  <a:off x="1035" y="3244"/>
                  <a:ext cx="603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72" name="Group 296"/>
              <p:cNvGrpSpPr>
                <a:grpSpLocks noChangeAspect="1"/>
              </p:cNvGrpSpPr>
              <p:nvPr/>
            </p:nvGrpSpPr>
            <p:grpSpPr bwMode="auto">
              <a:xfrm>
                <a:off x="1638" y="3244"/>
                <a:ext cx="438" cy="1002"/>
                <a:chOff x="1638" y="3244"/>
                <a:chExt cx="438" cy="1002"/>
              </a:xfrm>
            </p:grpSpPr>
            <p:sp>
              <p:nvSpPr>
                <p:cNvPr id="24637" name="Rectangle 61"/>
                <p:cNvSpPr>
                  <a:spLocks noChangeAspect="1" noChangeArrowheads="1"/>
                </p:cNvSpPr>
                <p:nvPr/>
              </p:nvSpPr>
              <p:spPr bwMode="auto">
                <a:xfrm>
                  <a:off x="1666" y="3267"/>
                  <a:ext cx="382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71" name="Rectangle 295"/>
                <p:cNvSpPr>
                  <a:spLocks noChangeAspect="1" noChangeArrowheads="1"/>
                </p:cNvSpPr>
                <p:nvPr/>
              </p:nvSpPr>
              <p:spPr bwMode="auto">
                <a:xfrm>
                  <a:off x="1638" y="3244"/>
                  <a:ext cx="43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74" name="Group 298"/>
              <p:cNvGrpSpPr>
                <a:grpSpLocks noChangeAspect="1"/>
              </p:cNvGrpSpPr>
              <p:nvPr/>
            </p:nvGrpSpPr>
            <p:grpSpPr bwMode="auto">
              <a:xfrm>
                <a:off x="2076" y="3244"/>
                <a:ext cx="310" cy="1002"/>
                <a:chOff x="2076" y="3244"/>
                <a:chExt cx="310" cy="1002"/>
              </a:xfrm>
            </p:grpSpPr>
            <p:sp>
              <p:nvSpPr>
                <p:cNvPr id="24638" name="Rectangle 62"/>
                <p:cNvSpPr>
                  <a:spLocks noChangeAspect="1" noChangeArrowheads="1"/>
                </p:cNvSpPr>
                <p:nvPr/>
              </p:nvSpPr>
              <p:spPr bwMode="auto">
                <a:xfrm>
                  <a:off x="2104" y="3267"/>
                  <a:ext cx="254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73" name="Rectangle 297"/>
                <p:cNvSpPr>
                  <a:spLocks noChangeAspect="1" noChangeArrowheads="1"/>
                </p:cNvSpPr>
                <p:nvPr/>
              </p:nvSpPr>
              <p:spPr bwMode="auto">
                <a:xfrm>
                  <a:off x="2076" y="3244"/>
                  <a:ext cx="31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76" name="Group 300"/>
              <p:cNvGrpSpPr>
                <a:grpSpLocks noChangeAspect="1"/>
              </p:cNvGrpSpPr>
              <p:nvPr/>
            </p:nvGrpSpPr>
            <p:grpSpPr bwMode="auto">
              <a:xfrm>
                <a:off x="2386" y="3244"/>
                <a:ext cx="530" cy="1002"/>
                <a:chOff x="2386" y="3244"/>
                <a:chExt cx="530" cy="1002"/>
              </a:xfrm>
            </p:grpSpPr>
            <p:sp>
              <p:nvSpPr>
                <p:cNvPr id="24639" name="Rectangle 63"/>
                <p:cNvSpPr>
                  <a:spLocks noChangeAspect="1" noChangeArrowheads="1"/>
                </p:cNvSpPr>
                <p:nvPr/>
              </p:nvSpPr>
              <p:spPr bwMode="auto">
                <a:xfrm>
                  <a:off x="2415" y="3267"/>
                  <a:ext cx="473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75" name="Rectangle 299"/>
                <p:cNvSpPr>
                  <a:spLocks noChangeAspect="1" noChangeArrowheads="1"/>
                </p:cNvSpPr>
                <p:nvPr/>
              </p:nvSpPr>
              <p:spPr bwMode="auto">
                <a:xfrm>
                  <a:off x="2386" y="3244"/>
                  <a:ext cx="53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78" name="Group 302"/>
              <p:cNvGrpSpPr>
                <a:grpSpLocks noChangeAspect="1"/>
              </p:cNvGrpSpPr>
              <p:nvPr/>
            </p:nvGrpSpPr>
            <p:grpSpPr bwMode="auto">
              <a:xfrm>
                <a:off x="2916" y="3244"/>
                <a:ext cx="548" cy="1002"/>
                <a:chOff x="2916" y="3244"/>
                <a:chExt cx="548" cy="1002"/>
              </a:xfrm>
            </p:grpSpPr>
            <p:sp>
              <p:nvSpPr>
                <p:cNvPr id="24640" name="Rectangle 64"/>
                <p:cNvSpPr>
                  <a:spLocks noChangeAspect="1" noChangeArrowheads="1"/>
                </p:cNvSpPr>
                <p:nvPr/>
              </p:nvSpPr>
              <p:spPr bwMode="auto">
                <a:xfrm>
                  <a:off x="2944" y="3267"/>
                  <a:ext cx="492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77" name="Rectangle 301"/>
                <p:cNvSpPr>
                  <a:spLocks noChangeAspect="1" noChangeArrowheads="1"/>
                </p:cNvSpPr>
                <p:nvPr/>
              </p:nvSpPr>
              <p:spPr bwMode="auto">
                <a:xfrm>
                  <a:off x="2916" y="3244"/>
                  <a:ext cx="54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80" name="Group 304"/>
              <p:cNvGrpSpPr>
                <a:grpSpLocks noChangeAspect="1"/>
              </p:cNvGrpSpPr>
              <p:nvPr/>
            </p:nvGrpSpPr>
            <p:grpSpPr bwMode="auto">
              <a:xfrm>
                <a:off x="3464" y="3244"/>
                <a:ext cx="471" cy="1002"/>
                <a:chOff x="3464" y="3244"/>
                <a:chExt cx="471" cy="1002"/>
              </a:xfrm>
            </p:grpSpPr>
            <p:sp>
              <p:nvSpPr>
                <p:cNvPr id="24641" name="Rectangle 65"/>
                <p:cNvSpPr>
                  <a:spLocks noChangeAspect="1" noChangeArrowheads="1"/>
                </p:cNvSpPr>
                <p:nvPr/>
              </p:nvSpPr>
              <p:spPr bwMode="auto">
                <a:xfrm>
                  <a:off x="3493" y="3267"/>
                  <a:ext cx="413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79" name="Rectangle 303"/>
                <p:cNvSpPr>
                  <a:spLocks noChangeAspect="1" noChangeArrowheads="1"/>
                </p:cNvSpPr>
                <p:nvPr/>
              </p:nvSpPr>
              <p:spPr bwMode="auto">
                <a:xfrm>
                  <a:off x="3464" y="3244"/>
                  <a:ext cx="471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82" name="Group 306"/>
              <p:cNvGrpSpPr>
                <a:grpSpLocks noChangeAspect="1"/>
              </p:cNvGrpSpPr>
              <p:nvPr/>
            </p:nvGrpSpPr>
            <p:grpSpPr bwMode="auto">
              <a:xfrm>
                <a:off x="3935" y="3244"/>
                <a:ext cx="452" cy="1002"/>
                <a:chOff x="3935" y="3244"/>
                <a:chExt cx="452" cy="1002"/>
              </a:xfrm>
            </p:grpSpPr>
            <p:sp>
              <p:nvSpPr>
                <p:cNvPr id="24642" name="Rectangle 66"/>
                <p:cNvSpPr>
                  <a:spLocks noChangeAspect="1" noChangeArrowheads="1"/>
                </p:cNvSpPr>
                <p:nvPr/>
              </p:nvSpPr>
              <p:spPr bwMode="auto">
                <a:xfrm>
                  <a:off x="3963" y="3267"/>
                  <a:ext cx="395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81" name="Rectangle 305"/>
                <p:cNvSpPr>
                  <a:spLocks noChangeAspect="1" noChangeArrowheads="1"/>
                </p:cNvSpPr>
                <p:nvPr/>
              </p:nvSpPr>
              <p:spPr bwMode="auto">
                <a:xfrm>
                  <a:off x="3935" y="3244"/>
                  <a:ext cx="452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84" name="Group 308"/>
              <p:cNvGrpSpPr>
                <a:grpSpLocks noChangeAspect="1"/>
              </p:cNvGrpSpPr>
              <p:nvPr/>
            </p:nvGrpSpPr>
            <p:grpSpPr bwMode="auto">
              <a:xfrm>
                <a:off x="0" y="3647"/>
                <a:ext cx="1035" cy="1000"/>
                <a:chOff x="0" y="3647"/>
                <a:chExt cx="1035" cy="1000"/>
              </a:xfrm>
            </p:grpSpPr>
            <p:sp>
              <p:nvSpPr>
                <p:cNvPr id="24643" name="Rectangle 67"/>
                <p:cNvSpPr>
                  <a:spLocks noChangeAspect="1" noChangeArrowheads="1"/>
                </p:cNvSpPr>
                <p:nvPr/>
              </p:nvSpPr>
              <p:spPr bwMode="auto">
                <a:xfrm>
                  <a:off x="29" y="3668"/>
                  <a:ext cx="978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r>
                    <a:rPr lang="pt-BR"/>
                    <a:t>Mato Grosso (1997)</a:t>
                  </a:r>
                  <a:endParaRPr lang="en-US"/>
                </a:p>
                <a:p>
                  <a:pPr eaLnBrk="0" hangingPunct="0"/>
                  <a:endParaRPr lang="en-US" sz="2400"/>
                </a:p>
              </p:txBody>
            </p:sp>
            <p:sp>
              <p:nvSpPr>
                <p:cNvPr id="24883" name="Rectangle 307"/>
                <p:cNvSpPr>
                  <a:spLocks noChangeAspect="1" noChangeArrowheads="1"/>
                </p:cNvSpPr>
                <p:nvPr/>
              </p:nvSpPr>
              <p:spPr bwMode="auto">
                <a:xfrm>
                  <a:off x="0" y="3647"/>
                  <a:ext cx="1035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86" name="Group 310"/>
              <p:cNvGrpSpPr>
                <a:grpSpLocks noChangeAspect="1"/>
              </p:cNvGrpSpPr>
              <p:nvPr/>
            </p:nvGrpSpPr>
            <p:grpSpPr bwMode="auto">
              <a:xfrm>
                <a:off x="1035" y="3647"/>
                <a:ext cx="603" cy="1000"/>
                <a:chOff x="1035" y="3647"/>
                <a:chExt cx="603" cy="1000"/>
              </a:xfrm>
            </p:grpSpPr>
            <p:sp>
              <p:nvSpPr>
                <p:cNvPr id="24644" name="Rectangle 68"/>
                <p:cNvSpPr>
                  <a:spLocks noChangeAspect="1" noChangeArrowheads="1"/>
                </p:cNvSpPr>
                <p:nvPr/>
              </p:nvSpPr>
              <p:spPr bwMode="auto">
                <a:xfrm>
                  <a:off x="1064" y="3668"/>
                  <a:ext cx="546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85" name="Rectangle 309"/>
                <p:cNvSpPr>
                  <a:spLocks noChangeAspect="1" noChangeArrowheads="1"/>
                </p:cNvSpPr>
                <p:nvPr/>
              </p:nvSpPr>
              <p:spPr bwMode="auto">
                <a:xfrm>
                  <a:off x="1035" y="3647"/>
                  <a:ext cx="603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88" name="Group 312"/>
              <p:cNvGrpSpPr>
                <a:grpSpLocks noChangeAspect="1"/>
              </p:cNvGrpSpPr>
              <p:nvPr/>
            </p:nvGrpSpPr>
            <p:grpSpPr bwMode="auto">
              <a:xfrm>
                <a:off x="1638" y="3647"/>
                <a:ext cx="438" cy="1000"/>
                <a:chOff x="1638" y="3647"/>
                <a:chExt cx="438" cy="1000"/>
              </a:xfrm>
            </p:grpSpPr>
            <p:sp>
              <p:nvSpPr>
                <p:cNvPr id="24645" name="Rectangle 69"/>
                <p:cNvSpPr>
                  <a:spLocks noChangeAspect="1" noChangeArrowheads="1"/>
                </p:cNvSpPr>
                <p:nvPr/>
              </p:nvSpPr>
              <p:spPr bwMode="auto">
                <a:xfrm>
                  <a:off x="1666" y="3668"/>
                  <a:ext cx="382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87" name="Rectangle 311"/>
                <p:cNvSpPr>
                  <a:spLocks noChangeAspect="1" noChangeArrowheads="1"/>
                </p:cNvSpPr>
                <p:nvPr/>
              </p:nvSpPr>
              <p:spPr bwMode="auto">
                <a:xfrm>
                  <a:off x="1638" y="3647"/>
                  <a:ext cx="43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90" name="Group 314"/>
              <p:cNvGrpSpPr>
                <a:grpSpLocks noChangeAspect="1"/>
              </p:cNvGrpSpPr>
              <p:nvPr/>
            </p:nvGrpSpPr>
            <p:grpSpPr bwMode="auto">
              <a:xfrm>
                <a:off x="2076" y="3647"/>
                <a:ext cx="310" cy="1000"/>
                <a:chOff x="2076" y="3647"/>
                <a:chExt cx="310" cy="1000"/>
              </a:xfrm>
            </p:grpSpPr>
            <p:sp>
              <p:nvSpPr>
                <p:cNvPr id="24646" name="Rectangle 70"/>
                <p:cNvSpPr>
                  <a:spLocks noChangeAspect="1" noChangeArrowheads="1"/>
                </p:cNvSpPr>
                <p:nvPr/>
              </p:nvSpPr>
              <p:spPr bwMode="auto">
                <a:xfrm>
                  <a:off x="2104" y="3668"/>
                  <a:ext cx="254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89" name="Rectangle 313"/>
                <p:cNvSpPr>
                  <a:spLocks noChangeAspect="1" noChangeArrowheads="1"/>
                </p:cNvSpPr>
                <p:nvPr/>
              </p:nvSpPr>
              <p:spPr bwMode="auto">
                <a:xfrm>
                  <a:off x="2076" y="3647"/>
                  <a:ext cx="31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92" name="Group 316"/>
              <p:cNvGrpSpPr>
                <a:grpSpLocks noChangeAspect="1"/>
              </p:cNvGrpSpPr>
              <p:nvPr/>
            </p:nvGrpSpPr>
            <p:grpSpPr bwMode="auto">
              <a:xfrm>
                <a:off x="2386" y="3647"/>
                <a:ext cx="530" cy="1000"/>
                <a:chOff x="2386" y="3647"/>
                <a:chExt cx="530" cy="1000"/>
              </a:xfrm>
            </p:grpSpPr>
            <p:sp>
              <p:nvSpPr>
                <p:cNvPr id="24647" name="Rectangle 71"/>
                <p:cNvSpPr>
                  <a:spLocks noChangeAspect="1" noChangeArrowheads="1"/>
                </p:cNvSpPr>
                <p:nvPr/>
              </p:nvSpPr>
              <p:spPr bwMode="auto">
                <a:xfrm>
                  <a:off x="2415" y="3668"/>
                  <a:ext cx="473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91" name="Rectangle 315"/>
                <p:cNvSpPr>
                  <a:spLocks noChangeAspect="1" noChangeArrowheads="1"/>
                </p:cNvSpPr>
                <p:nvPr/>
              </p:nvSpPr>
              <p:spPr bwMode="auto">
                <a:xfrm>
                  <a:off x="2386" y="3647"/>
                  <a:ext cx="53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94" name="Group 318"/>
              <p:cNvGrpSpPr>
                <a:grpSpLocks noChangeAspect="1"/>
              </p:cNvGrpSpPr>
              <p:nvPr/>
            </p:nvGrpSpPr>
            <p:grpSpPr bwMode="auto">
              <a:xfrm>
                <a:off x="2916" y="3647"/>
                <a:ext cx="548" cy="1000"/>
                <a:chOff x="2916" y="3647"/>
                <a:chExt cx="548" cy="1000"/>
              </a:xfrm>
            </p:grpSpPr>
            <p:sp>
              <p:nvSpPr>
                <p:cNvPr id="24648" name="Rectangle 72"/>
                <p:cNvSpPr>
                  <a:spLocks noChangeAspect="1" noChangeArrowheads="1"/>
                </p:cNvSpPr>
                <p:nvPr/>
              </p:nvSpPr>
              <p:spPr bwMode="auto">
                <a:xfrm>
                  <a:off x="2944" y="3668"/>
                  <a:ext cx="492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93" name="Rectangle 317"/>
                <p:cNvSpPr>
                  <a:spLocks noChangeAspect="1" noChangeArrowheads="1"/>
                </p:cNvSpPr>
                <p:nvPr/>
              </p:nvSpPr>
              <p:spPr bwMode="auto">
                <a:xfrm>
                  <a:off x="2916" y="3647"/>
                  <a:ext cx="54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96" name="Group 320"/>
              <p:cNvGrpSpPr>
                <a:grpSpLocks noChangeAspect="1"/>
              </p:cNvGrpSpPr>
              <p:nvPr/>
            </p:nvGrpSpPr>
            <p:grpSpPr bwMode="auto">
              <a:xfrm>
                <a:off x="3464" y="3647"/>
                <a:ext cx="471" cy="1000"/>
                <a:chOff x="3464" y="3647"/>
                <a:chExt cx="471" cy="1000"/>
              </a:xfrm>
            </p:grpSpPr>
            <p:sp>
              <p:nvSpPr>
                <p:cNvPr id="24649" name="Rectangle 73"/>
                <p:cNvSpPr>
                  <a:spLocks noChangeAspect="1" noChangeArrowheads="1"/>
                </p:cNvSpPr>
                <p:nvPr/>
              </p:nvSpPr>
              <p:spPr bwMode="auto">
                <a:xfrm>
                  <a:off x="3493" y="3668"/>
                  <a:ext cx="413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95" name="Rectangle 319"/>
                <p:cNvSpPr>
                  <a:spLocks noChangeAspect="1" noChangeArrowheads="1"/>
                </p:cNvSpPr>
                <p:nvPr/>
              </p:nvSpPr>
              <p:spPr bwMode="auto">
                <a:xfrm>
                  <a:off x="3464" y="3647"/>
                  <a:ext cx="471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98" name="Group 322"/>
              <p:cNvGrpSpPr>
                <a:grpSpLocks noChangeAspect="1"/>
              </p:cNvGrpSpPr>
              <p:nvPr/>
            </p:nvGrpSpPr>
            <p:grpSpPr bwMode="auto">
              <a:xfrm>
                <a:off x="3935" y="3647"/>
                <a:ext cx="452" cy="1000"/>
                <a:chOff x="3935" y="3647"/>
                <a:chExt cx="452" cy="1000"/>
              </a:xfrm>
            </p:grpSpPr>
            <p:sp>
              <p:nvSpPr>
                <p:cNvPr id="24650" name="Rectangle 74"/>
                <p:cNvSpPr>
                  <a:spLocks noChangeAspect="1" noChangeArrowheads="1"/>
                </p:cNvSpPr>
                <p:nvPr/>
              </p:nvSpPr>
              <p:spPr bwMode="auto">
                <a:xfrm>
                  <a:off x="3963" y="3668"/>
                  <a:ext cx="395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97" name="Rectangle 321"/>
                <p:cNvSpPr>
                  <a:spLocks noChangeAspect="1" noChangeArrowheads="1"/>
                </p:cNvSpPr>
                <p:nvPr/>
              </p:nvSpPr>
              <p:spPr bwMode="auto">
                <a:xfrm>
                  <a:off x="3935" y="3647"/>
                  <a:ext cx="452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00" name="Group 324"/>
              <p:cNvGrpSpPr>
                <a:grpSpLocks noChangeAspect="1"/>
              </p:cNvGrpSpPr>
              <p:nvPr/>
            </p:nvGrpSpPr>
            <p:grpSpPr bwMode="auto">
              <a:xfrm>
                <a:off x="0" y="4050"/>
                <a:ext cx="1035" cy="1000"/>
                <a:chOff x="0" y="4050"/>
                <a:chExt cx="1035" cy="1000"/>
              </a:xfrm>
            </p:grpSpPr>
            <p:sp>
              <p:nvSpPr>
                <p:cNvPr id="24651" name="Rectangle 75"/>
                <p:cNvSpPr>
                  <a:spLocks noChangeAspect="1" noChangeArrowheads="1"/>
                </p:cNvSpPr>
                <p:nvPr/>
              </p:nvSpPr>
              <p:spPr bwMode="auto">
                <a:xfrm>
                  <a:off x="29" y="4071"/>
                  <a:ext cx="978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r>
                    <a:rPr lang="pt-BR"/>
                    <a:t>Minas Gerais (1999)</a:t>
                  </a:r>
                  <a:endParaRPr lang="en-US"/>
                </a:p>
                <a:p>
                  <a:pPr eaLnBrk="0" hangingPunct="0"/>
                  <a:endParaRPr lang="en-US" sz="2400"/>
                </a:p>
              </p:txBody>
            </p:sp>
            <p:sp>
              <p:nvSpPr>
                <p:cNvPr id="24899" name="Rectangle 323"/>
                <p:cNvSpPr>
                  <a:spLocks noChangeAspect="1" noChangeArrowheads="1"/>
                </p:cNvSpPr>
                <p:nvPr/>
              </p:nvSpPr>
              <p:spPr bwMode="auto">
                <a:xfrm>
                  <a:off x="0" y="4050"/>
                  <a:ext cx="1035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02" name="Group 326"/>
              <p:cNvGrpSpPr>
                <a:grpSpLocks noChangeAspect="1"/>
              </p:cNvGrpSpPr>
              <p:nvPr/>
            </p:nvGrpSpPr>
            <p:grpSpPr bwMode="auto">
              <a:xfrm>
                <a:off x="1035" y="4050"/>
                <a:ext cx="603" cy="1000"/>
                <a:chOff x="1035" y="4050"/>
                <a:chExt cx="603" cy="1000"/>
              </a:xfrm>
            </p:grpSpPr>
            <p:sp>
              <p:nvSpPr>
                <p:cNvPr id="24652" name="Rectangle 76"/>
                <p:cNvSpPr>
                  <a:spLocks noChangeAspect="1" noChangeArrowheads="1"/>
                </p:cNvSpPr>
                <p:nvPr/>
              </p:nvSpPr>
              <p:spPr bwMode="auto">
                <a:xfrm>
                  <a:off x="1064" y="4071"/>
                  <a:ext cx="546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01" name="Rectangle 325"/>
                <p:cNvSpPr>
                  <a:spLocks noChangeAspect="1" noChangeArrowheads="1"/>
                </p:cNvSpPr>
                <p:nvPr/>
              </p:nvSpPr>
              <p:spPr bwMode="auto">
                <a:xfrm>
                  <a:off x="1035" y="4050"/>
                  <a:ext cx="603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04" name="Group 328"/>
              <p:cNvGrpSpPr>
                <a:grpSpLocks noChangeAspect="1"/>
              </p:cNvGrpSpPr>
              <p:nvPr/>
            </p:nvGrpSpPr>
            <p:grpSpPr bwMode="auto">
              <a:xfrm>
                <a:off x="1638" y="4050"/>
                <a:ext cx="438" cy="1000"/>
                <a:chOff x="1638" y="4050"/>
                <a:chExt cx="438" cy="1000"/>
              </a:xfrm>
            </p:grpSpPr>
            <p:sp>
              <p:nvSpPr>
                <p:cNvPr id="24653" name="Rectangle 77"/>
                <p:cNvSpPr>
                  <a:spLocks noChangeAspect="1" noChangeArrowheads="1"/>
                </p:cNvSpPr>
                <p:nvPr/>
              </p:nvSpPr>
              <p:spPr bwMode="auto">
                <a:xfrm>
                  <a:off x="1666" y="4071"/>
                  <a:ext cx="382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03" name="Rectangle 327"/>
                <p:cNvSpPr>
                  <a:spLocks noChangeAspect="1" noChangeArrowheads="1"/>
                </p:cNvSpPr>
                <p:nvPr/>
              </p:nvSpPr>
              <p:spPr bwMode="auto">
                <a:xfrm>
                  <a:off x="1638" y="4050"/>
                  <a:ext cx="43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06" name="Group 330"/>
              <p:cNvGrpSpPr>
                <a:grpSpLocks noChangeAspect="1"/>
              </p:cNvGrpSpPr>
              <p:nvPr/>
            </p:nvGrpSpPr>
            <p:grpSpPr bwMode="auto">
              <a:xfrm>
                <a:off x="2076" y="4050"/>
                <a:ext cx="310" cy="1000"/>
                <a:chOff x="2076" y="4050"/>
                <a:chExt cx="310" cy="1000"/>
              </a:xfrm>
            </p:grpSpPr>
            <p:sp>
              <p:nvSpPr>
                <p:cNvPr id="24654" name="Rectangle 78"/>
                <p:cNvSpPr>
                  <a:spLocks noChangeAspect="1" noChangeArrowheads="1"/>
                </p:cNvSpPr>
                <p:nvPr/>
              </p:nvSpPr>
              <p:spPr bwMode="auto">
                <a:xfrm>
                  <a:off x="2104" y="4071"/>
                  <a:ext cx="254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05" name="Rectangle 329"/>
                <p:cNvSpPr>
                  <a:spLocks noChangeAspect="1" noChangeArrowheads="1"/>
                </p:cNvSpPr>
                <p:nvPr/>
              </p:nvSpPr>
              <p:spPr bwMode="auto">
                <a:xfrm>
                  <a:off x="2076" y="4050"/>
                  <a:ext cx="31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08" name="Group 332"/>
              <p:cNvGrpSpPr>
                <a:grpSpLocks noChangeAspect="1"/>
              </p:cNvGrpSpPr>
              <p:nvPr/>
            </p:nvGrpSpPr>
            <p:grpSpPr bwMode="auto">
              <a:xfrm>
                <a:off x="2386" y="4050"/>
                <a:ext cx="530" cy="1000"/>
                <a:chOff x="2386" y="4050"/>
                <a:chExt cx="530" cy="1000"/>
              </a:xfrm>
            </p:grpSpPr>
            <p:sp>
              <p:nvSpPr>
                <p:cNvPr id="24655" name="Rectangle 79"/>
                <p:cNvSpPr>
                  <a:spLocks noChangeAspect="1" noChangeArrowheads="1"/>
                </p:cNvSpPr>
                <p:nvPr/>
              </p:nvSpPr>
              <p:spPr bwMode="auto">
                <a:xfrm>
                  <a:off x="2415" y="4071"/>
                  <a:ext cx="473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07" name="Rectangle 331"/>
                <p:cNvSpPr>
                  <a:spLocks noChangeAspect="1" noChangeArrowheads="1"/>
                </p:cNvSpPr>
                <p:nvPr/>
              </p:nvSpPr>
              <p:spPr bwMode="auto">
                <a:xfrm>
                  <a:off x="2386" y="4050"/>
                  <a:ext cx="53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10" name="Group 334"/>
              <p:cNvGrpSpPr>
                <a:grpSpLocks noChangeAspect="1"/>
              </p:cNvGrpSpPr>
              <p:nvPr/>
            </p:nvGrpSpPr>
            <p:grpSpPr bwMode="auto">
              <a:xfrm>
                <a:off x="2916" y="4050"/>
                <a:ext cx="548" cy="1000"/>
                <a:chOff x="2916" y="4050"/>
                <a:chExt cx="548" cy="1000"/>
              </a:xfrm>
            </p:grpSpPr>
            <p:sp>
              <p:nvSpPr>
                <p:cNvPr id="24656" name="Rectangle 80"/>
                <p:cNvSpPr>
                  <a:spLocks noChangeAspect="1" noChangeArrowheads="1"/>
                </p:cNvSpPr>
                <p:nvPr/>
              </p:nvSpPr>
              <p:spPr bwMode="auto">
                <a:xfrm>
                  <a:off x="2944" y="4071"/>
                  <a:ext cx="492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09" name="Rectangle 333"/>
                <p:cNvSpPr>
                  <a:spLocks noChangeAspect="1" noChangeArrowheads="1"/>
                </p:cNvSpPr>
                <p:nvPr/>
              </p:nvSpPr>
              <p:spPr bwMode="auto">
                <a:xfrm>
                  <a:off x="2916" y="4050"/>
                  <a:ext cx="54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12" name="Group 336"/>
              <p:cNvGrpSpPr>
                <a:grpSpLocks noChangeAspect="1"/>
              </p:cNvGrpSpPr>
              <p:nvPr/>
            </p:nvGrpSpPr>
            <p:grpSpPr bwMode="auto">
              <a:xfrm>
                <a:off x="3464" y="4050"/>
                <a:ext cx="471" cy="1000"/>
                <a:chOff x="3464" y="4050"/>
                <a:chExt cx="471" cy="1000"/>
              </a:xfrm>
            </p:grpSpPr>
            <p:sp>
              <p:nvSpPr>
                <p:cNvPr id="24657" name="Rectangle 81"/>
                <p:cNvSpPr>
                  <a:spLocks noChangeAspect="1" noChangeArrowheads="1"/>
                </p:cNvSpPr>
                <p:nvPr/>
              </p:nvSpPr>
              <p:spPr bwMode="auto">
                <a:xfrm>
                  <a:off x="3493" y="4071"/>
                  <a:ext cx="413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11" name="Rectangle 335"/>
                <p:cNvSpPr>
                  <a:spLocks noChangeAspect="1" noChangeArrowheads="1"/>
                </p:cNvSpPr>
                <p:nvPr/>
              </p:nvSpPr>
              <p:spPr bwMode="auto">
                <a:xfrm>
                  <a:off x="3464" y="4050"/>
                  <a:ext cx="471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14" name="Group 338"/>
              <p:cNvGrpSpPr>
                <a:grpSpLocks noChangeAspect="1"/>
              </p:cNvGrpSpPr>
              <p:nvPr/>
            </p:nvGrpSpPr>
            <p:grpSpPr bwMode="auto">
              <a:xfrm>
                <a:off x="3935" y="4050"/>
                <a:ext cx="452" cy="1000"/>
                <a:chOff x="3935" y="4050"/>
                <a:chExt cx="452" cy="1000"/>
              </a:xfrm>
            </p:grpSpPr>
            <p:sp>
              <p:nvSpPr>
                <p:cNvPr id="24658" name="Rectangle 82"/>
                <p:cNvSpPr>
                  <a:spLocks noChangeAspect="1" noChangeArrowheads="1"/>
                </p:cNvSpPr>
                <p:nvPr/>
              </p:nvSpPr>
              <p:spPr bwMode="auto">
                <a:xfrm>
                  <a:off x="3963" y="4071"/>
                  <a:ext cx="395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r>
                    <a:rPr lang="en-US"/>
                    <a:t> </a:t>
                  </a:r>
                </a:p>
                <a:p>
                  <a:pPr eaLnBrk="0" hangingPunct="0"/>
                  <a:endParaRPr lang="en-US" sz="2400"/>
                </a:p>
              </p:txBody>
            </p:sp>
            <p:sp>
              <p:nvSpPr>
                <p:cNvPr id="24913" name="Rectangle 337"/>
                <p:cNvSpPr>
                  <a:spLocks noChangeAspect="1" noChangeArrowheads="1"/>
                </p:cNvSpPr>
                <p:nvPr/>
              </p:nvSpPr>
              <p:spPr bwMode="auto">
                <a:xfrm>
                  <a:off x="3935" y="4050"/>
                  <a:ext cx="452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16" name="Group 340"/>
              <p:cNvGrpSpPr>
                <a:grpSpLocks noChangeAspect="1"/>
              </p:cNvGrpSpPr>
              <p:nvPr/>
            </p:nvGrpSpPr>
            <p:grpSpPr bwMode="auto">
              <a:xfrm>
                <a:off x="0" y="4453"/>
                <a:ext cx="1035" cy="1000"/>
                <a:chOff x="0" y="4453"/>
                <a:chExt cx="1035" cy="1000"/>
              </a:xfrm>
            </p:grpSpPr>
            <p:sp>
              <p:nvSpPr>
                <p:cNvPr id="24659" name="Rectangle 83"/>
                <p:cNvSpPr>
                  <a:spLocks noChangeAspect="1" noChangeArrowheads="1"/>
                </p:cNvSpPr>
                <p:nvPr/>
              </p:nvSpPr>
              <p:spPr bwMode="auto">
                <a:xfrm>
                  <a:off x="29" y="4474"/>
                  <a:ext cx="978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r>
                    <a:rPr lang="pt-BR"/>
                    <a:t>Pará (2001)</a:t>
                  </a:r>
                  <a:endParaRPr lang="en-US"/>
                </a:p>
                <a:p>
                  <a:pPr eaLnBrk="0" hangingPunct="0"/>
                  <a:endParaRPr lang="en-US" sz="2400"/>
                </a:p>
              </p:txBody>
            </p:sp>
            <p:sp>
              <p:nvSpPr>
                <p:cNvPr id="24915" name="Rectangle 339"/>
                <p:cNvSpPr>
                  <a:spLocks noChangeAspect="1" noChangeArrowheads="1"/>
                </p:cNvSpPr>
                <p:nvPr/>
              </p:nvSpPr>
              <p:spPr bwMode="auto">
                <a:xfrm>
                  <a:off x="0" y="4453"/>
                  <a:ext cx="1035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18" name="Group 342"/>
              <p:cNvGrpSpPr>
                <a:grpSpLocks noChangeAspect="1"/>
              </p:cNvGrpSpPr>
              <p:nvPr/>
            </p:nvGrpSpPr>
            <p:grpSpPr bwMode="auto">
              <a:xfrm>
                <a:off x="1035" y="4453"/>
                <a:ext cx="603" cy="1000"/>
                <a:chOff x="1035" y="4453"/>
                <a:chExt cx="603" cy="1000"/>
              </a:xfrm>
            </p:grpSpPr>
            <p:sp>
              <p:nvSpPr>
                <p:cNvPr id="24660" name="Rectangle 84"/>
                <p:cNvSpPr>
                  <a:spLocks noChangeAspect="1" noChangeArrowheads="1"/>
                </p:cNvSpPr>
                <p:nvPr/>
              </p:nvSpPr>
              <p:spPr bwMode="auto">
                <a:xfrm>
                  <a:off x="1064" y="4474"/>
                  <a:ext cx="546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17" name="Rectangle 341"/>
                <p:cNvSpPr>
                  <a:spLocks noChangeAspect="1" noChangeArrowheads="1"/>
                </p:cNvSpPr>
                <p:nvPr/>
              </p:nvSpPr>
              <p:spPr bwMode="auto">
                <a:xfrm>
                  <a:off x="1035" y="4453"/>
                  <a:ext cx="603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20" name="Group 344"/>
              <p:cNvGrpSpPr>
                <a:grpSpLocks noChangeAspect="1"/>
              </p:cNvGrpSpPr>
              <p:nvPr/>
            </p:nvGrpSpPr>
            <p:grpSpPr bwMode="auto">
              <a:xfrm>
                <a:off x="1638" y="4453"/>
                <a:ext cx="438" cy="1000"/>
                <a:chOff x="1638" y="4453"/>
                <a:chExt cx="438" cy="1000"/>
              </a:xfrm>
            </p:grpSpPr>
            <p:sp>
              <p:nvSpPr>
                <p:cNvPr id="24661" name="Rectangle 85"/>
                <p:cNvSpPr>
                  <a:spLocks noChangeAspect="1" noChangeArrowheads="1"/>
                </p:cNvSpPr>
                <p:nvPr/>
              </p:nvSpPr>
              <p:spPr bwMode="auto">
                <a:xfrm>
                  <a:off x="1666" y="4474"/>
                  <a:ext cx="382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19" name="Rectangle 343"/>
                <p:cNvSpPr>
                  <a:spLocks noChangeAspect="1" noChangeArrowheads="1"/>
                </p:cNvSpPr>
                <p:nvPr/>
              </p:nvSpPr>
              <p:spPr bwMode="auto">
                <a:xfrm>
                  <a:off x="1638" y="4453"/>
                  <a:ext cx="43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22" name="Group 346"/>
              <p:cNvGrpSpPr>
                <a:grpSpLocks noChangeAspect="1"/>
              </p:cNvGrpSpPr>
              <p:nvPr/>
            </p:nvGrpSpPr>
            <p:grpSpPr bwMode="auto">
              <a:xfrm>
                <a:off x="2076" y="4453"/>
                <a:ext cx="310" cy="1000"/>
                <a:chOff x="2076" y="4453"/>
                <a:chExt cx="310" cy="1000"/>
              </a:xfrm>
            </p:grpSpPr>
            <p:sp>
              <p:nvSpPr>
                <p:cNvPr id="24662" name="Rectangle 86"/>
                <p:cNvSpPr>
                  <a:spLocks noChangeAspect="1" noChangeArrowheads="1"/>
                </p:cNvSpPr>
                <p:nvPr/>
              </p:nvSpPr>
              <p:spPr bwMode="auto">
                <a:xfrm>
                  <a:off x="2104" y="4474"/>
                  <a:ext cx="254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21" name="Rectangle 345"/>
                <p:cNvSpPr>
                  <a:spLocks noChangeAspect="1" noChangeArrowheads="1"/>
                </p:cNvSpPr>
                <p:nvPr/>
              </p:nvSpPr>
              <p:spPr bwMode="auto">
                <a:xfrm>
                  <a:off x="2076" y="4453"/>
                  <a:ext cx="31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24" name="Group 348"/>
              <p:cNvGrpSpPr>
                <a:grpSpLocks noChangeAspect="1"/>
              </p:cNvGrpSpPr>
              <p:nvPr/>
            </p:nvGrpSpPr>
            <p:grpSpPr bwMode="auto">
              <a:xfrm>
                <a:off x="2386" y="4453"/>
                <a:ext cx="530" cy="1000"/>
                <a:chOff x="2386" y="4453"/>
                <a:chExt cx="530" cy="1000"/>
              </a:xfrm>
            </p:grpSpPr>
            <p:sp>
              <p:nvSpPr>
                <p:cNvPr id="24663" name="Rectangle 87"/>
                <p:cNvSpPr>
                  <a:spLocks noChangeAspect="1" noChangeArrowheads="1"/>
                </p:cNvSpPr>
                <p:nvPr/>
              </p:nvSpPr>
              <p:spPr bwMode="auto">
                <a:xfrm>
                  <a:off x="2415" y="4474"/>
                  <a:ext cx="473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23" name="Rectangle 347"/>
                <p:cNvSpPr>
                  <a:spLocks noChangeAspect="1" noChangeArrowheads="1"/>
                </p:cNvSpPr>
                <p:nvPr/>
              </p:nvSpPr>
              <p:spPr bwMode="auto">
                <a:xfrm>
                  <a:off x="2386" y="4453"/>
                  <a:ext cx="53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26" name="Group 350"/>
              <p:cNvGrpSpPr>
                <a:grpSpLocks noChangeAspect="1"/>
              </p:cNvGrpSpPr>
              <p:nvPr/>
            </p:nvGrpSpPr>
            <p:grpSpPr bwMode="auto">
              <a:xfrm>
                <a:off x="2916" y="4453"/>
                <a:ext cx="548" cy="1000"/>
                <a:chOff x="2916" y="4453"/>
                <a:chExt cx="548" cy="1000"/>
              </a:xfrm>
            </p:grpSpPr>
            <p:sp>
              <p:nvSpPr>
                <p:cNvPr id="24664" name="Rectangle 8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4" y="4474"/>
                  <a:ext cx="492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25" name="Rectangle 349"/>
                <p:cNvSpPr>
                  <a:spLocks noChangeAspect="1" noChangeArrowheads="1"/>
                </p:cNvSpPr>
                <p:nvPr/>
              </p:nvSpPr>
              <p:spPr bwMode="auto">
                <a:xfrm>
                  <a:off x="2916" y="4453"/>
                  <a:ext cx="54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28" name="Group 352"/>
              <p:cNvGrpSpPr>
                <a:grpSpLocks noChangeAspect="1"/>
              </p:cNvGrpSpPr>
              <p:nvPr/>
            </p:nvGrpSpPr>
            <p:grpSpPr bwMode="auto">
              <a:xfrm>
                <a:off x="3464" y="4453"/>
                <a:ext cx="471" cy="1000"/>
                <a:chOff x="3464" y="4453"/>
                <a:chExt cx="471" cy="1000"/>
              </a:xfrm>
            </p:grpSpPr>
            <p:sp>
              <p:nvSpPr>
                <p:cNvPr id="24665" name="Rectangle 89"/>
                <p:cNvSpPr>
                  <a:spLocks noChangeAspect="1" noChangeArrowheads="1"/>
                </p:cNvSpPr>
                <p:nvPr/>
              </p:nvSpPr>
              <p:spPr bwMode="auto">
                <a:xfrm>
                  <a:off x="3493" y="4474"/>
                  <a:ext cx="413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27" name="Rectangle 351"/>
                <p:cNvSpPr>
                  <a:spLocks noChangeAspect="1" noChangeArrowheads="1"/>
                </p:cNvSpPr>
                <p:nvPr/>
              </p:nvSpPr>
              <p:spPr bwMode="auto">
                <a:xfrm>
                  <a:off x="3464" y="4453"/>
                  <a:ext cx="471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30" name="Group 354"/>
              <p:cNvGrpSpPr>
                <a:grpSpLocks noChangeAspect="1"/>
              </p:cNvGrpSpPr>
              <p:nvPr/>
            </p:nvGrpSpPr>
            <p:grpSpPr bwMode="auto">
              <a:xfrm>
                <a:off x="3935" y="4453"/>
                <a:ext cx="452" cy="1000"/>
                <a:chOff x="3935" y="4453"/>
                <a:chExt cx="452" cy="1000"/>
              </a:xfrm>
            </p:grpSpPr>
            <p:sp>
              <p:nvSpPr>
                <p:cNvPr id="24666" name="Rectangle 90"/>
                <p:cNvSpPr>
                  <a:spLocks noChangeAspect="1" noChangeArrowheads="1"/>
                </p:cNvSpPr>
                <p:nvPr/>
              </p:nvSpPr>
              <p:spPr bwMode="auto">
                <a:xfrm>
                  <a:off x="3963" y="4474"/>
                  <a:ext cx="395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29" name="Rectangle 353"/>
                <p:cNvSpPr>
                  <a:spLocks noChangeAspect="1" noChangeArrowheads="1"/>
                </p:cNvSpPr>
                <p:nvPr/>
              </p:nvSpPr>
              <p:spPr bwMode="auto">
                <a:xfrm>
                  <a:off x="3935" y="4453"/>
                  <a:ext cx="452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32" name="Group 356"/>
              <p:cNvGrpSpPr>
                <a:grpSpLocks noChangeAspect="1"/>
              </p:cNvGrpSpPr>
              <p:nvPr/>
            </p:nvGrpSpPr>
            <p:grpSpPr bwMode="auto">
              <a:xfrm>
                <a:off x="0" y="4856"/>
                <a:ext cx="1035" cy="1000"/>
                <a:chOff x="0" y="4856"/>
                <a:chExt cx="1035" cy="1000"/>
              </a:xfrm>
            </p:grpSpPr>
            <p:sp>
              <p:nvSpPr>
                <p:cNvPr id="24667" name="Rectangle 91"/>
                <p:cNvSpPr>
                  <a:spLocks noChangeAspect="1" noChangeArrowheads="1"/>
                </p:cNvSpPr>
                <p:nvPr/>
              </p:nvSpPr>
              <p:spPr bwMode="auto">
                <a:xfrm>
                  <a:off x="29" y="4877"/>
                  <a:ext cx="978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r>
                    <a:rPr lang="pt-BR"/>
                    <a:t>Paraíba (1996)</a:t>
                  </a:r>
                  <a:endParaRPr lang="en-US"/>
                </a:p>
                <a:p>
                  <a:pPr eaLnBrk="0" hangingPunct="0"/>
                  <a:endParaRPr lang="en-US" sz="2400"/>
                </a:p>
              </p:txBody>
            </p:sp>
            <p:sp>
              <p:nvSpPr>
                <p:cNvPr id="24931" name="Rectangle 355"/>
                <p:cNvSpPr>
                  <a:spLocks noChangeAspect="1" noChangeArrowheads="1"/>
                </p:cNvSpPr>
                <p:nvPr/>
              </p:nvSpPr>
              <p:spPr bwMode="auto">
                <a:xfrm>
                  <a:off x="0" y="4856"/>
                  <a:ext cx="1035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34" name="Group 358"/>
              <p:cNvGrpSpPr>
                <a:grpSpLocks noChangeAspect="1"/>
              </p:cNvGrpSpPr>
              <p:nvPr/>
            </p:nvGrpSpPr>
            <p:grpSpPr bwMode="auto">
              <a:xfrm>
                <a:off x="1035" y="4856"/>
                <a:ext cx="603" cy="1000"/>
                <a:chOff x="1035" y="4856"/>
                <a:chExt cx="603" cy="1000"/>
              </a:xfrm>
            </p:grpSpPr>
            <p:sp>
              <p:nvSpPr>
                <p:cNvPr id="24668" name="Rectangle 92"/>
                <p:cNvSpPr>
                  <a:spLocks noChangeAspect="1" noChangeArrowheads="1"/>
                </p:cNvSpPr>
                <p:nvPr/>
              </p:nvSpPr>
              <p:spPr bwMode="auto">
                <a:xfrm>
                  <a:off x="1064" y="4877"/>
                  <a:ext cx="546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33" name="Rectangle 357"/>
                <p:cNvSpPr>
                  <a:spLocks noChangeAspect="1" noChangeArrowheads="1"/>
                </p:cNvSpPr>
                <p:nvPr/>
              </p:nvSpPr>
              <p:spPr bwMode="auto">
                <a:xfrm>
                  <a:off x="1035" y="4856"/>
                  <a:ext cx="603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36" name="Group 360"/>
              <p:cNvGrpSpPr>
                <a:grpSpLocks noChangeAspect="1"/>
              </p:cNvGrpSpPr>
              <p:nvPr/>
            </p:nvGrpSpPr>
            <p:grpSpPr bwMode="auto">
              <a:xfrm>
                <a:off x="1638" y="4856"/>
                <a:ext cx="438" cy="1000"/>
                <a:chOff x="1638" y="4856"/>
                <a:chExt cx="438" cy="1000"/>
              </a:xfrm>
            </p:grpSpPr>
            <p:sp>
              <p:nvSpPr>
                <p:cNvPr id="24669" name="Rectangle 93"/>
                <p:cNvSpPr>
                  <a:spLocks noChangeAspect="1" noChangeArrowheads="1"/>
                </p:cNvSpPr>
                <p:nvPr/>
              </p:nvSpPr>
              <p:spPr bwMode="auto">
                <a:xfrm>
                  <a:off x="1666" y="4877"/>
                  <a:ext cx="382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35" name="Rectangle 359"/>
                <p:cNvSpPr>
                  <a:spLocks noChangeAspect="1" noChangeArrowheads="1"/>
                </p:cNvSpPr>
                <p:nvPr/>
              </p:nvSpPr>
              <p:spPr bwMode="auto">
                <a:xfrm>
                  <a:off x="1638" y="4856"/>
                  <a:ext cx="43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38" name="Group 362"/>
              <p:cNvGrpSpPr>
                <a:grpSpLocks noChangeAspect="1"/>
              </p:cNvGrpSpPr>
              <p:nvPr/>
            </p:nvGrpSpPr>
            <p:grpSpPr bwMode="auto">
              <a:xfrm>
                <a:off x="2076" y="4856"/>
                <a:ext cx="310" cy="1000"/>
                <a:chOff x="2076" y="4856"/>
                <a:chExt cx="310" cy="1000"/>
              </a:xfrm>
            </p:grpSpPr>
            <p:sp>
              <p:nvSpPr>
                <p:cNvPr id="24670" name="Rectangle 94"/>
                <p:cNvSpPr>
                  <a:spLocks noChangeAspect="1" noChangeArrowheads="1"/>
                </p:cNvSpPr>
                <p:nvPr/>
              </p:nvSpPr>
              <p:spPr bwMode="auto">
                <a:xfrm>
                  <a:off x="2104" y="4877"/>
                  <a:ext cx="254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37" name="Rectangle 361"/>
                <p:cNvSpPr>
                  <a:spLocks noChangeAspect="1" noChangeArrowheads="1"/>
                </p:cNvSpPr>
                <p:nvPr/>
              </p:nvSpPr>
              <p:spPr bwMode="auto">
                <a:xfrm>
                  <a:off x="2076" y="4856"/>
                  <a:ext cx="31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40" name="Group 364"/>
              <p:cNvGrpSpPr>
                <a:grpSpLocks noChangeAspect="1"/>
              </p:cNvGrpSpPr>
              <p:nvPr/>
            </p:nvGrpSpPr>
            <p:grpSpPr bwMode="auto">
              <a:xfrm>
                <a:off x="2386" y="4856"/>
                <a:ext cx="530" cy="1000"/>
                <a:chOff x="2386" y="4856"/>
                <a:chExt cx="530" cy="1000"/>
              </a:xfrm>
            </p:grpSpPr>
            <p:sp>
              <p:nvSpPr>
                <p:cNvPr id="24671" name="Rectangle 95"/>
                <p:cNvSpPr>
                  <a:spLocks noChangeAspect="1" noChangeArrowheads="1"/>
                </p:cNvSpPr>
                <p:nvPr/>
              </p:nvSpPr>
              <p:spPr bwMode="auto">
                <a:xfrm>
                  <a:off x="2415" y="4877"/>
                  <a:ext cx="473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39" name="Rectangle 363"/>
                <p:cNvSpPr>
                  <a:spLocks noChangeAspect="1" noChangeArrowheads="1"/>
                </p:cNvSpPr>
                <p:nvPr/>
              </p:nvSpPr>
              <p:spPr bwMode="auto">
                <a:xfrm>
                  <a:off x="2386" y="4856"/>
                  <a:ext cx="53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42" name="Group 366"/>
              <p:cNvGrpSpPr>
                <a:grpSpLocks noChangeAspect="1"/>
              </p:cNvGrpSpPr>
              <p:nvPr/>
            </p:nvGrpSpPr>
            <p:grpSpPr bwMode="auto">
              <a:xfrm>
                <a:off x="2916" y="4856"/>
                <a:ext cx="548" cy="1000"/>
                <a:chOff x="2916" y="4856"/>
                <a:chExt cx="548" cy="1000"/>
              </a:xfrm>
            </p:grpSpPr>
            <p:sp>
              <p:nvSpPr>
                <p:cNvPr id="24672" name="Rectangle 96"/>
                <p:cNvSpPr>
                  <a:spLocks noChangeAspect="1" noChangeArrowheads="1"/>
                </p:cNvSpPr>
                <p:nvPr/>
              </p:nvSpPr>
              <p:spPr bwMode="auto">
                <a:xfrm>
                  <a:off x="2944" y="4877"/>
                  <a:ext cx="492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41" name="Rectangle 365"/>
                <p:cNvSpPr>
                  <a:spLocks noChangeAspect="1" noChangeArrowheads="1"/>
                </p:cNvSpPr>
                <p:nvPr/>
              </p:nvSpPr>
              <p:spPr bwMode="auto">
                <a:xfrm>
                  <a:off x="2916" y="4856"/>
                  <a:ext cx="54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44" name="Group 368"/>
              <p:cNvGrpSpPr>
                <a:grpSpLocks noChangeAspect="1"/>
              </p:cNvGrpSpPr>
              <p:nvPr/>
            </p:nvGrpSpPr>
            <p:grpSpPr bwMode="auto">
              <a:xfrm>
                <a:off x="3464" y="4856"/>
                <a:ext cx="471" cy="1000"/>
                <a:chOff x="3464" y="4856"/>
                <a:chExt cx="471" cy="1000"/>
              </a:xfrm>
            </p:grpSpPr>
            <p:sp>
              <p:nvSpPr>
                <p:cNvPr id="24673" name="Rectangle 97"/>
                <p:cNvSpPr>
                  <a:spLocks noChangeAspect="1" noChangeArrowheads="1"/>
                </p:cNvSpPr>
                <p:nvPr/>
              </p:nvSpPr>
              <p:spPr bwMode="auto">
                <a:xfrm>
                  <a:off x="3493" y="4877"/>
                  <a:ext cx="413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43" name="Rectangle 367"/>
                <p:cNvSpPr>
                  <a:spLocks noChangeAspect="1" noChangeArrowheads="1"/>
                </p:cNvSpPr>
                <p:nvPr/>
              </p:nvSpPr>
              <p:spPr bwMode="auto">
                <a:xfrm>
                  <a:off x="3464" y="4856"/>
                  <a:ext cx="471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46" name="Group 370"/>
              <p:cNvGrpSpPr>
                <a:grpSpLocks noChangeAspect="1"/>
              </p:cNvGrpSpPr>
              <p:nvPr/>
            </p:nvGrpSpPr>
            <p:grpSpPr bwMode="auto">
              <a:xfrm>
                <a:off x="3935" y="4856"/>
                <a:ext cx="452" cy="1000"/>
                <a:chOff x="3935" y="4856"/>
                <a:chExt cx="452" cy="1000"/>
              </a:xfrm>
            </p:grpSpPr>
            <p:sp>
              <p:nvSpPr>
                <p:cNvPr id="24674" name="Rectangle 98"/>
                <p:cNvSpPr>
                  <a:spLocks noChangeAspect="1" noChangeArrowheads="1"/>
                </p:cNvSpPr>
                <p:nvPr/>
              </p:nvSpPr>
              <p:spPr bwMode="auto">
                <a:xfrm>
                  <a:off x="3963" y="4877"/>
                  <a:ext cx="395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45" name="Rectangle 369"/>
                <p:cNvSpPr>
                  <a:spLocks noChangeAspect="1" noChangeArrowheads="1"/>
                </p:cNvSpPr>
                <p:nvPr/>
              </p:nvSpPr>
              <p:spPr bwMode="auto">
                <a:xfrm>
                  <a:off x="3935" y="4856"/>
                  <a:ext cx="452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48" name="Group 372"/>
              <p:cNvGrpSpPr>
                <a:grpSpLocks noChangeAspect="1"/>
              </p:cNvGrpSpPr>
              <p:nvPr/>
            </p:nvGrpSpPr>
            <p:grpSpPr bwMode="auto">
              <a:xfrm>
                <a:off x="0" y="5259"/>
                <a:ext cx="1035" cy="1001"/>
                <a:chOff x="0" y="5259"/>
                <a:chExt cx="1035" cy="1001"/>
              </a:xfrm>
            </p:grpSpPr>
            <p:sp>
              <p:nvSpPr>
                <p:cNvPr id="24675" name="Rectangle 99"/>
                <p:cNvSpPr>
                  <a:spLocks noChangeAspect="1" noChangeArrowheads="1"/>
                </p:cNvSpPr>
                <p:nvPr/>
              </p:nvSpPr>
              <p:spPr bwMode="auto">
                <a:xfrm>
                  <a:off x="29" y="5281"/>
                  <a:ext cx="978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r>
                    <a:rPr lang="pt-BR"/>
                    <a:t>Paraná (1999)</a:t>
                  </a:r>
                  <a:endParaRPr lang="en-US"/>
                </a:p>
                <a:p>
                  <a:pPr eaLnBrk="0" hangingPunct="0"/>
                  <a:endParaRPr lang="en-US" sz="2400"/>
                </a:p>
              </p:txBody>
            </p:sp>
            <p:sp>
              <p:nvSpPr>
                <p:cNvPr id="24947" name="Rectangle 371"/>
                <p:cNvSpPr>
                  <a:spLocks noChangeAspect="1" noChangeArrowheads="1"/>
                </p:cNvSpPr>
                <p:nvPr/>
              </p:nvSpPr>
              <p:spPr bwMode="auto">
                <a:xfrm>
                  <a:off x="0" y="5259"/>
                  <a:ext cx="1035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50" name="Group 374"/>
              <p:cNvGrpSpPr>
                <a:grpSpLocks noChangeAspect="1"/>
              </p:cNvGrpSpPr>
              <p:nvPr/>
            </p:nvGrpSpPr>
            <p:grpSpPr bwMode="auto">
              <a:xfrm>
                <a:off x="1035" y="5259"/>
                <a:ext cx="603" cy="1001"/>
                <a:chOff x="1035" y="5259"/>
                <a:chExt cx="603" cy="1001"/>
              </a:xfrm>
            </p:grpSpPr>
            <p:sp>
              <p:nvSpPr>
                <p:cNvPr id="24676" name="Rectangle 100"/>
                <p:cNvSpPr>
                  <a:spLocks noChangeAspect="1" noChangeArrowheads="1"/>
                </p:cNvSpPr>
                <p:nvPr/>
              </p:nvSpPr>
              <p:spPr bwMode="auto">
                <a:xfrm>
                  <a:off x="1064" y="5281"/>
                  <a:ext cx="546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49" name="Rectangle 373"/>
                <p:cNvSpPr>
                  <a:spLocks noChangeAspect="1" noChangeArrowheads="1"/>
                </p:cNvSpPr>
                <p:nvPr/>
              </p:nvSpPr>
              <p:spPr bwMode="auto">
                <a:xfrm>
                  <a:off x="1035" y="5259"/>
                  <a:ext cx="603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52" name="Group 376"/>
              <p:cNvGrpSpPr>
                <a:grpSpLocks noChangeAspect="1"/>
              </p:cNvGrpSpPr>
              <p:nvPr/>
            </p:nvGrpSpPr>
            <p:grpSpPr bwMode="auto">
              <a:xfrm>
                <a:off x="1638" y="5259"/>
                <a:ext cx="438" cy="1001"/>
                <a:chOff x="1638" y="5259"/>
                <a:chExt cx="438" cy="1001"/>
              </a:xfrm>
            </p:grpSpPr>
            <p:sp>
              <p:nvSpPr>
                <p:cNvPr id="24677" name="Rectangle 101"/>
                <p:cNvSpPr>
                  <a:spLocks noChangeAspect="1" noChangeArrowheads="1"/>
                </p:cNvSpPr>
                <p:nvPr/>
              </p:nvSpPr>
              <p:spPr bwMode="auto">
                <a:xfrm>
                  <a:off x="1666" y="5281"/>
                  <a:ext cx="382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51" name="Rectangle 375"/>
                <p:cNvSpPr>
                  <a:spLocks noChangeAspect="1" noChangeArrowheads="1"/>
                </p:cNvSpPr>
                <p:nvPr/>
              </p:nvSpPr>
              <p:spPr bwMode="auto">
                <a:xfrm>
                  <a:off x="1638" y="5259"/>
                  <a:ext cx="43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54" name="Group 378"/>
              <p:cNvGrpSpPr>
                <a:grpSpLocks noChangeAspect="1"/>
              </p:cNvGrpSpPr>
              <p:nvPr/>
            </p:nvGrpSpPr>
            <p:grpSpPr bwMode="auto">
              <a:xfrm>
                <a:off x="2076" y="5259"/>
                <a:ext cx="310" cy="1001"/>
                <a:chOff x="2076" y="5259"/>
                <a:chExt cx="310" cy="1001"/>
              </a:xfrm>
            </p:grpSpPr>
            <p:sp>
              <p:nvSpPr>
                <p:cNvPr id="24678" name="Rectangle 102"/>
                <p:cNvSpPr>
                  <a:spLocks noChangeAspect="1" noChangeArrowheads="1"/>
                </p:cNvSpPr>
                <p:nvPr/>
              </p:nvSpPr>
              <p:spPr bwMode="auto">
                <a:xfrm>
                  <a:off x="2104" y="5281"/>
                  <a:ext cx="254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53" name="Rectangle 377"/>
                <p:cNvSpPr>
                  <a:spLocks noChangeAspect="1" noChangeArrowheads="1"/>
                </p:cNvSpPr>
                <p:nvPr/>
              </p:nvSpPr>
              <p:spPr bwMode="auto">
                <a:xfrm>
                  <a:off x="2076" y="5259"/>
                  <a:ext cx="31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56" name="Group 380"/>
              <p:cNvGrpSpPr>
                <a:grpSpLocks noChangeAspect="1"/>
              </p:cNvGrpSpPr>
              <p:nvPr/>
            </p:nvGrpSpPr>
            <p:grpSpPr bwMode="auto">
              <a:xfrm>
                <a:off x="2386" y="5259"/>
                <a:ext cx="530" cy="1001"/>
                <a:chOff x="2386" y="5259"/>
                <a:chExt cx="530" cy="1001"/>
              </a:xfrm>
            </p:grpSpPr>
            <p:sp>
              <p:nvSpPr>
                <p:cNvPr id="24679" name="Rectangle 103"/>
                <p:cNvSpPr>
                  <a:spLocks noChangeAspect="1" noChangeArrowheads="1"/>
                </p:cNvSpPr>
                <p:nvPr/>
              </p:nvSpPr>
              <p:spPr bwMode="auto">
                <a:xfrm>
                  <a:off x="2415" y="5281"/>
                  <a:ext cx="473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55" name="Rectangle 379"/>
                <p:cNvSpPr>
                  <a:spLocks noChangeAspect="1" noChangeArrowheads="1"/>
                </p:cNvSpPr>
                <p:nvPr/>
              </p:nvSpPr>
              <p:spPr bwMode="auto">
                <a:xfrm>
                  <a:off x="2386" y="5259"/>
                  <a:ext cx="53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58" name="Group 382"/>
              <p:cNvGrpSpPr>
                <a:grpSpLocks noChangeAspect="1"/>
              </p:cNvGrpSpPr>
              <p:nvPr/>
            </p:nvGrpSpPr>
            <p:grpSpPr bwMode="auto">
              <a:xfrm>
                <a:off x="2916" y="5259"/>
                <a:ext cx="548" cy="1001"/>
                <a:chOff x="2916" y="5259"/>
                <a:chExt cx="548" cy="1001"/>
              </a:xfrm>
            </p:grpSpPr>
            <p:sp>
              <p:nvSpPr>
                <p:cNvPr id="24680" name="Rectangle 104"/>
                <p:cNvSpPr>
                  <a:spLocks noChangeAspect="1" noChangeArrowheads="1"/>
                </p:cNvSpPr>
                <p:nvPr/>
              </p:nvSpPr>
              <p:spPr bwMode="auto">
                <a:xfrm>
                  <a:off x="2944" y="5281"/>
                  <a:ext cx="492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57" name="Rectangle 381"/>
                <p:cNvSpPr>
                  <a:spLocks noChangeAspect="1" noChangeArrowheads="1"/>
                </p:cNvSpPr>
                <p:nvPr/>
              </p:nvSpPr>
              <p:spPr bwMode="auto">
                <a:xfrm>
                  <a:off x="2916" y="5259"/>
                  <a:ext cx="54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60" name="Group 384"/>
              <p:cNvGrpSpPr>
                <a:grpSpLocks noChangeAspect="1"/>
              </p:cNvGrpSpPr>
              <p:nvPr/>
            </p:nvGrpSpPr>
            <p:grpSpPr bwMode="auto">
              <a:xfrm>
                <a:off x="3464" y="5259"/>
                <a:ext cx="471" cy="1001"/>
                <a:chOff x="3464" y="5259"/>
                <a:chExt cx="471" cy="1001"/>
              </a:xfrm>
            </p:grpSpPr>
            <p:sp>
              <p:nvSpPr>
                <p:cNvPr id="24681" name="Rectangle 105"/>
                <p:cNvSpPr>
                  <a:spLocks noChangeAspect="1" noChangeArrowheads="1"/>
                </p:cNvSpPr>
                <p:nvPr/>
              </p:nvSpPr>
              <p:spPr bwMode="auto">
                <a:xfrm>
                  <a:off x="3493" y="5281"/>
                  <a:ext cx="413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59" name="Rectangle 383"/>
                <p:cNvSpPr>
                  <a:spLocks noChangeAspect="1" noChangeArrowheads="1"/>
                </p:cNvSpPr>
                <p:nvPr/>
              </p:nvSpPr>
              <p:spPr bwMode="auto">
                <a:xfrm>
                  <a:off x="3464" y="5259"/>
                  <a:ext cx="471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62" name="Group 386"/>
              <p:cNvGrpSpPr>
                <a:grpSpLocks noChangeAspect="1"/>
              </p:cNvGrpSpPr>
              <p:nvPr/>
            </p:nvGrpSpPr>
            <p:grpSpPr bwMode="auto">
              <a:xfrm>
                <a:off x="3935" y="5259"/>
                <a:ext cx="452" cy="1001"/>
                <a:chOff x="3935" y="5259"/>
                <a:chExt cx="452" cy="1001"/>
              </a:xfrm>
            </p:grpSpPr>
            <p:sp>
              <p:nvSpPr>
                <p:cNvPr id="24682" name="Rectangle 106"/>
                <p:cNvSpPr>
                  <a:spLocks noChangeAspect="1" noChangeArrowheads="1"/>
                </p:cNvSpPr>
                <p:nvPr/>
              </p:nvSpPr>
              <p:spPr bwMode="auto">
                <a:xfrm>
                  <a:off x="3963" y="5281"/>
                  <a:ext cx="395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61" name="Rectangle 385"/>
                <p:cNvSpPr>
                  <a:spLocks noChangeAspect="1" noChangeArrowheads="1"/>
                </p:cNvSpPr>
                <p:nvPr/>
              </p:nvSpPr>
              <p:spPr bwMode="auto">
                <a:xfrm>
                  <a:off x="3935" y="5259"/>
                  <a:ext cx="452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64" name="Group 388"/>
              <p:cNvGrpSpPr>
                <a:grpSpLocks noChangeAspect="1"/>
              </p:cNvGrpSpPr>
              <p:nvPr/>
            </p:nvGrpSpPr>
            <p:grpSpPr bwMode="auto">
              <a:xfrm>
                <a:off x="0" y="5662"/>
                <a:ext cx="1035" cy="1001"/>
                <a:chOff x="0" y="5662"/>
                <a:chExt cx="1035" cy="1001"/>
              </a:xfrm>
            </p:grpSpPr>
            <p:sp>
              <p:nvSpPr>
                <p:cNvPr id="24683" name="Rectangle 107"/>
                <p:cNvSpPr>
                  <a:spLocks noChangeAspect="1" noChangeArrowheads="1"/>
                </p:cNvSpPr>
                <p:nvPr/>
              </p:nvSpPr>
              <p:spPr bwMode="auto">
                <a:xfrm>
                  <a:off x="29" y="5684"/>
                  <a:ext cx="978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r>
                    <a:rPr lang="pt-BR"/>
                    <a:t>Pernambuco (1997)</a:t>
                  </a:r>
                  <a:endParaRPr lang="en-US"/>
                </a:p>
                <a:p>
                  <a:pPr eaLnBrk="0" hangingPunct="0"/>
                  <a:endParaRPr lang="en-US" sz="2400"/>
                </a:p>
              </p:txBody>
            </p:sp>
            <p:sp>
              <p:nvSpPr>
                <p:cNvPr id="24963" name="Rectangle 387"/>
                <p:cNvSpPr>
                  <a:spLocks noChangeAspect="1" noChangeArrowheads="1"/>
                </p:cNvSpPr>
                <p:nvPr/>
              </p:nvSpPr>
              <p:spPr bwMode="auto">
                <a:xfrm>
                  <a:off x="0" y="5662"/>
                  <a:ext cx="1035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66" name="Group 390"/>
              <p:cNvGrpSpPr>
                <a:grpSpLocks noChangeAspect="1"/>
              </p:cNvGrpSpPr>
              <p:nvPr/>
            </p:nvGrpSpPr>
            <p:grpSpPr bwMode="auto">
              <a:xfrm>
                <a:off x="1035" y="5662"/>
                <a:ext cx="603" cy="1001"/>
                <a:chOff x="1035" y="5662"/>
                <a:chExt cx="603" cy="1001"/>
              </a:xfrm>
            </p:grpSpPr>
            <p:sp>
              <p:nvSpPr>
                <p:cNvPr id="24684" name="Rectangle 108"/>
                <p:cNvSpPr>
                  <a:spLocks noChangeAspect="1" noChangeArrowheads="1"/>
                </p:cNvSpPr>
                <p:nvPr/>
              </p:nvSpPr>
              <p:spPr bwMode="auto">
                <a:xfrm>
                  <a:off x="1064" y="5684"/>
                  <a:ext cx="546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65" name="Rectangle 389"/>
                <p:cNvSpPr>
                  <a:spLocks noChangeAspect="1" noChangeArrowheads="1"/>
                </p:cNvSpPr>
                <p:nvPr/>
              </p:nvSpPr>
              <p:spPr bwMode="auto">
                <a:xfrm>
                  <a:off x="1035" y="5662"/>
                  <a:ext cx="603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68" name="Group 392"/>
              <p:cNvGrpSpPr>
                <a:grpSpLocks noChangeAspect="1"/>
              </p:cNvGrpSpPr>
              <p:nvPr/>
            </p:nvGrpSpPr>
            <p:grpSpPr bwMode="auto">
              <a:xfrm>
                <a:off x="1638" y="5662"/>
                <a:ext cx="438" cy="1001"/>
                <a:chOff x="1638" y="5662"/>
                <a:chExt cx="438" cy="1001"/>
              </a:xfrm>
            </p:grpSpPr>
            <p:sp>
              <p:nvSpPr>
                <p:cNvPr id="24685" name="Rectangle 109"/>
                <p:cNvSpPr>
                  <a:spLocks noChangeAspect="1" noChangeArrowheads="1"/>
                </p:cNvSpPr>
                <p:nvPr/>
              </p:nvSpPr>
              <p:spPr bwMode="auto">
                <a:xfrm>
                  <a:off x="1666" y="5684"/>
                  <a:ext cx="382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67" name="Rectangle 391"/>
                <p:cNvSpPr>
                  <a:spLocks noChangeAspect="1" noChangeArrowheads="1"/>
                </p:cNvSpPr>
                <p:nvPr/>
              </p:nvSpPr>
              <p:spPr bwMode="auto">
                <a:xfrm>
                  <a:off x="1638" y="5662"/>
                  <a:ext cx="43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70" name="Group 394"/>
              <p:cNvGrpSpPr>
                <a:grpSpLocks noChangeAspect="1"/>
              </p:cNvGrpSpPr>
              <p:nvPr/>
            </p:nvGrpSpPr>
            <p:grpSpPr bwMode="auto">
              <a:xfrm>
                <a:off x="2076" y="5662"/>
                <a:ext cx="310" cy="1001"/>
                <a:chOff x="2076" y="5662"/>
                <a:chExt cx="310" cy="1001"/>
              </a:xfrm>
            </p:grpSpPr>
            <p:sp>
              <p:nvSpPr>
                <p:cNvPr id="24686" name="Rectangle 110"/>
                <p:cNvSpPr>
                  <a:spLocks noChangeAspect="1" noChangeArrowheads="1"/>
                </p:cNvSpPr>
                <p:nvPr/>
              </p:nvSpPr>
              <p:spPr bwMode="auto">
                <a:xfrm>
                  <a:off x="2104" y="5684"/>
                  <a:ext cx="254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69" name="Rectangle 393"/>
                <p:cNvSpPr>
                  <a:spLocks noChangeAspect="1" noChangeArrowheads="1"/>
                </p:cNvSpPr>
                <p:nvPr/>
              </p:nvSpPr>
              <p:spPr bwMode="auto">
                <a:xfrm>
                  <a:off x="2076" y="5662"/>
                  <a:ext cx="31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72" name="Group 396"/>
              <p:cNvGrpSpPr>
                <a:grpSpLocks noChangeAspect="1"/>
              </p:cNvGrpSpPr>
              <p:nvPr/>
            </p:nvGrpSpPr>
            <p:grpSpPr bwMode="auto">
              <a:xfrm>
                <a:off x="2386" y="5662"/>
                <a:ext cx="530" cy="1001"/>
                <a:chOff x="2386" y="5662"/>
                <a:chExt cx="530" cy="1001"/>
              </a:xfrm>
            </p:grpSpPr>
            <p:sp>
              <p:nvSpPr>
                <p:cNvPr id="24687" name="Rectangle 111"/>
                <p:cNvSpPr>
                  <a:spLocks noChangeAspect="1" noChangeArrowheads="1"/>
                </p:cNvSpPr>
                <p:nvPr/>
              </p:nvSpPr>
              <p:spPr bwMode="auto">
                <a:xfrm>
                  <a:off x="2415" y="5684"/>
                  <a:ext cx="473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71" name="Rectangle 395"/>
                <p:cNvSpPr>
                  <a:spLocks noChangeAspect="1" noChangeArrowheads="1"/>
                </p:cNvSpPr>
                <p:nvPr/>
              </p:nvSpPr>
              <p:spPr bwMode="auto">
                <a:xfrm>
                  <a:off x="2386" y="5662"/>
                  <a:ext cx="53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74" name="Group 398"/>
              <p:cNvGrpSpPr>
                <a:grpSpLocks noChangeAspect="1"/>
              </p:cNvGrpSpPr>
              <p:nvPr/>
            </p:nvGrpSpPr>
            <p:grpSpPr bwMode="auto">
              <a:xfrm>
                <a:off x="2916" y="5662"/>
                <a:ext cx="548" cy="1001"/>
                <a:chOff x="2916" y="5662"/>
                <a:chExt cx="548" cy="1001"/>
              </a:xfrm>
            </p:grpSpPr>
            <p:sp>
              <p:nvSpPr>
                <p:cNvPr id="24688" name="Rectangle 112"/>
                <p:cNvSpPr>
                  <a:spLocks noChangeAspect="1" noChangeArrowheads="1"/>
                </p:cNvSpPr>
                <p:nvPr/>
              </p:nvSpPr>
              <p:spPr bwMode="auto">
                <a:xfrm>
                  <a:off x="2944" y="5684"/>
                  <a:ext cx="492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73" name="Rectangle 397"/>
                <p:cNvSpPr>
                  <a:spLocks noChangeAspect="1" noChangeArrowheads="1"/>
                </p:cNvSpPr>
                <p:nvPr/>
              </p:nvSpPr>
              <p:spPr bwMode="auto">
                <a:xfrm>
                  <a:off x="2916" y="5662"/>
                  <a:ext cx="54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76" name="Group 400"/>
              <p:cNvGrpSpPr>
                <a:grpSpLocks noChangeAspect="1"/>
              </p:cNvGrpSpPr>
              <p:nvPr/>
            </p:nvGrpSpPr>
            <p:grpSpPr bwMode="auto">
              <a:xfrm>
                <a:off x="3464" y="5662"/>
                <a:ext cx="471" cy="1001"/>
                <a:chOff x="3464" y="5662"/>
                <a:chExt cx="471" cy="1001"/>
              </a:xfrm>
            </p:grpSpPr>
            <p:sp>
              <p:nvSpPr>
                <p:cNvPr id="24689" name="Rectangle 113"/>
                <p:cNvSpPr>
                  <a:spLocks noChangeAspect="1" noChangeArrowheads="1"/>
                </p:cNvSpPr>
                <p:nvPr/>
              </p:nvSpPr>
              <p:spPr bwMode="auto">
                <a:xfrm>
                  <a:off x="3493" y="5684"/>
                  <a:ext cx="413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s-ES_tradnl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75" name="Rectangle 399"/>
                <p:cNvSpPr>
                  <a:spLocks noChangeAspect="1" noChangeArrowheads="1"/>
                </p:cNvSpPr>
                <p:nvPr/>
              </p:nvSpPr>
              <p:spPr bwMode="auto">
                <a:xfrm>
                  <a:off x="3464" y="5662"/>
                  <a:ext cx="471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78" name="Group 402"/>
              <p:cNvGrpSpPr>
                <a:grpSpLocks noChangeAspect="1"/>
              </p:cNvGrpSpPr>
              <p:nvPr/>
            </p:nvGrpSpPr>
            <p:grpSpPr bwMode="auto">
              <a:xfrm>
                <a:off x="3935" y="5662"/>
                <a:ext cx="452" cy="1001"/>
                <a:chOff x="3935" y="5662"/>
                <a:chExt cx="452" cy="1001"/>
              </a:xfrm>
            </p:grpSpPr>
            <p:sp>
              <p:nvSpPr>
                <p:cNvPr id="24690" name="Rectangle 114"/>
                <p:cNvSpPr>
                  <a:spLocks noChangeAspect="1" noChangeArrowheads="1"/>
                </p:cNvSpPr>
                <p:nvPr/>
              </p:nvSpPr>
              <p:spPr bwMode="auto">
                <a:xfrm>
                  <a:off x="3963" y="5684"/>
                  <a:ext cx="395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77" name="Rectangle 401"/>
                <p:cNvSpPr>
                  <a:spLocks noChangeAspect="1" noChangeArrowheads="1"/>
                </p:cNvSpPr>
                <p:nvPr/>
              </p:nvSpPr>
              <p:spPr bwMode="auto">
                <a:xfrm>
                  <a:off x="3935" y="5662"/>
                  <a:ext cx="452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80" name="Group 404"/>
              <p:cNvGrpSpPr>
                <a:grpSpLocks noChangeAspect="1"/>
              </p:cNvGrpSpPr>
              <p:nvPr/>
            </p:nvGrpSpPr>
            <p:grpSpPr bwMode="auto">
              <a:xfrm>
                <a:off x="0" y="6065"/>
                <a:ext cx="1035" cy="999"/>
                <a:chOff x="0" y="6065"/>
                <a:chExt cx="1035" cy="999"/>
              </a:xfrm>
            </p:grpSpPr>
            <p:sp>
              <p:nvSpPr>
                <p:cNvPr id="24691" name="Rectangle 115"/>
                <p:cNvSpPr>
                  <a:spLocks noChangeAspect="1" noChangeArrowheads="1"/>
                </p:cNvSpPr>
                <p:nvPr/>
              </p:nvSpPr>
              <p:spPr bwMode="auto">
                <a:xfrm>
                  <a:off x="29" y="6085"/>
                  <a:ext cx="978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r>
                    <a:rPr lang="es-ES_tradnl"/>
                    <a:t>Piauí (2000)</a:t>
                  </a:r>
                  <a:endParaRPr lang="en-US"/>
                </a:p>
                <a:p>
                  <a:pPr eaLnBrk="0" hangingPunct="0"/>
                  <a:endParaRPr lang="en-US" sz="2400"/>
                </a:p>
              </p:txBody>
            </p:sp>
            <p:sp>
              <p:nvSpPr>
                <p:cNvPr id="24979" name="Rectangle 403"/>
                <p:cNvSpPr>
                  <a:spLocks noChangeAspect="1" noChangeArrowheads="1"/>
                </p:cNvSpPr>
                <p:nvPr/>
              </p:nvSpPr>
              <p:spPr bwMode="auto">
                <a:xfrm>
                  <a:off x="0" y="6065"/>
                  <a:ext cx="1035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82" name="Group 406"/>
              <p:cNvGrpSpPr>
                <a:grpSpLocks noChangeAspect="1"/>
              </p:cNvGrpSpPr>
              <p:nvPr/>
            </p:nvGrpSpPr>
            <p:grpSpPr bwMode="auto">
              <a:xfrm>
                <a:off x="1035" y="6065"/>
                <a:ext cx="603" cy="999"/>
                <a:chOff x="1035" y="6065"/>
                <a:chExt cx="603" cy="999"/>
              </a:xfrm>
            </p:grpSpPr>
            <p:sp>
              <p:nvSpPr>
                <p:cNvPr id="24692" name="Rectangle 116"/>
                <p:cNvSpPr>
                  <a:spLocks noChangeAspect="1" noChangeArrowheads="1"/>
                </p:cNvSpPr>
                <p:nvPr/>
              </p:nvSpPr>
              <p:spPr bwMode="auto">
                <a:xfrm>
                  <a:off x="1064" y="6085"/>
                  <a:ext cx="546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s-ES_tradnl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81" name="Rectangle 405"/>
                <p:cNvSpPr>
                  <a:spLocks noChangeAspect="1" noChangeArrowheads="1"/>
                </p:cNvSpPr>
                <p:nvPr/>
              </p:nvSpPr>
              <p:spPr bwMode="auto">
                <a:xfrm>
                  <a:off x="1035" y="6065"/>
                  <a:ext cx="603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84" name="Group 408"/>
              <p:cNvGrpSpPr>
                <a:grpSpLocks noChangeAspect="1"/>
              </p:cNvGrpSpPr>
              <p:nvPr/>
            </p:nvGrpSpPr>
            <p:grpSpPr bwMode="auto">
              <a:xfrm>
                <a:off x="1638" y="6065"/>
                <a:ext cx="438" cy="999"/>
                <a:chOff x="1638" y="6065"/>
                <a:chExt cx="438" cy="999"/>
              </a:xfrm>
            </p:grpSpPr>
            <p:sp>
              <p:nvSpPr>
                <p:cNvPr id="24693" name="Rectangle 117"/>
                <p:cNvSpPr>
                  <a:spLocks noChangeAspect="1" noChangeArrowheads="1"/>
                </p:cNvSpPr>
                <p:nvPr/>
              </p:nvSpPr>
              <p:spPr bwMode="auto">
                <a:xfrm>
                  <a:off x="1666" y="6085"/>
                  <a:ext cx="382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s-ES_tradnl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83" name="Rectangle 407"/>
                <p:cNvSpPr>
                  <a:spLocks noChangeAspect="1" noChangeArrowheads="1"/>
                </p:cNvSpPr>
                <p:nvPr/>
              </p:nvSpPr>
              <p:spPr bwMode="auto">
                <a:xfrm>
                  <a:off x="1638" y="6065"/>
                  <a:ext cx="43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86" name="Group 410"/>
              <p:cNvGrpSpPr>
                <a:grpSpLocks noChangeAspect="1"/>
              </p:cNvGrpSpPr>
              <p:nvPr/>
            </p:nvGrpSpPr>
            <p:grpSpPr bwMode="auto">
              <a:xfrm>
                <a:off x="2076" y="6065"/>
                <a:ext cx="310" cy="999"/>
                <a:chOff x="2076" y="6065"/>
                <a:chExt cx="310" cy="999"/>
              </a:xfrm>
            </p:grpSpPr>
            <p:sp>
              <p:nvSpPr>
                <p:cNvPr id="24694" name="Rectangle 118"/>
                <p:cNvSpPr>
                  <a:spLocks noChangeAspect="1" noChangeArrowheads="1"/>
                </p:cNvSpPr>
                <p:nvPr/>
              </p:nvSpPr>
              <p:spPr bwMode="auto">
                <a:xfrm>
                  <a:off x="2104" y="6085"/>
                  <a:ext cx="254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s-ES_tradnl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85" name="Rectangle 409"/>
                <p:cNvSpPr>
                  <a:spLocks noChangeAspect="1" noChangeArrowheads="1"/>
                </p:cNvSpPr>
                <p:nvPr/>
              </p:nvSpPr>
              <p:spPr bwMode="auto">
                <a:xfrm>
                  <a:off x="2076" y="6065"/>
                  <a:ext cx="31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88" name="Group 412"/>
              <p:cNvGrpSpPr>
                <a:grpSpLocks noChangeAspect="1"/>
              </p:cNvGrpSpPr>
              <p:nvPr/>
            </p:nvGrpSpPr>
            <p:grpSpPr bwMode="auto">
              <a:xfrm>
                <a:off x="2386" y="6065"/>
                <a:ext cx="530" cy="999"/>
                <a:chOff x="2386" y="6065"/>
                <a:chExt cx="530" cy="999"/>
              </a:xfrm>
            </p:grpSpPr>
            <p:sp>
              <p:nvSpPr>
                <p:cNvPr id="24695" name="Rectangle 119"/>
                <p:cNvSpPr>
                  <a:spLocks noChangeAspect="1" noChangeArrowheads="1"/>
                </p:cNvSpPr>
                <p:nvPr/>
              </p:nvSpPr>
              <p:spPr bwMode="auto">
                <a:xfrm>
                  <a:off x="2415" y="6085"/>
                  <a:ext cx="473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87" name="Rectangle 411"/>
                <p:cNvSpPr>
                  <a:spLocks noChangeAspect="1" noChangeArrowheads="1"/>
                </p:cNvSpPr>
                <p:nvPr/>
              </p:nvSpPr>
              <p:spPr bwMode="auto">
                <a:xfrm>
                  <a:off x="2386" y="6065"/>
                  <a:ext cx="53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90" name="Group 414"/>
              <p:cNvGrpSpPr>
                <a:grpSpLocks noChangeAspect="1"/>
              </p:cNvGrpSpPr>
              <p:nvPr/>
            </p:nvGrpSpPr>
            <p:grpSpPr bwMode="auto">
              <a:xfrm>
                <a:off x="2916" y="6065"/>
                <a:ext cx="548" cy="999"/>
                <a:chOff x="2916" y="6065"/>
                <a:chExt cx="548" cy="999"/>
              </a:xfrm>
            </p:grpSpPr>
            <p:sp>
              <p:nvSpPr>
                <p:cNvPr id="24696" name="Rectangle 120"/>
                <p:cNvSpPr>
                  <a:spLocks noChangeAspect="1" noChangeArrowheads="1"/>
                </p:cNvSpPr>
                <p:nvPr/>
              </p:nvSpPr>
              <p:spPr bwMode="auto">
                <a:xfrm>
                  <a:off x="2944" y="6085"/>
                  <a:ext cx="492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s-ES_tradnl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89" name="Rectangle 413"/>
                <p:cNvSpPr>
                  <a:spLocks noChangeAspect="1" noChangeArrowheads="1"/>
                </p:cNvSpPr>
                <p:nvPr/>
              </p:nvSpPr>
              <p:spPr bwMode="auto">
                <a:xfrm>
                  <a:off x="2916" y="6065"/>
                  <a:ext cx="54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92" name="Group 416"/>
              <p:cNvGrpSpPr>
                <a:grpSpLocks noChangeAspect="1"/>
              </p:cNvGrpSpPr>
              <p:nvPr/>
            </p:nvGrpSpPr>
            <p:grpSpPr bwMode="auto">
              <a:xfrm>
                <a:off x="3464" y="6065"/>
                <a:ext cx="471" cy="999"/>
                <a:chOff x="3464" y="6065"/>
                <a:chExt cx="471" cy="999"/>
              </a:xfrm>
            </p:grpSpPr>
            <p:sp>
              <p:nvSpPr>
                <p:cNvPr id="24697" name="Rectangle 121"/>
                <p:cNvSpPr>
                  <a:spLocks noChangeAspect="1" noChangeArrowheads="1"/>
                </p:cNvSpPr>
                <p:nvPr/>
              </p:nvSpPr>
              <p:spPr bwMode="auto">
                <a:xfrm>
                  <a:off x="3493" y="6085"/>
                  <a:ext cx="413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91" name="Rectangle 415"/>
                <p:cNvSpPr>
                  <a:spLocks noChangeAspect="1" noChangeArrowheads="1"/>
                </p:cNvSpPr>
                <p:nvPr/>
              </p:nvSpPr>
              <p:spPr bwMode="auto">
                <a:xfrm>
                  <a:off x="3464" y="6065"/>
                  <a:ext cx="471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94" name="Group 418"/>
              <p:cNvGrpSpPr>
                <a:grpSpLocks noChangeAspect="1"/>
              </p:cNvGrpSpPr>
              <p:nvPr/>
            </p:nvGrpSpPr>
            <p:grpSpPr bwMode="auto">
              <a:xfrm>
                <a:off x="3935" y="6065"/>
                <a:ext cx="452" cy="999"/>
                <a:chOff x="3935" y="6065"/>
                <a:chExt cx="452" cy="999"/>
              </a:xfrm>
            </p:grpSpPr>
            <p:sp>
              <p:nvSpPr>
                <p:cNvPr id="24698" name="Rectangle 122"/>
                <p:cNvSpPr>
                  <a:spLocks noChangeAspect="1" noChangeArrowheads="1"/>
                </p:cNvSpPr>
                <p:nvPr/>
              </p:nvSpPr>
              <p:spPr bwMode="auto">
                <a:xfrm>
                  <a:off x="3963" y="6085"/>
                  <a:ext cx="395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93" name="Rectangle 417"/>
                <p:cNvSpPr>
                  <a:spLocks noChangeAspect="1" noChangeArrowheads="1"/>
                </p:cNvSpPr>
                <p:nvPr/>
              </p:nvSpPr>
              <p:spPr bwMode="auto">
                <a:xfrm>
                  <a:off x="3935" y="6065"/>
                  <a:ext cx="452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96" name="Group 420"/>
              <p:cNvGrpSpPr>
                <a:grpSpLocks noChangeAspect="1"/>
              </p:cNvGrpSpPr>
              <p:nvPr/>
            </p:nvGrpSpPr>
            <p:grpSpPr bwMode="auto">
              <a:xfrm>
                <a:off x="0" y="6468"/>
                <a:ext cx="1035" cy="1002"/>
                <a:chOff x="0" y="6468"/>
                <a:chExt cx="1035" cy="1002"/>
              </a:xfrm>
            </p:grpSpPr>
            <p:sp>
              <p:nvSpPr>
                <p:cNvPr id="24699" name="Rectangle 123"/>
                <p:cNvSpPr>
                  <a:spLocks noChangeAspect="1" noChangeArrowheads="1"/>
                </p:cNvSpPr>
                <p:nvPr/>
              </p:nvSpPr>
              <p:spPr bwMode="auto">
                <a:xfrm>
                  <a:off x="29" y="6490"/>
                  <a:ext cx="978" cy="980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r>
                    <a:rPr lang="pt-BR"/>
                    <a:t>Rio de Janeiro (1999)</a:t>
                  </a:r>
                  <a:endParaRPr lang="en-US"/>
                </a:p>
                <a:p>
                  <a:pPr eaLnBrk="0" hangingPunct="0"/>
                  <a:endParaRPr lang="en-US" sz="2400"/>
                </a:p>
              </p:txBody>
            </p:sp>
            <p:sp>
              <p:nvSpPr>
                <p:cNvPr id="24995" name="Rectangle 419"/>
                <p:cNvSpPr>
                  <a:spLocks noChangeAspect="1" noChangeArrowheads="1"/>
                </p:cNvSpPr>
                <p:nvPr/>
              </p:nvSpPr>
              <p:spPr bwMode="auto">
                <a:xfrm>
                  <a:off x="0" y="6468"/>
                  <a:ext cx="1035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98" name="Group 422"/>
              <p:cNvGrpSpPr>
                <a:grpSpLocks noChangeAspect="1"/>
              </p:cNvGrpSpPr>
              <p:nvPr/>
            </p:nvGrpSpPr>
            <p:grpSpPr bwMode="auto">
              <a:xfrm>
                <a:off x="1035" y="6468"/>
                <a:ext cx="603" cy="1002"/>
                <a:chOff x="1035" y="6468"/>
                <a:chExt cx="603" cy="1002"/>
              </a:xfrm>
            </p:grpSpPr>
            <p:sp>
              <p:nvSpPr>
                <p:cNvPr id="24700" name="Rectangle 124"/>
                <p:cNvSpPr>
                  <a:spLocks noChangeAspect="1" noChangeArrowheads="1"/>
                </p:cNvSpPr>
                <p:nvPr/>
              </p:nvSpPr>
              <p:spPr bwMode="auto">
                <a:xfrm>
                  <a:off x="1064" y="6490"/>
                  <a:ext cx="546" cy="980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97" name="Rectangle 421"/>
                <p:cNvSpPr>
                  <a:spLocks noChangeAspect="1" noChangeArrowheads="1"/>
                </p:cNvSpPr>
                <p:nvPr/>
              </p:nvSpPr>
              <p:spPr bwMode="auto">
                <a:xfrm>
                  <a:off x="1035" y="6468"/>
                  <a:ext cx="603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00" name="Group 424"/>
              <p:cNvGrpSpPr>
                <a:grpSpLocks noChangeAspect="1"/>
              </p:cNvGrpSpPr>
              <p:nvPr/>
            </p:nvGrpSpPr>
            <p:grpSpPr bwMode="auto">
              <a:xfrm>
                <a:off x="1638" y="6468"/>
                <a:ext cx="438" cy="1002"/>
                <a:chOff x="1638" y="6468"/>
                <a:chExt cx="438" cy="1002"/>
              </a:xfrm>
            </p:grpSpPr>
            <p:sp>
              <p:nvSpPr>
                <p:cNvPr id="24701" name="Rectangle 125"/>
                <p:cNvSpPr>
                  <a:spLocks noChangeAspect="1" noChangeArrowheads="1"/>
                </p:cNvSpPr>
                <p:nvPr/>
              </p:nvSpPr>
              <p:spPr bwMode="auto">
                <a:xfrm>
                  <a:off x="1666" y="6490"/>
                  <a:ext cx="382" cy="980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99" name="Rectangle 423"/>
                <p:cNvSpPr>
                  <a:spLocks noChangeAspect="1" noChangeArrowheads="1"/>
                </p:cNvSpPr>
                <p:nvPr/>
              </p:nvSpPr>
              <p:spPr bwMode="auto">
                <a:xfrm>
                  <a:off x="1638" y="6468"/>
                  <a:ext cx="43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02" name="Group 426"/>
              <p:cNvGrpSpPr>
                <a:grpSpLocks noChangeAspect="1"/>
              </p:cNvGrpSpPr>
              <p:nvPr/>
            </p:nvGrpSpPr>
            <p:grpSpPr bwMode="auto">
              <a:xfrm>
                <a:off x="2076" y="6468"/>
                <a:ext cx="310" cy="1002"/>
                <a:chOff x="2076" y="6468"/>
                <a:chExt cx="310" cy="1002"/>
              </a:xfrm>
            </p:grpSpPr>
            <p:sp>
              <p:nvSpPr>
                <p:cNvPr id="24702" name="Rectangle 126"/>
                <p:cNvSpPr>
                  <a:spLocks noChangeAspect="1" noChangeArrowheads="1"/>
                </p:cNvSpPr>
                <p:nvPr/>
              </p:nvSpPr>
              <p:spPr bwMode="auto">
                <a:xfrm>
                  <a:off x="2104" y="6490"/>
                  <a:ext cx="254" cy="980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01" name="Rectangle 425"/>
                <p:cNvSpPr>
                  <a:spLocks noChangeAspect="1" noChangeArrowheads="1"/>
                </p:cNvSpPr>
                <p:nvPr/>
              </p:nvSpPr>
              <p:spPr bwMode="auto">
                <a:xfrm>
                  <a:off x="2076" y="6468"/>
                  <a:ext cx="31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04" name="Group 428"/>
              <p:cNvGrpSpPr>
                <a:grpSpLocks noChangeAspect="1"/>
              </p:cNvGrpSpPr>
              <p:nvPr/>
            </p:nvGrpSpPr>
            <p:grpSpPr bwMode="auto">
              <a:xfrm>
                <a:off x="2386" y="6468"/>
                <a:ext cx="530" cy="1002"/>
                <a:chOff x="2386" y="6468"/>
                <a:chExt cx="530" cy="1002"/>
              </a:xfrm>
            </p:grpSpPr>
            <p:sp>
              <p:nvSpPr>
                <p:cNvPr id="24703" name="Rectangle 127"/>
                <p:cNvSpPr>
                  <a:spLocks noChangeAspect="1" noChangeArrowheads="1"/>
                </p:cNvSpPr>
                <p:nvPr/>
              </p:nvSpPr>
              <p:spPr bwMode="auto">
                <a:xfrm>
                  <a:off x="2415" y="6490"/>
                  <a:ext cx="473" cy="980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03" name="Rectangle 427"/>
                <p:cNvSpPr>
                  <a:spLocks noChangeAspect="1" noChangeArrowheads="1"/>
                </p:cNvSpPr>
                <p:nvPr/>
              </p:nvSpPr>
              <p:spPr bwMode="auto">
                <a:xfrm>
                  <a:off x="2386" y="6468"/>
                  <a:ext cx="53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06" name="Group 430"/>
              <p:cNvGrpSpPr>
                <a:grpSpLocks noChangeAspect="1"/>
              </p:cNvGrpSpPr>
              <p:nvPr/>
            </p:nvGrpSpPr>
            <p:grpSpPr bwMode="auto">
              <a:xfrm>
                <a:off x="2916" y="6468"/>
                <a:ext cx="548" cy="1002"/>
                <a:chOff x="2916" y="6468"/>
                <a:chExt cx="548" cy="1002"/>
              </a:xfrm>
            </p:grpSpPr>
            <p:sp>
              <p:nvSpPr>
                <p:cNvPr id="24704" name="Rectangle 12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4" y="6490"/>
                  <a:ext cx="492" cy="980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05" name="Rectangle 429"/>
                <p:cNvSpPr>
                  <a:spLocks noChangeAspect="1" noChangeArrowheads="1"/>
                </p:cNvSpPr>
                <p:nvPr/>
              </p:nvSpPr>
              <p:spPr bwMode="auto">
                <a:xfrm>
                  <a:off x="2916" y="6468"/>
                  <a:ext cx="54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08" name="Group 432"/>
              <p:cNvGrpSpPr>
                <a:grpSpLocks noChangeAspect="1"/>
              </p:cNvGrpSpPr>
              <p:nvPr/>
            </p:nvGrpSpPr>
            <p:grpSpPr bwMode="auto">
              <a:xfrm>
                <a:off x="3464" y="6468"/>
                <a:ext cx="471" cy="1002"/>
                <a:chOff x="3464" y="6468"/>
                <a:chExt cx="471" cy="1002"/>
              </a:xfrm>
            </p:grpSpPr>
            <p:sp>
              <p:nvSpPr>
                <p:cNvPr id="24705" name="Rectangle 129"/>
                <p:cNvSpPr>
                  <a:spLocks noChangeAspect="1" noChangeArrowheads="1"/>
                </p:cNvSpPr>
                <p:nvPr/>
              </p:nvSpPr>
              <p:spPr bwMode="auto">
                <a:xfrm>
                  <a:off x="3493" y="6490"/>
                  <a:ext cx="413" cy="980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07" name="Rectangle 431"/>
                <p:cNvSpPr>
                  <a:spLocks noChangeAspect="1" noChangeArrowheads="1"/>
                </p:cNvSpPr>
                <p:nvPr/>
              </p:nvSpPr>
              <p:spPr bwMode="auto">
                <a:xfrm>
                  <a:off x="3464" y="6468"/>
                  <a:ext cx="471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10" name="Group 434"/>
              <p:cNvGrpSpPr>
                <a:grpSpLocks noChangeAspect="1"/>
              </p:cNvGrpSpPr>
              <p:nvPr/>
            </p:nvGrpSpPr>
            <p:grpSpPr bwMode="auto">
              <a:xfrm>
                <a:off x="3935" y="6468"/>
                <a:ext cx="452" cy="1002"/>
                <a:chOff x="3935" y="6468"/>
                <a:chExt cx="452" cy="1002"/>
              </a:xfrm>
            </p:grpSpPr>
            <p:sp>
              <p:nvSpPr>
                <p:cNvPr id="24706" name="Rectangle 130"/>
                <p:cNvSpPr>
                  <a:spLocks noChangeAspect="1" noChangeArrowheads="1"/>
                </p:cNvSpPr>
                <p:nvPr/>
              </p:nvSpPr>
              <p:spPr bwMode="auto">
                <a:xfrm>
                  <a:off x="3963" y="6490"/>
                  <a:ext cx="395" cy="980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09" name="Rectangle 433"/>
                <p:cNvSpPr>
                  <a:spLocks noChangeAspect="1" noChangeArrowheads="1"/>
                </p:cNvSpPr>
                <p:nvPr/>
              </p:nvSpPr>
              <p:spPr bwMode="auto">
                <a:xfrm>
                  <a:off x="3935" y="6468"/>
                  <a:ext cx="452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12" name="Group 436"/>
              <p:cNvGrpSpPr>
                <a:grpSpLocks noChangeAspect="1"/>
              </p:cNvGrpSpPr>
              <p:nvPr/>
            </p:nvGrpSpPr>
            <p:grpSpPr bwMode="auto">
              <a:xfrm>
                <a:off x="0" y="6871"/>
                <a:ext cx="1035" cy="1148"/>
                <a:chOff x="0" y="6871"/>
                <a:chExt cx="1035" cy="1148"/>
              </a:xfrm>
            </p:grpSpPr>
            <p:sp>
              <p:nvSpPr>
                <p:cNvPr id="24707" name="Rectangle 131"/>
                <p:cNvSpPr>
                  <a:spLocks noChangeAspect="1" noChangeArrowheads="1"/>
                </p:cNvSpPr>
                <p:nvPr/>
              </p:nvSpPr>
              <p:spPr bwMode="auto">
                <a:xfrm>
                  <a:off x="29" y="7040"/>
                  <a:ext cx="978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r>
                    <a:rPr lang="pt-BR"/>
                    <a:t>Rio Grande do Norte (1996)</a:t>
                  </a:r>
                  <a:endParaRPr lang="en-US"/>
                </a:p>
                <a:p>
                  <a:pPr eaLnBrk="0" hangingPunct="0"/>
                  <a:endParaRPr lang="en-US" sz="2400"/>
                </a:p>
              </p:txBody>
            </p:sp>
            <p:sp>
              <p:nvSpPr>
                <p:cNvPr id="25011" name="Rectangle 435"/>
                <p:cNvSpPr>
                  <a:spLocks noChangeAspect="1" noChangeArrowheads="1"/>
                </p:cNvSpPr>
                <p:nvPr/>
              </p:nvSpPr>
              <p:spPr bwMode="auto">
                <a:xfrm>
                  <a:off x="0" y="6871"/>
                  <a:ext cx="1035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14" name="Group 438"/>
              <p:cNvGrpSpPr>
                <a:grpSpLocks noChangeAspect="1"/>
              </p:cNvGrpSpPr>
              <p:nvPr/>
            </p:nvGrpSpPr>
            <p:grpSpPr bwMode="auto">
              <a:xfrm>
                <a:off x="1035" y="6871"/>
                <a:ext cx="603" cy="1002"/>
                <a:chOff x="1035" y="6871"/>
                <a:chExt cx="603" cy="1002"/>
              </a:xfrm>
            </p:grpSpPr>
            <p:sp>
              <p:nvSpPr>
                <p:cNvPr id="24708" name="Rectangle 132"/>
                <p:cNvSpPr>
                  <a:spLocks noChangeAspect="1" noChangeArrowheads="1"/>
                </p:cNvSpPr>
                <p:nvPr/>
              </p:nvSpPr>
              <p:spPr bwMode="auto">
                <a:xfrm>
                  <a:off x="1064" y="6894"/>
                  <a:ext cx="546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13" name="Rectangle 437"/>
                <p:cNvSpPr>
                  <a:spLocks noChangeAspect="1" noChangeArrowheads="1"/>
                </p:cNvSpPr>
                <p:nvPr/>
              </p:nvSpPr>
              <p:spPr bwMode="auto">
                <a:xfrm>
                  <a:off x="1035" y="6871"/>
                  <a:ext cx="603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16" name="Group 440"/>
              <p:cNvGrpSpPr>
                <a:grpSpLocks noChangeAspect="1"/>
              </p:cNvGrpSpPr>
              <p:nvPr/>
            </p:nvGrpSpPr>
            <p:grpSpPr bwMode="auto">
              <a:xfrm>
                <a:off x="1638" y="6871"/>
                <a:ext cx="438" cy="1002"/>
                <a:chOff x="1638" y="6871"/>
                <a:chExt cx="438" cy="1002"/>
              </a:xfrm>
            </p:grpSpPr>
            <p:sp>
              <p:nvSpPr>
                <p:cNvPr id="24709" name="Rectangle 133"/>
                <p:cNvSpPr>
                  <a:spLocks noChangeAspect="1" noChangeArrowheads="1"/>
                </p:cNvSpPr>
                <p:nvPr/>
              </p:nvSpPr>
              <p:spPr bwMode="auto">
                <a:xfrm>
                  <a:off x="1666" y="6894"/>
                  <a:ext cx="382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15" name="Rectangle 439"/>
                <p:cNvSpPr>
                  <a:spLocks noChangeAspect="1" noChangeArrowheads="1"/>
                </p:cNvSpPr>
                <p:nvPr/>
              </p:nvSpPr>
              <p:spPr bwMode="auto">
                <a:xfrm>
                  <a:off x="1638" y="6871"/>
                  <a:ext cx="438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18" name="Group 442"/>
              <p:cNvGrpSpPr>
                <a:grpSpLocks noChangeAspect="1"/>
              </p:cNvGrpSpPr>
              <p:nvPr/>
            </p:nvGrpSpPr>
            <p:grpSpPr bwMode="auto">
              <a:xfrm>
                <a:off x="2076" y="6871"/>
                <a:ext cx="310" cy="1002"/>
                <a:chOff x="2076" y="6871"/>
                <a:chExt cx="310" cy="1002"/>
              </a:xfrm>
            </p:grpSpPr>
            <p:sp>
              <p:nvSpPr>
                <p:cNvPr id="24710" name="Rectangle 134"/>
                <p:cNvSpPr>
                  <a:spLocks noChangeAspect="1" noChangeArrowheads="1"/>
                </p:cNvSpPr>
                <p:nvPr/>
              </p:nvSpPr>
              <p:spPr bwMode="auto">
                <a:xfrm>
                  <a:off x="2104" y="6894"/>
                  <a:ext cx="254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17" name="Rectangle 441"/>
                <p:cNvSpPr>
                  <a:spLocks noChangeAspect="1" noChangeArrowheads="1"/>
                </p:cNvSpPr>
                <p:nvPr/>
              </p:nvSpPr>
              <p:spPr bwMode="auto">
                <a:xfrm>
                  <a:off x="2076" y="6871"/>
                  <a:ext cx="310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20" name="Group 444"/>
              <p:cNvGrpSpPr>
                <a:grpSpLocks noChangeAspect="1"/>
              </p:cNvGrpSpPr>
              <p:nvPr/>
            </p:nvGrpSpPr>
            <p:grpSpPr bwMode="auto">
              <a:xfrm>
                <a:off x="2386" y="6871"/>
                <a:ext cx="530" cy="1002"/>
                <a:chOff x="2386" y="6871"/>
                <a:chExt cx="530" cy="1002"/>
              </a:xfrm>
            </p:grpSpPr>
            <p:sp>
              <p:nvSpPr>
                <p:cNvPr id="24711" name="Rectangle 135"/>
                <p:cNvSpPr>
                  <a:spLocks noChangeAspect="1" noChangeArrowheads="1"/>
                </p:cNvSpPr>
                <p:nvPr/>
              </p:nvSpPr>
              <p:spPr bwMode="auto">
                <a:xfrm>
                  <a:off x="2415" y="6894"/>
                  <a:ext cx="473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19" name="Rectangle 443"/>
                <p:cNvSpPr>
                  <a:spLocks noChangeAspect="1" noChangeArrowheads="1"/>
                </p:cNvSpPr>
                <p:nvPr/>
              </p:nvSpPr>
              <p:spPr bwMode="auto">
                <a:xfrm>
                  <a:off x="2386" y="6871"/>
                  <a:ext cx="530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22" name="Group 446"/>
              <p:cNvGrpSpPr>
                <a:grpSpLocks noChangeAspect="1"/>
              </p:cNvGrpSpPr>
              <p:nvPr/>
            </p:nvGrpSpPr>
            <p:grpSpPr bwMode="auto">
              <a:xfrm>
                <a:off x="2916" y="6871"/>
                <a:ext cx="548" cy="1002"/>
                <a:chOff x="2916" y="6871"/>
                <a:chExt cx="548" cy="1002"/>
              </a:xfrm>
            </p:grpSpPr>
            <p:sp>
              <p:nvSpPr>
                <p:cNvPr id="24712" name="Rectangle 136"/>
                <p:cNvSpPr>
                  <a:spLocks noChangeAspect="1" noChangeArrowheads="1"/>
                </p:cNvSpPr>
                <p:nvPr/>
              </p:nvSpPr>
              <p:spPr bwMode="auto">
                <a:xfrm>
                  <a:off x="2944" y="6894"/>
                  <a:ext cx="492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21" name="Rectangle 445"/>
                <p:cNvSpPr>
                  <a:spLocks noChangeAspect="1" noChangeArrowheads="1"/>
                </p:cNvSpPr>
                <p:nvPr/>
              </p:nvSpPr>
              <p:spPr bwMode="auto">
                <a:xfrm>
                  <a:off x="2916" y="6871"/>
                  <a:ext cx="548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24" name="Group 448"/>
              <p:cNvGrpSpPr>
                <a:grpSpLocks noChangeAspect="1"/>
              </p:cNvGrpSpPr>
              <p:nvPr/>
            </p:nvGrpSpPr>
            <p:grpSpPr bwMode="auto">
              <a:xfrm>
                <a:off x="3464" y="6871"/>
                <a:ext cx="471" cy="1002"/>
                <a:chOff x="3464" y="6871"/>
                <a:chExt cx="471" cy="1002"/>
              </a:xfrm>
            </p:grpSpPr>
            <p:sp>
              <p:nvSpPr>
                <p:cNvPr id="24713" name="Rectangle 137"/>
                <p:cNvSpPr>
                  <a:spLocks noChangeAspect="1" noChangeArrowheads="1"/>
                </p:cNvSpPr>
                <p:nvPr/>
              </p:nvSpPr>
              <p:spPr bwMode="auto">
                <a:xfrm>
                  <a:off x="3493" y="6894"/>
                  <a:ext cx="413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23" name="Rectangle 447"/>
                <p:cNvSpPr>
                  <a:spLocks noChangeAspect="1" noChangeArrowheads="1"/>
                </p:cNvSpPr>
                <p:nvPr/>
              </p:nvSpPr>
              <p:spPr bwMode="auto">
                <a:xfrm>
                  <a:off x="3464" y="6871"/>
                  <a:ext cx="471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26" name="Group 450"/>
              <p:cNvGrpSpPr>
                <a:grpSpLocks noChangeAspect="1"/>
              </p:cNvGrpSpPr>
              <p:nvPr/>
            </p:nvGrpSpPr>
            <p:grpSpPr bwMode="auto">
              <a:xfrm>
                <a:off x="3935" y="6871"/>
                <a:ext cx="452" cy="1002"/>
                <a:chOff x="3935" y="6871"/>
                <a:chExt cx="452" cy="1002"/>
              </a:xfrm>
            </p:grpSpPr>
            <p:sp>
              <p:nvSpPr>
                <p:cNvPr id="24714" name="Rectangle 138"/>
                <p:cNvSpPr>
                  <a:spLocks noChangeAspect="1" noChangeArrowheads="1"/>
                </p:cNvSpPr>
                <p:nvPr/>
              </p:nvSpPr>
              <p:spPr bwMode="auto">
                <a:xfrm>
                  <a:off x="3963" y="6894"/>
                  <a:ext cx="395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25" name="Rectangle 449"/>
                <p:cNvSpPr>
                  <a:spLocks noChangeAspect="1" noChangeArrowheads="1"/>
                </p:cNvSpPr>
                <p:nvPr/>
              </p:nvSpPr>
              <p:spPr bwMode="auto">
                <a:xfrm>
                  <a:off x="3935" y="6871"/>
                  <a:ext cx="452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28" name="Group 452"/>
              <p:cNvGrpSpPr>
                <a:grpSpLocks noChangeAspect="1"/>
              </p:cNvGrpSpPr>
              <p:nvPr/>
            </p:nvGrpSpPr>
            <p:grpSpPr bwMode="auto">
              <a:xfrm>
                <a:off x="0" y="7389"/>
                <a:ext cx="1035" cy="1147"/>
                <a:chOff x="0" y="7389"/>
                <a:chExt cx="1035" cy="1147"/>
              </a:xfrm>
            </p:grpSpPr>
            <p:sp>
              <p:nvSpPr>
                <p:cNvPr id="24715" name="Rectangle 139"/>
                <p:cNvSpPr>
                  <a:spLocks noChangeAspect="1" noChangeArrowheads="1"/>
                </p:cNvSpPr>
                <p:nvPr/>
              </p:nvSpPr>
              <p:spPr bwMode="auto">
                <a:xfrm>
                  <a:off x="29" y="7557"/>
                  <a:ext cx="978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r>
                    <a:rPr lang="pt-BR"/>
                    <a:t>Rio Grande do Sul (2000)</a:t>
                  </a:r>
                  <a:endParaRPr lang="en-US"/>
                </a:p>
                <a:p>
                  <a:pPr eaLnBrk="0" hangingPunct="0"/>
                  <a:endParaRPr lang="en-US" sz="2400"/>
                </a:p>
              </p:txBody>
            </p:sp>
            <p:sp>
              <p:nvSpPr>
                <p:cNvPr id="25027" name="Rectangle 451"/>
                <p:cNvSpPr>
                  <a:spLocks noChangeAspect="1" noChangeArrowheads="1"/>
                </p:cNvSpPr>
                <p:nvPr/>
              </p:nvSpPr>
              <p:spPr bwMode="auto">
                <a:xfrm>
                  <a:off x="0" y="7389"/>
                  <a:ext cx="1035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30" name="Group 454"/>
              <p:cNvGrpSpPr>
                <a:grpSpLocks noChangeAspect="1"/>
              </p:cNvGrpSpPr>
              <p:nvPr/>
            </p:nvGrpSpPr>
            <p:grpSpPr bwMode="auto">
              <a:xfrm>
                <a:off x="1035" y="7389"/>
                <a:ext cx="603" cy="999"/>
                <a:chOff x="1035" y="7389"/>
                <a:chExt cx="603" cy="999"/>
              </a:xfrm>
            </p:grpSpPr>
            <p:sp>
              <p:nvSpPr>
                <p:cNvPr id="24716" name="Rectangle 140"/>
                <p:cNvSpPr>
                  <a:spLocks noChangeAspect="1" noChangeArrowheads="1"/>
                </p:cNvSpPr>
                <p:nvPr/>
              </p:nvSpPr>
              <p:spPr bwMode="auto">
                <a:xfrm>
                  <a:off x="1064" y="7409"/>
                  <a:ext cx="546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29" name="Rectangle 453"/>
                <p:cNvSpPr>
                  <a:spLocks noChangeAspect="1" noChangeArrowheads="1"/>
                </p:cNvSpPr>
                <p:nvPr/>
              </p:nvSpPr>
              <p:spPr bwMode="auto">
                <a:xfrm>
                  <a:off x="1035" y="7389"/>
                  <a:ext cx="603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32" name="Group 456"/>
              <p:cNvGrpSpPr>
                <a:grpSpLocks noChangeAspect="1"/>
              </p:cNvGrpSpPr>
              <p:nvPr/>
            </p:nvGrpSpPr>
            <p:grpSpPr bwMode="auto">
              <a:xfrm>
                <a:off x="1638" y="7389"/>
                <a:ext cx="438" cy="999"/>
                <a:chOff x="1638" y="7389"/>
                <a:chExt cx="438" cy="999"/>
              </a:xfrm>
            </p:grpSpPr>
            <p:sp>
              <p:nvSpPr>
                <p:cNvPr id="24717" name="Rectangle 141"/>
                <p:cNvSpPr>
                  <a:spLocks noChangeAspect="1" noChangeArrowheads="1"/>
                </p:cNvSpPr>
                <p:nvPr/>
              </p:nvSpPr>
              <p:spPr bwMode="auto">
                <a:xfrm>
                  <a:off x="1666" y="7409"/>
                  <a:ext cx="382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31" name="Rectangle 455"/>
                <p:cNvSpPr>
                  <a:spLocks noChangeAspect="1" noChangeArrowheads="1"/>
                </p:cNvSpPr>
                <p:nvPr/>
              </p:nvSpPr>
              <p:spPr bwMode="auto">
                <a:xfrm>
                  <a:off x="1638" y="7389"/>
                  <a:ext cx="438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34" name="Group 458"/>
              <p:cNvGrpSpPr>
                <a:grpSpLocks noChangeAspect="1"/>
              </p:cNvGrpSpPr>
              <p:nvPr/>
            </p:nvGrpSpPr>
            <p:grpSpPr bwMode="auto">
              <a:xfrm>
                <a:off x="2076" y="7389"/>
                <a:ext cx="310" cy="999"/>
                <a:chOff x="2076" y="7389"/>
                <a:chExt cx="310" cy="999"/>
              </a:xfrm>
            </p:grpSpPr>
            <p:sp>
              <p:nvSpPr>
                <p:cNvPr id="24718" name="Rectangle 142"/>
                <p:cNvSpPr>
                  <a:spLocks noChangeAspect="1" noChangeArrowheads="1"/>
                </p:cNvSpPr>
                <p:nvPr/>
              </p:nvSpPr>
              <p:spPr bwMode="auto">
                <a:xfrm>
                  <a:off x="2104" y="7409"/>
                  <a:ext cx="254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33" name="Rectangle 457"/>
                <p:cNvSpPr>
                  <a:spLocks noChangeAspect="1" noChangeArrowheads="1"/>
                </p:cNvSpPr>
                <p:nvPr/>
              </p:nvSpPr>
              <p:spPr bwMode="auto">
                <a:xfrm>
                  <a:off x="2076" y="7389"/>
                  <a:ext cx="310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36" name="Group 460"/>
              <p:cNvGrpSpPr>
                <a:grpSpLocks noChangeAspect="1"/>
              </p:cNvGrpSpPr>
              <p:nvPr/>
            </p:nvGrpSpPr>
            <p:grpSpPr bwMode="auto">
              <a:xfrm>
                <a:off x="2386" y="7389"/>
                <a:ext cx="530" cy="999"/>
                <a:chOff x="2386" y="7389"/>
                <a:chExt cx="530" cy="999"/>
              </a:xfrm>
            </p:grpSpPr>
            <p:sp>
              <p:nvSpPr>
                <p:cNvPr id="24719" name="Rectangle 143"/>
                <p:cNvSpPr>
                  <a:spLocks noChangeAspect="1" noChangeArrowheads="1"/>
                </p:cNvSpPr>
                <p:nvPr/>
              </p:nvSpPr>
              <p:spPr bwMode="auto">
                <a:xfrm>
                  <a:off x="2415" y="7409"/>
                  <a:ext cx="473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35" name="Rectangle 459"/>
                <p:cNvSpPr>
                  <a:spLocks noChangeAspect="1" noChangeArrowheads="1"/>
                </p:cNvSpPr>
                <p:nvPr/>
              </p:nvSpPr>
              <p:spPr bwMode="auto">
                <a:xfrm>
                  <a:off x="2386" y="7389"/>
                  <a:ext cx="530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38" name="Group 462"/>
              <p:cNvGrpSpPr>
                <a:grpSpLocks noChangeAspect="1"/>
              </p:cNvGrpSpPr>
              <p:nvPr/>
            </p:nvGrpSpPr>
            <p:grpSpPr bwMode="auto">
              <a:xfrm>
                <a:off x="2916" y="7389"/>
                <a:ext cx="548" cy="999"/>
                <a:chOff x="2916" y="7389"/>
                <a:chExt cx="548" cy="999"/>
              </a:xfrm>
            </p:grpSpPr>
            <p:sp>
              <p:nvSpPr>
                <p:cNvPr id="24720" name="Rectangle 144"/>
                <p:cNvSpPr>
                  <a:spLocks noChangeAspect="1" noChangeArrowheads="1"/>
                </p:cNvSpPr>
                <p:nvPr/>
              </p:nvSpPr>
              <p:spPr bwMode="auto">
                <a:xfrm>
                  <a:off x="2944" y="7409"/>
                  <a:ext cx="492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37" name="Rectangle 461"/>
                <p:cNvSpPr>
                  <a:spLocks noChangeAspect="1" noChangeArrowheads="1"/>
                </p:cNvSpPr>
                <p:nvPr/>
              </p:nvSpPr>
              <p:spPr bwMode="auto">
                <a:xfrm>
                  <a:off x="2916" y="7389"/>
                  <a:ext cx="548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40" name="Group 464"/>
              <p:cNvGrpSpPr>
                <a:grpSpLocks noChangeAspect="1"/>
              </p:cNvGrpSpPr>
              <p:nvPr/>
            </p:nvGrpSpPr>
            <p:grpSpPr bwMode="auto">
              <a:xfrm>
                <a:off x="3464" y="7389"/>
                <a:ext cx="471" cy="999"/>
                <a:chOff x="3464" y="7389"/>
                <a:chExt cx="471" cy="999"/>
              </a:xfrm>
            </p:grpSpPr>
            <p:sp>
              <p:nvSpPr>
                <p:cNvPr id="24721" name="Rectangle 145"/>
                <p:cNvSpPr>
                  <a:spLocks noChangeAspect="1" noChangeArrowheads="1"/>
                </p:cNvSpPr>
                <p:nvPr/>
              </p:nvSpPr>
              <p:spPr bwMode="auto">
                <a:xfrm>
                  <a:off x="3493" y="7409"/>
                  <a:ext cx="413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39" name="Rectangle 463"/>
                <p:cNvSpPr>
                  <a:spLocks noChangeAspect="1" noChangeArrowheads="1"/>
                </p:cNvSpPr>
                <p:nvPr/>
              </p:nvSpPr>
              <p:spPr bwMode="auto">
                <a:xfrm>
                  <a:off x="3464" y="7389"/>
                  <a:ext cx="471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42" name="Group 466"/>
              <p:cNvGrpSpPr>
                <a:grpSpLocks noChangeAspect="1"/>
              </p:cNvGrpSpPr>
              <p:nvPr/>
            </p:nvGrpSpPr>
            <p:grpSpPr bwMode="auto">
              <a:xfrm>
                <a:off x="3935" y="7389"/>
                <a:ext cx="452" cy="999"/>
                <a:chOff x="3935" y="7389"/>
                <a:chExt cx="452" cy="999"/>
              </a:xfrm>
            </p:grpSpPr>
            <p:sp>
              <p:nvSpPr>
                <p:cNvPr id="24722" name="Rectangle 146"/>
                <p:cNvSpPr>
                  <a:spLocks noChangeAspect="1" noChangeArrowheads="1"/>
                </p:cNvSpPr>
                <p:nvPr/>
              </p:nvSpPr>
              <p:spPr bwMode="auto">
                <a:xfrm>
                  <a:off x="3963" y="7409"/>
                  <a:ext cx="395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41" name="Rectangle 465"/>
                <p:cNvSpPr>
                  <a:spLocks noChangeAspect="1" noChangeArrowheads="1"/>
                </p:cNvSpPr>
                <p:nvPr/>
              </p:nvSpPr>
              <p:spPr bwMode="auto">
                <a:xfrm>
                  <a:off x="3935" y="7389"/>
                  <a:ext cx="452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44" name="Group 468"/>
              <p:cNvGrpSpPr>
                <a:grpSpLocks noChangeAspect="1"/>
              </p:cNvGrpSpPr>
              <p:nvPr/>
            </p:nvGrpSpPr>
            <p:grpSpPr bwMode="auto">
              <a:xfrm>
                <a:off x="0" y="7907"/>
                <a:ext cx="1035" cy="1001"/>
                <a:chOff x="0" y="7907"/>
                <a:chExt cx="1035" cy="1001"/>
              </a:xfrm>
            </p:grpSpPr>
            <p:sp>
              <p:nvSpPr>
                <p:cNvPr id="24723" name="Rectangle 147"/>
                <p:cNvSpPr>
                  <a:spLocks noChangeAspect="1" noChangeArrowheads="1"/>
                </p:cNvSpPr>
                <p:nvPr/>
              </p:nvSpPr>
              <p:spPr bwMode="auto">
                <a:xfrm>
                  <a:off x="29" y="7929"/>
                  <a:ext cx="978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r>
                    <a:rPr lang="pt-BR"/>
                    <a:t>Santa Catarina (1994)</a:t>
                  </a:r>
                  <a:endParaRPr lang="en-US"/>
                </a:p>
                <a:p>
                  <a:pPr eaLnBrk="0" hangingPunct="0"/>
                  <a:endParaRPr lang="en-US" sz="2400"/>
                </a:p>
              </p:txBody>
            </p:sp>
            <p:sp>
              <p:nvSpPr>
                <p:cNvPr id="25043" name="Rectangle 467"/>
                <p:cNvSpPr>
                  <a:spLocks noChangeAspect="1" noChangeArrowheads="1"/>
                </p:cNvSpPr>
                <p:nvPr/>
              </p:nvSpPr>
              <p:spPr bwMode="auto">
                <a:xfrm>
                  <a:off x="0" y="7907"/>
                  <a:ext cx="1035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46" name="Group 470"/>
              <p:cNvGrpSpPr>
                <a:grpSpLocks noChangeAspect="1"/>
              </p:cNvGrpSpPr>
              <p:nvPr/>
            </p:nvGrpSpPr>
            <p:grpSpPr bwMode="auto">
              <a:xfrm>
                <a:off x="1035" y="7907"/>
                <a:ext cx="603" cy="1001"/>
                <a:chOff x="1035" y="7907"/>
                <a:chExt cx="603" cy="1001"/>
              </a:xfrm>
            </p:grpSpPr>
            <p:sp>
              <p:nvSpPr>
                <p:cNvPr id="24724" name="Rectangle 148"/>
                <p:cNvSpPr>
                  <a:spLocks noChangeAspect="1" noChangeArrowheads="1"/>
                </p:cNvSpPr>
                <p:nvPr/>
              </p:nvSpPr>
              <p:spPr bwMode="auto">
                <a:xfrm>
                  <a:off x="1064" y="7929"/>
                  <a:ext cx="546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45" name="Rectangle 469"/>
                <p:cNvSpPr>
                  <a:spLocks noChangeAspect="1" noChangeArrowheads="1"/>
                </p:cNvSpPr>
                <p:nvPr/>
              </p:nvSpPr>
              <p:spPr bwMode="auto">
                <a:xfrm>
                  <a:off x="1035" y="7907"/>
                  <a:ext cx="603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48" name="Group 472"/>
              <p:cNvGrpSpPr>
                <a:grpSpLocks noChangeAspect="1"/>
              </p:cNvGrpSpPr>
              <p:nvPr/>
            </p:nvGrpSpPr>
            <p:grpSpPr bwMode="auto">
              <a:xfrm>
                <a:off x="1638" y="7907"/>
                <a:ext cx="438" cy="1001"/>
                <a:chOff x="1638" y="7907"/>
                <a:chExt cx="438" cy="1001"/>
              </a:xfrm>
            </p:grpSpPr>
            <p:sp>
              <p:nvSpPr>
                <p:cNvPr id="24725" name="Rectangle 149"/>
                <p:cNvSpPr>
                  <a:spLocks noChangeAspect="1" noChangeArrowheads="1"/>
                </p:cNvSpPr>
                <p:nvPr/>
              </p:nvSpPr>
              <p:spPr bwMode="auto">
                <a:xfrm>
                  <a:off x="1666" y="7929"/>
                  <a:ext cx="382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47" name="Rectangle 471"/>
                <p:cNvSpPr>
                  <a:spLocks noChangeAspect="1" noChangeArrowheads="1"/>
                </p:cNvSpPr>
                <p:nvPr/>
              </p:nvSpPr>
              <p:spPr bwMode="auto">
                <a:xfrm>
                  <a:off x="1638" y="7907"/>
                  <a:ext cx="43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50" name="Group 474"/>
              <p:cNvGrpSpPr>
                <a:grpSpLocks noChangeAspect="1"/>
              </p:cNvGrpSpPr>
              <p:nvPr/>
            </p:nvGrpSpPr>
            <p:grpSpPr bwMode="auto">
              <a:xfrm>
                <a:off x="2076" y="7907"/>
                <a:ext cx="310" cy="1001"/>
                <a:chOff x="2076" y="7907"/>
                <a:chExt cx="310" cy="1001"/>
              </a:xfrm>
            </p:grpSpPr>
            <p:sp>
              <p:nvSpPr>
                <p:cNvPr id="24726" name="Rectangle 150"/>
                <p:cNvSpPr>
                  <a:spLocks noChangeAspect="1" noChangeArrowheads="1"/>
                </p:cNvSpPr>
                <p:nvPr/>
              </p:nvSpPr>
              <p:spPr bwMode="auto">
                <a:xfrm>
                  <a:off x="2104" y="7929"/>
                  <a:ext cx="254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49" name="Rectangle 473"/>
                <p:cNvSpPr>
                  <a:spLocks noChangeAspect="1" noChangeArrowheads="1"/>
                </p:cNvSpPr>
                <p:nvPr/>
              </p:nvSpPr>
              <p:spPr bwMode="auto">
                <a:xfrm>
                  <a:off x="2076" y="7907"/>
                  <a:ext cx="31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52" name="Group 476"/>
              <p:cNvGrpSpPr>
                <a:grpSpLocks noChangeAspect="1"/>
              </p:cNvGrpSpPr>
              <p:nvPr/>
            </p:nvGrpSpPr>
            <p:grpSpPr bwMode="auto">
              <a:xfrm>
                <a:off x="2386" y="7907"/>
                <a:ext cx="530" cy="1001"/>
                <a:chOff x="2386" y="7907"/>
                <a:chExt cx="530" cy="1001"/>
              </a:xfrm>
            </p:grpSpPr>
            <p:sp>
              <p:nvSpPr>
                <p:cNvPr id="24727" name="Rectangle 151"/>
                <p:cNvSpPr>
                  <a:spLocks noChangeAspect="1" noChangeArrowheads="1"/>
                </p:cNvSpPr>
                <p:nvPr/>
              </p:nvSpPr>
              <p:spPr bwMode="auto">
                <a:xfrm>
                  <a:off x="2415" y="7929"/>
                  <a:ext cx="473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51" name="Rectangle 475"/>
                <p:cNvSpPr>
                  <a:spLocks noChangeAspect="1" noChangeArrowheads="1"/>
                </p:cNvSpPr>
                <p:nvPr/>
              </p:nvSpPr>
              <p:spPr bwMode="auto">
                <a:xfrm>
                  <a:off x="2386" y="7907"/>
                  <a:ext cx="53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54" name="Group 478"/>
              <p:cNvGrpSpPr>
                <a:grpSpLocks noChangeAspect="1"/>
              </p:cNvGrpSpPr>
              <p:nvPr/>
            </p:nvGrpSpPr>
            <p:grpSpPr bwMode="auto">
              <a:xfrm>
                <a:off x="2916" y="7907"/>
                <a:ext cx="548" cy="1001"/>
                <a:chOff x="2916" y="7907"/>
                <a:chExt cx="548" cy="1001"/>
              </a:xfrm>
            </p:grpSpPr>
            <p:sp>
              <p:nvSpPr>
                <p:cNvPr id="24728" name="Rectangle 152"/>
                <p:cNvSpPr>
                  <a:spLocks noChangeAspect="1" noChangeArrowheads="1"/>
                </p:cNvSpPr>
                <p:nvPr/>
              </p:nvSpPr>
              <p:spPr bwMode="auto">
                <a:xfrm>
                  <a:off x="2944" y="7929"/>
                  <a:ext cx="492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53" name="Rectangle 477"/>
                <p:cNvSpPr>
                  <a:spLocks noChangeAspect="1" noChangeArrowheads="1"/>
                </p:cNvSpPr>
                <p:nvPr/>
              </p:nvSpPr>
              <p:spPr bwMode="auto">
                <a:xfrm>
                  <a:off x="2916" y="7907"/>
                  <a:ext cx="54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56" name="Group 480"/>
              <p:cNvGrpSpPr>
                <a:grpSpLocks noChangeAspect="1"/>
              </p:cNvGrpSpPr>
              <p:nvPr/>
            </p:nvGrpSpPr>
            <p:grpSpPr bwMode="auto">
              <a:xfrm>
                <a:off x="3464" y="7907"/>
                <a:ext cx="471" cy="1001"/>
                <a:chOff x="3464" y="7907"/>
                <a:chExt cx="471" cy="1001"/>
              </a:xfrm>
            </p:grpSpPr>
            <p:sp>
              <p:nvSpPr>
                <p:cNvPr id="24729" name="Rectangle 153"/>
                <p:cNvSpPr>
                  <a:spLocks noChangeAspect="1" noChangeArrowheads="1"/>
                </p:cNvSpPr>
                <p:nvPr/>
              </p:nvSpPr>
              <p:spPr bwMode="auto">
                <a:xfrm>
                  <a:off x="3493" y="7929"/>
                  <a:ext cx="413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55" name="Rectangle 479"/>
                <p:cNvSpPr>
                  <a:spLocks noChangeAspect="1" noChangeArrowheads="1"/>
                </p:cNvSpPr>
                <p:nvPr/>
              </p:nvSpPr>
              <p:spPr bwMode="auto">
                <a:xfrm>
                  <a:off x="3464" y="7907"/>
                  <a:ext cx="471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58" name="Group 482"/>
              <p:cNvGrpSpPr>
                <a:grpSpLocks noChangeAspect="1"/>
              </p:cNvGrpSpPr>
              <p:nvPr/>
            </p:nvGrpSpPr>
            <p:grpSpPr bwMode="auto">
              <a:xfrm>
                <a:off x="3935" y="7907"/>
                <a:ext cx="452" cy="1001"/>
                <a:chOff x="3935" y="7907"/>
                <a:chExt cx="452" cy="1001"/>
              </a:xfrm>
            </p:grpSpPr>
            <p:sp>
              <p:nvSpPr>
                <p:cNvPr id="24730" name="Rectangle 154"/>
                <p:cNvSpPr>
                  <a:spLocks noChangeAspect="1" noChangeArrowheads="1"/>
                </p:cNvSpPr>
                <p:nvPr/>
              </p:nvSpPr>
              <p:spPr bwMode="auto">
                <a:xfrm>
                  <a:off x="3963" y="7929"/>
                  <a:ext cx="395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57" name="Rectangle 481"/>
                <p:cNvSpPr>
                  <a:spLocks noChangeAspect="1" noChangeArrowheads="1"/>
                </p:cNvSpPr>
                <p:nvPr/>
              </p:nvSpPr>
              <p:spPr bwMode="auto">
                <a:xfrm>
                  <a:off x="3935" y="7907"/>
                  <a:ext cx="452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60" name="Group 484"/>
              <p:cNvGrpSpPr>
                <a:grpSpLocks noChangeAspect="1"/>
              </p:cNvGrpSpPr>
              <p:nvPr/>
            </p:nvGrpSpPr>
            <p:grpSpPr bwMode="auto">
              <a:xfrm>
                <a:off x="0" y="8310"/>
                <a:ext cx="1035" cy="1001"/>
                <a:chOff x="0" y="8310"/>
                <a:chExt cx="1035" cy="1001"/>
              </a:xfrm>
            </p:grpSpPr>
            <p:sp>
              <p:nvSpPr>
                <p:cNvPr id="24731" name="Rectangle 155"/>
                <p:cNvSpPr>
                  <a:spLocks noChangeAspect="1" noChangeArrowheads="1"/>
                </p:cNvSpPr>
                <p:nvPr/>
              </p:nvSpPr>
              <p:spPr bwMode="auto">
                <a:xfrm>
                  <a:off x="29" y="8332"/>
                  <a:ext cx="978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r>
                    <a:rPr lang="pt-BR"/>
                    <a:t>São Paulo (2000)</a:t>
                  </a:r>
                  <a:endParaRPr lang="en-US"/>
                </a:p>
                <a:p>
                  <a:pPr eaLnBrk="0" hangingPunct="0"/>
                  <a:endParaRPr lang="en-US" sz="2400"/>
                </a:p>
              </p:txBody>
            </p:sp>
            <p:sp>
              <p:nvSpPr>
                <p:cNvPr id="25059" name="Rectangle 483"/>
                <p:cNvSpPr>
                  <a:spLocks noChangeAspect="1" noChangeArrowheads="1"/>
                </p:cNvSpPr>
                <p:nvPr/>
              </p:nvSpPr>
              <p:spPr bwMode="auto">
                <a:xfrm>
                  <a:off x="0" y="8310"/>
                  <a:ext cx="1035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62" name="Group 486"/>
              <p:cNvGrpSpPr>
                <a:grpSpLocks noChangeAspect="1"/>
              </p:cNvGrpSpPr>
              <p:nvPr/>
            </p:nvGrpSpPr>
            <p:grpSpPr bwMode="auto">
              <a:xfrm>
                <a:off x="1035" y="8310"/>
                <a:ext cx="603" cy="1001"/>
                <a:chOff x="1035" y="8310"/>
                <a:chExt cx="603" cy="1001"/>
              </a:xfrm>
            </p:grpSpPr>
            <p:sp>
              <p:nvSpPr>
                <p:cNvPr id="24732" name="Rectangle 156"/>
                <p:cNvSpPr>
                  <a:spLocks noChangeAspect="1" noChangeArrowheads="1"/>
                </p:cNvSpPr>
                <p:nvPr/>
              </p:nvSpPr>
              <p:spPr bwMode="auto">
                <a:xfrm>
                  <a:off x="1064" y="8332"/>
                  <a:ext cx="546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61" name="Rectangle 485"/>
                <p:cNvSpPr>
                  <a:spLocks noChangeAspect="1" noChangeArrowheads="1"/>
                </p:cNvSpPr>
                <p:nvPr/>
              </p:nvSpPr>
              <p:spPr bwMode="auto">
                <a:xfrm>
                  <a:off x="1035" y="8310"/>
                  <a:ext cx="603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64" name="Group 488"/>
              <p:cNvGrpSpPr>
                <a:grpSpLocks noChangeAspect="1"/>
              </p:cNvGrpSpPr>
              <p:nvPr/>
            </p:nvGrpSpPr>
            <p:grpSpPr bwMode="auto">
              <a:xfrm>
                <a:off x="1638" y="8310"/>
                <a:ext cx="438" cy="1001"/>
                <a:chOff x="1638" y="8310"/>
                <a:chExt cx="438" cy="1001"/>
              </a:xfrm>
            </p:grpSpPr>
            <p:sp>
              <p:nvSpPr>
                <p:cNvPr id="24733" name="Rectangle 157"/>
                <p:cNvSpPr>
                  <a:spLocks noChangeAspect="1" noChangeArrowheads="1"/>
                </p:cNvSpPr>
                <p:nvPr/>
              </p:nvSpPr>
              <p:spPr bwMode="auto">
                <a:xfrm>
                  <a:off x="1666" y="8332"/>
                  <a:ext cx="382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63" name="Rectangle 487"/>
                <p:cNvSpPr>
                  <a:spLocks noChangeAspect="1" noChangeArrowheads="1"/>
                </p:cNvSpPr>
                <p:nvPr/>
              </p:nvSpPr>
              <p:spPr bwMode="auto">
                <a:xfrm>
                  <a:off x="1638" y="8310"/>
                  <a:ext cx="43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66" name="Group 490"/>
              <p:cNvGrpSpPr>
                <a:grpSpLocks noChangeAspect="1"/>
              </p:cNvGrpSpPr>
              <p:nvPr/>
            </p:nvGrpSpPr>
            <p:grpSpPr bwMode="auto">
              <a:xfrm>
                <a:off x="2076" y="8310"/>
                <a:ext cx="310" cy="1001"/>
                <a:chOff x="2076" y="8310"/>
                <a:chExt cx="310" cy="1001"/>
              </a:xfrm>
            </p:grpSpPr>
            <p:sp>
              <p:nvSpPr>
                <p:cNvPr id="24734" name="Rectangle 158"/>
                <p:cNvSpPr>
                  <a:spLocks noChangeAspect="1" noChangeArrowheads="1"/>
                </p:cNvSpPr>
                <p:nvPr/>
              </p:nvSpPr>
              <p:spPr bwMode="auto">
                <a:xfrm>
                  <a:off x="2104" y="8332"/>
                  <a:ext cx="254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65" name="Rectangle 489"/>
                <p:cNvSpPr>
                  <a:spLocks noChangeAspect="1" noChangeArrowheads="1"/>
                </p:cNvSpPr>
                <p:nvPr/>
              </p:nvSpPr>
              <p:spPr bwMode="auto">
                <a:xfrm>
                  <a:off x="2076" y="8310"/>
                  <a:ext cx="31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68" name="Group 492"/>
              <p:cNvGrpSpPr>
                <a:grpSpLocks noChangeAspect="1"/>
              </p:cNvGrpSpPr>
              <p:nvPr/>
            </p:nvGrpSpPr>
            <p:grpSpPr bwMode="auto">
              <a:xfrm>
                <a:off x="2386" y="8310"/>
                <a:ext cx="530" cy="1001"/>
                <a:chOff x="2386" y="8310"/>
                <a:chExt cx="530" cy="1001"/>
              </a:xfrm>
            </p:grpSpPr>
            <p:sp>
              <p:nvSpPr>
                <p:cNvPr id="24735" name="Rectangle 159"/>
                <p:cNvSpPr>
                  <a:spLocks noChangeAspect="1" noChangeArrowheads="1"/>
                </p:cNvSpPr>
                <p:nvPr/>
              </p:nvSpPr>
              <p:spPr bwMode="auto">
                <a:xfrm>
                  <a:off x="2415" y="8332"/>
                  <a:ext cx="473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67" name="Rectangle 491"/>
                <p:cNvSpPr>
                  <a:spLocks noChangeAspect="1" noChangeArrowheads="1"/>
                </p:cNvSpPr>
                <p:nvPr/>
              </p:nvSpPr>
              <p:spPr bwMode="auto">
                <a:xfrm>
                  <a:off x="2386" y="8310"/>
                  <a:ext cx="53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70" name="Group 494"/>
              <p:cNvGrpSpPr>
                <a:grpSpLocks noChangeAspect="1"/>
              </p:cNvGrpSpPr>
              <p:nvPr/>
            </p:nvGrpSpPr>
            <p:grpSpPr bwMode="auto">
              <a:xfrm>
                <a:off x="2916" y="8310"/>
                <a:ext cx="548" cy="1001"/>
                <a:chOff x="2916" y="8310"/>
                <a:chExt cx="548" cy="1001"/>
              </a:xfrm>
            </p:grpSpPr>
            <p:sp>
              <p:nvSpPr>
                <p:cNvPr id="24736" name="Rectangle 160"/>
                <p:cNvSpPr>
                  <a:spLocks noChangeAspect="1" noChangeArrowheads="1"/>
                </p:cNvSpPr>
                <p:nvPr/>
              </p:nvSpPr>
              <p:spPr bwMode="auto">
                <a:xfrm>
                  <a:off x="2944" y="8332"/>
                  <a:ext cx="492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69" name="Rectangle 493"/>
                <p:cNvSpPr>
                  <a:spLocks noChangeAspect="1" noChangeArrowheads="1"/>
                </p:cNvSpPr>
                <p:nvPr/>
              </p:nvSpPr>
              <p:spPr bwMode="auto">
                <a:xfrm>
                  <a:off x="2916" y="8310"/>
                  <a:ext cx="54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72" name="Group 496"/>
              <p:cNvGrpSpPr>
                <a:grpSpLocks noChangeAspect="1"/>
              </p:cNvGrpSpPr>
              <p:nvPr/>
            </p:nvGrpSpPr>
            <p:grpSpPr bwMode="auto">
              <a:xfrm>
                <a:off x="3464" y="8310"/>
                <a:ext cx="471" cy="1001"/>
                <a:chOff x="3464" y="8310"/>
                <a:chExt cx="471" cy="1001"/>
              </a:xfrm>
            </p:grpSpPr>
            <p:sp>
              <p:nvSpPr>
                <p:cNvPr id="24737" name="Rectangle 161"/>
                <p:cNvSpPr>
                  <a:spLocks noChangeAspect="1" noChangeArrowheads="1"/>
                </p:cNvSpPr>
                <p:nvPr/>
              </p:nvSpPr>
              <p:spPr bwMode="auto">
                <a:xfrm>
                  <a:off x="3493" y="8332"/>
                  <a:ext cx="413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71" name="Rectangle 495"/>
                <p:cNvSpPr>
                  <a:spLocks noChangeAspect="1" noChangeArrowheads="1"/>
                </p:cNvSpPr>
                <p:nvPr/>
              </p:nvSpPr>
              <p:spPr bwMode="auto">
                <a:xfrm>
                  <a:off x="3464" y="8310"/>
                  <a:ext cx="471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74" name="Group 498"/>
              <p:cNvGrpSpPr>
                <a:grpSpLocks noChangeAspect="1"/>
              </p:cNvGrpSpPr>
              <p:nvPr/>
            </p:nvGrpSpPr>
            <p:grpSpPr bwMode="auto">
              <a:xfrm>
                <a:off x="3935" y="8310"/>
                <a:ext cx="452" cy="1001"/>
                <a:chOff x="3935" y="8310"/>
                <a:chExt cx="452" cy="1001"/>
              </a:xfrm>
            </p:grpSpPr>
            <p:sp>
              <p:nvSpPr>
                <p:cNvPr id="24738" name="Rectangle 162"/>
                <p:cNvSpPr>
                  <a:spLocks noChangeAspect="1" noChangeArrowheads="1"/>
                </p:cNvSpPr>
                <p:nvPr/>
              </p:nvSpPr>
              <p:spPr bwMode="auto">
                <a:xfrm>
                  <a:off x="3963" y="8332"/>
                  <a:ext cx="395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73" name="Rectangle 497"/>
                <p:cNvSpPr>
                  <a:spLocks noChangeAspect="1" noChangeArrowheads="1"/>
                </p:cNvSpPr>
                <p:nvPr/>
              </p:nvSpPr>
              <p:spPr bwMode="auto">
                <a:xfrm>
                  <a:off x="3935" y="8310"/>
                  <a:ext cx="452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76" name="Group 500"/>
              <p:cNvGrpSpPr>
                <a:grpSpLocks noChangeAspect="1"/>
              </p:cNvGrpSpPr>
              <p:nvPr/>
            </p:nvGrpSpPr>
            <p:grpSpPr bwMode="auto">
              <a:xfrm>
                <a:off x="0" y="8713"/>
                <a:ext cx="1035" cy="1001"/>
                <a:chOff x="0" y="8713"/>
                <a:chExt cx="1035" cy="1001"/>
              </a:xfrm>
            </p:grpSpPr>
            <p:sp>
              <p:nvSpPr>
                <p:cNvPr id="24739" name="Rectangle 163"/>
                <p:cNvSpPr>
                  <a:spLocks noChangeAspect="1" noChangeArrowheads="1"/>
                </p:cNvSpPr>
                <p:nvPr/>
              </p:nvSpPr>
              <p:spPr bwMode="auto">
                <a:xfrm>
                  <a:off x="29" y="8735"/>
                  <a:ext cx="978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r>
                    <a:rPr lang="en-US"/>
                    <a:t>Sergipe (1998)</a:t>
                  </a:r>
                </a:p>
                <a:p>
                  <a:pPr eaLnBrk="0" hangingPunct="0"/>
                  <a:endParaRPr lang="en-US" sz="2400"/>
                </a:p>
              </p:txBody>
            </p:sp>
            <p:sp>
              <p:nvSpPr>
                <p:cNvPr id="25075" name="Rectangle 499"/>
                <p:cNvSpPr>
                  <a:spLocks noChangeAspect="1" noChangeArrowheads="1"/>
                </p:cNvSpPr>
                <p:nvPr/>
              </p:nvSpPr>
              <p:spPr bwMode="auto">
                <a:xfrm>
                  <a:off x="0" y="8713"/>
                  <a:ext cx="1035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78" name="Group 502"/>
              <p:cNvGrpSpPr>
                <a:grpSpLocks noChangeAspect="1"/>
              </p:cNvGrpSpPr>
              <p:nvPr/>
            </p:nvGrpSpPr>
            <p:grpSpPr bwMode="auto">
              <a:xfrm>
                <a:off x="1035" y="8713"/>
                <a:ext cx="603" cy="1001"/>
                <a:chOff x="1035" y="8713"/>
                <a:chExt cx="603" cy="1001"/>
              </a:xfrm>
            </p:grpSpPr>
            <p:sp>
              <p:nvSpPr>
                <p:cNvPr id="24740" name="Rectangle 164"/>
                <p:cNvSpPr>
                  <a:spLocks noChangeAspect="1" noChangeArrowheads="1"/>
                </p:cNvSpPr>
                <p:nvPr/>
              </p:nvSpPr>
              <p:spPr bwMode="auto">
                <a:xfrm>
                  <a:off x="1064" y="8735"/>
                  <a:ext cx="546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X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77" name="Rectangle 501"/>
                <p:cNvSpPr>
                  <a:spLocks noChangeAspect="1" noChangeArrowheads="1"/>
                </p:cNvSpPr>
                <p:nvPr/>
              </p:nvSpPr>
              <p:spPr bwMode="auto">
                <a:xfrm>
                  <a:off x="1035" y="8713"/>
                  <a:ext cx="603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80" name="Group 504"/>
              <p:cNvGrpSpPr>
                <a:grpSpLocks noChangeAspect="1"/>
              </p:cNvGrpSpPr>
              <p:nvPr/>
            </p:nvGrpSpPr>
            <p:grpSpPr bwMode="auto">
              <a:xfrm>
                <a:off x="1638" y="8713"/>
                <a:ext cx="438" cy="1001"/>
                <a:chOff x="1638" y="8713"/>
                <a:chExt cx="438" cy="1001"/>
              </a:xfrm>
            </p:grpSpPr>
            <p:sp>
              <p:nvSpPr>
                <p:cNvPr id="24741" name="Rectangle 165"/>
                <p:cNvSpPr>
                  <a:spLocks noChangeAspect="1" noChangeArrowheads="1"/>
                </p:cNvSpPr>
                <p:nvPr/>
              </p:nvSpPr>
              <p:spPr bwMode="auto">
                <a:xfrm>
                  <a:off x="1666" y="8735"/>
                  <a:ext cx="382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X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79" name="Rectangle 503"/>
                <p:cNvSpPr>
                  <a:spLocks noChangeAspect="1" noChangeArrowheads="1"/>
                </p:cNvSpPr>
                <p:nvPr/>
              </p:nvSpPr>
              <p:spPr bwMode="auto">
                <a:xfrm>
                  <a:off x="1638" y="8713"/>
                  <a:ext cx="43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82" name="Group 506"/>
              <p:cNvGrpSpPr>
                <a:grpSpLocks noChangeAspect="1"/>
              </p:cNvGrpSpPr>
              <p:nvPr/>
            </p:nvGrpSpPr>
            <p:grpSpPr bwMode="auto">
              <a:xfrm>
                <a:off x="2076" y="8713"/>
                <a:ext cx="310" cy="1001"/>
                <a:chOff x="2076" y="8713"/>
                <a:chExt cx="310" cy="1001"/>
              </a:xfrm>
            </p:grpSpPr>
            <p:sp>
              <p:nvSpPr>
                <p:cNvPr id="24742" name="Rectangle 166"/>
                <p:cNvSpPr>
                  <a:spLocks noChangeAspect="1" noChangeArrowheads="1"/>
                </p:cNvSpPr>
                <p:nvPr/>
              </p:nvSpPr>
              <p:spPr bwMode="auto">
                <a:xfrm>
                  <a:off x="2104" y="8735"/>
                  <a:ext cx="254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X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81" name="Rectangle 505"/>
                <p:cNvSpPr>
                  <a:spLocks noChangeAspect="1" noChangeArrowheads="1"/>
                </p:cNvSpPr>
                <p:nvPr/>
              </p:nvSpPr>
              <p:spPr bwMode="auto">
                <a:xfrm>
                  <a:off x="2076" y="8713"/>
                  <a:ext cx="31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84" name="Group 508"/>
              <p:cNvGrpSpPr>
                <a:grpSpLocks noChangeAspect="1"/>
              </p:cNvGrpSpPr>
              <p:nvPr/>
            </p:nvGrpSpPr>
            <p:grpSpPr bwMode="auto">
              <a:xfrm>
                <a:off x="2386" y="8713"/>
                <a:ext cx="530" cy="1001"/>
                <a:chOff x="2386" y="8713"/>
                <a:chExt cx="530" cy="1001"/>
              </a:xfrm>
            </p:grpSpPr>
            <p:sp>
              <p:nvSpPr>
                <p:cNvPr id="24743" name="Rectangle 167"/>
                <p:cNvSpPr>
                  <a:spLocks noChangeAspect="1" noChangeArrowheads="1"/>
                </p:cNvSpPr>
                <p:nvPr/>
              </p:nvSpPr>
              <p:spPr bwMode="auto">
                <a:xfrm>
                  <a:off x="2415" y="8735"/>
                  <a:ext cx="473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83" name="Rectangle 507"/>
                <p:cNvSpPr>
                  <a:spLocks noChangeAspect="1" noChangeArrowheads="1"/>
                </p:cNvSpPr>
                <p:nvPr/>
              </p:nvSpPr>
              <p:spPr bwMode="auto">
                <a:xfrm>
                  <a:off x="2386" y="8713"/>
                  <a:ext cx="53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86" name="Group 510"/>
              <p:cNvGrpSpPr>
                <a:grpSpLocks noChangeAspect="1"/>
              </p:cNvGrpSpPr>
              <p:nvPr/>
            </p:nvGrpSpPr>
            <p:grpSpPr bwMode="auto">
              <a:xfrm>
                <a:off x="2916" y="8713"/>
                <a:ext cx="548" cy="1001"/>
                <a:chOff x="2916" y="8713"/>
                <a:chExt cx="548" cy="1001"/>
              </a:xfrm>
            </p:grpSpPr>
            <p:sp>
              <p:nvSpPr>
                <p:cNvPr id="24744" name="Rectangle 16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4" y="8735"/>
                  <a:ext cx="492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85" name="Rectangle 509"/>
                <p:cNvSpPr>
                  <a:spLocks noChangeAspect="1" noChangeArrowheads="1"/>
                </p:cNvSpPr>
                <p:nvPr/>
              </p:nvSpPr>
              <p:spPr bwMode="auto">
                <a:xfrm>
                  <a:off x="2916" y="8713"/>
                  <a:ext cx="54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88" name="Group 512"/>
              <p:cNvGrpSpPr>
                <a:grpSpLocks noChangeAspect="1"/>
              </p:cNvGrpSpPr>
              <p:nvPr/>
            </p:nvGrpSpPr>
            <p:grpSpPr bwMode="auto">
              <a:xfrm>
                <a:off x="3464" y="8713"/>
                <a:ext cx="471" cy="1001"/>
                <a:chOff x="3464" y="8713"/>
                <a:chExt cx="471" cy="1001"/>
              </a:xfrm>
            </p:grpSpPr>
            <p:sp>
              <p:nvSpPr>
                <p:cNvPr id="24745" name="Rectangle 169"/>
                <p:cNvSpPr>
                  <a:spLocks noChangeAspect="1" noChangeArrowheads="1"/>
                </p:cNvSpPr>
                <p:nvPr/>
              </p:nvSpPr>
              <p:spPr bwMode="auto">
                <a:xfrm>
                  <a:off x="3493" y="8735"/>
                  <a:ext cx="413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X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87" name="Rectangle 511"/>
                <p:cNvSpPr>
                  <a:spLocks noChangeAspect="1" noChangeArrowheads="1"/>
                </p:cNvSpPr>
                <p:nvPr/>
              </p:nvSpPr>
              <p:spPr bwMode="auto">
                <a:xfrm>
                  <a:off x="3464" y="8713"/>
                  <a:ext cx="471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90" name="Group 514"/>
              <p:cNvGrpSpPr>
                <a:grpSpLocks noChangeAspect="1"/>
              </p:cNvGrpSpPr>
              <p:nvPr/>
            </p:nvGrpSpPr>
            <p:grpSpPr bwMode="auto">
              <a:xfrm>
                <a:off x="3935" y="8713"/>
                <a:ext cx="452" cy="1001"/>
                <a:chOff x="3935" y="8713"/>
                <a:chExt cx="452" cy="1001"/>
              </a:xfrm>
            </p:grpSpPr>
            <p:sp>
              <p:nvSpPr>
                <p:cNvPr id="24746" name="Rectangle 170"/>
                <p:cNvSpPr>
                  <a:spLocks noChangeAspect="1" noChangeArrowheads="1"/>
                </p:cNvSpPr>
                <p:nvPr/>
              </p:nvSpPr>
              <p:spPr bwMode="auto">
                <a:xfrm>
                  <a:off x="3963" y="8735"/>
                  <a:ext cx="395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89" name="Rectangle 513"/>
                <p:cNvSpPr>
                  <a:spLocks noChangeAspect="1" noChangeArrowheads="1"/>
                </p:cNvSpPr>
                <p:nvPr/>
              </p:nvSpPr>
              <p:spPr bwMode="auto">
                <a:xfrm>
                  <a:off x="3935" y="8713"/>
                  <a:ext cx="452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92" name="Group 516"/>
              <p:cNvGrpSpPr>
                <a:grpSpLocks noChangeAspect="1"/>
              </p:cNvGrpSpPr>
              <p:nvPr/>
            </p:nvGrpSpPr>
            <p:grpSpPr bwMode="auto">
              <a:xfrm>
                <a:off x="0" y="9116"/>
                <a:ext cx="1035" cy="999"/>
                <a:chOff x="0" y="9116"/>
                <a:chExt cx="1035" cy="999"/>
              </a:xfrm>
            </p:grpSpPr>
            <p:sp>
              <p:nvSpPr>
                <p:cNvPr id="24747" name="Rectangle 171"/>
                <p:cNvSpPr>
                  <a:spLocks noChangeAspect="1" noChangeArrowheads="1"/>
                </p:cNvSpPr>
                <p:nvPr/>
              </p:nvSpPr>
              <p:spPr bwMode="auto">
                <a:xfrm>
                  <a:off x="29" y="9136"/>
                  <a:ext cx="978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r>
                    <a:rPr lang="en-US"/>
                    <a:t>National (1997)</a:t>
                  </a:r>
                </a:p>
                <a:p>
                  <a:pPr eaLnBrk="0" hangingPunct="0"/>
                  <a:endParaRPr lang="en-US" sz="2400"/>
                </a:p>
              </p:txBody>
            </p:sp>
            <p:sp>
              <p:nvSpPr>
                <p:cNvPr id="25091" name="Rectangle 515"/>
                <p:cNvSpPr>
                  <a:spLocks noChangeAspect="1" noChangeArrowheads="1"/>
                </p:cNvSpPr>
                <p:nvPr/>
              </p:nvSpPr>
              <p:spPr bwMode="auto">
                <a:xfrm>
                  <a:off x="0" y="9116"/>
                  <a:ext cx="1035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94" name="Group 518"/>
              <p:cNvGrpSpPr>
                <a:grpSpLocks noChangeAspect="1"/>
              </p:cNvGrpSpPr>
              <p:nvPr/>
            </p:nvGrpSpPr>
            <p:grpSpPr bwMode="auto">
              <a:xfrm>
                <a:off x="1035" y="9116"/>
                <a:ext cx="603" cy="999"/>
                <a:chOff x="1035" y="9116"/>
                <a:chExt cx="603" cy="999"/>
              </a:xfrm>
            </p:grpSpPr>
            <p:sp>
              <p:nvSpPr>
                <p:cNvPr id="24748" name="Rectangle 172"/>
                <p:cNvSpPr>
                  <a:spLocks noChangeAspect="1" noChangeArrowheads="1"/>
                </p:cNvSpPr>
                <p:nvPr/>
              </p:nvSpPr>
              <p:spPr bwMode="auto">
                <a:xfrm>
                  <a:off x="1064" y="9136"/>
                  <a:ext cx="546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X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93" name="Rectangle 517"/>
                <p:cNvSpPr>
                  <a:spLocks noChangeAspect="1" noChangeArrowheads="1"/>
                </p:cNvSpPr>
                <p:nvPr/>
              </p:nvSpPr>
              <p:spPr bwMode="auto">
                <a:xfrm>
                  <a:off x="1035" y="9116"/>
                  <a:ext cx="603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96" name="Group 520"/>
              <p:cNvGrpSpPr>
                <a:grpSpLocks noChangeAspect="1"/>
              </p:cNvGrpSpPr>
              <p:nvPr/>
            </p:nvGrpSpPr>
            <p:grpSpPr bwMode="auto">
              <a:xfrm>
                <a:off x="1638" y="9116"/>
                <a:ext cx="438" cy="999"/>
                <a:chOff x="1638" y="9116"/>
                <a:chExt cx="438" cy="999"/>
              </a:xfrm>
            </p:grpSpPr>
            <p:sp>
              <p:nvSpPr>
                <p:cNvPr id="24749" name="Rectangle 173"/>
                <p:cNvSpPr>
                  <a:spLocks noChangeAspect="1" noChangeArrowheads="1"/>
                </p:cNvSpPr>
                <p:nvPr/>
              </p:nvSpPr>
              <p:spPr bwMode="auto">
                <a:xfrm>
                  <a:off x="1666" y="9136"/>
                  <a:ext cx="382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X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95" name="Rectangle 519"/>
                <p:cNvSpPr>
                  <a:spLocks noChangeAspect="1" noChangeArrowheads="1"/>
                </p:cNvSpPr>
                <p:nvPr/>
              </p:nvSpPr>
              <p:spPr bwMode="auto">
                <a:xfrm>
                  <a:off x="1638" y="9116"/>
                  <a:ext cx="43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98" name="Group 522"/>
              <p:cNvGrpSpPr>
                <a:grpSpLocks noChangeAspect="1"/>
              </p:cNvGrpSpPr>
              <p:nvPr/>
            </p:nvGrpSpPr>
            <p:grpSpPr bwMode="auto">
              <a:xfrm>
                <a:off x="2076" y="9116"/>
                <a:ext cx="310" cy="999"/>
                <a:chOff x="2076" y="9116"/>
                <a:chExt cx="310" cy="999"/>
              </a:xfrm>
            </p:grpSpPr>
            <p:sp>
              <p:nvSpPr>
                <p:cNvPr id="24750" name="Rectangle 174"/>
                <p:cNvSpPr>
                  <a:spLocks noChangeAspect="1" noChangeArrowheads="1"/>
                </p:cNvSpPr>
                <p:nvPr/>
              </p:nvSpPr>
              <p:spPr bwMode="auto">
                <a:xfrm>
                  <a:off x="2104" y="9136"/>
                  <a:ext cx="254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X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97" name="Rectangle 521"/>
                <p:cNvSpPr>
                  <a:spLocks noChangeAspect="1" noChangeArrowheads="1"/>
                </p:cNvSpPr>
                <p:nvPr/>
              </p:nvSpPr>
              <p:spPr bwMode="auto">
                <a:xfrm>
                  <a:off x="2076" y="9116"/>
                  <a:ext cx="31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100" name="Group 524"/>
              <p:cNvGrpSpPr>
                <a:grpSpLocks noChangeAspect="1"/>
              </p:cNvGrpSpPr>
              <p:nvPr/>
            </p:nvGrpSpPr>
            <p:grpSpPr bwMode="auto">
              <a:xfrm>
                <a:off x="2386" y="9116"/>
                <a:ext cx="530" cy="999"/>
                <a:chOff x="2386" y="9116"/>
                <a:chExt cx="530" cy="999"/>
              </a:xfrm>
            </p:grpSpPr>
            <p:sp>
              <p:nvSpPr>
                <p:cNvPr id="24751" name="Rectangle 175"/>
                <p:cNvSpPr>
                  <a:spLocks noChangeAspect="1" noChangeArrowheads="1"/>
                </p:cNvSpPr>
                <p:nvPr/>
              </p:nvSpPr>
              <p:spPr bwMode="auto">
                <a:xfrm>
                  <a:off x="2415" y="9136"/>
                  <a:ext cx="473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99" name="Rectangle 523"/>
                <p:cNvSpPr>
                  <a:spLocks noChangeAspect="1" noChangeArrowheads="1"/>
                </p:cNvSpPr>
                <p:nvPr/>
              </p:nvSpPr>
              <p:spPr bwMode="auto">
                <a:xfrm>
                  <a:off x="2386" y="9116"/>
                  <a:ext cx="53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102" name="Group 526"/>
              <p:cNvGrpSpPr>
                <a:grpSpLocks noChangeAspect="1"/>
              </p:cNvGrpSpPr>
              <p:nvPr/>
            </p:nvGrpSpPr>
            <p:grpSpPr bwMode="auto">
              <a:xfrm>
                <a:off x="2916" y="9116"/>
                <a:ext cx="548" cy="999"/>
                <a:chOff x="2916" y="9116"/>
                <a:chExt cx="548" cy="999"/>
              </a:xfrm>
            </p:grpSpPr>
            <p:sp>
              <p:nvSpPr>
                <p:cNvPr id="24752" name="Rectangle 176"/>
                <p:cNvSpPr>
                  <a:spLocks noChangeAspect="1" noChangeArrowheads="1"/>
                </p:cNvSpPr>
                <p:nvPr/>
              </p:nvSpPr>
              <p:spPr bwMode="auto">
                <a:xfrm>
                  <a:off x="2944" y="9136"/>
                  <a:ext cx="492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101" name="Rectangle 525"/>
                <p:cNvSpPr>
                  <a:spLocks noChangeAspect="1" noChangeArrowheads="1"/>
                </p:cNvSpPr>
                <p:nvPr/>
              </p:nvSpPr>
              <p:spPr bwMode="auto">
                <a:xfrm>
                  <a:off x="2916" y="9116"/>
                  <a:ext cx="54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104" name="Group 528"/>
              <p:cNvGrpSpPr>
                <a:grpSpLocks noChangeAspect="1"/>
              </p:cNvGrpSpPr>
              <p:nvPr/>
            </p:nvGrpSpPr>
            <p:grpSpPr bwMode="auto">
              <a:xfrm>
                <a:off x="3464" y="9116"/>
                <a:ext cx="471" cy="999"/>
                <a:chOff x="3464" y="9116"/>
                <a:chExt cx="471" cy="999"/>
              </a:xfrm>
            </p:grpSpPr>
            <p:sp>
              <p:nvSpPr>
                <p:cNvPr id="24753" name="Rectangle 177"/>
                <p:cNvSpPr>
                  <a:spLocks noChangeAspect="1" noChangeArrowheads="1"/>
                </p:cNvSpPr>
                <p:nvPr/>
              </p:nvSpPr>
              <p:spPr bwMode="auto">
                <a:xfrm>
                  <a:off x="3493" y="9136"/>
                  <a:ext cx="413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X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103" name="Rectangle 527"/>
                <p:cNvSpPr>
                  <a:spLocks noChangeAspect="1" noChangeArrowheads="1"/>
                </p:cNvSpPr>
                <p:nvPr/>
              </p:nvSpPr>
              <p:spPr bwMode="auto">
                <a:xfrm>
                  <a:off x="3464" y="9116"/>
                  <a:ext cx="471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106" name="Group 530"/>
              <p:cNvGrpSpPr>
                <a:grpSpLocks noChangeAspect="1"/>
              </p:cNvGrpSpPr>
              <p:nvPr/>
            </p:nvGrpSpPr>
            <p:grpSpPr bwMode="auto">
              <a:xfrm>
                <a:off x="3935" y="9116"/>
                <a:ext cx="452" cy="999"/>
                <a:chOff x="3935" y="9116"/>
                <a:chExt cx="452" cy="999"/>
              </a:xfrm>
            </p:grpSpPr>
            <p:sp>
              <p:nvSpPr>
                <p:cNvPr id="24754" name="Rectangle 178"/>
                <p:cNvSpPr>
                  <a:spLocks noChangeAspect="1" noChangeArrowheads="1"/>
                </p:cNvSpPr>
                <p:nvPr/>
              </p:nvSpPr>
              <p:spPr bwMode="auto">
                <a:xfrm>
                  <a:off x="3963" y="9136"/>
                  <a:ext cx="395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105" name="Rectangle 529"/>
                <p:cNvSpPr>
                  <a:spLocks noChangeAspect="1" noChangeArrowheads="1"/>
                </p:cNvSpPr>
                <p:nvPr/>
              </p:nvSpPr>
              <p:spPr bwMode="auto">
                <a:xfrm>
                  <a:off x="3935" y="9116"/>
                  <a:ext cx="452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5108" name="Rectangle 532"/>
            <p:cNvSpPr>
              <a:spLocks noChangeAspect="1" noChangeArrowheads="1"/>
            </p:cNvSpPr>
            <p:nvPr/>
          </p:nvSpPr>
          <p:spPr bwMode="auto">
            <a:xfrm>
              <a:off x="-3" y="-3"/>
              <a:ext cx="4393" cy="9525"/>
            </a:xfrm>
            <a:prstGeom prst="rect">
              <a:avLst/>
            </a:prstGeom>
            <a:noFill/>
            <a:ln w="11112" cap="sq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pt-BR" sz="3200" b="1"/>
              <a:t>The State of Ceará</a:t>
            </a:r>
            <a:r>
              <a:rPr lang="pt-BR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696200" cy="4953000"/>
          </a:xfrm>
        </p:spPr>
        <p:txBody>
          <a:bodyPr/>
          <a:lstStyle/>
          <a:p>
            <a:r>
              <a:rPr lang="pt-BR" sz="2800"/>
              <a:t>Since early 90’s </a:t>
            </a:r>
          </a:p>
          <a:p>
            <a:r>
              <a:rPr lang="pt-BR" sz="2800"/>
              <a:t>Revenue-raising goals for reservoir and channel management for water distribution in semi-arid region</a:t>
            </a:r>
          </a:p>
          <a:p>
            <a:pPr>
              <a:buFontTx/>
              <a:buNone/>
            </a:pPr>
            <a:r>
              <a:rPr lang="pt-BR" sz="2800"/>
              <a:t>	Charge levels (US$/1000 m</a:t>
            </a:r>
            <a:r>
              <a:rPr lang="pt-BR" sz="2800" baseline="30000"/>
              <a:t>3 </a:t>
            </a:r>
            <a:r>
              <a:rPr lang="pt-BR" sz="2800"/>
              <a:t>) in 2001</a:t>
            </a:r>
            <a:endParaRPr lang="pt-BR" sz="2800" baseline="30000"/>
          </a:p>
          <a:p>
            <a:pPr>
              <a:buFontTx/>
              <a:buNone/>
            </a:pPr>
            <a:r>
              <a:rPr lang="pt-BR" sz="2800"/>
              <a:t>Industrial = 327; Domestic = 5.53-11.91	</a:t>
            </a:r>
          </a:p>
          <a:p>
            <a:pPr>
              <a:buFontTx/>
              <a:buNone/>
            </a:pPr>
            <a:r>
              <a:rPr lang="pt-BR" sz="2800"/>
              <a:t>Irrigation and aquaculture = 0.43-2.13	</a:t>
            </a:r>
          </a:p>
          <a:p>
            <a:pPr algn="just"/>
            <a:r>
              <a:rPr lang="pt-BR" sz="2800"/>
              <a:t>achievements over previous levels: 99% level of supply assurance for the industrial sector, 95% for urban consumers and 90% for the agriculture</a:t>
            </a:r>
          </a:p>
          <a:p>
            <a:pPr>
              <a:buFontTx/>
              <a:buNone/>
            </a:pPr>
            <a:endParaRPr lang="pt-BR" sz="2800"/>
          </a:p>
          <a:p>
            <a:endParaRPr lang="pt-BR"/>
          </a:p>
          <a:p>
            <a:pPr>
              <a:buFontTx/>
              <a:buNone/>
            </a:pPr>
            <a:endParaRPr lang="pt-B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pt-BR" sz="3200" b="1"/>
              <a:t>The State of São Paulo</a:t>
            </a:r>
            <a:endParaRPr lang="pt-BR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algn="just"/>
            <a:r>
              <a:rPr lang="pt-BR"/>
              <a:t>1992 state water law following the French system</a:t>
            </a:r>
          </a:p>
          <a:p>
            <a:pPr algn="just"/>
            <a:r>
              <a:rPr lang="pt-BR"/>
              <a:t>Pricing criteria for charges not approved yet</a:t>
            </a:r>
          </a:p>
          <a:p>
            <a:pPr algn="just"/>
            <a:r>
              <a:rPr lang="pt-BR"/>
              <a:t>Charges may vary according to the water source (superficial or underground); type, location and effective volume of use; conditions of water quality, availability and regularization in the basin; seasonal effects; and conservation measures. </a:t>
            </a:r>
          </a:p>
          <a:p>
            <a:endParaRPr lang="pt-BR"/>
          </a:p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apresentação\Turbilhao.pot</Template>
  <TotalTime>1031</TotalTime>
  <Words>1113</Words>
  <Application>Microsoft Office PowerPoint</Application>
  <PresentationFormat>On-screen Show (4:3)</PresentationFormat>
  <Paragraphs>321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Times New Roman</vt:lpstr>
      <vt:lpstr>SimSun</vt:lpstr>
      <vt:lpstr>Wingdings</vt:lpstr>
      <vt:lpstr>Estrutura padrão</vt:lpstr>
      <vt:lpstr>Slide 1</vt:lpstr>
      <vt:lpstr>Legal Framework</vt:lpstr>
      <vt:lpstr>The Old Paradigm</vt:lpstr>
      <vt:lpstr>The New Water Policy</vt:lpstr>
      <vt:lpstr>Slide 5</vt:lpstr>
      <vt:lpstr>Water Charges </vt:lpstr>
      <vt:lpstr>Slide 7</vt:lpstr>
      <vt:lpstr>The State of Ceará </vt:lpstr>
      <vt:lpstr>The State of São Paulo</vt:lpstr>
      <vt:lpstr>Federal River Basin of Paraíba do Sul</vt:lpstr>
      <vt:lpstr>Slide 11</vt:lpstr>
      <vt:lpstr>Adopted Principles</vt:lpstr>
      <vt:lpstr>Slide 13</vt:lpstr>
      <vt:lpstr>Criteria</vt:lpstr>
      <vt:lpstr>Formulae</vt:lpstr>
      <vt:lpstr>Application</vt:lpstr>
      <vt:lpstr>Slide 17</vt:lpstr>
      <vt:lpstr>Slide 18</vt:lpstr>
      <vt:lpstr>Conclusions</vt:lpstr>
      <vt:lpstr>Slide 20</vt:lpstr>
    </vt:vector>
  </TitlesOfParts>
  <Company>IPEA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Country Case: Brazil Outline</dc:title>
  <dc:creator>Rodrigo</dc:creator>
  <cp:lastModifiedBy>anarod</cp:lastModifiedBy>
  <cp:revision>21</cp:revision>
  <dcterms:created xsi:type="dcterms:W3CDTF">2002-12-23T18:42:13Z</dcterms:created>
  <dcterms:modified xsi:type="dcterms:W3CDTF">2010-07-11T14:31:00Z</dcterms:modified>
</cp:coreProperties>
</file>