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0"/>
  </p:handoutMasterIdLst>
  <p:sldIdLst>
    <p:sldId id="278" r:id="rId2"/>
    <p:sldId id="260" r:id="rId3"/>
    <p:sldId id="286" r:id="rId4"/>
    <p:sldId id="289" r:id="rId5"/>
    <p:sldId id="287" r:id="rId6"/>
    <p:sldId id="290" r:id="rId7"/>
    <p:sldId id="291" r:id="rId8"/>
    <p:sldId id="292" r:id="rId9"/>
    <p:sldId id="293" r:id="rId10"/>
    <p:sldId id="299" r:id="rId11"/>
    <p:sldId id="294" r:id="rId12"/>
    <p:sldId id="295" r:id="rId13"/>
    <p:sldId id="300" r:id="rId14"/>
    <p:sldId id="297" r:id="rId15"/>
    <p:sldId id="296" r:id="rId16"/>
    <p:sldId id="301" r:id="rId17"/>
    <p:sldId id="270" r:id="rId18"/>
    <p:sldId id="302" r:id="rId19"/>
    <p:sldId id="275" r:id="rId20"/>
    <p:sldId id="269" r:id="rId21"/>
    <p:sldId id="264" r:id="rId22"/>
    <p:sldId id="305" r:id="rId23"/>
    <p:sldId id="288" r:id="rId24"/>
    <p:sldId id="303" r:id="rId25"/>
    <p:sldId id="298" r:id="rId26"/>
    <p:sldId id="307" r:id="rId27"/>
    <p:sldId id="306" r:id="rId28"/>
    <p:sldId id="284" r:id="rId29"/>
  </p:sldIdLst>
  <p:sldSz cx="9144000" cy="6858000" type="screen4x3"/>
  <p:notesSz cx="6656388" cy="9196388"/>
  <p:embeddedFontLst>
    <p:embeddedFont>
      <p:font typeface="Brush Script MT" pitchFamily="66" charset="0"/>
      <p:italic r:id="rId31"/>
    </p:embeddedFont>
    <p:embeddedFont>
      <p:font typeface="Book Antiqua" pitchFamily="18" charset="0"/>
      <p:regular r:id="rId32"/>
      <p:bold r:id="rId33"/>
      <p:italic r:id="rId34"/>
      <p:boldItalic r:id="rId35"/>
    </p:embeddedFont>
  </p:embeddedFont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0000CC"/>
    <a:srgbClr val="006666"/>
    <a:srgbClr val="FF0000"/>
    <a:srgbClr val="336600"/>
    <a:srgbClr val="66FF33"/>
    <a:srgbClr val="0000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6222" autoAdjust="0"/>
  </p:normalViewPr>
  <p:slideViewPr>
    <p:cSldViewPr>
      <p:cViewPr>
        <p:scale>
          <a:sx n="50" d="100"/>
          <a:sy n="50" d="100"/>
        </p:scale>
        <p:origin x="-116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34"/>
    </p:cViewPr>
  </p:sorterViewPr>
  <p:notesViewPr>
    <p:cSldViewPr>
      <p:cViewPr varScale="1">
        <p:scale>
          <a:sx n="40" d="100"/>
          <a:sy n="40" d="100"/>
        </p:scale>
        <p:origin x="-1536" y="-108"/>
      </p:cViewPr>
      <p:guideLst>
        <p:guide orient="horz" pos="2896"/>
        <p:guide pos="209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900" y="0"/>
            <a:ext cx="288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288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1900" y="8736013"/>
            <a:ext cx="288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8D895B-02E2-4C3E-997B-682FCDF3131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3BB4-A83F-4343-A8C8-FA17D6EAA35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B1F5-A313-405E-B372-EED6DD6DA0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D1EAF-6ADB-4CAA-A753-BFA73473C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B6430-889B-4FA1-93BF-00E1A890F3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AA5C-88CC-454A-8587-2B11470C87F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4D29-B7E2-4BB1-918A-02D12EC5D3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BEDE8-7F78-47EB-AFAB-A463656E84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16F6-BA74-4203-AE88-ADE6E885A8A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40C2A-C916-499A-81EB-C87F267636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AB96-5B67-44DE-BA9D-11B7F7DEA2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F63B5-A92B-4E50-A9DE-C18FA4FEB5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8E12E1-F2CF-44D1-AB4B-F53FD6BCD01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143000" y="304800"/>
            <a:ext cx="6934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6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Mujer Perú</a:t>
            </a:r>
            <a:endParaRPr lang="es-ES" sz="66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19400" y="51054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3600" b="1">
                <a:solidFill>
                  <a:srgbClr val="006666"/>
                </a:solidFill>
              </a:rPr>
              <a:t>Puno - Peru </a:t>
            </a:r>
            <a:endParaRPr lang="es-ES" sz="3600" b="1">
              <a:solidFill>
                <a:srgbClr val="006666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219200" y="13716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000" b="1">
                <a:solidFill>
                  <a:srgbClr val="006666"/>
                </a:solidFill>
              </a:rPr>
              <a:t>Programs for Women </a:t>
            </a:r>
            <a:endParaRPr lang="es-ES" sz="4000" b="1">
              <a:solidFill>
                <a:srgbClr val="006666"/>
              </a:solidFill>
            </a:endParaRPr>
          </a:p>
        </p:txBody>
      </p:sp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3505200" y="2444750"/>
          <a:ext cx="2209800" cy="1901825"/>
        </p:xfrm>
        <a:graphic>
          <a:graphicData uri="http://schemas.openxmlformats.org/presentationml/2006/ole">
            <p:oleObj spid="_x0000_s24591" name="Bitmap Image" r:id="rId3" imgW="1571844" imgH="1352381" progId="Paint.Picture">
              <p:embed/>
            </p:oleObj>
          </a:graphicData>
        </a:graphic>
      </p:graphicFrame>
    </p:spTree>
  </p:cSld>
  <p:clrMapOvr>
    <a:masterClrMapping/>
  </p:clrMapOvr>
  <p:transition advTm="6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utoUpdateAnimBg="0"/>
      <p:bldP spid="24587" grpId="0" autoUpdateAnimBg="0"/>
      <p:bldP spid="2458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00200" y="1752600"/>
            <a:ext cx="6019800" cy="2743200"/>
          </a:xfrm>
          <a:prstGeom prst="rect">
            <a:avLst/>
          </a:prstGeom>
          <a:noFill/>
          <a:ln w="88900" cmpd="tri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WORKING METHODOLOGY</a:t>
            </a:r>
          </a:p>
          <a:p>
            <a:pPr>
              <a:spcBef>
                <a:spcPct val="50000"/>
              </a:spcBef>
            </a:pPr>
            <a:endParaRPr lang="es-ES" sz="48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66800" y="5562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rgbClr val="006666"/>
                </a:solidFill>
                <a:latin typeface="Arial" pitchFamily="34" charset="0"/>
              </a:rPr>
              <a:t>Average groups of 25 persons</a:t>
            </a:r>
            <a:endParaRPr lang="es-ES" sz="3200" b="1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143000" y="785813"/>
          <a:ext cx="6858000" cy="4591050"/>
        </p:xfrm>
        <a:graphic>
          <a:graphicData uri="http://schemas.openxmlformats.org/presentationml/2006/ole">
            <p:oleObj spid="_x0000_s43013" name="Bitmap Image" r:id="rId3" imgW="3657143" imgH="244826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71600" y="5562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rgbClr val="006666"/>
                </a:solidFill>
              </a:rPr>
              <a:t>Internal and solidary organization</a:t>
            </a:r>
            <a:endParaRPr lang="es-ES" sz="3200" b="1">
              <a:solidFill>
                <a:srgbClr val="006666"/>
              </a:solidFill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219200" y="742950"/>
          <a:ext cx="6705600" cy="4746625"/>
        </p:xfrm>
        <a:graphic>
          <a:graphicData uri="http://schemas.openxmlformats.org/presentationml/2006/ole">
            <p:oleObj spid="_x0000_s44036" name="Bitmap Image" r:id="rId3" imgW="3619048" imgH="256190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00200" y="2255838"/>
            <a:ext cx="6019800" cy="2913062"/>
          </a:xfrm>
          <a:prstGeom prst="rect">
            <a:avLst/>
          </a:prstGeom>
          <a:noFill/>
          <a:ln w="88900" cmpd="tri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800" b="1">
              <a:solidFill>
                <a:srgbClr val="006666"/>
              </a:solidFill>
            </a:endParaRP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   LOANS </a:t>
            </a: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  SAVINGS</a:t>
            </a:r>
          </a:p>
          <a:p>
            <a:pPr>
              <a:spcBef>
                <a:spcPct val="50000"/>
              </a:spcBef>
            </a:pPr>
            <a:endParaRPr lang="es-ES" sz="1800" b="1">
              <a:solidFill>
                <a:srgbClr val="006666"/>
              </a:solidFill>
            </a:endParaRP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2514600" y="2895600"/>
            <a:ext cx="609600" cy="641350"/>
            <a:chOff x="4848" y="3733"/>
            <a:chExt cx="384" cy="404"/>
          </a:xfrm>
        </p:grpSpPr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>
              <a:off x="4848" y="3744"/>
              <a:ext cx="384" cy="384"/>
            </a:xfrm>
            <a:prstGeom prst="ellips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4848" y="3733"/>
              <a:ext cx="3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r>
                <a:rPr lang="es-MX" sz="3600" b="1">
                  <a:solidFill>
                    <a:srgbClr val="006666"/>
                  </a:solidFill>
                </a:rPr>
                <a:t> 1</a:t>
              </a:r>
              <a:endParaRPr lang="es-ES" sz="3600" b="1">
                <a:solidFill>
                  <a:srgbClr val="006666"/>
                </a:solidFill>
              </a:endParaRPr>
            </a:p>
          </p:txBody>
        </p: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2590800" y="3886200"/>
            <a:ext cx="609600" cy="641350"/>
            <a:chOff x="3552" y="3408"/>
            <a:chExt cx="384" cy="404"/>
          </a:xfrm>
        </p:grpSpPr>
        <p:sp>
          <p:nvSpPr>
            <p:cNvPr id="50187" name="Oval 11"/>
            <p:cNvSpPr>
              <a:spLocks noChangeArrowheads="1"/>
            </p:cNvSpPr>
            <p:nvPr/>
          </p:nvSpPr>
          <p:spPr bwMode="auto">
            <a:xfrm>
              <a:off x="3552" y="3419"/>
              <a:ext cx="384" cy="384"/>
            </a:xfrm>
            <a:prstGeom prst="ellips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552" y="3408"/>
              <a:ext cx="3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r>
                <a:rPr lang="es-MX" sz="3600" b="1">
                  <a:solidFill>
                    <a:srgbClr val="006666"/>
                  </a:solidFill>
                </a:rPr>
                <a:t> 2</a:t>
              </a:r>
              <a:endParaRPr lang="es-ES" sz="3600" b="1">
                <a:solidFill>
                  <a:srgbClr val="0066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153400" y="5715000"/>
            <a:ext cx="762000" cy="838200"/>
            <a:chOff x="4848" y="3600"/>
            <a:chExt cx="480" cy="528"/>
          </a:xfrm>
        </p:grpSpPr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4848" y="3600"/>
              <a:ext cx="480" cy="528"/>
            </a:xfrm>
            <a:prstGeom prst="ellips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4944" y="364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es-MX" sz="3600" b="1">
                  <a:solidFill>
                    <a:srgbClr val="006666"/>
                  </a:solidFill>
                </a:rPr>
                <a:t>1</a:t>
              </a:r>
              <a:endParaRPr lang="es-ES" sz="3600" b="1">
                <a:solidFill>
                  <a:srgbClr val="006666"/>
                </a:solidFill>
              </a:endParaRPr>
            </a:p>
          </p:txBody>
        </p:sp>
      </p:grp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66800" y="334963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rgbClr val="006666"/>
                </a:solidFill>
                <a:latin typeface="Arial" pitchFamily="34" charset="0"/>
              </a:rPr>
              <a:t>STEP-UP LOANS</a:t>
            </a:r>
          </a:p>
          <a:p>
            <a:pPr>
              <a:spcBef>
                <a:spcPct val="50000"/>
              </a:spcBef>
            </a:pPr>
            <a:endParaRPr lang="es-ES" sz="3200" b="1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219200" y="1166813"/>
          <a:ext cx="6705600" cy="4524375"/>
        </p:xfrm>
        <a:graphic>
          <a:graphicData uri="http://schemas.openxmlformats.org/presentationml/2006/ole">
            <p:oleObj spid="_x0000_s46090" name="Bitmap Image" r:id="rId3" imgW="3952381" imgH="266666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8001000" y="5715000"/>
            <a:ext cx="762000" cy="838200"/>
            <a:chOff x="4848" y="3600"/>
            <a:chExt cx="480" cy="528"/>
          </a:xfrm>
        </p:grpSpPr>
        <p:sp>
          <p:nvSpPr>
            <p:cNvPr id="45059" name="Oval 3"/>
            <p:cNvSpPr>
              <a:spLocks noChangeArrowheads="1"/>
            </p:cNvSpPr>
            <p:nvPr/>
          </p:nvSpPr>
          <p:spPr bwMode="auto">
            <a:xfrm>
              <a:off x="4848" y="3600"/>
              <a:ext cx="480" cy="528"/>
            </a:xfrm>
            <a:prstGeom prst="ellipse">
              <a:avLst/>
            </a:prstGeom>
            <a:noFill/>
            <a:ln w="28575">
              <a:solidFill>
                <a:srgbClr val="0066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4944" y="364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es-MX" sz="3600" b="1">
                  <a:solidFill>
                    <a:srgbClr val="006666"/>
                  </a:solidFill>
                </a:rPr>
                <a:t>2</a:t>
              </a:r>
              <a:endParaRPr lang="es-ES" sz="3600" b="1">
                <a:solidFill>
                  <a:srgbClr val="006666"/>
                </a:solidFill>
              </a:endParaRPr>
            </a:p>
          </p:txBody>
        </p:sp>
      </p:grp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143000" y="863600"/>
          <a:ext cx="6858000" cy="5130800"/>
        </p:xfrm>
        <a:graphic>
          <a:graphicData uri="http://schemas.openxmlformats.org/presentationml/2006/ole">
            <p:oleObj spid="_x0000_s45063" name="Bitmap Image" r:id="rId3" imgW="3820058" imgH="285789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6019800" cy="2743200"/>
          </a:xfrm>
          <a:prstGeom prst="rect">
            <a:avLst/>
          </a:prstGeom>
          <a:noFill/>
          <a:ln w="88900" cmpd="tri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4800" b="1">
              <a:solidFill>
                <a:srgbClr val="006666"/>
              </a:solidFill>
            </a:endParaRP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STRATEGY FOR INVOLVEMENT</a:t>
            </a:r>
            <a:endParaRPr lang="es-ES" sz="48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8200" y="3048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solidFill>
                  <a:srgbClr val="006666"/>
                </a:solidFill>
                <a:latin typeface="Arial" pitchFamily="34" charset="0"/>
              </a:rPr>
              <a:t>Target Centers</a:t>
            </a:r>
            <a:endParaRPr lang="es-ES" sz="36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0600" y="5881688"/>
            <a:ext cx="739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Targetting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143000" y="1481138"/>
          <a:ext cx="6858000" cy="3895725"/>
        </p:xfrm>
        <a:graphic>
          <a:graphicData uri="http://schemas.openxmlformats.org/presentationml/2006/ole">
            <p:oleObj spid="_x0000_s16392" name="Bitmap Image" r:id="rId3" imgW="3924848" imgH="2228571" progId="Paint.Picture">
              <p:embed/>
            </p:oleObj>
          </a:graphicData>
        </a:graphic>
      </p:graphicFrame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3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6019800" cy="3109913"/>
          </a:xfrm>
          <a:prstGeom prst="rect">
            <a:avLst/>
          </a:prstGeom>
          <a:noFill/>
          <a:ln w="88900" cmpd="tri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LOAN </a:t>
            </a: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PROCESS </a:t>
            </a:r>
          </a:p>
          <a:p>
            <a:pPr>
              <a:spcBef>
                <a:spcPct val="50000"/>
              </a:spcBef>
            </a:pPr>
            <a:endParaRPr lang="es-ES" sz="48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20800" y="5105400"/>
            <a:ext cx="6680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lphaLcParenR"/>
            </a:pPr>
            <a:r>
              <a:rPr lang="es-MX" sz="3000">
                <a:solidFill>
                  <a:srgbClr val="006666"/>
                </a:solidFill>
                <a:latin typeface="Arial" pitchFamily="34" charset="0"/>
              </a:rPr>
              <a:t>Swearing in </a:t>
            </a:r>
          </a:p>
          <a:p>
            <a:pPr marL="457200" indent="-457200" algn="l"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      Swearing in of the Board of Directors of Laykakota A.C.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09800" y="3048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solidFill>
                  <a:srgbClr val="006666"/>
                </a:solidFill>
                <a:latin typeface="Arial" pitchFamily="34" charset="0"/>
              </a:rPr>
              <a:t>Disbursement</a:t>
            </a:r>
            <a:endParaRPr lang="es-ES" sz="3600" b="1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371600" y="1066800"/>
          <a:ext cx="6400800" cy="3857625"/>
        </p:xfrm>
        <a:graphic>
          <a:graphicData uri="http://schemas.openxmlformats.org/presentationml/2006/ole">
            <p:oleObj spid="_x0000_s21511" name="Bitmap Image" r:id="rId3" imgW="3333333" imgH="2010056" progId="Paint.Picture">
              <p:embed/>
            </p:oleObj>
          </a:graphicData>
        </a:graphic>
      </p:graphicFrame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5943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MX" sz="4400" i="1">
                <a:solidFill>
                  <a:srgbClr val="006666"/>
                </a:solidFill>
                <a:latin typeface="Brush Script MT" pitchFamily="66" charset="0"/>
              </a:rPr>
              <a:t>Loans and training to improve your business... </a:t>
            </a:r>
            <a:r>
              <a:rPr lang="es-MX" sz="4400">
                <a:solidFill>
                  <a:srgbClr val="006666"/>
                </a:solidFill>
                <a:latin typeface="Brush Script MT" pitchFamily="66" charset="0"/>
              </a:rPr>
              <a:t>Always</a:t>
            </a:r>
            <a:r>
              <a:rPr lang="es-MX" sz="4400" i="1">
                <a:solidFill>
                  <a:srgbClr val="006666"/>
                </a:solidFill>
                <a:latin typeface="Brush Script MT" pitchFamily="66" charset="0"/>
              </a:rPr>
              <a:t> thinking of you !!!</a:t>
            </a:r>
            <a:endParaRPr lang="es-ES" sz="4400" i="1">
              <a:solidFill>
                <a:srgbClr val="006666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4570413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Member signing her loan contract.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898525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>
                <a:solidFill>
                  <a:srgbClr val="006666"/>
                </a:solidFill>
                <a:latin typeface="Arial" pitchFamily="34" charset="0"/>
              </a:rPr>
              <a:t>b) Signing of the Contract</a:t>
            </a:r>
            <a:endParaRPr lang="es-ES" sz="3000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800600" y="609600"/>
          <a:ext cx="3803650" cy="5581650"/>
        </p:xfrm>
        <a:graphic>
          <a:graphicData uri="http://schemas.openxmlformats.org/presentationml/2006/ole">
            <p:oleObj spid="_x0000_s15367" name="Bitmap Image" r:id="rId3" imgW="1933333" imgH="2838846" progId="Paint.Picture">
              <p:embed/>
            </p:oleObj>
          </a:graphicData>
        </a:graphic>
      </p:graphicFrame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" y="43434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Members perfuming with incense the money disbursed in order to make the business grow.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9747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>
                <a:solidFill>
                  <a:srgbClr val="006666"/>
                </a:solidFill>
                <a:latin typeface="Arial" pitchFamily="34" charset="0"/>
              </a:rPr>
              <a:t>c) Delivery of the Money</a:t>
            </a:r>
            <a:endParaRPr lang="es-ES" sz="3000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921250" y="838200"/>
          <a:ext cx="3568700" cy="4924425"/>
        </p:xfrm>
        <a:graphic>
          <a:graphicData uri="http://schemas.openxmlformats.org/presentationml/2006/ole">
            <p:oleObj spid="_x0000_s10247" name="Bitmap Image" r:id="rId3" imgW="2133898" imgH="2943636" progId="Paint.Picture">
              <p:embed/>
            </p:oleObj>
          </a:graphicData>
        </a:graphic>
      </p:graphicFrame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>
                <a:solidFill>
                  <a:srgbClr val="006666"/>
                </a:solidFill>
                <a:latin typeface="Arial" pitchFamily="34" charset="0"/>
              </a:rPr>
              <a:t>OBSTACLES /CONSTRAINTS</a:t>
            </a:r>
            <a:endParaRPr lang="es-ES" sz="32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 Poor credit culture in the area.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3400" y="23002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 The cost of the loan includes taxes.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29860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 Counterfeit money comes in over the border.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3400" y="35956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 Customers travel frequently.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33400" y="4129088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>
                <a:solidFill>
                  <a:srgbClr val="006666"/>
                </a:solidFill>
                <a:latin typeface="Arial" pitchFamily="34" charset="0"/>
              </a:rPr>
              <a:t> Resources for extending our services are in short supply.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autoUpdateAnimBg="0"/>
      <p:bldP spid="57348" grpId="0" autoUpdateAnimBg="0"/>
      <p:bldP spid="57349" grpId="0" autoUpdateAnimBg="0"/>
      <p:bldP spid="57352" grpId="0" autoUpdateAnimBg="0"/>
      <p:bldP spid="573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3200" b="1">
                <a:solidFill>
                  <a:srgbClr val="006666"/>
                </a:solidFill>
                <a:latin typeface="Arial" pitchFamily="34" charset="0"/>
              </a:rPr>
              <a:t>RESULTS</a:t>
            </a:r>
            <a:endParaRPr lang="es-ES" sz="32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22960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455 Community Associations.</a:t>
            </a: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16,200 Members at present.</a:t>
            </a:r>
          </a:p>
          <a:p>
            <a:pPr algn="l">
              <a:buFont typeface="Wingdings" pitchFamily="2" charset="2"/>
              <a:buNone/>
            </a:pPr>
            <a:endParaRPr lang="es-MX" sz="14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Active portoflio of roughly US $ 1’000,000.00</a:t>
            </a: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Zero delinquency.</a:t>
            </a:r>
          </a:p>
          <a:p>
            <a:pPr algn="l">
              <a:buFont typeface="Wingdings" pitchFamily="2" charset="2"/>
              <a:buChar char="Ø"/>
            </a:pPr>
            <a:endParaRPr lang="es-MX" sz="24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Two financial products.</a:t>
            </a: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US $ 600,000.00 in savings tapped.</a:t>
            </a: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Average current loan per member amounts to US $ 70.00.</a:t>
            </a: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Institution recognized Locally and Nationally.</a:t>
            </a: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None/>
            </a:pPr>
            <a:endParaRPr lang="es-MX" sz="12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The Department of Puno´s Rural and Urban markets are interlinked. 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3000" b="1">
                <a:solidFill>
                  <a:srgbClr val="006666"/>
                </a:solidFill>
                <a:latin typeface="Arial" pitchFamily="34" charset="0"/>
              </a:rPr>
              <a:t>IMPACT STUDY</a:t>
            </a:r>
            <a:endParaRPr lang="es-ES" sz="30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 To have access to information at all times for internal policy design.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 To know the customer.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 To measure changes in the businesses over time.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981075" y="3960813"/>
          <a:ext cx="7324725" cy="2193925"/>
        </p:xfrm>
        <a:graphic>
          <a:graphicData uri="http://schemas.openxmlformats.org/presentationml/2006/ole">
            <p:oleObj spid="_x0000_s53257" name="Bitmap Image" r:id="rId3" imgW="4258269" imgH="127619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2" grpId="0" autoUpdateAnimBg="0"/>
      <p:bldP spid="53253" grpId="0" autoUpdateAnimBg="0"/>
      <p:bldP spid="5325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2628900" y="1066800"/>
          <a:ext cx="3886200" cy="5267325"/>
        </p:xfrm>
        <a:graphic>
          <a:graphicData uri="http://schemas.openxmlformats.org/presentationml/2006/ole">
            <p:oleObj spid="_x0000_s47115" name="Bitmap Image" r:id="rId3" imgW="3086531" imgH="4180952" progId="Paint.Picture">
              <p:embed/>
            </p:oleObj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990600"/>
            <a:ext cx="8763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create new financial products.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extend our markets to other Southern Departments.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monitor customers quantitatively and qualitatively using cutting edge technology</a:t>
            </a:r>
            <a:r>
              <a:rPr lang="es-ES" sz="2400">
                <a:solidFill>
                  <a:srgbClr val="006666"/>
                </a:solidFill>
                <a:latin typeface="Arial" pitchFamily="34" charset="0"/>
              </a:rPr>
              <a:t>. 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ES" sz="2400">
                <a:solidFill>
                  <a:srgbClr val="006666"/>
                </a:solidFill>
                <a:latin typeface="Arial" pitchFamily="34" charset="0"/>
              </a:rPr>
              <a:t>T</a:t>
            </a: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o modernize the Target Centers.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sensitize Banks to provide better service.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improve the financial and non-financial services.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provide business support services: Entrepreneurial Development.</a:t>
            </a:r>
          </a:p>
          <a:p>
            <a:pPr algn="l">
              <a:spcBef>
                <a:spcPct val="50000"/>
              </a:spcBef>
              <a:buClr>
                <a:srgbClr val="000066"/>
              </a:buClr>
              <a:buSzPct val="155000"/>
              <a:buFont typeface="Wingdings" pitchFamily="2" charset="2"/>
              <a:buChar char="Ø"/>
            </a:pPr>
            <a:r>
              <a:rPr lang="es-MX" sz="2400">
                <a:solidFill>
                  <a:srgbClr val="006666"/>
                </a:solidFill>
                <a:latin typeface="Arial" pitchFamily="34" charset="0"/>
              </a:rPr>
              <a:t>To achieve financial and operational sustainability.</a:t>
            </a:r>
            <a:endParaRPr lang="es-ES" sz="24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MX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CHALLENGES </a:t>
            </a:r>
            <a:endParaRPr lang="es-ES" sz="36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60400" y="377825"/>
            <a:ext cx="307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s-ES" sz="3600" b="1">
                <a:solidFill>
                  <a:srgbClr val="006666"/>
                </a:solidFill>
                <a:latin typeface="Arial" pitchFamily="34" charset="0"/>
              </a:rPr>
              <a:t>VISION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229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>
                <a:solidFill>
                  <a:srgbClr val="006666"/>
                </a:solidFill>
                <a:latin typeface="Arial" pitchFamily="34" charset="0"/>
              </a:rPr>
              <a:t>“</a:t>
            </a:r>
            <a:r>
              <a:rPr lang="es-MX">
                <a:solidFill>
                  <a:srgbClr val="006666"/>
                </a:solidFill>
                <a:latin typeface="Arial" pitchFamily="34" charset="0"/>
              </a:rPr>
              <a:t>By the year</a:t>
            </a:r>
            <a:r>
              <a:rPr lang="es-ES">
                <a:solidFill>
                  <a:srgbClr val="006666"/>
                </a:solidFill>
                <a:latin typeface="Arial" pitchFamily="34" charset="0"/>
              </a:rPr>
              <a:t> 2006</a:t>
            </a:r>
            <a:r>
              <a:rPr lang="es-MX">
                <a:solidFill>
                  <a:srgbClr val="006666"/>
                </a:solidFill>
                <a:latin typeface="Arial" pitchFamily="34" charset="0"/>
              </a:rPr>
              <a:t>, we want</a:t>
            </a:r>
            <a:r>
              <a:rPr lang="es-ES">
                <a:solidFill>
                  <a:srgbClr val="006666"/>
                </a:solidFill>
                <a:latin typeface="Arial" pitchFamily="34" charset="0"/>
              </a:rPr>
              <a:t> Pro Mujer Perú t</a:t>
            </a:r>
            <a:r>
              <a:rPr lang="es-MX">
                <a:solidFill>
                  <a:srgbClr val="006666"/>
                </a:solidFill>
                <a:latin typeface="Arial" pitchFamily="34" charset="0"/>
              </a:rPr>
              <a:t>o have a strong presence in Southern Peru and to lead the country in microfinance and comprehensive training.</a:t>
            </a:r>
            <a:r>
              <a:rPr lang="es-ES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>
                <a:solidFill>
                  <a:srgbClr val="006666"/>
                </a:solidFill>
                <a:latin typeface="Arial" pitchFamily="34" charset="0"/>
              </a:rPr>
              <a:t>To accomplish this, it will have an efficient, sound and sustainable organization that promotes personal, family and community development by strenthening its customers’ business skills and capabilities</a:t>
            </a:r>
            <a:r>
              <a:rPr lang="es-ES">
                <a:solidFill>
                  <a:srgbClr val="006666"/>
                </a:solidFill>
                <a:latin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315200" cy="4119563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Puno:  Ancient Culture</a:t>
            </a: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Quechua and Aymara</a:t>
            </a: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Comunity</a:t>
            </a:r>
          </a:p>
          <a:p>
            <a:pPr>
              <a:spcBef>
                <a:spcPct val="50000"/>
              </a:spcBef>
            </a:pPr>
            <a:r>
              <a:rPr lang="es-MX" sz="4800" b="1">
                <a:solidFill>
                  <a:srgbClr val="006666"/>
                </a:solidFill>
              </a:rPr>
              <a:t> Solidary</a:t>
            </a:r>
            <a:endParaRPr lang="es-ES" sz="4800" b="1">
              <a:solidFill>
                <a:srgbClr val="006666"/>
              </a:solidFill>
            </a:endParaRP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1009650" y="4491038"/>
          <a:ext cx="7296150" cy="1971675"/>
        </p:xfrm>
        <a:graphic>
          <a:graphicData uri="http://schemas.openxmlformats.org/presentationml/2006/ole">
            <p:oleObj spid="_x0000_s58378" name="Bitmap Image" r:id="rId3" imgW="4439270" imgH="1200318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43000" y="304800"/>
            <a:ext cx="6934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6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Mujer Perú</a:t>
            </a:r>
            <a:endParaRPr lang="es-ES" sz="66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33600" y="4876800"/>
            <a:ext cx="5715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 sz="4400" b="1">
              <a:solidFill>
                <a:srgbClr val="006666"/>
              </a:solidFill>
            </a:endParaRPr>
          </a:p>
          <a:p>
            <a:r>
              <a:rPr lang="es-MX" sz="4400" b="1">
                <a:solidFill>
                  <a:srgbClr val="006666"/>
                </a:solidFill>
              </a:rPr>
              <a:t>Thank-you.</a:t>
            </a:r>
          </a:p>
          <a:p>
            <a:endParaRPr lang="es-MX" sz="4400" b="1">
              <a:solidFill>
                <a:srgbClr val="006666"/>
              </a:solidFill>
            </a:endParaRPr>
          </a:p>
          <a:p>
            <a:endParaRPr lang="es-MX" sz="4400" b="1">
              <a:solidFill>
                <a:srgbClr val="006666"/>
              </a:solidFill>
            </a:endParaRPr>
          </a:p>
          <a:p>
            <a:endParaRPr lang="es-MX" sz="4400" b="1">
              <a:solidFill>
                <a:srgbClr val="006666"/>
              </a:solidFill>
            </a:endParaRPr>
          </a:p>
          <a:p>
            <a:endParaRPr lang="es-MX" sz="4400" b="1">
              <a:solidFill>
                <a:srgbClr val="006666"/>
              </a:solidFill>
            </a:endParaRPr>
          </a:p>
          <a:p>
            <a:r>
              <a:rPr lang="es-MX" sz="9600" b="1">
                <a:solidFill>
                  <a:srgbClr val="006666"/>
                </a:solidFill>
              </a:rPr>
              <a:t> </a:t>
            </a:r>
            <a:endParaRPr lang="es-ES" sz="9600" b="1">
              <a:solidFill>
                <a:srgbClr val="006666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19200" y="13716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4000" b="1">
                <a:solidFill>
                  <a:srgbClr val="006666"/>
                </a:solidFill>
              </a:rPr>
              <a:t>Programs for Women</a:t>
            </a:r>
            <a:endParaRPr lang="es-ES" sz="4000" b="1">
              <a:solidFill>
                <a:srgbClr val="006666"/>
              </a:solidFill>
            </a:endParaRP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3048000" y="2286000"/>
          <a:ext cx="3048000" cy="2882900"/>
        </p:xfrm>
        <a:graphic>
          <a:graphicData uri="http://schemas.openxmlformats.org/presentationml/2006/ole">
            <p:oleObj spid="_x0000_s32778" name="Bitmap Image" r:id="rId3" imgW="1409897" imgH="1333333" progId="Paint.Picture">
              <p:embed/>
            </p:oleObj>
          </a:graphicData>
        </a:graphic>
      </p:graphicFrame>
    </p:spTree>
  </p:cSld>
  <p:clrMapOvr>
    <a:masterClrMapping/>
  </p:clrMapOvr>
  <p:transition advTm="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build="p" autoUpdateAnimBg="0" advAuto="0"/>
      <p:bldP spid="327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669925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4000" b="1">
                <a:solidFill>
                  <a:srgbClr val="006666"/>
                </a:solidFill>
                <a:latin typeface="Arial" pitchFamily="34" charset="0"/>
              </a:rPr>
              <a:t>MISSION</a:t>
            </a:r>
            <a:endParaRPr lang="es-ES" sz="40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38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>
                <a:solidFill>
                  <a:srgbClr val="006666"/>
                </a:solidFill>
                <a:latin typeface="Arial" pitchFamily="34" charset="0"/>
              </a:rPr>
              <a:t>“The mission of Pro Mujer is to support women through a loan and training program that will contribute to their comprehensive development”</a:t>
            </a:r>
            <a:endParaRPr lang="es-ES" sz="3600">
              <a:solidFill>
                <a:srgbClr val="0066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SOCIOECONOMIC/DEMOGRAPHIC CHARACTERISTICS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411663" y="5318125"/>
            <a:ext cx="4732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Migration from the country to the city.</a:t>
            </a:r>
          </a:p>
          <a:p>
            <a:pPr algn="l">
              <a:spcBef>
                <a:spcPct val="50000"/>
              </a:spcBef>
            </a:pPr>
            <a:endParaRPr lang="es-MX" sz="20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411663" y="1219200"/>
            <a:ext cx="473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9th poorest Dept. at the national level.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411663" y="1676400"/>
            <a:ext cx="473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Peru’s 5th most populated Dept. 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411663" y="2193925"/>
            <a:ext cx="473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Dept. that drives out the population. 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411663" y="2651125"/>
            <a:ext cx="473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Insufficient basic service infrastructure.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411663" y="3489325"/>
            <a:ext cx="473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Limited labor market offering.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4411663" y="4251325"/>
            <a:ext cx="4732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 80.6% of Puno’s population has reached a study level that makes it the country’s most backward.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37923" name="Object 35"/>
          <p:cNvGraphicFramePr>
            <a:graphicFrameLocks noChangeAspect="1"/>
          </p:cNvGraphicFramePr>
          <p:nvPr/>
        </p:nvGraphicFramePr>
        <p:xfrm>
          <a:off x="758825" y="1219200"/>
          <a:ext cx="3149600" cy="4305300"/>
        </p:xfrm>
        <a:graphic>
          <a:graphicData uri="http://schemas.openxmlformats.org/presentationml/2006/ole">
            <p:oleObj spid="_x0000_s37923" name="Bitmap Image" r:id="rId3" imgW="1924319" imgH="262926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902" grpId="0" autoUpdateAnimBg="0"/>
      <p:bldP spid="37904" grpId="0" autoUpdateAnimBg="0"/>
      <p:bldP spid="37905" grpId="0" autoUpdateAnimBg="0"/>
      <p:bldP spid="37906" grpId="0" autoUpdateAnimBg="0"/>
      <p:bldP spid="37907" grpId="0" autoUpdateAnimBg="0"/>
      <p:bldP spid="37908" grpId="0" autoUpdateAnimBg="0"/>
      <p:bldP spid="379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716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WHAT DO WE DO?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76400" y="14478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COMPREHENSIVE PROGRAM OF LOANS AND ...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667000" y="2514600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Training in Health and Human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    Development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6670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Training in Business Development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Services for children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646113" y="2514600"/>
          <a:ext cx="1717675" cy="3800475"/>
        </p:xfrm>
        <a:graphic>
          <a:graphicData uri="http://schemas.openxmlformats.org/presentationml/2006/ole">
            <p:oleObj spid="_x0000_s35861" name="Bitmap Image" r:id="rId3" imgW="1028844" imgH="227679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  <p:bldP spid="35847" grpId="0" autoUpdateAnimBg="0"/>
      <p:bldP spid="35848" grpId="0" autoUpdateAnimBg="0"/>
      <p:bldP spid="35849" grpId="0" autoUpdateAnimBg="0"/>
      <p:bldP spid="358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1524000" y="304800"/>
            <a:ext cx="5791200" cy="495300"/>
          </a:xfrm>
          <a:prstGeom prst="rect">
            <a:avLst/>
          </a:prstGeom>
          <a:noFill/>
          <a:ln w="38100" cmpd="dbl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OUR </a:t>
            </a:r>
            <a:r>
              <a:rPr lang="es-MX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IDEAL</a:t>
            </a:r>
            <a:r>
              <a:rPr lang="es-MX" sz="2400" b="1">
                <a:solidFill>
                  <a:srgbClr val="006666"/>
                </a:solidFill>
                <a:latin typeface="Arial" pitchFamily="34" charset="0"/>
              </a:rPr>
              <a:t> TARGET POPULATION</a:t>
            </a:r>
            <a:endParaRPr lang="es-ES" sz="2400" b="1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304800" y="1981200"/>
            <a:ext cx="151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MX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Demographic</a:t>
            </a:r>
            <a:endParaRPr lang="es-PE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1905000" y="1495425"/>
            <a:ext cx="4343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Symbol" pitchFamily="18" charset="2"/>
              <a:buChar char="·"/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Lives in marginal urban areas of the Department </a:t>
            </a:r>
          </a:p>
          <a:p>
            <a:pPr algn="l">
              <a:spcBef>
                <a:spcPct val="50000"/>
              </a:spcBef>
              <a:buFont typeface="Symbol" pitchFamily="18" charset="2"/>
              <a:buNone/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of Puno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Lives in the same neighborhood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Women</a:t>
            </a:r>
            <a:endParaRPr lang="es-PE" sz="140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228600" y="3886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Behavior</a:t>
            </a:r>
            <a:endParaRPr lang="es-PE" sz="1400" b="1">
              <a:solidFill>
                <a:srgbClr val="FF0000"/>
              </a:solidFill>
            </a:endParaRPr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1905000" y="3124200"/>
            <a:ext cx="38100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Punctual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Groups of 25 members in each Community Association (A.C.)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Honest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Motivating and dutiful women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Women who comply with PM and A.C. rules.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Women who are identified with PMP</a:t>
            </a:r>
            <a:endParaRPr lang="es-PE" sz="1400">
              <a:solidFill>
                <a:srgbClr val="0066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609600" y="5624513"/>
            <a:ext cx="1143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Economic activity</a:t>
            </a:r>
            <a:endParaRPr lang="es-PE" sz="1400" b="1">
              <a:solidFill>
                <a:srgbClr val="FF0000"/>
              </a:solidFill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s-PE" sz="1400" b="1">
              <a:solidFill>
                <a:srgbClr val="FF0000"/>
              </a:solidFill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1905000" y="5334000"/>
            <a:ext cx="5867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Has small businesses 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Women with some business experience</a:t>
            </a: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Women with no credit history</a:t>
            </a: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Has a business in the same area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  <a:endParaRPr lang="es-PE" sz="1400">
              <a:solidFill>
                <a:srgbClr val="0066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6096000" y="1481138"/>
            <a:ext cx="2895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18 – 45 years of age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Has DNIs (National Identification Documents)</a:t>
            </a:r>
            <a:endParaRPr lang="es-PE" sz="1400">
              <a:solidFill>
                <a:srgbClr val="006666"/>
              </a:solidFill>
              <a:cs typeface="Times New Roman" pitchFamily="18" charset="0"/>
              <a:sym typeface="Symbol" pitchFamily="18" charset="2"/>
            </a:endParaRPr>
          </a:p>
          <a:p>
            <a:pPr algn="l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s-MX" sz="140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Women are family breadwinners</a:t>
            </a:r>
          </a:p>
          <a:p>
            <a:pPr algn="l" eaLnBrk="0" hangingPunct="0">
              <a:spcBef>
                <a:spcPct val="50000"/>
              </a:spcBef>
              <a:buFont typeface="Symbol" pitchFamily="18" charset="2"/>
              <a:buNone/>
            </a:pPr>
            <a:endParaRPr lang="es-PE" sz="1400">
              <a:solidFill>
                <a:srgbClr val="0066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8980" name="Rectangle 68"/>
          <p:cNvSpPr>
            <a:spLocks noChangeArrowheads="1"/>
          </p:cNvSpPr>
          <p:nvPr/>
        </p:nvSpPr>
        <p:spPr bwMode="auto">
          <a:xfrm>
            <a:off x="228600" y="1371600"/>
            <a:ext cx="8686800" cy="14478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81" name="Rectangle 69"/>
          <p:cNvSpPr>
            <a:spLocks noChangeArrowheads="1"/>
          </p:cNvSpPr>
          <p:nvPr/>
        </p:nvSpPr>
        <p:spPr bwMode="auto">
          <a:xfrm>
            <a:off x="228600" y="3048000"/>
            <a:ext cx="8686800" cy="19812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228600" y="5257800"/>
            <a:ext cx="8686800" cy="144780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1" grpId="0" animBg="1" autoUpdateAnimBg="0"/>
      <p:bldP spid="38973" grpId="0" autoUpdateAnimBg="0"/>
      <p:bldP spid="38974" grpId="0" autoUpdateAnimBg="0"/>
      <p:bldP spid="38975" grpId="0" autoUpdateAnimBg="0"/>
      <p:bldP spid="38976" grpId="0" autoUpdateAnimBg="0"/>
      <p:bldP spid="38977" grpId="0" autoUpdateAnimBg="0"/>
      <p:bldP spid="38978" grpId="0" autoUpdateAnimBg="0"/>
      <p:bldP spid="38979" grpId="0" autoUpdateAnimBg="0"/>
      <p:bldP spid="38980" grpId="0" animBg="1"/>
      <p:bldP spid="38981" grpId="0" animBg="1"/>
      <p:bldP spid="389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66800" y="2286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b="1">
                <a:solidFill>
                  <a:srgbClr val="006666"/>
                </a:solidFill>
                <a:latin typeface="Arial" pitchFamily="34" charset="0"/>
              </a:rPr>
              <a:t>WHO ARE OUR CUSTOMERS</a:t>
            </a:r>
            <a:r>
              <a:rPr lang="es-ES" b="1">
                <a:solidFill>
                  <a:srgbClr val="006666"/>
                </a:solidFill>
                <a:latin typeface="Arial" pitchFamily="34" charset="0"/>
              </a:rPr>
              <a:t>?</a:t>
            </a:r>
            <a:endParaRPr lang="es-ES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828800"/>
            <a:ext cx="5181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 i="1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99.9%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are women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(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only 12 of the 16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thousand members are men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).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68.8%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are between the ages of 20 and 40 on average.</a:t>
            </a:r>
            <a:endParaRPr lang="es-ES" sz="20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50%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speak Spanish only and the other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50%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speak Spanish and Aymara or Quechua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   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4.7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% are illiterate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 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42%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between 2 and 5 years of business experience and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2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2%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less than one year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1139825"/>
            <a:ext cx="399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sz="2000" b="1">
                <a:solidFill>
                  <a:srgbClr val="006666"/>
                </a:solidFill>
                <a:latin typeface="Arial" pitchFamily="34" charset="0"/>
              </a:rPr>
              <a:t>PRO</a:t>
            </a:r>
            <a:r>
              <a:rPr lang="es-MX" sz="2000" b="1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ES" sz="2000" b="1">
                <a:solidFill>
                  <a:srgbClr val="006666"/>
                </a:solidFill>
                <a:latin typeface="Arial" pitchFamily="34" charset="0"/>
              </a:rPr>
              <a:t>MUJER PERU</a:t>
            </a:r>
            <a:r>
              <a:rPr lang="es-MX" sz="2000" b="1">
                <a:solidFill>
                  <a:srgbClr val="006666"/>
                </a:solidFill>
                <a:latin typeface="Arial" pitchFamily="34" charset="0"/>
              </a:rPr>
              <a:t> CUSTOMER</a:t>
            </a:r>
            <a:endParaRPr lang="es-ES" sz="2000" b="1">
              <a:solidFill>
                <a:srgbClr val="006666"/>
              </a:solidFill>
              <a:latin typeface="Arial" pitchFamily="34" charset="0"/>
            </a:endParaRP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772150" y="2470150"/>
          <a:ext cx="2990850" cy="2101850"/>
        </p:xfrm>
        <a:graphic>
          <a:graphicData uri="http://schemas.openxmlformats.org/presentationml/2006/ole">
            <p:oleObj spid="_x0000_s39945" name="Bitmap Image" r:id="rId3" imgW="1924319" imgH="13523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utoUpdateAnimBg="0"/>
      <p:bldP spid="399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4648200"/>
            <a:ext cx="518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40%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family incomes under U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S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$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138.00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a m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onth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; 39%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earn between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U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S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$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138.00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and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U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S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$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277.00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;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and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18%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make over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U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S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$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277.00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546100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2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8%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businesses consisting of the preparation and peddling of meals;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18%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make clothing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; 11%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sell groceries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;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and over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9%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launder clothing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  <a:endParaRPr lang="es-ES" sz="20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19939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66%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perform two different economic activities during the year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; 23%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carry out three activities and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6%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engage in up to four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  <a:endParaRPr lang="es-ES" sz="20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37%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are peddlers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; 30%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work at home and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35%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stalls in the market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  <a:endParaRPr lang="es-ES" sz="2000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172200" y="1600200"/>
          <a:ext cx="2590800" cy="3895725"/>
        </p:xfrm>
        <a:graphic>
          <a:graphicData uri="http://schemas.openxmlformats.org/presentationml/2006/ole">
            <p:oleObj spid="_x0000_s40968" name="Bitmap Image" r:id="rId3" imgW="1476190" imgH="221963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  <p:bldP spid="409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762000"/>
            <a:ext cx="4800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44.7%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of the households have between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3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and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4 memb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e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rs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 and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26%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have from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5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to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6 memb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e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rs.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MX" sz="20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16%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of the households are headed by women,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 60%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by men and in only in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14.8%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is the household leadership shared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" sz="2000">
              <a:solidFill>
                <a:srgbClr val="006666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80%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live with a mate, while 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20% </a:t>
            </a:r>
            <a:r>
              <a:rPr lang="es-MX" sz="2000">
                <a:solidFill>
                  <a:srgbClr val="006666"/>
                </a:solidFill>
                <a:latin typeface="Arial" pitchFamily="34" charset="0"/>
              </a:rPr>
              <a:t>are widows, divorcees and single women</a:t>
            </a:r>
            <a:r>
              <a:rPr lang="es-ES" sz="2000">
                <a:solidFill>
                  <a:srgbClr val="0066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4951413"/>
            <a:ext cx="8229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i="1">
                <a:solidFill>
                  <a:schemeClr val="accent2"/>
                </a:solidFill>
                <a:latin typeface="Book Antiqua" pitchFamily="18" charset="0"/>
              </a:rPr>
              <a:t>Most of these women are self-employed peddlers whose business produces an income for their families</a:t>
            </a:r>
            <a:r>
              <a:rPr lang="es-ES">
                <a:solidFill>
                  <a:schemeClr val="accent2"/>
                </a:solidFill>
              </a:rPr>
              <a:t>.</a:t>
            </a:r>
            <a:r>
              <a:rPr lang="es-ES" sz="2400">
                <a:solidFill>
                  <a:schemeClr val="accent2"/>
                </a:solidFill>
              </a:rPr>
              <a:t>   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730875" y="609600"/>
          <a:ext cx="2835275" cy="4191000"/>
        </p:xfrm>
        <a:graphic>
          <a:graphicData uri="http://schemas.openxmlformats.org/presentationml/2006/ole">
            <p:oleObj spid="_x0000_s41989" name="Bitmap Image" r:id="rId3" imgW="1495634" imgH="22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897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 New Roman</vt:lpstr>
      <vt:lpstr>Brush Script MT</vt:lpstr>
      <vt:lpstr>Arial</vt:lpstr>
      <vt:lpstr>Wingdings</vt:lpstr>
      <vt:lpstr>Symbol</vt:lpstr>
      <vt:lpstr>Book Antiqua</vt:lpstr>
      <vt:lpstr>Diseño predeterminado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Ponce</dc:creator>
  <cp:lastModifiedBy>anarod</cp:lastModifiedBy>
  <cp:revision>98</cp:revision>
  <dcterms:created xsi:type="dcterms:W3CDTF">2002-04-08T22:22:17Z</dcterms:created>
  <dcterms:modified xsi:type="dcterms:W3CDTF">2010-07-11T23:42:10Z</dcterms:modified>
</cp:coreProperties>
</file>