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55" r:id="rId1"/>
  </p:sldMasterIdLst>
  <p:notesMasterIdLst>
    <p:notesMasterId r:id="rId73"/>
  </p:notesMasterIdLst>
  <p:sldIdLst>
    <p:sldId id="256" r:id="rId2"/>
    <p:sldId id="257" r:id="rId3"/>
    <p:sldId id="258" r:id="rId4"/>
    <p:sldId id="336" r:id="rId5"/>
    <p:sldId id="259" r:id="rId6"/>
    <p:sldId id="260" r:id="rId7"/>
    <p:sldId id="261" r:id="rId8"/>
    <p:sldId id="262" r:id="rId9"/>
    <p:sldId id="263" r:id="rId10"/>
    <p:sldId id="264" r:id="rId11"/>
    <p:sldId id="265" r:id="rId12"/>
    <p:sldId id="266" r:id="rId13"/>
    <p:sldId id="267" r:id="rId14"/>
    <p:sldId id="270" r:id="rId15"/>
    <p:sldId id="271" r:id="rId16"/>
    <p:sldId id="316" r:id="rId17"/>
    <p:sldId id="318" r:id="rId18"/>
    <p:sldId id="272" r:id="rId19"/>
    <p:sldId id="273" r:id="rId20"/>
    <p:sldId id="274" r:id="rId21"/>
    <p:sldId id="275" r:id="rId22"/>
    <p:sldId id="276" r:id="rId23"/>
    <p:sldId id="277" r:id="rId24"/>
    <p:sldId id="278" r:id="rId25"/>
    <p:sldId id="279" r:id="rId26"/>
    <p:sldId id="280" r:id="rId27"/>
    <p:sldId id="284" r:id="rId28"/>
    <p:sldId id="285" r:id="rId29"/>
    <p:sldId id="281" r:id="rId30"/>
    <p:sldId id="282" r:id="rId31"/>
    <p:sldId id="283" r:id="rId32"/>
    <p:sldId id="317" r:id="rId33"/>
    <p:sldId id="337" r:id="rId34"/>
    <p:sldId id="287" r:id="rId35"/>
    <p:sldId id="288" r:id="rId36"/>
    <p:sldId id="289" r:id="rId37"/>
    <p:sldId id="290" r:id="rId38"/>
    <p:sldId id="335" r:id="rId39"/>
    <p:sldId id="292" r:id="rId40"/>
    <p:sldId id="294" r:id="rId41"/>
    <p:sldId id="295" r:id="rId42"/>
    <p:sldId id="296" r:id="rId43"/>
    <p:sldId id="297" r:id="rId44"/>
    <p:sldId id="298" r:id="rId45"/>
    <p:sldId id="299" r:id="rId46"/>
    <p:sldId id="300" r:id="rId47"/>
    <p:sldId id="301" r:id="rId48"/>
    <p:sldId id="327" r:id="rId49"/>
    <p:sldId id="328" r:id="rId50"/>
    <p:sldId id="329" r:id="rId51"/>
    <p:sldId id="330" r:id="rId52"/>
    <p:sldId id="331" r:id="rId53"/>
    <p:sldId id="332" r:id="rId54"/>
    <p:sldId id="333" r:id="rId55"/>
    <p:sldId id="302" r:id="rId56"/>
    <p:sldId id="303" r:id="rId57"/>
    <p:sldId id="304" r:id="rId58"/>
    <p:sldId id="323" r:id="rId59"/>
    <p:sldId id="305" r:id="rId60"/>
    <p:sldId id="319" r:id="rId61"/>
    <p:sldId id="321" r:id="rId62"/>
    <p:sldId id="320" r:id="rId63"/>
    <p:sldId id="307" r:id="rId64"/>
    <p:sldId id="308" r:id="rId65"/>
    <p:sldId id="324" r:id="rId66"/>
    <p:sldId id="309" r:id="rId67"/>
    <p:sldId id="325" r:id="rId68"/>
    <p:sldId id="326" r:id="rId69"/>
    <p:sldId id="313" r:id="rId70"/>
    <p:sldId id="334" r:id="rId71"/>
    <p:sldId id="315" r:id="rId72"/>
  </p:sldIdLst>
  <p:sldSz cx="9144000" cy="6858000" type="screen4x3"/>
  <p:notesSz cx="6858000" cy="9144000"/>
  <p:embeddedFontLst>
    <p:embeddedFont>
      <p:font typeface="Tahoma" pitchFamily="34" charset="0"/>
      <p:regular r:id="rId74"/>
      <p:bold r:id="rId75"/>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font" Target="fonts/font1.fntdata"/><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endParaRPr lang="en-US"/>
          </a:p>
        </p:txBody>
      </p:sp>
      <p:sp>
        <p:nvSpPr>
          <p:cNvPr id="157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endParaRPr lang="en-US"/>
          </a:p>
        </p:txBody>
      </p:sp>
      <p:sp>
        <p:nvSpPr>
          <p:cNvPr id="157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7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7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endParaRPr lang="en-US"/>
          </a:p>
        </p:txBody>
      </p:sp>
      <p:sp>
        <p:nvSpPr>
          <p:cNvPr id="157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9E0FC7BC-B057-4322-98B7-0919197B811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E3CFCC-33CF-48F9-9026-EBA3D1129F09}" type="slidenum">
              <a:rPr lang="en-US"/>
              <a:pPr/>
              <a:t>45</a:t>
            </a:fld>
            <a:endParaRPr lang="en-US"/>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4626" name="Group 2"/>
          <p:cNvGrpSpPr>
            <a:grpSpLocks/>
          </p:cNvGrpSpPr>
          <p:nvPr/>
        </p:nvGrpSpPr>
        <p:grpSpPr bwMode="auto">
          <a:xfrm>
            <a:off x="0" y="2438400"/>
            <a:ext cx="9009063" cy="1052513"/>
            <a:chOff x="0" y="1536"/>
            <a:chExt cx="5675" cy="663"/>
          </a:xfrm>
        </p:grpSpPr>
        <p:grpSp>
          <p:nvGrpSpPr>
            <p:cNvPr id="154627" name="Group 3"/>
            <p:cNvGrpSpPr>
              <a:grpSpLocks/>
            </p:cNvGrpSpPr>
            <p:nvPr/>
          </p:nvGrpSpPr>
          <p:grpSpPr bwMode="auto">
            <a:xfrm>
              <a:off x="183" y="1604"/>
              <a:ext cx="448" cy="299"/>
              <a:chOff x="720" y="336"/>
              <a:chExt cx="624" cy="432"/>
            </a:xfrm>
          </p:grpSpPr>
          <p:sp>
            <p:nvSpPr>
              <p:cNvPr id="15462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5462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154630" name="Group 6"/>
            <p:cNvGrpSpPr>
              <a:grpSpLocks/>
            </p:cNvGrpSpPr>
            <p:nvPr/>
          </p:nvGrpSpPr>
          <p:grpSpPr bwMode="auto">
            <a:xfrm>
              <a:off x="261" y="1870"/>
              <a:ext cx="465" cy="299"/>
              <a:chOff x="912" y="2640"/>
              <a:chExt cx="672" cy="432"/>
            </a:xfrm>
          </p:grpSpPr>
          <p:sp>
            <p:nvSpPr>
              <p:cNvPr id="15463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5463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15463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15463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15463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1546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546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463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54639"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15464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0E478A92-DE1E-40EE-9D1F-A9EB082AF5D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5803E4-9CF1-45B7-BDAE-54BEA288EF6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7D8DD2-2206-42CD-B739-3E965E7D39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05F785-3FDC-4D45-AE2F-481A5A0B7EF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C4FD78-48A5-4218-AB1A-7C3ED764D27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4161CD-545E-4EB4-BF63-6AA79A638D7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30656AD-F89E-413C-891B-90DFA2AF3F0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D90AA9E-77CB-4B0D-B345-8F213E81B62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40B38C0-E2DD-4A3C-AC9E-494071665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F8599B-7B93-4077-869F-CA740692CA1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8711AF-DD2D-4585-B0A5-EC7E48A006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15360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5360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15360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5360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15360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15360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5360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5361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1536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5361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5502B9C8-E86C-4613-8D17-B2DA896DBEF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CL" sz="1800" b="1"/>
              <a:t>BANCO INTERAMERICANO DE DESARROLLO</a:t>
            </a:r>
            <a:br>
              <a:rPr lang="es-CL" sz="1800" b="1"/>
            </a:br>
            <a:r>
              <a:rPr lang="es-CL" sz="1800" b="1"/>
              <a:t/>
            </a:r>
            <a:br>
              <a:rPr lang="es-CL" sz="1800" b="1"/>
            </a:br>
            <a:r>
              <a:rPr lang="es-CL" sz="1800" b="1"/>
              <a:t>Red de Gestión y Transparencia de la Política Pública: efectividad en el desarrollo y gestión presupuestaria por resultados</a:t>
            </a:r>
            <a:endParaRPr lang="en-US" sz="1800" b="1"/>
          </a:p>
        </p:txBody>
      </p:sp>
      <p:sp>
        <p:nvSpPr>
          <p:cNvPr id="2051" name="Rectangle 3"/>
          <p:cNvSpPr>
            <a:spLocks noGrp="1" noChangeArrowheads="1"/>
          </p:cNvSpPr>
          <p:nvPr>
            <p:ph type="subTitle" idx="1"/>
          </p:nvPr>
        </p:nvSpPr>
        <p:spPr/>
        <p:txBody>
          <a:bodyPr/>
          <a:lstStyle/>
          <a:p>
            <a:pPr>
              <a:lnSpc>
                <a:spcPct val="80000"/>
              </a:lnSpc>
            </a:pPr>
            <a:r>
              <a:rPr lang="es-CL" sz="2800" b="1"/>
              <a:t>Operaciones Extrapresupuestarias</a:t>
            </a:r>
          </a:p>
          <a:p>
            <a:pPr>
              <a:lnSpc>
                <a:spcPct val="80000"/>
              </a:lnSpc>
            </a:pPr>
            <a:r>
              <a:rPr lang="es-CL" sz="1800" b="1"/>
              <a:t>Ana María Jul</a:t>
            </a:r>
            <a:r>
              <a:rPr lang="es-CL" sz="2800"/>
              <a:t> </a:t>
            </a:r>
          </a:p>
          <a:p>
            <a:pPr>
              <a:lnSpc>
                <a:spcPct val="80000"/>
              </a:lnSpc>
            </a:pPr>
            <a:r>
              <a:rPr lang="es-CL" sz="1400" b="1"/>
              <a:t>Consultora</a:t>
            </a:r>
          </a:p>
          <a:p>
            <a:pPr>
              <a:lnSpc>
                <a:spcPct val="80000"/>
              </a:lnSpc>
            </a:pPr>
            <a:endParaRPr lang="es-CL" sz="1400"/>
          </a:p>
          <a:p>
            <a:pPr>
              <a:lnSpc>
                <a:spcPct val="80000"/>
              </a:lnSpc>
            </a:pPr>
            <a:r>
              <a:rPr lang="es-CL" sz="1400" b="1"/>
              <a:t>Washington, D.C., mayo de 2006</a:t>
            </a:r>
          </a:p>
          <a:p>
            <a:pPr>
              <a:lnSpc>
                <a:spcPct val="80000"/>
              </a:lnSpc>
            </a:pPr>
            <a:endParaRPr 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6D3E08A-0F61-4F22-A51E-CE2454E319F3}" type="slidenum">
              <a:rPr lang="en-US"/>
              <a:pPr/>
              <a:t>10</a:t>
            </a:fld>
            <a:endParaRPr lang="en-US"/>
          </a:p>
        </p:txBody>
      </p:sp>
      <p:sp>
        <p:nvSpPr>
          <p:cNvPr id="10242" name="Rectangle 2"/>
          <p:cNvSpPr>
            <a:spLocks noGrp="1" noChangeArrowheads="1"/>
          </p:cNvSpPr>
          <p:nvPr>
            <p:ph type="title"/>
          </p:nvPr>
        </p:nvSpPr>
        <p:spPr/>
        <p:txBody>
          <a:bodyPr/>
          <a:lstStyle/>
          <a:p>
            <a:r>
              <a:rPr lang="es-CL" sz="2800"/>
              <a:t>Ingresos por Pagos de las Empresas Públicas</a:t>
            </a:r>
            <a:endParaRPr lang="en-US" sz="2800"/>
          </a:p>
        </p:txBody>
      </p:sp>
      <p:sp>
        <p:nvSpPr>
          <p:cNvPr id="10243" name="Rectangle 3"/>
          <p:cNvSpPr>
            <a:spLocks noGrp="1" noChangeArrowheads="1"/>
          </p:cNvSpPr>
          <p:nvPr>
            <p:ph type="body" idx="1"/>
          </p:nvPr>
        </p:nvSpPr>
        <p:spPr/>
        <p:txBody>
          <a:bodyPr/>
          <a:lstStyle/>
          <a:p>
            <a:pPr>
              <a:lnSpc>
                <a:spcPct val="80000"/>
              </a:lnSpc>
              <a:buClr>
                <a:schemeClr val="tx1"/>
              </a:buClr>
            </a:pPr>
            <a:r>
              <a:rPr lang="es-ES" sz="1800"/>
              <a:t>Este mecanismo consiste en regímenes tributarios y políticas de dividendos que son diferentes para las empresas públicas que para las empresas privadas en el mismo sector. Por ejemplo, se les puede aplicar una sobretasa de tributación sobre sus utilidades, se les puede exigir que transfieran al presupuesto la casi totalidad de sus utilidades independientemente de sus presupuestos de inversión, y se pueden utilizar precios de referencia en el presupuesto diferentes a los de mercado a fin de calcular los aportes al presupuesto.</a:t>
            </a:r>
            <a:r>
              <a:rPr lang="en-US" sz="1800"/>
              <a:t> </a:t>
            </a:r>
          </a:p>
          <a:p>
            <a:pPr>
              <a:lnSpc>
                <a:spcPct val="80000"/>
              </a:lnSpc>
              <a:buClr>
                <a:schemeClr val="tx1"/>
              </a:buClr>
            </a:pPr>
            <a:endParaRPr lang="es-ES" sz="1800"/>
          </a:p>
          <a:p>
            <a:pPr>
              <a:lnSpc>
                <a:spcPct val="80000"/>
              </a:lnSpc>
              <a:buClr>
                <a:schemeClr val="tx1"/>
              </a:buClr>
            </a:pPr>
            <a:r>
              <a:rPr lang="es-ES" sz="1800"/>
              <a:t>De esta manera el presupuesto obtiene ingresos mayores, a igualdad de eficiencia, de las empresa públicas que de las privadas.</a:t>
            </a:r>
            <a:r>
              <a:rPr lang="en-US" sz="1800"/>
              <a:t> E</a:t>
            </a:r>
            <a:r>
              <a:rPr lang="es-ES" sz="1800"/>
              <a:t>l resultado es que las empresas públicas deben recurrir a mayor endeudamiento, lo que puede aumentar los costos de su financiamiento, o reducir sus niveles de inversión lo que puede afectar su competitividad y potencial de producción.</a:t>
            </a:r>
            <a:endParaRPr 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3A05135-4882-46E6-B7F5-4F8501D77E85}" type="slidenum">
              <a:rPr lang="en-US"/>
              <a:pPr/>
              <a:t>11</a:t>
            </a:fld>
            <a:endParaRPr lang="en-US"/>
          </a:p>
        </p:txBody>
      </p:sp>
      <p:sp>
        <p:nvSpPr>
          <p:cNvPr id="11266" name="Rectangle 2"/>
          <p:cNvSpPr>
            <a:spLocks noGrp="1" noChangeArrowheads="1"/>
          </p:cNvSpPr>
          <p:nvPr>
            <p:ph type="title"/>
          </p:nvPr>
        </p:nvSpPr>
        <p:spPr/>
        <p:txBody>
          <a:bodyPr/>
          <a:lstStyle/>
          <a:p>
            <a:r>
              <a:rPr lang="es-CL" sz="4000"/>
              <a:t>Otras Consideraciones</a:t>
            </a:r>
            <a:endParaRPr lang="en-US" sz="4000"/>
          </a:p>
        </p:txBody>
      </p:sp>
      <p:sp>
        <p:nvSpPr>
          <p:cNvPr id="11267" name="Rectangle 3"/>
          <p:cNvSpPr>
            <a:spLocks noGrp="1" noChangeArrowheads="1"/>
          </p:cNvSpPr>
          <p:nvPr>
            <p:ph type="body" idx="1"/>
          </p:nvPr>
        </p:nvSpPr>
        <p:spPr/>
        <p:txBody>
          <a:bodyPr/>
          <a:lstStyle/>
          <a:p>
            <a:pPr>
              <a:lnSpc>
                <a:spcPct val="80000"/>
              </a:lnSpc>
            </a:pPr>
            <a:r>
              <a:rPr lang="es-ES" sz="1600" b="1"/>
              <a:t>Papel del Congreso.</a:t>
            </a:r>
            <a:r>
              <a:rPr lang="es-ES" sz="1600"/>
              <a:t> El papel que juega el congreso en el proceso presupuestario varía entre los países analizados pero en principio parece ser menor del que juega en los países de la OCED.</a:t>
            </a:r>
            <a:r>
              <a:rPr lang="en-US" sz="1600"/>
              <a:t> </a:t>
            </a:r>
          </a:p>
          <a:p>
            <a:pPr>
              <a:lnSpc>
                <a:spcPct val="80000"/>
              </a:lnSpc>
              <a:buFont typeface="Wingdings" pitchFamily="2" charset="2"/>
              <a:buNone/>
            </a:pPr>
            <a:endParaRPr lang="en-US" sz="1600"/>
          </a:p>
          <a:p>
            <a:pPr>
              <a:lnSpc>
                <a:spcPct val="80000"/>
              </a:lnSpc>
            </a:pPr>
            <a:r>
              <a:rPr lang="es-ES" sz="1600" b="1"/>
              <a:t>Papel de la Ley de Responsabilidad Fiscal (LRF).</a:t>
            </a:r>
            <a:r>
              <a:rPr lang="es-ES" sz="1600"/>
              <a:t> Las reglas fiscales son una declaración política respecto de cómo se conducirán las finanzas públicas en el tiempo. El diseño de las reglas fiscales debe ser tal que no constituyan un incentivo para buscar maneras de obviarlas a través de atrasos (si está definida en términos de caja), de sobre o subestimaciones presupuestarias (si se coloca sobre los estimativos presupuestarios y no sobre el resultado efectivo), del uso de reservas de contingencia amplias, y de contabilidad creativa. También debe evitarse una proliferación de reglas fiscales porque pueden llevar a un excesivo “blindaje” que genere incompatibilidades de las reglas entre sí y con las normas y prácticas presupuestarias existentes. El resultado puede ser una sub-ejecución del presupuesto que desvirtúa las funciones que éste debe cumplir a la vez que se crean incentivos para utilizar operaciones extrapresupuestarias. </a:t>
            </a:r>
            <a:endParaRPr lang="en-US"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B7E9A75-33E1-44EA-98F4-1A3CA4E0D9DD}" type="slidenum">
              <a:rPr lang="en-US"/>
              <a:pPr/>
              <a:t>12</a:t>
            </a:fld>
            <a:endParaRPr lang="en-US"/>
          </a:p>
        </p:txBody>
      </p:sp>
      <p:sp>
        <p:nvSpPr>
          <p:cNvPr id="12290" name="Rectangle 2"/>
          <p:cNvSpPr>
            <a:spLocks noGrp="1" noChangeArrowheads="1"/>
          </p:cNvSpPr>
          <p:nvPr>
            <p:ph type="title"/>
          </p:nvPr>
        </p:nvSpPr>
        <p:spPr/>
        <p:txBody>
          <a:bodyPr/>
          <a:lstStyle/>
          <a:p>
            <a:r>
              <a:rPr lang="es-CL" sz="4000"/>
              <a:t>Lineamientos de la OCED</a:t>
            </a:r>
            <a:endParaRPr lang="en-US" sz="4000"/>
          </a:p>
        </p:txBody>
      </p:sp>
      <p:sp>
        <p:nvSpPr>
          <p:cNvPr id="12291" name="Rectangle 3"/>
          <p:cNvSpPr>
            <a:spLocks noGrp="1" noChangeArrowheads="1"/>
          </p:cNvSpPr>
          <p:nvPr>
            <p:ph type="body" idx="1"/>
          </p:nvPr>
        </p:nvSpPr>
        <p:spPr/>
        <p:txBody>
          <a:bodyPr/>
          <a:lstStyle/>
          <a:p>
            <a:pPr>
              <a:lnSpc>
                <a:spcPct val="90000"/>
              </a:lnSpc>
              <a:buFont typeface="Wingdings" pitchFamily="2" charset="2"/>
              <a:buNone/>
            </a:pPr>
            <a:r>
              <a:rPr lang="en-US"/>
              <a:t>	</a:t>
            </a:r>
            <a:r>
              <a:rPr lang="en-US" sz="2800"/>
              <a:t>La OCED ha </a:t>
            </a:r>
            <a:r>
              <a:rPr lang="es-CL" sz="2800"/>
              <a:t>definido lineamientos de mejores prácticas para cuatro de las cinco operaciones extrapresupuestarias más comunes en los países miembros. Éstas son los fondos extrapresupuestarios, préstamos directos, garantías, asociaciones público-privadas (APPs), y gastos tributarios. A la fecha, la OCDE no ha definido lineamientos de mejores prácticas para las APPs.</a:t>
            </a: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9ED043C-4743-458D-AE92-5294689209FF}" type="slidenum">
              <a:rPr lang="en-US"/>
              <a:pPr/>
              <a:t>13</a:t>
            </a:fld>
            <a:endParaRPr lang="en-US"/>
          </a:p>
        </p:txBody>
      </p:sp>
      <p:sp>
        <p:nvSpPr>
          <p:cNvPr id="13314" name="Rectangle 2"/>
          <p:cNvSpPr>
            <a:spLocks noGrp="1" noChangeArrowheads="1"/>
          </p:cNvSpPr>
          <p:nvPr>
            <p:ph type="title"/>
          </p:nvPr>
        </p:nvSpPr>
        <p:spPr/>
        <p:txBody>
          <a:bodyPr/>
          <a:lstStyle/>
          <a:p>
            <a:r>
              <a:rPr lang="es-CL" sz="4000"/>
              <a:t>Lineamientos Alternativos</a:t>
            </a:r>
            <a:endParaRPr lang="en-US" sz="4000"/>
          </a:p>
        </p:txBody>
      </p:sp>
      <p:sp>
        <p:nvSpPr>
          <p:cNvPr id="13315" name="Rectangle 3"/>
          <p:cNvSpPr>
            <a:spLocks noGrp="1" noChangeArrowheads="1"/>
          </p:cNvSpPr>
          <p:nvPr>
            <p:ph type="body" idx="1"/>
          </p:nvPr>
        </p:nvSpPr>
        <p:spPr/>
        <p:txBody>
          <a:bodyPr/>
          <a:lstStyle/>
          <a:p>
            <a:pPr>
              <a:lnSpc>
                <a:spcPct val="80000"/>
              </a:lnSpc>
              <a:buFont typeface="Wingdings" pitchFamily="2" charset="2"/>
              <a:buNone/>
            </a:pPr>
            <a:r>
              <a:rPr lang="es-CL" sz="1400"/>
              <a:t>	Los lineamientos alternativos propuestos en este trabajo responden a varias razones.</a:t>
            </a:r>
          </a:p>
          <a:p>
            <a:pPr>
              <a:lnSpc>
                <a:spcPct val="80000"/>
              </a:lnSpc>
              <a:buFont typeface="Wingdings" pitchFamily="2" charset="2"/>
              <a:buNone/>
            </a:pPr>
            <a:endParaRPr lang="es-CL" sz="1400"/>
          </a:p>
          <a:p>
            <a:pPr>
              <a:lnSpc>
                <a:spcPct val="80000"/>
              </a:lnSpc>
            </a:pPr>
            <a:r>
              <a:rPr lang="es-CL" sz="1400"/>
              <a:t>Además del tipo de gastos extrapresupuestarios que son más comunes en los países de la OCED, existen en los países analizados para este trabajo varios otros mecanismos que dificultan el funcionamiento del presupuesto tales como la vinculación de ingresos, las reglas de gastos y las actividades cuasifiscales.</a:t>
            </a:r>
          </a:p>
          <a:p>
            <a:pPr>
              <a:lnSpc>
                <a:spcPct val="80000"/>
              </a:lnSpc>
              <a:buFont typeface="Wingdings" pitchFamily="2" charset="2"/>
              <a:buNone/>
            </a:pPr>
            <a:r>
              <a:rPr lang="es-CL" sz="1400"/>
              <a:t> </a:t>
            </a:r>
          </a:p>
          <a:p>
            <a:pPr>
              <a:lnSpc>
                <a:spcPct val="80000"/>
              </a:lnSpc>
            </a:pPr>
            <a:r>
              <a:rPr lang="es-CL" sz="1400"/>
              <a:t>El uso de presupuestos suplementarios, reservas de contingencia y de ciertas reglas relacionadas a las revisiones de ingresos y a los ajustes permitidos a las apropiaciones presupuestarias pueden también impedir el funcionamiento adecuado del presupuesto.</a:t>
            </a:r>
          </a:p>
          <a:p>
            <a:pPr>
              <a:lnSpc>
                <a:spcPct val="80000"/>
              </a:lnSpc>
            </a:pPr>
            <a:endParaRPr lang="es-CL" sz="1400"/>
          </a:p>
          <a:p>
            <a:pPr>
              <a:lnSpc>
                <a:spcPct val="80000"/>
              </a:lnSpc>
            </a:pPr>
            <a:r>
              <a:rPr lang="es-CL" sz="1400"/>
              <a:t>Los países analizados presentan características que requieren modificar los lineamientos de la OCDE para cumplir los principios de universalidad, unidad y especificidad del presupuesto. </a:t>
            </a:r>
          </a:p>
          <a:p>
            <a:pPr>
              <a:lnSpc>
                <a:spcPct val="80000"/>
              </a:lnSpc>
              <a:buFont typeface="Wingdings" pitchFamily="2" charset="2"/>
              <a:buNone/>
            </a:pPr>
            <a:endParaRPr lang="es-CL" sz="1400"/>
          </a:p>
          <a:p>
            <a:pPr>
              <a:lnSpc>
                <a:spcPct val="80000"/>
              </a:lnSpc>
            </a:pPr>
            <a:r>
              <a:rPr lang="es-CL" sz="1400"/>
              <a:t>Algunas de las modificaciones responden a diferencias conceptuales respecto al fundamento de un par de áreas de los lineamientos de la OCDE.</a:t>
            </a:r>
            <a:endParaRPr lang="en-US" sz="1400"/>
          </a:p>
          <a:p>
            <a:pPr>
              <a:lnSpc>
                <a:spcPct val="80000"/>
              </a:lnSpc>
              <a:buFont typeface="Wingdings" pitchFamily="2" charset="2"/>
              <a:buNone/>
            </a:pPr>
            <a:endParaRPr lang="es-CL" sz="1400"/>
          </a:p>
          <a:p>
            <a:pPr>
              <a:lnSpc>
                <a:spcPct val="80000"/>
              </a:lnSpc>
              <a:buFont typeface="Wingdings" pitchFamily="2" charset="2"/>
              <a:buNone/>
            </a:pPr>
            <a:r>
              <a:rPr lang="es-CL" sz="14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3580E1E-59B5-4A82-B5CA-E2853DF75183}" type="slidenum">
              <a:rPr lang="en-US"/>
              <a:pPr/>
              <a:t>14</a:t>
            </a:fld>
            <a:endParaRPr lang="en-US"/>
          </a:p>
        </p:txBody>
      </p:sp>
      <p:sp>
        <p:nvSpPr>
          <p:cNvPr id="17410" name="Rectangle 2"/>
          <p:cNvSpPr>
            <a:spLocks noGrp="1" noChangeArrowheads="1"/>
          </p:cNvSpPr>
          <p:nvPr>
            <p:ph type="title"/>
          </p:nvPr>
        </p:nvSpPr>
        <p:spPr/>
        <p:txBody>
          <a:bodyPr/>
          <a:lstStyle/>
          <a:p>
            <a:r>
              <a:rPr lang="es-CL" sz="3600"/>
              <a:t>Fondos Extrapresupuestarios</a:t>
            </a:r>
          </a:p>
        </p:txBody>
      </p:sp>
      <p:sp>
        <p:nvSpPr>
          <p:cNvPr id="17411" name="Rectangle 3"/>
          <p:cNvSpPr>
            <a:spLocks noGrp="1" noChangeArrowheads="1"/>
          </p:cNvSpPr>
          <p:nvPr>
            <p:ph type="body" idx="1"/>
          </p:nvPr>
        </p:nvSpPr>
        <p:spPr/>
        <p:txBody>
          <a:bodyPr/>
          <a:lstStyle/>
          <a:p>
            <a:pPr>
              <a:lnSpc>
                <a:spcPct val="80000"/>
              </a:lnSpc>
              <a:buFont typeface="Wingdings" pitchFamily="2" charset="2"/>
              <a:buNone/>
            </a:pPr>
            <a:r>
              <a:rPr lang="en-US" sz="1600" b="1"/>
              <a:t>	BRASIL</a:t>
            </a:r>
          </a:p>
          <a:p>
            <a:pPr>
              <a:lnSpc>
                <a:spcPct val="80000"/>
              </a:lnSpc>
              <a:buFont typeface="Wingdings" pitchFamily="2" charset="2"/>
              <a:buNone/>
            </a:pPr>
            <a:r>
              <a:rPr lang="en-US" sz="1600" b="1"/>
              <a:t>	</a:t>
            </a:r>
            <a:r>
              <a:rPr lang="es-ES" sz="1600"/>
              <a:t>No hay fondos extrapresupuestarios. Existen varios fondos presupuestarios, que requieren de una ley específica para ser creados. Los fondos presupuestarios reciben ingresos vinculados para sus gastos, pero son parte integral del presupuesto y deben cumplir con todos los procedimientos presupuestarios. Los fondos presupuestarios pueden acumular recursos de un año fiscal para otro, siempre y cuando estos fondos se presupuesten y ejecuten de acuerdo con los procedimientos presupuestarios.</a:t>
            </a:r>
          </a:p>
          <a:p>
            <a:pPr>
              <a:lnSpc>
                <a:spcPct val="80000"/>
              </a:lnSpc>
              <a:buFont typeface="Wingdings" pitchFamily="2" charset="2"/>
              <a:buNone/>
            </a:pPr>
            <a:endParaRPr lang="en-US" sz="1600"/>
          </a:p>
          <a:p>
            <a:pPr>
              <a:lnSpc>
                <a:spcPct val="80000"/>
              </a:lnSpc>
              <a:buFont typeface="Wingdings" pitchFamily="2" charset="2"/>
              <a:buNone/>
            </a:pPr>
            <a:r>
              <a:rPr lang="en-US" sz="1600" b="1"/>
              <a:t>	CHILE</a:t>
            </a:r>
          </a:p>
          <a:p>
            <a:pPr>
              <a:lnSpc>
                <a:spcPct val="80000"/>
              </a:lnSpc>
              <a:buFont typeface="Wingdings" pitchFamily="2" charset="2"/>
              <a:buNone/>
            </a:pPr>
            <a:r>
              <a:rPr lang="es-ES" sz="1600"/>
              <a:t>	Existe un fondo extrapresupuestario (Fondo de Estabilización del Petróleo), y dos fondos presupuestarios (Fondo de Compensación del Cobre y el Fondo de Infraestructura (FI)). </a:t>
            </a:r>
            <a:r>
              <a:rPr lang="es-CL" sz="1600"/>
              <a:t>El FI es ahora un fondo virtual, no regulado por ley, manejado por el Ministerio de Hacienda.</a:t>
            </a:r>
            <a:r>
              <a:rPr lang="es-ES" sz="1600"/>
              <a:t> Otras operaciones extrapresupuestarias están constituidas por los ingresos y gastos asociados con la Ley Reservada del Cobre (LRC) y los intereses devengados por los bonos de reconocimiento. El Informe de Finanzas Públicas (IFP) así como las estadísticas de finanzas públicas incorporan los gastos extrapresupuestarios a los agregados del gobierno central para obtener estados operacionales del gobierno central consolidado. </a:t>
            </a:r>
            <a:endParaRPr lang="en-US"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95CB4BD-02EC-420B-B69E-B24ED1277564}" type="slidenum">
              <a:rPr lang="en-US"/>
              <a:pPr/>
              <a:t>15</a:t>
            </a:fld>
            <a:endParaRPr lang="en-US"/>
          </a:p>
        </p:txBody>
      </p:sp>
      <p:sp>
        <p:nvSpPr>
          <p:cNvPr id="18434" name="Rectangle 2"/>
          <p:cNvSpPr>
            <a:spLocks noGrp="1" noChangeArrowheads="1"/>
          </p:cNvSpPr>
          <p:nvPr>
            <p:ph type="title"/>
          </p:nvPr>
        </p:nvSpPr>
        <p:spPr/>
        <p:txBody>
          <a:bodyPr/>
          <a:lstStyle/>
          <a:p>
            <a:r>
              <a:rPr lang="es-CL" sz="3600"/>
              <a:t>Fondos Extrapresupuestarios</a:t>
            </a:r>
            <a:endParaRPr lang="en-US" sz="3600"/>
          </a:p>
        </p:txBody>
      </p:sp>
      <p:sp>
        <p:nvSpPr>
          <p:cNvPr id="18435"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ECUADOR</a:t>
            </a:r>
          </a:p>
          <a:p>
            <a:pPr>
              <a:lnSpc>
                <a:spcPct val="80000"/>
              </a:lnSpc>
              <a:buFont typeface="Wingdings" pitchFamily="2" charset="2"/>
              <a:buNone/>
            </a:pPr>
            <a:endParaRPr lang="en-US" sz="1600" b="1"/>
          </a:p>
          <a:p>
            <a:pPr>
              <a:lnSpc>
                <a:spcPct val="80000"/>
              </a:lnSpc>
              <a:buClr>
                <a:schemeClr val="tx1"/>
              </a:buClr>
            </a:pPr>
            <a:r>
              <a:rPr lang="es-ES" sz="1600"/>
              <a:t>El Fondo de Estabilización del Petróleo (FEP) se financia con los ingresos petroleros que excedan los previstos en el presupuesto, y sus recursos se utilizan primero para compensar por menores ingresos petroleros del presupuesto. </a:t>
            </a:r>
          </a:p>
          <a:p>
            <a:pPr>
              <a:lnSpc>
                <a:spcPct val="80000"/>
              </a:lnSpc>
              <a:buClr>
                <a:schemeClr val="tx1"/>
              </a:buClr>
            </a:pPr>
            <a:endParaRPr lang="es-ES" sz="1600"/>
          </a:p>
          <a:p>
            <a:pPr>
              <a:lnSpc>
                <a:spcPct val="80000"/>
              </a:lnSpc>
              <a:buClr>
                <a:schemeClr val="tx1"/>
              </a:buClr>
            </a:pPr>
            <a:r>
              <a:rPr lang="es-ES" sz="1600"/>
              <a:t>La reforma de la LRF del 2005 creó una cuenta especial (CEREPS), que forma parte del presupuesto, para depositar los ingresos petroleros derivados del crudo pesado que le corresponden al Estado, y el 45 por ciento de los ingresos petroleros superiores a los contemplados en el presupuesto aprobado.</a:t>
            </a:r>
            <a:r>
              <a:rPr lang="en-US" sz="1600"/>
              <a:t> Un       2</a:t>
            </a:r>
            <a:r>
              <a:rPr lang="es-ES" sz="1600"/>
              <a:t>0 por ciento de los recursos de la CEREPS se acumulan en el FAC (Fondo de Ahorro y Contingencias que es un fondo extrapresupuestario), hasta alcanzar el 2,5 por ciento del PIB, para estabilizar los ingresos petroleros, y para atender emergencias legalmente declaradas. Todos los recursos de la CEREPS que no sean utilizados al cierre del ejercicio fiscal se transfieren automáticamente al FAC. 	</a:t>
            </a:r>
          </a:p>
          <a:p>
            <a:pPr>
              <a:lnSpc>
                <a:spcPct val="80000"/>
              </a:lnSpc>
            </a:pPr>
            <a:endParaRPr lang="es-ES" sz="1600"/>
          </a:p>
          <a:p>
            <a:pPr>
              <a:lnSpc>
                <a:spcPct val="80000"/>
              </a:lnSpc>
            </a:pPr>
            <a:endParaRPr lang="en-US"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578052B-1ED7-43EB-A74F-F6E02605EB35}" type="slidenum">
              <a:rPr lang="en-US"/>
              <a:pPr/>
              <a:t>16</a:t>
            </a:fld>
            <a:endParaRPr lang="en-US"/>
          </a:p>
        </p:txBody>
      </p:sp>
      <p:sp>
        <p:nvSpPr>
          <p:cNvPr id="78850" name="Rectangle 2"/>
          <p:cNvSpPr>
            <a:spLocks noGrp="1" noChangeArrowheads="1"/>
          </p:cNvSpPr>
          <p:nvPr>
            <p:ph type="title"/>
          </p:nvPr>
        </p:nvSpPr>
        <p:spPr/>
        <p:txBody>
          <a:bodyPr/>
          <a:lstStyle/>
          <a:p>
            <a:r>
              <a:rPr lang="es-CL" sz="3600"/>
              <a:t>Fondos Extrapresupuestarios</a:t>
            </a:r>
            <a:endParaRPr lang="en-US" sz="3600"/>
          </a:p>
        </p:txBody>
      </p:sp>
      <p:sp>
        <p:nvSpPr>
          <p:cNvPr id="78851" name="Rectangle 3"/>
          <p:cNvSpPr>
            <a:spLocks noGrp="1" noChangeArrowheads="1"/>
          </p:cNvSpPr>
          <p:nvPr>
            <p:ph type="body" idx="1"/>
          </p:nvPr>
        </p:nvSpPr>
        <p:spPr/>
        <p:txBody>
          <a:bodyPr/>
          <a:lstStyle/>
          <a:p>
            <a:pPr>
              <a:lnSpc>
                <a:spcPct val="80000"/>
              </a:lnSpc>
              <a:buFont typeface="Wingdings" pitchFamily="2" charset="2"/>
              <a:buNone/>
            </a:pPr>
            <a:r>
              <a:rPr lang="es-ES" sz="1600"/>
              <a:t>	</a:t>
            </a:r>
            <a:r>
              <a:rPr lang="es-ES" sz="1600" b="1"/>
              <a:t>MEXICO</a:t>
            </a:r>
          </a:p>
          <a:p>
            <a:pPr>
              <a:lnSpc>
                <a:spcPct val="80000"/>
              </a:lnSpc>
              <a:buFont typeface="Wingdings" pitchFamily="2" charset="2"/>
              <a:buNone/>
            </a:pPr>
            <a:endParaRPr lang="es-ES" sz="1600" b="1"/>
          </a:p>
          <a:p>
            <a:pPr>
              <a:lnSpc>
                <a:spcPct val="80000"/>
              </a:lnSpc>
              <a:buClr>
                <a:schemeClr val="tx1"/>
              </a:buClr>
            </a:pPr>
            <a:r>
              <a:rPr lang="es-ES" sz="1600"/>
              <a:t>Existen dos fondos extrapresupuestarios que buscan cumplir en parte el papel que en otros países cumple la reserva de contingencia que son el Fondo de Estabilización de los Ingresos Petroleros (FEIP) y el Fondo de  Desastres Naturales (FONDEN).</a:t>
            </a:r>
            <a:r>
              <a:rPr lang="en-US" sz="2400"/>
              <a:t> </a:t>
            </a:r>
          </a:p>
          <a:p>
            <a:pPr>
              <a:lnSpc>
                <a:spcPct val="80000"/>
              </a:lnSpc>
              <a:buClr>
                <a:schemeClr val="tx1"/>
              </a:buClr>
            </a:pPr>
            <a:endParaRPr lang="es-ES" sz="1600"/>
          </a:p>
          <a:p>
            <a:pPr>
              <a:lnSpc>
                <a:spcPct val="80000"/>
              </a:lnSpc>
              <a:buClr>
                <a:schemeClr val="tx1"/>
              </a:buClr>
            </a:pPr>
            <a:r>
              <a:rPr lang="es-ES" sz="1600"/>
              <a:t>La nueva Ley Federal de Presupuesto y Responsabilidad Hacendaria (LFPRH) mantiene el FEIP y el FONDEN y crea tres nuevos fondos que son el Fondo de Estabilización de los Ingresos de las Entidades Federativas, un Fondo de Estabilización para la Inversión en Infraestructura de PEMEX, y un Fondo de Apoyo para la Reestructura de Pensiones. </a:t>
            </a:r>
          </a:p>
          <a:p>
            <a:pPr>
              <a:lnSpc>
                <a:spcPct val="80000"/>
              </a:lnSpc>
              <a:buClr>
                <a:schemeClr val="tx1"/>
              </a:buClr>
            </a:pPr>
            <a:endParaRPr lang="en-US" sz="1600"/>
          </a:p>
          <a:p>
            <a:pPr>
              <a:lnSpc>
                <a:spcPct val="80000"/>
              </a:lnSpc>
              <a:buClr>
                <a:schemeClr val="tx1"/>
              </a:buClr>
            </a:pPr>
            <a:r>
              <a:rPr lang="es-ES" sz="1600"/>
              <a:t>Existen</a:t>
            </a:r>
            <a:r>
              <a:rPr lang="en-US" sz="1600"/>
              <a:t> </a:t>
            </a:r>
            <a:r>
              <a:rPr lang="es-ES" sz="1600"/>
              <a:t>también otros dos fondos extrapresupuestarios que son </a:t>
            </a:r>
            <a:r>
              <a:rPr lang="en-US" sz="1600"/>
              <a:t>el FARAC </a:t>
            </a:r>
            <a:r>
              <a:rPr lang="es-CL" sz="1600"/>
              <a:t>para refinanciar la deuda de los concesionarios de las autopistas concesionadas en los 90s, y el FINFRA que se creo con recursos de privatización cuyo objetivo es aportar capital semilla a proyectos de inversión privada en infraestructura.</a:t>
            </a:r>
            <a:r>
              <a:rPr lang="es-ES" sz="1600"/>
              <a:t>	</a:t>
            </a:r>
          </a:p>
          <a:p>
            <a:pPr>
              <a:lnSpc>
                <a:spcPct val="80000"/>
              </a:lnSpc>
              <a:buFont typeface="Wingdings" pitchFamily="2" charset="2"/>
              <a:buNone/>
            </a:pPr>
            <a:r>
              <a:rPr lang="es-ES" sz="1600"/>
              <a:t>	</a:t>
            </a:r>
            <a:endParaRPr lang="en-US"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1012BD-96C2-497C-83F4-548AB459D29C}" type="slidenum">
              <a:rPr lang="en-US"/>
              <a:pPr/>
              <a:t>17</a:t>
            </a:fld>
            <a:endParaRPr lang="en-US"/>
          </a:p>
        </p:txBody>
      </p:sp>
      <p:sp>
        <p:nvSpPr>
          <p:cNvPr id="93186" name="Rectangle 2"/>
          <p:cNvSpPr>
            <a:spLocks noGrp="1" noChangeArrowheads="1"/>
          </p:cNvSpPr>
          <p:nvPr>
            <p:ph type="title"/>
          </p:nvPr>
        </p:nvSpPr>
        <p:spPr/>
        <p:txBody>
          <a:bodyPr/>
          <a:lstStyle/>
          <a:p>
            <a:r>
              <a:rPr lang="es-CL" sz="3600"/>
              <a:t>Fondos Extrapresupuestarios</a:t>
            </a:r>
            <a:endParaRPr lang="en-US" sz="3600"/>
          </a:p>
        </p:txBody>
      </p:sp>
      <p:sp>
        <p:nvSpPr>
          <p:cNvPr id="93187"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MEXICO</a:t>
            </a:r>
            <a:r>
              <a:rPr lang="en-US" sz="2000"/>
              <a:t> (cont.)</a:t>
            </a:r>
          </a:p>
          <a:p>
            <a:pPr>
              <a:lnSpc>
                <a:spcPct val="80000"/>
              </a:lnSpc>
              <a:buFont typeface="Wingdings" pitchFamily="2" charset="2"/>
              <a:buNone/>
            </a:pPr>
            <a:endParaRPr lang="en-US" sz="2000"/>
          </a:p>
          <a:p>
            <a:pPr>
              <a:lnSpc>
                <a:spcPct val="80000"/>
              </a:lnSpc>
              <a:buFont typeface="Wingdings" pitchFamily="2" charset="2"/>
              <a:buNone/>
            </a:pPr>
            <a:r>
              <a:rPr lang="es-ES" sz="2000"/>
              <a:t>	Existen 21 fideicomisos con estructura propia que operan como entidades paraestatales y más de 600  fideicomisos (que se redujeron de 2000 en los últimos cinco años) sin estructura con capital propio. En los últimos años se ha regulado más estrictamente las operaciones de los fideicomisos para transparentar sus operaciones. El Presupuesto de Egresos (PEF) 2006 establece explícitamente la prohibición de celebrar fideicomisos que tengan como propósito eludir la anualidad del presupuesto. Para constituir un nuevo fideicomiso o para aportar a uno existente, se tiene que pasar por el presupuesto. La LFPRH incorpora estas disposiciones en forma permanente.</a:t>
            </a:r>
            <a:endParaRPr 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B356BB4-E5F6-4898-B0E5-E69ED717FE1D}" type="slidenum">
              <a:rPr lang="en-US"/>
              <a:pPr/>
              <a:t>18</a:t>
            </a:fld>
            <a:endParaRPr lang="en-US"/>
          </a:p>
        </p:txBody>
      </p:sp>
      <p:sp>
        <p:nvSpPr>
          <p:cNvPr id="19458" name="Rectangle 2"/>
          <p:cNvSpPr>
            <a:spLocks noGrp="1" noChangeArrowheads="1"/>
          </p:cNvSpPr>
          <p:nvPr>
            <p:ph type="title"/>
          </p:nvPr>
        </p:nvSpPr>
        <p:spPr/>
        <p:txBody>
          <a:bodyPr/>
          <a:lstStyle/>
          <a:p>
            <a:r>
              <a:rPr lang="es-CL"/>
              <a:t>Préstamos Directos</a:t>
            </a:r>
          </a:p>
        </p:txBody>
      </p:sp>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600" b="1"/>
              <a:t>BRASIL</a:t>
            </a:r>
          </a:p>
          <a:p>
            <a:pPr>
              <a:lnSpc>
                <a:spcPct val="80000"/>
              </a:lnSpc>
              <a:buFont typeface="Wingdings" pitchFamily="2" charset="2"/>
              <a:buNone/>
            </a:pPr>
            <a:r>
              <a:rPr lang="en-US" sz="1600" b="1"/>
              <a:t>	</a:t>
            </a:r>
            <a:r>
              <a:rPr lang="es-ES" sz="1600"/>
              <a:t>El gobierno no otorga préstamos directos pero utiliza el mecanismo de direccionamiento del crédito de la banca pública para canalizar préstamos a tasas subsidiadas hacia sectores prioritarios que no son objetos de crédito de los bancos privados. </a:t>
            </a:r>
          </a:p>
          <a:p>
            <a:pPr>
              <a:lnSpc>
                <a:spcPct val="80000"/>
              </a:lnSpc>
              <a:buFont typeface="Wingdings" pitchFamily="2" charset="2"/>
              <a:buNone/>
            </a:pPr>
            <a:endParaRPr lang="es-ES" sz="1600"/>
          </a:p>
          <a:p>
            <a:pPr>
              <a:lnSpc>
                <a:spcPct val="80000"/>
              </a:lnSpc>
              <a:buFont typeface="Wingdings" pitchFamily="2" charset="2"/>
              <a:buNone/>
            </a:pPr>
            <a:r>
              <a:rPr lang="es-ES" sz="1600"/>
              <a:t>	</a:t>
            </a:r>
            <a:r>
              <a:rPr lang="es-ES" sz="1600" b="1"/>
              <a:t>CHILE</a:t>
            </a:r>
          </a:p>
          <a:p>
            <a:pPr>
              <a:lnSpc>
                <a:spcPct val="80000"/>
              </a:lnSpc>
              <a:buFont typeface="Wingdings" pitchFamily="2" charset="2"/>
              <a:buNone/>
            </a:pPr>
            <a:r>
              <a:rPr lang="es-ES" sz="1600"/>
              <a:t>	El gobierno realiza préstamos directos por dos líneas, en que hace de banca de segundo piso; una es la línea de intermediación de la CORFO para pequeñas y medianas empresas, y quién asume el riesgo es la banca privada. Es un fondo revolvente pero no se presupuesta en forma neta, y las tasas no son tasas de mercado. La otra línea son préstamos a la pequeña agricultura. El resultado operativo excluye los préstamos y repagos, porque corresponden a operaciones financieras que no afectan el patrimonio ya que sólo alteran la composición de activos y pasivos. Las operaciones de crédito directo han disminuido desde el equivalente de    0.6 por ciento del PIB (2.8 por ciento del gasto) en 1999 para 0.3 por ciento del PIB (1.5 por ciento del gasto) en el 2004.</a:t>
            </a:r>
            <a:endParaRPr lang="en-US" sz="1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C52DD2C-014E-425C-A47A-ABB9CD6D18CC}" type="slidenum">
              <a:rPr lang="en-US"/>
              <a:pPr/>
              <a:t>19</a:t>
            </a:fld>
            <a:endParaRPr lang="en-US"/>
          </a:p>
        </p:txBody>
      </p:sp>
      <p:sp>
        <p:nvSpPr>
          <p:cNvPr id="20482" name="Rectangle 2"/>
          <p:cNvSpPr>
            <a:spLocks noGrp="1" noChangeArrowheads="1"/>
          </p:cNvSpPr>
          <p:nvPr>
            <p:ph type="title"/>
          </p:nvPr>
        </p:nvSpPr>
        <p:spPr/>
        <p:txBody>
          <a:bodyPr/>
          <a:lstStyle/>
          <a:p>
            <a:r>
              <a:rPr lang="es-CL"/>
              <a:t>Préstamos Directos</a:t>
            </a:r>
            <a:endParaRPr lang="en-US"/>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en-US" sz="2400"/>
              <a:t>	</a:t>
            </a:r>
            <a:r>
              <a:rPr lang="en-US" sz="2400" b="1"/>
              <a:t>ECUADOR</a:t>
            </a:r>
          </a:p>
          <a:p>
            <a:pPr>
              <a:lnSpc>
                <a:spcPct val="80000"/>
              </a:lnSpc>
              <a:buFont typeface="Wingdings" pitchFamily="2" charset="2"/>
              <a:buNone/>
            </a:pPr>
            <a:r>
              <a:rPr lang="es-ES" sz="2400"/>
              <a:t>	</a:t>
            </a:r>
            <a:r>
              <a:rPr lang="es-ES" sz="2000"/>
              <a:t>No hay préstamos directos del gobierno, ya que no están permitidos. El Instituto Ecuatoriano de Seguridad Social (IESS) si otorga préstamos directos.</a:t>
            </a:r>
          </a:p>
          <a:p>
            <a:pPr>
              <a:lnSpc>
                <a:spcPct val="80000"/>
              </a:lnSpc>
              <a:buFont typeface="Wingdings" pitchFamily="2" charset="2"/>
              <a:buNone/>
            </a:pPr>
            <a:endParaRPr lang="es-ES" sz="2000"/>
          </a:p>
          <a:p>
            <a:pPr>
              <a:lnSpc>
                <a:spcPct val="80000"/>
              </a:lnSpc>
              <a:buFont typeface="Wingdings" pitchFamily="2" charset="2"/>
              <a:buNone/>
            </a:pPr>
            <a:r>
              <a:rPr lang="es-ES" sz="2000"/>
              <a:t>	</a:t>
            </a:r>
            <a:r>
              <a:rPr lang="es-ES" sz="2000" b="1"/>
              <a:t>MEXICO</a:t>
            </a:r>
          </a:p>
          <a:p>
            <a:pPr>
              <a:lnSpc>
                <a:spcPct val="80000"/>
              </a:lnSpc>
              <a:buFont typeface="Wingdings" pitchFamily="2" charset="2"/>
              <a:buNone/>
            </a:pPr>
            <a:r>
              <a:rPr lang="es-ES" sz="2000"/>
              <a:t>	El gobierno federal no otorga préstamos directos. Para apoyar las actividades productivas prioritarias cuenta principalmente con la banca de desarrollo que recibe garantías del gobierno federal así como con los Fondos de Fomento. A través de los Requisitos Financieros  del Sector Público (RFSP) estos préstamos se contabilizan como si fueran efectuados por el gobierno federal y se clasifican arriba de la línea.</a:t>
            </a:r>
            <a:endParaRPr lang="es-ES" sz="2000" b="1"/>
          </a:p>
          <a:p>
            <a:pPr>
              <a:lnSpc>
                <a:spcPct val="80000"/>
              </a:lnSpc>
              <a:buFont typeface="Wingdings" pitchFamily="2" charset="2"/>
              <a:buNone/>
            </a:pPr>
            <a:endParaRPr lang="en-US"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CE023FA-7CFD-47D0-94CF-32C38E8B1816}" type="slidenum">
              <a:rPr lang="en-US"/>
              <a:pPr/>
              <a:t>2</a:t>
            </a:fld>
            <a:endParaRPr lang="en-US"/>
          </a:p>
        </p:txBody>
      </p:sp>
      <p:sp>
        <p:nvSpPr>
          <p:cNvPr id="3074" name="Rectangle 2"/>
          <p:cNvSpPr>
            <a:spLocks noGrp="1" noChangeArrowheads="1"/>
          </p:cNvSpPr>
          <p:nvPr>
            <p:ph type="title"/>
          </p:nvPr>
        </p:nvSpPr>
        <p:spPr/>
        <p:txBody>
          <a:bodyPr/>
          <a:lstStyle/>
          <a:p>
            <a:r>
              <a:rPr lang="es-CL" sz="3600"/>
              <a:t>Funciones del Presupuesto</a:t>
            </a:r>
            <a:endParaRPr lang="en-US" sz="3600"/>
          </a:p>
        </p:txBody>
      </p:sp>
      <p:sp>
        <p:nvSpPr>
          <p:cNvPr id="3075" name="Rectangle 3"/>
          <p:cNvSpPr>
            <a:spLocks noGrp="1" noChangeArrowheads="1"/>
          </p:cNvSpPr>
          <p:nvPr>
            <p:ph type="body" idx="1"/>
          </p:nvPr>
        </p:nvSpPr>
        <p:spPr/>
        <p:txBody>
          <a:bodyPr/>
          <a:lstStyle/>
          <a:p>
            <a:pPr>
              <a:lnSpc>
                <a:spcPct val="80000"/>
              </a:lnSpc>
            </a:pPr>
            <a:r>
              <a:rPr lang="es-ES" sz="1800" b="1"/>
              <a:t>Autorización:</a:t>
            </a:r>
            <a:r>
              <a:rPr lang="es-ES" sz="1800"/>
              <a:t> todo los gastos del tesoro público deben contar con aprobación legislativa.</a:t>
            </a:r>
          </a:p>
          <a:p>
            <a:pPr>
              <a:lnSpc>
                <a:spcPct val="80000"/>
              </a:lnSpc>
              <a:buFont typeface="Wingdings" pitchFamily="2" charset="2"/>
              <a:buNone/>
            </a:pPr>
            <a:endParaRPr lang="es-ES" sz="1800"/>
          </a:p>
          <a:p>
            <a:pPr>
              <a:lnSpc>
                <a:spcPct val="80000"/>
              </a:lnSpc>
            </a:pPr>
            <a:r>
              <a:rPr lang="es-ES" sz="1800" b="1"/>
              <a:t>Asignación/distribución:</a:t>
            </a:r>
            <a:r>
              <a:rPr lang="es-ES" sz="1800"/>
              <a:t> las autoridades presupuestarias (ejecutivo y legislativo) deben poder comparar todos los cambios en gastos e ingresos.</a:t>
            </a:r>
          </a:p>
          <a:p>
            <a:pPr>
              <a:lnSpc>
                <a:spcPct val="80000"/>
              </a:lnSpc>
              <a:buFont typeface="Wingdings" pitchFamily="2" charset="2"/>
              <a:buNone/>
            </a:pPr>
            <a:endParaRPr lang="es-ES" sz="1800"/>
          </a:p>
          <a:p>
            <a:pPr>
              <a:lnSpc>
                <a:spcPct val="80000"/>
              </a:lnSpc>
            </a:pPr>
            <a:r>
              <a:rPr lang="es-ES" sz="1800" b="1"/>
              <a:t>Macroeconómica:</a:t>
            </a:r>
            <a:r>
              <a:rPr lang="es-ES" sz="1800"/>
              <a:t> las autoridades presupuestarias (ejecutivo y legislativo) deben poder decidir sobre el impacto en la economía tanto del total como de la composición de gastos, ingresos y déficit.</a:t>
            </a:r>
          </a:p>
          <a:p>
            <a:pPr>
              <a:lnSpc>
                <a:spcPct val="80000"/>
              </a:lnSpc>
              <a:buFont typeface="Wingdings" pitchFamily="2" charset="2"/>
              <a:buNone/>
            </a:pPr>
            <a:endParaRPr lang="en-US" sz="1800"/>
          </a:p>
          <a:p>
            <a:pPr>
              <a:lnSpc>
                <a:spcPct val="80000"/>
              </a:lnSpc>
            </a:pPr>
            <a:r>
              <a:rPr lang="es-CL" sz="1800" b="1"/>
              <a:t>Administrativa:</a:t>
            </a:r>
            <a:r>
              <a:rPr lang="es-CL" sz="1800"/>
              <a:t> las autoridades presupuestarias (ejecutivo y legislativo) deben poder controlar la eficiencia en los costos de los servicios públicos.</a:t>
            </a:r>
            <a:r>
              <a:rPr lang="en-US" sz="2000"/>
              <a:t> </a:t>
            </a:r>
          </a:p>
          <a:p>
            <a:pPr>
              <a:lnSpc>
                <a:spcPct val="80000"/>
              </a:lnSpc>
              <a:buFont typeface="Wingdings" pitchFamily="2" charset="2"/>
              <a:buNone/>
            </a:pPr>
            <a:endParaRPr 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C395F56-864C-40C0-825B-0EFC69D146F0}" type="slidenum">
              <a:rPr lang="en-US"/>
              <a:pPr/>
              <a:t>20</a:t>
            </a:fld>
            <a:endParaRPr lang="en-US"/>
          </a:p>
        </p:txBody>
      </p:sp>
      <p:sp>
        <p:nvSpPr>
          <p:cNvPr id="21506" name="Rectangle 2"/>
          <p:cNvSpPr>
            <a:spLocks noGrp="1" noChangeArrowheads="1"/>
          </p:cNvSpPr>
          <p:nvPr>
            <p:ph type="title"/>
          </p:nvPr>
        </p:nvSpPr>
        <p:spPr/>
        <p:txBody>
          <a:bodyPr/>
          <a:lstStyle/>
          <a:p>
            <a:r>
              <a:rPr lang="es-CL"/>
              <a:t>Garantías</a:t>
            </a:r>
          </a:p>
        </p:txBody>
      </p:sp>
      <p:sp>
        <p:nvSpPr>
          <p:cNvPr id="21507"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BRASIL</a:t>
            </a:r>
          </a:p>
          <a:p>
            <a:pPr>
              <a:lnSpc>
                <a:spcPct val="80000"/>
              </a:lnSpc>
              <a:buFont typeface="Wingdings" pitchFamily="2" charset="2"/>
              <a:buNone/>
            </a:pPr>
            <a:r>
              <a:rPr lang="en-US" sz="1600" b="1"/>
              <a:t>	</a:t>
            </a:r>
            <a:r>
              <a:rPr lang="es-ES" sz="1600"/>
              <a:t>Se aplican reglas estrictas al otorgamiento de garantías por parte del gobierno federal. La LRF autoriza a los entes públicos a conceder garantías para operaciones de crédito internas y externas que cumplan ciertos criterios y, en el caso de la Unión, dentro de los límites y condiciones que establece el Senado Federal. Además, el otorgamiento de la garantía está condicionado a una contragarantía, en valor igual o mayor a la garantía a ser otorgada, y a que el beneficiario de la garantía esté al día en sus obligaciones con el garantidor. El presupuesto sólo incluye una garantía cuando se ejecuta. E</a:t>
            </a:r>
            <a:r>
              <a:rPr lang="es-CL" sz="1600"/>
              <a:t>l presupuesto contiene una reserva de contingencia que se puede utilizar para hacer frente a garantías causadas durante el año fiscal siempre que se hayan definido previamente.</a:t>
            </a:r>
            <a:endParaRPr lang="es-ES" sz="1600"/>
          </a:p>
          <a:p>
            <a:pPr>
              <a:lnSpc>
                <a:spcPct val="80000"/>
              </a:lnSpc>
              <a:buFont typeface="Wingdings" pitchFamily="2" charset="2"/>
              <a:buNone/>
            </a:pPr>
            <a:endParaRPr lang="en-US" sz="1600"/>
          </a:p>
          <a:p>
            <a:pPr>
              <a:lnSpc>
                <a:spcPct val="80000"/>
              </a:lnSpc>
              <a:buFont typeface="Wingdings" pitchFamily="2" charset="2"/>
              <a:buNone/>
            </a:pPr>
            <a:r>
              <a:rPr lang="en-US" sz="1600"/>
              <a:t>	</a:t>
            </a:r>
            <a:r>
              <a:rPr lang="en-US" sz="1600" b="1"/>
              <a:t>CHILE</a:t>
            </a:r>
          </a:p>
          <a:p>
            <a:pPr>
              <a:lnSpc>
                <a:spcPct val="80000"/>
              </a:lnSpc>
              <a:buFont typeface="Wingdings" pitchFamily="2" charset="2"/>
              <a:buNone/>
            </a:pPr>
            <a:r>
              <a:rPr lang="en-US" sz="1600" b="1"/>
              <a:t>	</a:t>
            </a:r>
            <a:r>
              <a:rPr lang="es-ES" sz="1600"/>
              <a:t>Existen tres tipos de garantías al sector privado, la de pensiones mínimas, a los contratos APPs y al crédito privado para la educación superior. El efecto del gatillamiento de garantías aparece en el presupuesto, no requiere ir en la reserva de contingencia.</a:t>
            </a:r>
            <a:r>
              <a:rPr lang="en-US" sz="16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6C1DBEF-ADC9-4240-AF2E-5FCC77231A89}" type="slidenum">
              <a:rPr lang="en-US"/>
              <a:pPr/>
              <a:t>21</a:t>
            </a:fld>
            <a:endParaRPr lang="en-US"/>
          </a:p>
        </p:txBody>
      </p:sp>
      <p:sp>
        <p:nvSpPr>
          <p:cNvPr id="22530" name="Rectangle 2"/>
          <p:cNvSpPr>
            <a:spLocks noGrp="1" noChangeArrowheads="1"/>
          </p:cNvSpPr>
          <p:nvPr>
            <p:ph type="title"/>
          </p:nvPr>
        </p:nvSpPr>
        <p:spPr/>
        <p:txBody>
          <a:bodyPr/>
          <a:lstStyle/>
          <a:p>
            <a:r>
              <a:rPr lang="es-CL"/>
              <a:t>Garantías</a:t>
            </a:r>
            <a:endParaRPr lang="en-US"/>
          </a:p>
        </p:txBody>
      </p:sp>
      <p:sp>
        <p:nvSpPr>
          <p:cNvPr id="22531"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1800" b="1"/>
              <a:t>ECUADOR</a:t>
            </a:r>
          </a:p>
          <a:p>
            <a:pPr>
              <a:lnSpc>
                <a:spcPct val="80000"/>
              </a:lnSpc>
              <a:buFont typeface="Wingdings" pitchFamily="2" charset="2"/>
              <a:buNone/>
            </a:pPr>
            <a:r>
              <a:rPr lang="en-US" sz="1800" b="1"/>
              <a:t>	</a:t>
            </a:r>
            <a:r>
              <a:rPr lang="es-ES" sz="1800"/>
              <a:t>La LRF establece que el gobierno central no puede contratar créditos a favor de entidades y empresas sometidas al régimen jurídico del sector privado, ni tampoco asumir o garantizar deudas de esas entidades. Se pueden conceder este tipo de garantías a través de una ley especial. La concesión de garantías en la practica está limitada por la regla fiscal de la relación deuda pública al PIB.</a:t>
            </a:r>
          </a:p>
          <a:p>
            <a:pPr>
              <a:lnSpc>
                <a:spcPct val="80000"/>
              </a:lnSpc>
              <a:buFont typeface="Wingdings" pitchFamily="2" charset="2"/>
              <a:buNone/>
            </a:pPr>
            <a:r>
              <a:rPr lang="es-ES" sz="1800"/>
              <a:t>	</a:t>
            </a:r>
          </a:p>
          <a:p>
            <a:pPr>
              <a:lnSpc>
                <a:spcPct val="80000"/>
              </a:lnSpc>
              <a:buFont typeface="Wingdings" pitchFamily="2" charset="2"/>
              <a:buNone/>
            </a:pPr>
            <a:r>
              <a:rPr lang="en-US" sz="1800"/>
              <a:t>	</a:t>
            </a:r>
            <a:r>
              <a:rPr lang="en-US" sz="1800" b="1"/>
              <a:t>MEXICO</a:t>
            </a:r>
          </a:p>
          <a:p>
            <a:pPr>
              <a:lnSpc>
                <a:spcPct val="80000"/>
              </a:lnSpc>
              <a:buFont typeface="Wingdings" pitchFamily="2" charset="2"/>
              <a:buNone/>
            </a:pPr>
            <a:r>
              <a:rPr lang="en-US" sz="1800" b="1"/>
              <a:t>	</a:t>
            </a:r>
            <a:r>
              <a:rPr lang="en-US" sz="1800"/>
              <a:t>Las</a:t>
            </a:r>
            <a:r>
              <a:rPr lang="es-ES" sz="1800"/>
              <a:t> garantías se pueden otorgar  para la realización de operaciones crediticias que se celebren con organismos internacionales o con las entidades públicas o privadas nacionales o de países extranjeros, siempre que los créditos estén destinados a la realización de proyectos de inversión o actividades productivas que estén acordes con las políticas de desarrollo económico y social, que generen los recursos suficientes para el pago del crédito, y que tengan las garantías adecuadas.</a:t>
            </a:r>
            <a:r>
              <a:rPr lang="es-ES" sz="2000"/>
              <a:t> </a:t>
            </a: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49EE358-CEFE-4EF9-9CA2-120CCCB575D1}" type="slidenum">
              <a:rPr lang="en-US"/>
              <a:pPr/>
              <a:t>22</a:t>
            </a:fld>
            <a:endParaRPr lang="en-US"/>
          </a:p>
        </p:txBody>
      </p:sp>
      <p:sp>
        <p:nvSpPr>
          <p:cNvPr id="23554" name="Rectangle 2"/>
          <p:cNvSpPr>
            <a:spLocks noGrp="1" noChangeArrowheads="1"/>
          </p:cNvSpPr>
          <p:nvPr>
            <p:ph type="title"/>
          </p:nvPr>
        </p:nvSpPr>
        <p:spPr/>
        <p:txBody>
          <a:bodyPr/>
          <a:lstStyle/>
          <a:p>
            <a:r>
              <a:rPr lang="es-CL" sz="2800"/>
              <a:t>Asociaciones Público-Privadas (APPs)</a:t>
            </a:r>
          </a:p>
        </p:txBody>
      </p:sp>
      <p:sp>
        <p:nvSpPr>
          <p:cNvPr id="23555" name="Rectangle 3"/>
          <p:cNvSpPr>
            <a:spLocks noGrp="1" noChangeArrowheads="1"/>
          </p:cNvSpPr>
          <p:nvPr>
            <p:ph type="body" idx="1"/>
          </p:nvPr>
        </p:nvSpPr>
        <p:spPr/>
        <p:txBody>
          <a:bodyPr/>
          <a:lstStyle/>
          <a:p>
            <a:pPr>
              <a:lnSpc>
                <a:spcPct val="80000"/>
              </a:lnSpc>
              <a:buFont typeface="Wingdings" pitchFamily="2" charset="2"/>
              <a:buNone/>
            </a:pPr>
            <a:r>
              <a:rPr lang="en-US" sz="1400"/>
              <a:t>	</a:t>
            </a:r>
            <a:r>
              <a:rPr lang="en-US" sz="1400" b="1"/>
              <a:t>BRASIL</a:t>
            </a:r>
          </a:p>
          <a:p>
            <a:pPr>
              <a:lnSpc>
                <a:spcPct val="80000"/>
              </a:lnSpc>
              <a:buFont typeface="Wingdings" pitchFamily="2" charset="2"/>
              <a:buNone/>
            </a:pPr>
            <a:r>
              <a:rPr lang="en-US" sz="1400" b="1"/>
              <a:t>	</a:t>
            </a:r>
            <a:r>
              <a:rPr lang="es-CL" sz="1400"/>
              <a:t>La Ley establece límites a los recursos que la Unión puede comprometer en APPs y también buscó establecer reglas para impedir que las entidades públicas incrementaran gasto a través de APPs. Adicionalmente, los gastos creados por las APPs están sujetos al requisito de la LRF que establece que no se pueden crear gastos permanentes, sin un incremento correspondiente en los ingresos permanentes o cortes en otros gastos permanentes y el objetivo del contrato APP debe haberse establecido en el Plan Plurianual. Las concesiones en que más del 70 por ciento de la remuneración del inversionista privado sea pagada por el ente público requieren autorización legislativa específica.</a:t>
            </a:r>
          </a:p>
          <a:p>
            <a:pPr>
              <a:lnSpc>
                <a:spcPct val="80000"/>
              </a:lnSpc>
              <a:buFont typeface="Wingdings" pitchFamily="2" charset="2"/>
              <a:buNone/>
            </a:pPr>
            <a:endParaRPr lang="en-US" sz="1400"/>
          </a:p>
          <a:p>
            <a:pPr>
              <a:lnSpc>
                <a:spcPct val="80000"/>
              </a:lnSpc>
              <a:buFont typeface="Wingdings" pitchFamily="2" charset="2"/>
              <a:buNone/>
            </a:pPr>
            <a:r>
              <a:rPr lang="en-US" sz="1400"/>
              <a:t>	</a:t>
            </a:r>
            <a:r>
              <a:rPr lang="en-US" sz="1400" b="1"/>
              <a:t>CHILE</a:t>
            </a:r>
          </a:p>
          <a:p>
            <a:pPr>
              <a:lnSpc>
                <a:spcPct val="80000"/>
              </a:lnSpc>
              <a:buFont typeface="Wingdings" pitchFamily="2" charset="2"/>
              <a:buNone/>
            </a:pPr>
            <a:r>
              <a:rPr lang="en-US" sz="1400" b="1"/>
              <a:t>	</a:t>
            </a:r>
            <a:r>
              <a:rPr lang="es-CL" sz="1400"/>
              <a:t>El Ministerio de Hacienda participa a lo largo de todo el proceso, partiendo desde la evaluación del proyecto desde un punto de vista macroeconómico y fiscal, incluyendo los pasivos contingentes derivados de la concesión de garantías. No existe un límite legal sobre los montos de recursos a comprometer en subsidios y garantías con concesiones. Lo que se maneja es una restricción presupuestaria intertemporal (RPI) sobre los recursos que se pueden destinar a estos proyectos sobre la base de proyecciones del presupuesto de inversiones del Ministerio de Obras Públicas (MOP).</a:t>
            </a:r>
            <a:r>
              <a:rPr lang="en-US" sz="1400"/>
              <a:t> </a:t>
            </a:r>
            <a:r>
              <a:rPr lang="es-CL" sz="1400"/>
              <a:t>El Congreso Nacional no está involucrado en la identificación ni en la aprobación de proyectos a realizarse como APPs.</a:t>
            </a:r>
            <a:endParaRPr 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96B1A28-BC36-47BF-B932-3438C8C08A34}" type="slidenum">
              <a:rPr lang="en-US"/>
              <a:pPr/>
              <a:t>23</a:t>
            </a:fld>
            <a:endParaRPr lang="en-US"/>
          </a:p>
        </p:txBody>
      </p:sp>
      <p:sp>
        <p:nvSpPr>
          <p:cNvPr id="24578" name="Rectangle 2"/>
          <p:cNvSpPr>
            <a:spLocks noGrp="1" noChangeArrowheads="1"/>
          </p:cNvSpPr>
          <p:nvPr>
            <p:ph type="title"/>
          </p:nvPr>
        </p:nvSpPr>
        <p:spPr/>
        <p:txBody>
          <a:bodyPr/>
          <a:lstStyle/>
          <a:p>
            <a:r>
              <a:rPr lang="es-CL" sz="2800"/>
              <a:t>Asociaciones Público-Privadas (APPs)</a:t>
            </a:r>
            <a:endParaRPr lang="en-US" sz="3200"/>
          </a:p>
        </p:txBody>
      </p:sp>
      <p:sp>
        <p:nvSpPr>
          <p:cNvPr id="24579" name="Rectangle 3"/>
          <p:cNvSpPr>
            <a:spLocks noGrp="1" noChangeArrowheads="1"/>
          </p:cNvSpPr>
          <p:nvPr>
            <p:ph type="body" idx="1"/>
          </p:nvPr>
        </p:nvSpPr>
        <p:spPr/>
        <p:txBody>
          <a:bodyPr/>
          <a:lstStyle/>
          <a:p>
            <a:pPr>
              <a:lnSpc>
                <a:spcPct val="80000"/>
              </a:lnSpc>
              <a:buFont typeface="Wingdings" pitchFamily="2" charset="2"/>
              <a:buNone/>
            </a:pPr>
            <a:r>
              <a:rPr lang="en-US" sz="1400"/>
              <a:t>	</a:t>
            </a:r>
            <a:r>
              <a:rPr lang="en-US" sz="1400" b="1"/>
              <a:t>ECUADOR</a:t>
            </a:r>
          </a:p>
          <a:p>
            <a:pPr>
              <a:lnSpc>
                <a:spcPct val="80000"/>
              </a:lnSpc>
              <a:buFont typeface="Wingdings" pitchFamily="2" charset="2"/>
              <a:buNone/>
            </a:pPr>
            <a:r>
              <a:rPr lang="en-US" sz="1400" b="1"/>
              <a:t>	</a:t>
            </a:r>
            <a:r>
              <a:rPr lang="es-ES" sz="1400"/>
              <a:t>En el único proyecto en operación no se contemplaron aportes públicos. Se fundamentó en la recuperación de las inversiones realizadas por cobro de peaje. Sin embargo, se dieron subsidios políticos reajustando el peaje por debajo de la tarifa de equilibrio en base a una tarifa considerada socialmente aceptable, con la diferencia asumida por el MOP. Además se han tenido que realizar obras adicionales y se han requerido ajustes por tráfico nuevo. Esto ha llevado a acumular deudas del MOP con el concesionario. </a:t>
            </a:r>
          </a:p>
          <a:p>
            <a:pPr>
              <a:lnSpc>
                <a:spcPct val="80000"/>
              </a:lnSpc>
              <a:buFont typeface="Wingdings" pitchFamily="2" charset="2"/>
              <a:buNone/>
            </a:pPr>
            <a:endParaRPr lang="en-US" sz="1400"/>
          </a:p>
          <a:p>
            <a:pPr>
              <a:lnSpc>
                <a:spcPct val="80000"/>
              </a:lnSpc>
              <a:buFont typeface="Wingdings" pitchFamily="2" charset="2"/>
              <a:buNone/>
            </a:pPr>
            <a:r>
              <a:rPr lang="en-US" sz="1400"/>
              <a:t>	</a:t>
            </a:r>
            <a:r>
              <a:rPr lang="en-US" sz="1400" b="1"/>
              <a:t>MEXICO</a:t>
            </a:r>
          </a:p>
          <a:p>
            <a:pPr>
              <a:lnSpc>
                <a:spcPct val="80000"/>
              </a:lnSpc>
              <a:buFont typeface="Wingdings" pitchFamily="2" charset="2"/>
              <a:buNone/>
            </a:pPr>
            <a:r>
              <a:rPr lang="en-US" sz="1400" b="1"/>
              <a:t>	</a:t>
            </a:r>
            <a:r>
              <a:rPr lang="es-CL" sz="1400"/>
              <a:t>Existen tres tipos de APPs:</a:t>
            </a:r>
            <a:r>
              <a:rPr lang="en-US" sz="1400"/>
              <a:t> PIDIREGAS, c</a:t>
            </a:r>
            <a:r>
              <a:rPr lang="es-CL" sz="1400"/>
              <a:t>oncesiones de carreteras a cuotas, y Proyectos de Prestación de Servicios </a:t>
            </a:r>
            <a:r>
              <a:rPr lang="en-US" sz="1400"/>
              <a:t>(PPS). </a:t>
            </a:r>
            <a:r>
              <a:rPr lang="es-CL" sz="1400"/>
              <a:t>Aunque no se requieren apropiaciones presupuestarias cuando se inicia un proyecto PIDIREGAS, las propuestas de estos proyectos son parte de la discusión y aprobación del presupuesto anual por la Cámara de Diputados. Los gastos por PIDIREGAS tienen de jure un status preferencial en los presupuestos futuros. </a:t>
            </a:r>
            <a:r>
              <a:rPr lang="es-ES" sz="1400"/>
              <a:t>Las obligaciones de pago previstas en los contratos PPS, tanto para el ejercicio fiscal correspondiente como para los subsecuentes, se incluyen en el proyecto de PEF de cada ejercicio fiscal. También se incluyen</a:t>
            </a:r>
            <a:r>
              <a:rPr lang="es-CL" sz="1400"/>
              <a:t> los compromisos contingentes de los PIDIREGAS y de los PPS en los que las entidades podrían tener que adquirir activos bajo ciertas condiciones. La participación del sector público en las concesiones de carreteras a cuotas se realiza a través del FINFRA.</a:t>
            </a:r>
            <a:endParaRPr 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9E78619-8053-490F-B4E8-900D4EA3D766}" type="slidenum">
              <a:rPr lang="en-US"/>
              <a:pPr/>
              <a:t>24</a:t>
            </a:fld>
            <a:endParaRPr lang="en-US"/>
          </a:p>
        </p:txBody>
      </p:sp>
      <p:sp>
        <p:nvSpPr>
          <p:cNvPr id="25602" name="Rectangle 2"/>
          <p:cNvSpPr>
            <a:spLocks noGrp="1" noChangeArrowheads="1"/>
          </p:cNvSpPr>
          <p:nvPr>
            <p:ph type="title"/>
          </p:nvPr>
        </p:nvSpPr>
        <p:spPr/>
        <p:txBody>
          <a:bodyPr/>
          <a:lstStyle/>
          <a:p>
            <a:r>
              <a:rPr lang="es-CL" sz="3600"/>
              <a:t>Actividades Cuasifiscales</a:t>
            </a:r>
          </a:p>
        </p:txBody>
      </p:sp>
      <p:sp>
        <p:nvSpPr>
          <p:cNvPr id="25603"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1800" b="1"/>
              <a:t>BRASIL</a:t>
            </a:r>
          </a:p>
          <a:p>
            <a:pPr>
              <a:lnSpc>
                <a:spcPct val="80000"/>
              </a:lnSpc>
              <a:buFont typeface="Wingdings" pitchFamily="2" charset="2"/>
              <a:buNone/>
            </a:pPr>
            <a:endParaRPr lang="en-US" sz="1800" b="1"/>
          </a:p>
          <a:p>
            <a:pPr>
              <a:lnSpc>
                <a:spcPct val="80000"/>
              </a:lnSpc>
              <a:buClr>
                <a:schemeClr val="tx1"/>
              </a:buClr>
            </a:pPr>
            <a:r>
              <a:rPr lang="en-US" sz="1800"/>
              <a:t>S</a:t>
            </a:r>
            <a:r>
              <a:rPr lang="es-ES" sz="1800"/>
              <a:t>e han eliminado virtualmente</a:t>
            </a:r>
            <a:r>
              <a:rPr lang="en-US" sz="1800" b="1"/>
              <a:t> </a:t>
            </a:r>
            <a:r>
              <a:rPr lang="en-US" sz="1800"/>
              <a:t>l</a:t>
            </a:r>
            <a:r>
              <a:rPr lang="es-ES" sz="1800"/>
              <a:t>as operaciones cuasifiscales de las empresas públicas no financieras. </a:t>
            </a:r>
          </a:p>
          <a:p>
            <a:pPr>
              <a:lnSpc>
                <a:spcPct val="80000"/>
              </a:lnSpc>
              <a:buClr>
                <a:schemeClr val="tx1"/>
              </a:buClr>
            </a:pPr>
            <a:endParaRPr lang="es-ES" sz="1800"/>
          </a:p>
          <a:p>
            <a:pPr>
              <a:lnSpc>
                <a:spcPct val="80000"/>
              </a:lnSpc>
              <a:buClr>
                <a:schemeClr val="tx1"/>
              </a:buClr>
            </a:pPr>
            <a:r>
              <a:rPr lang="es-ES" sz="1800"/>
              <a:t>Las relaciones entre el presupuesto y el BCB son transparentes. Sin embargo, los requerimientos de encaje son muy elevados, constituyendo una fuente de recursos para el banco central que no está incluida en el presupuesto. </a:t>
            </a:r>
          </a:p>
          <a:p>
            <a:pPr>
              <a:lnSpc>
                <a:spcPct val="80000"/>
              </a:lnSpc>
              <a:buClr>
                <a:schemeClr val="tx1"/>
              </a:buClr>
            </a:pPr>
            <a:endParaRPr lang="en-US" sz="1800"/>
          </a:p>
          <a:p>
            <a:pPr>
              <a:lnSpc>
                <a:spcPct val="80000"/>
              </a:lnSpc>
              <a:buClr>
                <a:schemeClr val="tx1"/>
              </a:buClr>
            </a:pPr>
            <a:r>
              <a:rPr lang="en-US" sz="1800"/>
              <a:t>A</a:t>
            </a:r>
            <a:r>
              <a:rPr lang="es-ES" sz="1800"/>
              <a:t>parentemente también se han eliminado la mayoría de las operaciones cuasifiscales de las empresas públicas financieras. Sin embargo, la complejidad de los programas de crédito dificulta la estimación del costo de estos programas así como el de los efectuados a través de fondos. Los subsidios se pueden conceder mediante la igualación de tasas de interés y de precios, emisión de títulos públicos, y subsidios directos.</a:t>
            </a:r>
            <a:endParaRPr 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D677B7A-32F7-40A7-AFD2-D49E769A9D8C}" type="slidenum">
              <a:rPr lang="en-US"/>
              <a:pPr/>
              <a:t>25</a:t>
            </a:fld>
            <a:endParaRPr lang="en-US"/>
          </a:p>
        </p:txBody>
      </p:sp>
      <p:sp>
        <p:nvSpPr>
          <p:cNvPr id="26626" name="Rectangle 2"/>
          <p:cNvSpPr>
            <a:spLocks noGrp="1" noChangeArrowheads="1"/>
          </p:cNvSpPr>
          <p:nvPr>
            <p:ph type="title"/>
          </p:nvPr>
        </p:nvSpPr>
        <p:spPr/>
        <p:txBody>
          <a:bodyPr/>
          <a:lstStyle/>
          <a:p>
            <a:r>
              <a:rPr lang="es-CL" sz="3600"/>
              <a:t>Actividades Cuasifiscales</a:t>
            </a:r>
            <a:endParaRPr lang="en-US" sz="4000"/>
          </a:p>
        </p:txBody>
      </p:sp>
      <p:sp>
        <p:nvSpPr>
          <p:cNvPr id="26627"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CHILE</a:t>
            </a:r>
          </a:p>
          <a:p>
            <a:pPr>
              <a:lnSpc>
                <a:spcPct val="80000"/>
              </a:lnSpc>
              <a:buFont typeface="Wingdings" pitchFamily="2" charset="2"/>
              <a:buNone/>
            </a:pPr>
            <a:endParaRPr lang="en-US" sz="1600" b="1"/>
          </a:p>
          <a:p>
            <a:pPr>
              <a:lnSpc>
                <a:spcPct val="80000"/>
              </a:lnSpc>
              <a:buClr>
                <a:schemeClr val="tx1"/>
              </a:buClr>
            </a:pPr>
            <a:r>
              <a:rPr lang="es-ES" sz="1600"/>
              <a:t>Algunas empresas efectúan actividades sociales y no cubren sus costos operacionales con sus ingresos, en cuyo caso el gobierno cubre sus necesidades de financiamiento con transferencias del presupuesto, garantizando su endeudamiento, y pagando directamente parte de sus préstamos. La política es reflejar todas las actividades cuasifiscales de las empresas en el presupuesto, para que éste cubra adecuadamente todas las actividades fiscales, aunque existen excepciones. </a:t>
            </a:r>
          </a:p>
          <a:p>
            <a:pPr>
              <a:lnSpc>
                <a:spcPct val="80000"/>
              </a:lnSpc>
              <a:buClr>
                <a:schemeClr val="tx1"/>
              </a:buClr>
            </a:pPr>
            <a:endParaRPr lang="en-US" sz="1600"/>
          </a:p>
          <a:p>
            <a:pPr>
              <a:lnSpc>
                <a:spcPct val="80000"/>
              </a:lnSpc>
              <a:buClr>
                <a:schemeClr val="tx1"/>
              </a:buClr>
            </a:pPr>
            <a:r>
              <a:rPr lang="es-ES" sz="1600"/>
              <a:t>La única actividad cuasifiscal del banco central (BCCH) data de la operación de rescate de los bancos comerciales a principios de los 80s, que le dejó al BCCH un déficit que persiste hasta hoy. </a:t>
            </a:r>
          </a:p>
          <a:p>
            <a:pPr>
              <a:lnSpc>
                <a:spcPct val="80000"/>
              </a:lnSpc>
              <a:buClr>
                <a:schemeClr val="tx1"/>
              </a:buClr>
            </a:pPr>
            <a:endParaRPr lang="es-ES" sz="1600"/>
          </a:p>
          <a:p>
            <a:pPr>
              <a:lnSpc>
                <a:spcPct val="80000"/>
              </a:lnSpc>
              <a:buClr>
                <a:schemeClr val="tx1"/>
              </a:buClr>
            </a:pPr>
            <a:r>
              <a:rPr lang="es-ES" sz="1600"/>
              <a:t>La participación del gobierno en actividades bancarias comerciales se limita al BancoEstado, que realiza actividades cuasifiscales, las cuales no se cuantifican. No le puede prestar al gobierno ni a las empresas públicas, aunque puede participar en operaciones de arrendamiento del gobierno.</a:t>
            </a:r>
            <a:endParaRPr lang="en-US" sz="1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CEB952-B8B2-4FBF-905E-F998F46E14E2}" type="slidenum">
              <a:rPr lang="en-US"/>
              <a:pPr/>
              <a:t>26</a:t>
            </a:fld>
            <a:endParaRPr lang="en-US"/>
          </a:p>
        </p:txBody>
      </p:sp>
      <p:sp>
        <p:nvSpPr>
          <p:cNvPr id="27650" name="Rectangle 2"/>
          <p:cNvSpPr>
            <a:spLocks noGrp="1" noChangeArrowheads="1"/>
          </p:cNvSpPr>
          <p:nvPr>
            <p:ph type="title"/>
          </p:nvPr>
        </p:nvSpPr>
        <p:spPr/>
        <p:txBody>
          <a:bodyPr/>
          <a:lstStyle/>
          <a:p>
            <a:r>
              <a:rPr lang="es-CL" sz="3600"/>
              <a:t>Actividades Cuasifiscales</a:t>
            </a:r>
            <a:endParaRPr lang="en-US" sz="4000"/>
          </a:p>
        </p:txBody>
      </p:sp>
      <p:sp>
        <p:nvSpPr>
          <p:cNvPr id="27651"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ECUADOR</a:t>
            </a:r>
          </a:p>
          <a:p>
            <a:pPr>
              <a:lnSpc>
                <a:spcPct val="80000"/>
              </a:lnSpc>
              <a:buFont typeface="Wingdings" pitchFamily="2" charset="2"/>
              <a:buNone/>
            </a:pPr>
            <a:endParaRPr lang="en-US" sz="1800" b="1"/>
          </a:p>
          <a:p>
            <a:pPr>
              <a:lnSpc>
                <a:spcPct val="80000"/>
              </a:lnSpc>
              <a:buClr>
                <a:schemeClr val="tx1"/>
              </a:buClr>
            </a:pPr>
            <a:r>
              <a:rPr lang="es-ES" sz="1800"/>
              <a:t>Las operaciones cuasifiscales de PetroEcuador (PE) son sustanciales ya que los precios de los combustibles están congelados desde el 2003. Se estima que los subsidios (calculados en relación al precio de importación) concedidos a través de los precios administrados de los combustibles alcanzaron el equivalente de cerca de 4 por ciento del PIB en el 2005, comparado con 1,8 por ciento del PIB en el 2003.</a:t>
            </a:r>
          </a:p>
          <a:p>
            <a:pPr>
              <a:lnSpc>
                <a:spcPct val="80000"/>
              </a:lnSpc>
              <a:buClr>
                <a:schemeClr val="tx1"/>
              </a:buClr>
            </a:pPr>
            <a:endParaRPr lang="en-US" sz="1800"/>
          </a:p>
          <a:p>
            <a:pPr>
              <a:lnSpc>
                <a:spcPct val="80000"/>
              </a:lnSpc>
              <a:buClr>
                <a:schemeClr val="tx1"/>
              </a:buClr>
            </a:pPr>
            <a:r>
              <a:rPr lang="es-ES" sz="1800"/>
              <a:t>El gobierno también administra los precios de las empresas públicas en el sector eléctrico y de telecomunicaciones. En el sector eléctrico por ejemplo la tarifa promedio es menor que el costo promedio y se impone un sobrecargo de 10 por ciento a los usuarios comerciales e industriales para cubrir los costos de la electrificación rural. Los presupuestos del 2005 y del 2006 incluyeron US$80 millones para cubrir el subsidio al consumo de electricidad que fue de US$179 millones en el 2005.</a:t>
            </a:r>
            <a:endParaRPr lang="en-US"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CE951D9-7403-46FD-9DEC-C7321D4C396C}" type="slidenum">
              <a:rPr lang="en-US"/>
              <a:pPr/>
              <a:t>27</a:t>
            </a:fld>
            <a:endParaRPr lang="en-US"/>
          </a:p>
        </p:txBody>
      </p:sp>
      <p:sp>
        <p:nvSpPr>
          <p:cNvPr id="31746" name="Rectangle 2"/>
          <p:cNvSpPr>
            <a:spLocks noGrp="1" noChangeArrowheads="1"/>
          </p:cNvSpPr>
          <p:nvPr>
            <p:ph type="title"/>
          </p:nvPr>
        </p:nvSpPr>
        <p:spPr/>
        <p:txBody>
          <a:bodyPr/>
          <a:lstStyle/>
          <a:p>
            <a:r>
              <a:rPr lang="es-CL" sz="3600"/>
              <a:t>Actividades Cuasifiscales</a:t>
            </a:r>
            <a:endParaRPr lang="en-US" sz="4000"/>
          </a:p>
        </p:txBody>
      </p:sp>
      <p:sp>
        <p:nvSpPr>
          <p:cNvPr id="31747"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s-ES" sz="1600"/>
              <a:t>	</a:t>
            </a:r>
            <a:r>
              <a:rPr lang="es-ES" sz="1600" b="1"/>
              <a:t>ECUADOR</a:t>
            </a:r>
            <a:r>
              <a:rPr lang="es-ES" sz="1600"/>
              <a:t> (cont.)</a:t>
            </a:r>
          </a:p>
          <a:p>
            <a:pPr>
              <a:lnSpc>
                <a:spcPct val="80000"/>
              </a:lnSpc>
              <a:buFont typeface="Wingdings" pitchFamily="2" charset="2"/>
              <a:buNone/>
            </a:pPr>
            <a:r>
              <a:rPr lang="es-ES" sz="1600"/>
              <a:t>	</a:t>
            </a:r>
          </a:p>
          <a:p>
            <a:pPr>
              <a:lnSpc>
                <a:spcPct val="80000"/>
              </a:lnSpc>
              <a:buClr>
                <a:schemeClr val="tx1"/>
              </a:buClr>
            </a:pPr>
            <a:r>
              <a:rPr lang="es-ES" sz="1600"/>
              <a:t>Las operaciones de las empresas públicas del Fondo de Solidaridad también carecen de transparencia. El objetivo del Fondo es el desarrollo del capital humano en los sectores más deprimidos del país a través de gastos en educación, salud y servicios públicos. </a:t>
            </a:r>
          </a:p>
          <a:p>
            <a:pPr>
              <a:lnSpc>
                <a:spcPct val="80000"/>
              </a:lnSpc>
              <a:buClr>
                <a:schemeClr val="tx1"/>
              </a:buClr>
            </a:pPr>
            <a:endParaRPr lang="en-US" sz="1600"/>
          </a:p>
          <a:p>
            <a:pPr>
              <a:lnSpc>
                <a:spcPct val="80000"/>
              </a:lnSpc>
              <a:buClr>
                <a:schemeClr val="tx1"/>
              </a:buClr>
            </a:pPr>
            <a:r>
              <a:rPr lang="es-ES" sz="1600"/>
              <a:t>El Banco Central (BCE) no concede préstamos a las instituciones gubernamentales ni préstamos o garantías a las instituciones financieras privadas, excepto de liquidez. El BCE remite el 75 por ciento de sus utilidades al gobierno central.</a:t>
            </a:r>
          </a:p>
          <a:p>
            <a:pPr>
              <a:lnSpc>
                <a:spcPct val="80000"/>
              </a:lnSpc>
              <a:buClr>
                <a:schemeClr val="tx1"/>
              </a:buClr>
            </a:pPr>
            <a:endParaRPr lang="es-ES" sz="1600"/>
          </a:p>
          <a:p>
            <a:pPr>
              <a:lnSpc>
                <a:spcPct val="80000"/>
              </a:lnSpc>
              <a:buClr>
                <a:schemeClr val="tx1"/>
              </a:buClr>
            </a:pPr>
            <a:r>
              <a:rPr lang="es-ES" sz="1600"/>
              <a:t>El BCE aprueba los presupuestos de las entidades financieras sujeto a las directrices presupuestarias. La regla fiscal sobre el crecimiento de los gastos de operación de los entes públicos financieros busca reducir las presiones salariales para estos entes que no forman parte del presupuesto.</a:t>
            </a:r>
          </a:p>
          <a:p>
            <a:pPr>
              <a:lnSpc>
                <a:spcPct val="80000"/>
              </a:lnSpc>
              <a:buFont typeface="Wingdings" pitchFamily="2" charset="2"/>
              <a:buNone/>
            </a:pPr>
            <a:endParaRPr lang="es-ES" sz="1600"/>
          </a:p>
          <a:p>
            <a:pPr>
              <a:lnSpc>
                <a:spcPct val="80000"/>
              </a:lnSpc>
            </a:pPr>
            <a:endParaRPr lang="en-US" sz="1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455C0C8-42E2-4B68-929D-47BCD6EE5165}" type="slidenum">
              <a:rPr lang="en-US"/>
              <a:pPr/>
              <a:t>28</a:t>
            </a:fld>
            <a:endParaRPr lang="en-US"/>
          </a:p>
        </p:txBody>
      </p:sp>
      <p:sp>
        <p:nvSpPr>
          <p:cNvPr id="32770" name="Rectangle 2"/>
          <p:cNvSpPr>
            <a:spLocks noGrp="1" noChangeArrowheads="1"/>
          </p:cNvSpPr>
          <p:nvPr>
            <p:ph type="title"/>
          </p:nvPr>
        </p:nvSpPr>
        <p:spPr/>
        <p:txBody>
          <a:bodyPr/>
          <a:lstStyle/>
          <a:p>
            <a:r>
              <a:rPr lang="es-CL" sz="3600"/>
              <a:t>Actividades Cuasifiscales</a:t>
            </a:r>
            <a:endParaRPr lang="en-US" sz="3600"/>
          </a:p>
        </p:txBody>
      </p:sp>
      <p:sp>
        <p:nvSpPr>
          <p:cNvPr id="32771" name="Rectangle 3"/>
          <p:cNvSpPr>
            <a:spLocks noGrp="1" noChangeArrowheads="1"/>
          </p:cNvSpPr>
          <p:nvPr>
            <p:ph type="body" idx="1"/>
          </p:nvPr>
        </p:nvSpPr>
        <p:spPr/>
        <p:txBody>
          <a:bodyPr/>
          <a:lstStyle/>
          <a:p>
            <a:pPr>
              <a:lnSpc>
                <a:spcPct val="80000"/>
              </a:lnSpc>
              <a:buFont typeface="Wingdings" pitchFamily="2" charset="2"/>
              <a:buNone/>
            </a:pPr>
            <a:r>
              <a:rPr lang="es-ES" sz="1600"/>
              <a:t>	</a:t>
            </a:r>
            <a:r>
              <a:rPr lang="es-ES" sz="1600" b="1"/>
              <a:t>ECUADOR</a:t>
            </a:r>
            <a:r>
              <a:rPr lang="es-ES" sz="1600"/>
              <a:t> (cont.)</a:t>
            </a:r>
          </a:p>
          <a:p>
            <a:pPr>
              <a:lnSpc>
                <a:spcPct val="80000"/>
              </a:lnSpc>
              <a:buFont typeface="Wingdings" pitchFamily="2" charset="2"/>
              <a:buNone/>
            </a:pPr>
            <a:endParaRPr lang="es-ES" sz="1600"/>
          </a:p>
          <a:p>
            <a:pPr>
              <a:lnSpc>
                <a:spcPct val="80000"/>
              </a:lnSpc>
              <a:buClr>
                <a:schemeClr val="tx1"/>
              </a:buClr>
            </a:pPr>
            <a:r>
              <a:rPr lang="es-ES" sz="1600"/>
              <a:t>Las empresas públicas financieras efectúan actividades cuasifiscales a través de préstamos subsidiados y perdón de deuda, lo que ha llevado a una erosión gradual del capital de estas instituciones que han sido cubiertas por el gobierno.</a:t>
            </a:r>
          </a:p>
          <a:p>
            <a:pPr>
              <a:lnSpc>
                <a:spcPct val="80000"/>
              </a:lnSpc>
              <a:buClr>
                <a:schemeClr val="tx1"/>
              </a:buClr>
            </a:pPr>
            <a:endParaRPr lang="en-US" sz="1600"/>
          </a:p>
          <a:p>
            <a:pPr>
              <a:lnSpc>
                <a:spcPct val="80000"/>
              </a:lnSpc>
              <a:buClr>
                <a:schemeClr val="tx1"/>
              </a:buClr>
            </a:pPr>
            <a:r>
              <a:rPr lang="es-ES" sz="1600"/>
              <a:t>La LRF ha establecido operaciones cuasifiscales a ser realizadas a través de líneas de crédito a tasas preferenciales que serán financiadas con recursos de los ingresos petroleros. Estas líneas de créditos pasarán a constituir fondos revolventes de préstamos. Los subsidios implícitos así como los costos causados por esas operaciones no se cuantificarían. La LRF establece una tasa de morosidad de 18 por ciento para suspender esas operaciones.</a:t>
            </a:r>
            <a:r>
              <a:rPr lang="en-US" sz="1600"/>
              <a:t> </a:t>
            </a:r>
          </a:p>
          <a:p>
            <a:pPr>
              <a:lnSpc>
                <a:spcPct val="80000"/>
              </a:lnSpc>
              <a:buClr>
                <a:schemeClr val="tx1"/>
              </a:buClr>
            </a:pPr>
            <a:endParaRPr lang="en-US" sz="1600"/>
          </a:p>
          <a:p>
            <a:pPr>
              <a:lnSpc>
                <a:spcPct val="80000"/>
              </a:lnSpc>
              <a:buClr>
                <a:schemeClr val="tx1"/>
              </a:buClr>
            </a:pPr>
            <a:r>
              <a:rPr lang="es-ES" sz="1600"/>
              <a:t>Una actividad cuasifiscal efectuada a través de las empresas del sector privado lo constituye el requerimiento de un 15 por ciento de participación de las utilidades para los trabajadores.</a:t>
            </a:r>
            <a:endParaRPr lang="en-US" sz="1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ACAA082-A2C9-43A0-BCE3-9B21A1F2B46F}" type="slidenum">
              <a:rPr lang="en-US"/>
              <a:pPr/>
              <a:t>29</a:t>
            </a:fld>
            <a:endParaRPr lang="en-US"/>
          </a:p>
        </p:txBody>
      </p:sp>
      <p:sp>
        <p:nvSpPr>
          <p:cNvPr id="28674" name="Rectangle 2"/>
          <p:cNvSpPr>
            <a:spLocks noGrp="1" noChangeArrowheads="1"/>
          </p:cNvSpPr>
          <p:nvPr>
            <p:ph type="title"/>
          </p:nvPr>
        </p:nvSpPr>
        <p:spPr/>
        <p:txBody>
          <a:bodyPr/>
          <a:lstStyle/>
          <a:p>
            <a:r>
              <a:rPr lang="es-CL" sz="3600"/>
              <a:t>Actividades Cuasifiscales</a:t>
            </a:r>
            <a:endParaRPr lang="en-US" sz="3600"/>
          </a:p>
        </p:txBody>
      </p:sp>
      <p:sp>
        <p:nvSpPr>
          <p:cNvPr id="28675"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MEXICO</a:t>
            </a:r>
          </a:p>
          <a:p>
            <a:pPr>
              <a:lnSpc>
                <a:spcPct val="80000"/>
              </a:lnSpc>
              <a:buFont typeface="Wingdings" pitchFamily="2" charset="2"/>
              <a:buNone/>
            </a:pPr>
            <a:endParaRPr lang="en-US" sz="1800" b="1"/>
          </a:p>
          <a:p>
            <a:pPr>
              <a:lnSpc>
                <a:spcPct val="80000"/>
              </a:lnSpc>
              <a:buClr>
                <a:schemeClr val="tx1"/>
              </a:buClr>
            </a:pPr>
            <a:r>
              <a:rPr lang="es-ES" sz="1800"/>
              <a:t>Algunas empresas públicas efectúan operaciones cuasifiscales significativas. Las empresas eléctricas subsidian el consumo residencial y rural de electricidad. Este subsidio se estima en alrededor del 0,8 por ciento del PIB. Las empresas no reciben transferencias del gobierno federal para cubrir estos subsidios, y el PEF no registra flujos brutos entre las empresas y el gobierno por este concepto. Sin embargo, el gobierno ha establecido un mecanismo de compensación a través del cual las empresas deben efectuar pagos al gobierno federal por el uso de los activos que le pertenecen a éste. El valor de los subsidios otorgados se deduce de este pago, si la diferencia es negativa la empresa absorbe el subsidio y si es positiva se capitaliza.</a:t>
            </a:r>
          </a:p>
          <a:p>
            <a:pPr>
              <a:lnSpc>
                <a:spcPct val="80000"/>
              </a:lnSpc>
              <a:buClr>
                <a:schemeClr val="tx1"/>
              </a:buClr>
            </a:pPr>
            <a:endParaRPr lang="es-ES" sz="1800"/>
          </a:p>
          <a:p>
            <a:pPr>
              <a:lnSpc>
                <a:spcPct val="80000"/>
              </a:lnSpc>
              <a:buClr>
                <a:schemeClr val="tx1"/>
              </a:buClr>
            </a:pPr>
            <a:r>
              <a:rPr lang="es-ES" sz="1800"/>
              <a:t>También hay subsidios implícitos en el consumo de agua, pero no se publica información sobre su monto ni la distribución por tipo de usuario.</a:t>
            </a:r>
            <a:endParaRPr lang="en-U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E668394-61B8-49F1-B01E-1C12F7FB6157}" type="slidenum">
              <a:rPr lang="en-US"/>
              <a:pPr/>
              <a:t>3</a:t>
            </a:fld>
            <a:endParaRPr lang="en-US"/>
          </a:p>
        </p:txBody>
      </p:sp>
      <p:sp>
        <p:nvSpPr>
          <p:cNvPr id="4098" name="Rectangle 2"/>
          <p:cNvSpPr>
            <a:spLocks noGrp="1" noChangeArrowheads="1"/>
          </p:cNvSpPr>
          <p:nvPr>
            <p:ph type="title"/>
          </p:nvPr>
        </p:nvSpPr>
        <p:spPr/>
        <p:txBody>
          <a:bodyPr/>
          <a:lstStyle/>
          <a:p>
            <a:r>
              <a:rPr lang="es-CL" sz="3600"/>
              <a:t>Principios del Presupuesto</a:t>
            </a:r>
            <a:endParaRPr lang="en-US" sz="3600"/>
          </a:p>
        </p:txBody>
      </p:sp>
      <p:sp>
        <p:nvSpPr>
          <p:cNvPr id="4099" name="Rectangle 3"/>
          <p:cNvSpPr>
            <a:spLocks noGrp="1" noChangeArrowheads="1"/>
          </p:cNvSpPr>
          <p:nvPr>
            <p:ph type="body" idx="1"/>
          </p:nvPr>
        </p:nvSpPr>
        <p:spPr/>
        <p:txBody>
          <a:bodyPr/>
          <a:lstStyle/>
          <a:p>
            <a:pPr>
              <a:lnSpc>
                <a:spcPct val="80000"/>
              </a:lnSpc>
            </a:pPr>
            <a:r>
              <a:rPr lang="es-ES" sz="2000" b="1"/>
              <a:t>Universalidad</a:t>
            </a:r>
            <a:r>
              <a:rPr lang="es-ES" sz="2000"/>
              <a:t>: todos los gastos financiados por impuestos o contribuciones y todos los ingresos recaudados a través de impuestos o contribuciones deben estar incluidos en el presupuesto.</a:t>
            </a:r>
          </a:p>
          <a:p>
            <a:pPr>
              <a:lnSpc>
                <a:spcPct val="80000"/>
              </a:lnSpc>
            </a:pPr>
            <a:endParaRPr lang="es-ES" sz="2000"/>
          </a:p>
          <a:p>
            <a:pPr>
              <a:lnSpc>
                <a:spcPct val="80000"/>
              </a:lnSpc>
            </a:pPr>
            <a:r>
              <a:rPr lang="es-ES" sz="2000" b="1"/>
              <a:t>Unidad</a:t>
            </a:r>
            <a:r>
              <a:rPr lang="es-ES" sz="2000"/>
              <a:t>: todos los gastos en el presupuesto que se realicen durante un cierto período de tiempo (generalmente un año o unos pocos años) y todos los ingresos recaudados en ese mismo período deben ser presentados a las autoridades presupuestarias para su aprobación en un solo documento.</a:t>
            </a:r>
          </a:p>
          <a:p>
            <a:pPr>
              <a:lnSpc>
                <a:spcPct val="80000"/>
              </a:lnSpc>
              <a:buFont typeface="Wingdings" pitchFamily="2" charset="2"/>
              <a:buNone/>
            </a:pPr>
            <a:endParaRPr lang="es-ES" sz="2000"/>
          </a:p>
          <a:p>
            <a:pPr>
              <a:lnSpc>
                <a:spcPct val="80000"/>
              </a:lnSpc>
            </a:pPr>
            <a:r>
              <a:rPr lang="es-ES" sz="2000" b="1"/>
              <a:t>Especificidad:</a:t>
            </a:r>
            <a:r>
              <a:rPr lang="es-ES" sz="2000"/>
              <a:t> los gastos y los ingresos deben presentarse separadamente en el presupuesto (“en términos brutos”) y con el nivel de detalle requerido por las autoridades presupuestarias.</a:t>
            </a:r>
            <a:r>
              <a:rPr lang="en-US" sz="20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4398B04-EB56-4D86-91C4-10CE84923C2F}" type="slidenum">
              <a:rPr lang="en-US"/>
              <a:pPr/>
              <a:t>30</a:t>
            </a:fld>
            <a:endParaRPr lang="en-US"/>
          </a:p>
        </p:txBody>
      </p:sp>
      <p:sp>
        <p:nvSpPr>
          <p:cNvPr id="29698" name="Rectangle 2"/>
          <p:cNvSpPr>
            <a:spLocks noGrp="1" noChangeArrowheads="1"/>
          </p:cNvSpPr>
          <p:nvPr>
            <p:ph type="title"/>
          </p:nvPr>
        </p:nvSpPr>
        <p:spPr/>
        <p:txBody>
          <a:bodyPr/>
          <a:lstStyle/>
          <a:p>
            <a:r>
              <a:rPr lang="es-CL" sz="3600"/>
              <a:t>Actividades Cuasifiscales</a:t>
            </a:r>
            <a:endParaRPr lang="en-US" sz="3600"/>
          </a:p>
        </p:txBody>
      </p:sp>
      <p:sp>
        <p:nvSpPr>
          <p:cNvPr id="29699"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s-ES" sz="1400"/>
              <a:t>	</a:t>
            </a:r>
            <a:r>
              <a:rPr lang="es-ES" sz="1400" b="1"/>
              <a:t>MEXICO</a:t>
            </a:r>
            <a:r>
              <a:rPr lang="es-ES" sz="1400"/>
              <a:t> (cont.)</a:t>
            </a:r>
          </a:p>
          <a:p>
            <a:pPr>
              <a:lnSpc>
                <a:spcPct val="80000"/>
              </a:lnSpc>
              <a:buFont typeface="Wingdings" pitchFamily="2" charset="2"/>
              <a:buNone/>
            </a:pPr>
            <a:r>
              <a:rPr lang="es-ES" sz="1400"/>
              <a:t>	</a:t>
            </a:r>
          </a:p>
          <a:p>
            <a:pPr>
              <a:lnSpc>
                <a:spcPct val="80000"/>
              </a:lnSpc>
              <a:buClr>
                <a:schemeClr val="tx1"/>
              </a:buClr>
            </a:pPr>
            <a:r>
              <a:rPr lang="es-ES" sz="1400"/>
              <a:t>El precio de los combustibles es administrado. Se han mantenido constante en términos reales, ajustándose sólo por la inflación esperada, y no reflejando los movimientos del precio internacional. La tasa del Impuesto Especial sobre Producción y Servicios (IEPS), que es una tasa variable, se utiliza como el elemento de ajuste entre el precio del mercado internacional y el precio de venta al público. Los ingresos de este impuesto han caído de un máximo equivalente a 1,8 por ciento del PIB en el 2002 a un 0,2 por ciento del PIB para el 2005. </a:t>
            </a:r>
          </a:p>
          <a:p>
            <a:pPr>
              <a:lnSpc>
                <a:spcPct val="80000"/>
              </a:lnSpc>
              <a:buClr>
                <a:schemeClr val="tx1"/>
              </a:buClr>
            </a:pPr>
            <a:endParaRPr lang="es-ES" sz="1400"/>
          </a:p>
          <a:p>
            <a:pPr>
              <a:lnSpc>
                <a:spcPct val="80000"/>
              </a:lnSpc>
              <a:buClr>
                <a:schemeClr val="tx1"/>
              </a:buClr>
            </a:pPr>
            <a:r>
              <a:rPr lang="es-ES" sz="1400"/>
              <a:t>Por muchos años la inversión de PEMEX fue relativamente baja, por debajo de los niveles requeridos para mantener estable las reservas probadas. Sin embargo, desde 1996 las inversiones en el sector petrolero han crecido en forma sostenida a través de los PIDIREGAS.</a:t>
            </a:r>
            <a:r>
              <a:rPr lang="en-US" sz="1400"/>
              <a:t> </a:t>
            </a:r>
            <a:endParaRPr lang="es-ES" sz="1400"/>
          </a:p>
          <a:p>
            <a:pPr>
              <a:lnSpc>
                <a:spcPct val="80000"/>
              </a:lnSpc>
              <a:buClr>
                <a:schemeClr val="tx1"/>
              </a:buClr>
            </a:pPr>
            <a:endParaRPr lang="en-US" sz="1400"/>
          </a:p>
          <a:p>
            <a:pPr>
              <a:lnSpc>
                <a:spcPct val="80000"/>
              </a:lnSpc>
              <a:buClr>
                <a:schemeClr val="tx1"/>
              </a:buClr>
            </a:pPr>
            <a:r>
              <a:rPr lang="es-CL" sz="1400"/>
              <a:t>Para transparentar las relaciones entre el gobierno y PEMEX, buscando al mismo tiempo crear los incentivos para que la empresa se vuelva más eficiente y cuente con los recursos para financiar sus inversiones, en octubre de 2005 se aprobó un nuevo régimen fiscal para PEMEX. Como contrapartida a este régimen fiscal se buscará aprobar una reforma al Gobierno Corporativo. </a:t>
            </a:r>
            <a:endParaRPr lang="en-US"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E2539E2-B011-4242-9693-11B90F979763}" type="slidenum">
              <a:rPr lang="en-US"/>
              <a:pPr/>
              <a:t>31</a:t>
            </a:fld>
            <a:endParaRPr lang="en-US"/>
          </a:p>
        </p:txBody>
      </p:sp>
      <p:sp>
        <p:nvSpPr>
          <p:cNvPr id="30722" name="Rectangle 2"/>
          <p:cNvSpPr>
            <a:spLocks noGrp="1" noChangeArrowheads="1"/>
          </p:cNvSpPr>
          <p:nvPr>
            <p:ph type="title"/>
          </p:nvPr>
        </p:nvSpPr>
        <p:spPr/>
        <p:txBody>
          <a:bodyPr/>
          <a:lstStyle/>
          <a:p>
            <a:r>
              <a:rPr lang="es-CL" sz="3600"/>
              <a:t>Actividades Cuasifiscales</a:t>
            </a:r>
            <a:endParaRPr lang="en-US" sz="3600"/>
          </a:p>
        </p:txBody>
      </p:sp>
      <p:sp>
        <p:nvSpPr>
          <p:cNvPr id="30723" name="Rectangle 3"/>
          <p:cNvSpPr>
            <a:spLocks noGrp="1" noChangeArrowheads="1"/>
          </p:cNvSpPr>
          <p:nvPr>
            <p:ph type="body" idx="1"/>
          </p:nvPr>
        </p:nvSpPr>
        <p:spPr/>
        <p:txBody>
          <a:bodyPr/>
          <a:lstStyle/>
          <a:p>
            <a:pPr>
              <a:lnSpc>
                <a:spcPct val="80000"/>
              </a:lnSpc>
              <a:buFont typeface="Wingdings" pitchFamily="2" charset="2"/>
              <a:buNone/>
            </a:pPr>
            <a:r>
              <a:rPr lang="es-ES" sz="1600"/>
              <a:t>	</a:t>
            </a:r>
            <a:r>
              <a:rPr lang="es-ES" sz="1600" b="1"/>
              <a:t>MEXICO</a:t>
            </a:r>
            <a:r>
              <a:rPr lang="es-ES" sz="1600"/>
              <a:t> (cont.)</a:t>
            </a:r>
          </a:p>
          <a:p>
            <a:pPr>
              <a:lnSpc>
                <a:spcPct val="80000"/>
              </a:lnSpc>
              <a:buFont typeface="Wingdings" pitchFamily="2" charset="2"/>
              <a:buNone/>
            </a:pPr>
            <a:endParaRPr lang="es-ES" sz="1600"/>
          </a:p>
          <a:p>
            <a:pPr>
              <a:lnSpc>
                <a:spcPct val="80000"/>
              </a:lnSpc>
              <a:buClr>
                <a:schemeClr val="tx1"/>
              </a:buClr>
            </a:pPr>
            <a:r>
              <a:rPr lang="es-ES" sz="1600"/>
              <a:t>El tratamiento asimétrico de las utilidades y pérdidas del BM—por el cual las utilidades se transfieren al gobierno mientras que las pérdidas son absorbidas por el BM—podría llegar a erosionar el capital del BM como ocurrió en el 2001.</a:t>
            </a:r>
          </a:p>
          <a:p>
            <a:pPr>
              <a:lnSpc>
                <a:spcPct val="80000"/>
              </a:lnSpc>
              <a:buClr>
                <a:schemeClr val="tx1"/>
              </a:buClr>
            </a:pPr>
            <a:endParaRPr lang="es-ES" sz="1600"/>
          </a:p>
          <a:p>
            <a:pPr>
              <a:lnSpc>
                <a:spcPct val="80000"/>
              </a:lnSpc>
              <a:buClr>
                <a:schemeClr val="tx1"/>
              </a:buClr>
            </a:pPr>
            <a:r>
              <a:rPr lang="es-ES" sz="1600"/>
              <a:t>Los bancos de desarrollo efectúan operaciones cuasifiscales las que contribuyen a explicar las pérdidas persistentes y la necesidad recurrente en el pasado de recapitalización de estas entidades por parte del gobierno federal. Las operaciones cuasifiscales consisten principalmente en ofrecer servicios a nombre del gobierno federal, y  a la concesión de préstamos a tasas de interés menores que las del mercado.  </a:t>
            </a:r>
          </a:p>
          <a:p>
            <a:pPr>
              <a:lnSpc>
                <a:spcPct val="80000"/>
              </a:lnSpc>
              <a:buClr>
                <a:schemeClr val="tx1"/>
              </a:buClr>
            </a:pPr>
            <a:endParaRPr lang="es-ES" sz="1600"/>
          </a:p>
          <a:p>
            <a:pPr>
              <a:lnSpc>
                <a:spcPct val="80000"/>
              </a:lnSpc>
              <a:buClr>
                <a:schemeClr val="tx1"/>
              </a:buClr>
            </a:pPr>
            <a:r>
              <a:rPr lang="es-ES" sz="1600"/>
              <a:t>En el PEF el congreso autoriza para la banca de desarrollo y los fondos públicos un techo de intermediación financiera. La concesión neta de préstamos no implica un déficit público, sino la absorción de recursos financieros de la economía necesarios para cumplir con los programas públicos de fomento y programas de crédito. Los recursos son en principio recuperables y el déficit público que se genere dependerá de la morosidad.</a:t>
            </a:r>
            <a:r>
              <a:rPr lang="en-US" sz="1600"/>
              <a:t> </a:t>
            </a:r>
            <a:r>
              <a:rPr lang="es-ES" sz="1600"/>
              <a:t> </a:t>
            </a:r>
            <a:endParaRPr lang="en-US" sz="1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88F9822-00BA-4DD2-970C-80890150914B}" type="slidenum">
              <a:rPr lang="en-US"/>
              <a:pPr/>
              <a:t>32</a:t>
            </a:fld>
            <a:endParaRPr lang="en-US"/>
          </a:p>
        </p:txBody>
      </p:sp>
      <p:sp>
        <p:nvSpPr>
          <p:cNvPr id="92162" name="Rectangle 2"/>
          <p:cNvSpPr>
            <a:spLocks noGrp="1" noChangeArrowheads="1"/>
          </p:cNvSpPr>
          <p:nvPr>
            <p:ph type="title"/>
          </p:nvPr>
        </p:nvSpPr>
        <p:spPr/>
        <p:txBody>
          <a:bodyPr/>
          <a:lstStyle/>
          <a:p>
            <a:r>
              <a:rPr lang="es-CL" sz="2800"/>
              <a:t>Normas y Prácticas Presupuestarias</a:t>
            </a:r>
            <a:endParaRPr lang="en-US" sz="3200"/>
          </a:p>
        </p:txBody>
      </p:sp>
      <p:sp>
        <p:nvSpPr>
          <p:cNvPr id="92163" name="Rectangle 3"/>
          <p:cNvSpPr>
            <a:spLocks noGrp="1" noChangeArrowheads="1"/>
          </p:cNvSpPr>
          <p:nvPr>
            <p:ph type="body" idx="1"/>
          </p:nvPr>
        </p:nvSpPr>
        <p:spPr/>
        <p:txBody>
          <a:bodyPr/>
          <a:lstStyle/>
          <a:p>
            <a:pPr>
              <a:lnSpc>
                <a:spcPct val="80000"/>
              </a:lnSpc>
              <a:buFont typeface="Wingdings" pitchFamily="2" charset="2"/>
              <a:buNone/>
            </a:pPr>
            <a:r>
              <a:rPr lang="en-US" sz="1800" b="1"/>
              <a:t>	BRASIL</a:t>
            </a:r>
          </a:p>
          <a:p>
            <a:pPr>
              <a:lnSpc>
                <a:spcPct val="80000"/>
              </a:lnSpc>
              <a:buFont typeface="Wingdings" pitchFamily="2" charset="2"/>
              <a:buNone/>
            </a:pPr>
            <a:endParaRPr lang="en-US" sz="1800" b="1"/>
          </a:p>
          <a:p>
            <a:pPr>
              <a:lnSpc>
                <a:spcPct val="80000"/>
              </a:lnSpc>
              <a:buClr>
                <a:schemeClr val="tx1"/>
              </a:buClr>
            </a:pPr>
            <a:r>
              <a:rPr lang="es-ES" sz="1800"/>
              <a:t>Las apropiaciones presupuestarias no son obligatorias, y el presupuesto se ejecuta a través de decretos presidenciales que establecen techos para el gasto iguales o menores a las apropiaciones presupuestarias.</a:t>
            </a:r>
          </a:p>
          <a:p>
            <a:pPr>
              <a:lnSpc>
                <a:spcPct val="80000"/>
              </a:lnSpc>
              <a:buClr>
                <a:schemeClr val="tx1"/>
              </a:buClr>
              <a:buFont typeface="Wingdings" pitchFamily="2" charset="2"/>
              <a:buNone/>
            </a:pPr>
            <a:r>
              <a:rPr lang="es-ES" sz="1800"/>
              <a:t> </a:t>
            </a:r>
          </a:p>
          <a:p>
            <a:pPr>
              <a:lnSpc>
                <a:spcPct val="80000"/>
              </a:lnSpc>
              <a:buClr>
                <a:schemeClr val="tx1"/>
              </a:buClr>
            </a:pPr>
            <a:r>
              <a:rPr lang="es-ES" sz="1800"/>
              <a:t>Los gastos asociados con ingresos vinculados son obligatorios pero no necesariamente deben ejecutarse en el año fiscal en que se originan.</a:t>
            </a:r>
          </a:p>
          <a:p>
            <a:pPr>
              <a:lnSpc>
                <a:spcPct val="80000"/>
              </a:lnSpc>
              <a:buClr>
                <a:schemeClr val="tx1"/>
              </a:buClr>
              <a:buFont typeface="Wingdings" pitchFamily="2" charset="2"/>
              <a:buNone/>
            </a:pPr>
            <a:endParaRPr lang="es-ES" sz="1800"/>
          </a:p>
          <a:p>
            <a:pPr>
              <a:lnSpc>
                <a:spcPct val="80000"/>
              </a:lnSpc>
              <a:buClr>
                <a:schemeClr val="tx1"/>
              </a:buClr>
            </a:pPr>
            <a:r>
              <a:rPr lang="es-ES" sz="1800"/>
              <a:t>Los gastos que constituyen obligaciones constitucionales y legales, y los especificados por las directrices presupuestarias no están afectos a los límites. La legislación autoriza tres tipos de apropiaciones adicionales durante el año fiscal.</a:t>
            </a:r>
          </a:p>
          <a:p>
            <a:pPr>
              <a:lnSpc>
                <a:spcPct val="80000"/>
              </a:lnSpc>
              <a:buClr>
                <a:schemeClr val="tx1"/>
              </a:buClr>
              <a:buFont typeface="Wingdings" pitchFamily="2" charset="2"/>
              <a:buNone/>
            </a:pPr>
            <a:endParaRPr lang="en-US" sz="1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BD01C89-F6A0-4BF6-8BDC-1FDBBDAED2AD}" type="slidenum">
              <a:rPr lang="en-US"/>
              <a:pPr/>
              <a:t>33</a:t>
            </a:fld>
            <a:endParaRPr lang="en-US"/>
          </a:p>
        </p:txBody>
      </p:sp>
      <p:sp>
        <p:nvSpPr>
          <p:cNvPr id="142338" name="Rectangle 2"/>
          <p:cNvSpPr>
            <a:spLocks noGrp="1" noChangeArrowheads="1"/>
          </p:cNvSpPr>
          <p:nvPr>
            <p:ph type="title"/>
          </p:nvPr>
        </p:nvSpPr>
        <p:spPr/>
        <p:txBody>
          <a:bodyPr/>
          <a:lstStyle/>
          <a:p>
            <a:r>
              <a:rPr lang="es-CL" sz="3200"/>
              <a:t>Normas y Prácticas Presupuestarias</a:t>
            </a:r>
            <a:endParaRPr lang="en-US" sz="3200"/>
          </a:p>
        </p:txBody>
      </p:sp>
      <p:sp>
        <p:nvSpPr>
          <p:cNvPr id="142339"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s-ES" sz="2000"/>
              <a:t>	</a:t>
            </a:r>
            <a:r>
              <a:rPr lang="es-ES" sz="2000" b="1"/>
              <a:t>BRASIL</a:t>
            </a:r>
            <a:r>
              <a:rPr lang="es-ES" sz="2000"/>
              <a:t> (cont.)</a:t>
            </a:r>
          </a:p>
          <a:p>
            <a:pPr>
              <a:lnSpc>
                <a:spcPct val="80000"/>
              </a:lnSpc>
              <a:buFont typeface="Wingdings" pitchFamily="2" charset="2"/>
              <a:buNone/>
            </a:pPr>
            <a:endParaRPr lang="es-ES" sz="2000"/>
          </a:p>
          <a:p>
            <a:pPr>
              <a:lnSpc>
                <a:spcPct val="80000"/>
              </a:lnSpc>
            </a:pPr>
            <a:r>
              <a:rPr lang="es-ES" sz="2000"/>
              <a:t>El presupuesto contiene una reserva de contingencia destinada al atendimiento de pasivos contingentes y otros riesgos y eventos fiscales imprevistos. En el proyecto de ley de presupuesto, el Ejecutivo incluye una reserva de contingencia más amplia para acomodar enmiendas parlamentarias al gasto, y de esa manera lograr que el presupuesto sufra menos modificaciones por parte del congreso que en el pasado.</a:t>
            </a:r>
            <a:r>
              <a:rPr lang="en-US" sz="2000"/>
              <a:t> </a:t>
            </a:r>
          </a:p>
          <a:p>
            <a:pPr>
              <a:lnSpc>
                <a:spcPct val="80000"/>
              </a:lnSpc>
            </a:pPr>
            <a:endParaRPr lang="en-US" sz="2000"/>
          </a:p>
          <a:p>
            <a:pPr>
              <a:lnSpc>
                <a:spcPct val="80000"/>
              </a:lnSpc>
            </a:pPr>
            <a:r>
              <a:rPr lang="es-ES" sz="2000"/>
              <a:t>Los restos a pagar tienen validez hasta el 31 de diciembre del año siguiente y pueden ser cubiertos a cuenta de la apropiación destinada a gastos de ejercicios anteriores. La deuda pasiva relativa a los restos a pagar prescribe en cinco años.</a:t>
            </a:r>
            <a:endParaRPr lang="en-US" sz="2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20737CB-9B39-45E4-8720-357640C69C0E}" type="slidenum">
              <a:rPr lang="en-US"/>
              <a:pPr/>
              <a:t>34</a:t>
            </a:fld>
            <a:endParaRPr lang="en-US"/>
          </a:p>
        </p:txBody>
      </p:sp>
      <p:sp>
        <p:nvSpPr>
          <p:cNvPr id="34818" name="Rectangle 2"/>
          <p:cNvSpPr>
            <a:spLocks noGrp="1" noChangeArrowheads="1"/>
          </p:cNvSpPr>
          <p:nvPr>
            <p:ph type="title"/>
          </p:nvPr>
        </p:nvSpPr>
        <p:spPr/>
        <p:txBody>
          <a:bodyPr/>
          <a:lstStyle/>
          <a:p>
            <a:r>
              <a:rPr lang="es-CL" sz="2800"/>
              <a:t>Normas y Prácticas Presupuestarias</a:t>
            </a:r>
            <a:endParaRPr lang="en-US" sz="3200"/>
          </a:p>
        </p:txBody>
      </p:sp>
      <p:sp>
        <p:nvSpPr>
          <p:cNvPr id="34819" name="Rectangle 3"/>
          <p:cNvSpPr>
            <a:spLocks noGrp="1" noChangeArrowheads="1"/>
          </p:cNvSpPr>
          <p:nvPr>
            <p:ph type="body" idx="1"/>
          </p:nvPr>
        </p:nvSpPr>
        <p:spPr/>
        <p:txBody>
          <a:bodyPr/>
          <a:lstStyle/>
          <a:p>
            <a:pPr>
              <a:lnSpc>
                <a:spcPct val="80000"/>
              </a:lnSpc>
              <a:buFont typeface="Wingdings" pitchFamily="2" charset="2"/>
              <a:buNone/>
            </a:pPr>
            <a:r>
              <a:rPr lang="en-US" sz="1400"/>
              <a:t>	</a:t>
            </a:r>
            <a:r>
              <a:rPr lang="en-US" sz="1400" b="1"/>
              <a:t>CHILE</a:t>
            </a:r>
          </a:p>
          <a:p>
            <a:pPr>
              <a:lnSpc>
                <a:spcPct val="80000"/>
              </a:lnSpc>
              <a:buFont typeface="Wingdings" pitchFamily="2" charset="2"/>
              <a:buNone/>
            </a:pPr>
            <a:endParaRPr lang="en-US" sz="1400" b="1"/>
          </a:p>
          <a:p>
            <a:pPr>
              <a:lnSpc>
                <a:spcPct val="80000"/>
              </a:lnSpc>
              <a:buClr>
                <a:schemeClr val="tx1"/>
              </a:buClr>
            </a:pPr>
            <a:r>
              <a:rPr lang="en-US" sz="1400"/>
              <a:t>E</a:t>
            </a:r>
            <a:r>
              <a:rPr lang="es-ES" sz="1400"/>
              <a:t>l total de gastos del gobierno central presupuestario que efectivamente se ejecuten durante el año no pueden superar los totales establecidos en la ley de presupuestos para gastos corrientes y de capital, salvo cuando se trate de gastos definidos como excedibles; cuando se financien con la aplicación de saldos iniciales de caja, donaciones o ingresos propios de los servicios públicos; cuando se trate de gastos de capital hasta por un 10 por ciento de los montos aprobados en la ley de presupuestos; y cuando una ley específica así lo autorice. Los presupuestos suplementarios no se han usado desde 1975. </a:t>
            </a:r>
          </a:p>
          <a:p>
            <a:pPr>
              <a:lnSpc>
                <a:spcPct val="80000"/>
              </a:lnSpc>
              <a:buClr>
                <a:schemeClr val="tx1"/>
              </a:buClr>
            </a:pPr>
            <a:endParaRPr lang="es-ES" sz="1400"/>
          </a:p>
          <a:p>
            <a:pPr>
              <a:lnSpc>
                <a:spcPct val="80000"/>
              </a:lnSpc>
            </a:pPr>
            <a:r>
              <a:rPr lang="es-ES" sz="1400"/>
              <a:t>La reserva de contingencia en el presupuesto incluye fondos para cubrir gastos por proyectos de ley que tienen una probabilidad alta de ser aprobados y un segundo componente para financiar otras contingencias. El monto de la reserva de contingencia ha disminuido del equivalente de 10,1 por ciento del gasto total en 1991 a 2,2 por ciento en el 2003. El uso de la reserva de contingencia se reporta en los informes de ejecución presupuestaria. </a:t>
            </a:r>
            <a:r>
              <a:rPr lang="en-US" sz="1400"/>
              <a:t> </a:t>
            </a:r>
            <a:endParaRPr lang="es-ES" sz="1400"/>
          </a:p>
          <a:p>
            <a:pPr>
              <a:lnSpc>
                <a:spcPct val="80000"/>
              </a:lnSpc>
              <a:buClr>
                <a:schemeClr val="tx1"/>
              </a:buClr>
              <a:buFont typeface="Wingdings" pitchFamily="2" charset="2"/>
              <a:buNone/>
            </a:pPr>
            <a:endParaRPr lang="es-ES" sz="1400"/>
          </a:p>
          <a:p>
            <a:pPr>
              <a:lnSpc>
                <a:spcPct val="80000"/>
              </a:lnSpc>
              <a:buClr>
                <a:schemeClr val="tx1"/>
              </a:buClr>
            </a:pPr>
            <a:r>
              <a:rPr lang="es-ES" sz="1400"/>
              <a:t>Para aumentar la flexibilidad del presupuesto, se han implementado mecanismos permanentes como el de Fondos Concursables y puntuales como la Provisión para Distribución Suplementaria.</a:t>
            </a:r>
            <a:endParaRPr lang="en-US" sz="1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B28C08F-215C-4CD6-A5A9-8EA8E7185472}" type="slidenum">
              <a:rPr lang="en-US"/>
              <a:pPr/>
              <a:t>35</a:t>
            </a:fld>
            <a:endParaRPr lang="en-US"/>
          </a:p>
        </p:txBody>
      </p:sp>
      <p:sp>
        <p:nvSpPr>
          <p:cNvPr id="35842" name="Rectangle 2"/>
          <p:cNvSpPr>
            <a:spLocks noGrp="1" noChangeArrowheads="1"/>
          </p:cNvSpPr>
          <p:nvPr>
            <p:ph type="title"/>
          </p:nvPr>
        </p:nvSpPr>
        <p:spPr/>
        <p:txBody>
          <a:bodyPr/>
          <a:lstStyle/>
          <a:p>
            <a:r>
              <a:rPr lang="es-CL" sz="2800"/>
              <a:t>Normas y Prácticas Presupuestarias</a:t>
            </a:r>
            <a:endParaRPr lang="en-US" sz="2800"/>
          </a:p>
        </p:txBody>
      </p:sp>
      <p:sp>
        <p:nvSpPr>
          <p:cNvPr id="35843"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ECUADOR</a:t>
            </a:r>
          </a:p>
          <a:p>
            <a:pPr>
              <a:lnSpc>
                <a:spcPct val="80000"/>
              </a:lnSpc>
              <a:buFont typeface="Wingdings" pitchFamily="2" charset="2"/>
              <a:buNone/>
            </a:pPr>
            <a:endParaRPr lang="en-US" sz="1600" b="1"/>
          </a:p>
          <a:p>
            <a:pPr>
              <a:lnSpc>
                <a:spcPct val="80000"/>
              </a:lnSpc>
              <a:buClr>
                <a:schemeClr val="tx1"/>
              </a:buClr>
            </a:pPr>
            <a:r>
              <a:rPr lang="es-ES" sz="1600"/>
              <a:t>El gobierno puede aumentar o disminuir gastos hasta por un 5 por ciento de las apropiaciones presupuestarias aprobadas por el congreso. Sobre este límite, el ejecutivo necesita aprobación del congreso. También se puede exceder en el gasto por situaciones de emergencia. El mayor gasto puede ser en gastos de personal, bienes y servicios y servicio de la deuda pública. Sin embargo, los gastos corrientes sólo se pueden aumentar si se financian con un aumento de ingresos corrientes, pero el aumento de gastos de capital se puede financiar con mayor endeudamiento. </a:t>
            </a:r>
          </a:p>
          <a:p>
            <a:pPr>
              <a:lnSpc>
                <a:spcPct val="80000"/>
              </a:lnSpc>
              <a:buClr>
                <a:schemeClr val="tx1"/>
              </a:buClr>
            </a:pPr>
            <a:endParaRPr lang="es-ES" sz="1600"/>
          </a:p>
          <a:p>
            <a:pPr>
              <a:lnSpc>
                <a:spcPct val="80000"/>
              </a:lnSpc>
              <a:buClr>
                <a:schemeClr val="tx1"/>
              </a:buClr>
            </a:pPr>
            <a:r>
              <a:rPr lang="es-ES" sz="1600"/>
              <a:t>Para modificar la composición del gasto se requiere autorización del Presidente. El Ministerio de Economía y Finanzas tiene la autoridad en la ejecución del presupuesto para corregir cambios que se consideren transgresiones legales que haga el Congreso.</a:t>
            </a:r>
          </a:p>
          <a:p>
            <a:pPr>
              <a:lnSpc>
                <a:spcPct val="80000"/>
              </a:lnSpc>
              <a:buClr>
                <a:schemeClr val="tx1"/>
              </a:buClr>
            </a:pPr>
            <a:endParaRPr lang="es-ES" sz="1600"/>
          </a:p>
          <a:p>
            <a:pPr>
              <a:lnSpc>
                <a:spcPct val="80000"/>
              </a:lnSpc>
              <a:buClr>
                <a:schemeClr val="tx1"/>
              </a:buClr>
            </a:pPr>
            <a:r>
              <a:rPr lang="es-ES" sz="1600"/>
              <a:t>La reserva de contingencia fue eliminada porque el congreso reclamaba que no había un respaldo exhaustivo para esa partida, que era una partida colchón que se podía usar para otros fines. </a:t>
            </a:r>
            <a:endParaRPr lang="en-US" sz="16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AAFD138-6FB5-4803-8FDB-EB1594F114C9}" type="slidenum">
              <a:rPr lang="en-US"/>
              <a:pPr/>
              <a:t>36</a:t>
            </a:fld>
            <a:endParaRPr lang="en-US"/>
          </a:p>
        </p:txBody>
      </p:sp>
      <p:sp>
        <p:nvSpPr>
          <p:cNvPr id="36866" name="Rectangle 2"/>
          <p:cNvSpPr>
            <a:spLocks noGrp="1" noChangeArrowheads="1"/>
          </p:cNvSpPr>
          <p:nvPr>
            <p:ph type="title"/>
          </p:nvPr>
        </p:nvSpPr>
        <p:spPr/>
        <p:txBody>
          <a:bodyPr/>
          <a:lstStyle/>
          <a:p>
            <a:r>
              <a:rPr lang="es-CL" sz="2800"/>
              <a:t>Normas y Prácticas Presupuestarias</a:t>
            </a:r>
            <a:endParaRPr lang="en-US" sz="2800"/>
          </a:p>
        </p:txBody>
      </p:sp>
      <p:sp>
        <p:nvSpPr>
          <p:cNvPr id="36867"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ECUADOR</a:t>
            </a:r>
            <a:r>
              <a:rPr lang="en-US" sz="1600"/>
              <a:t> (cont.)</a:t>
            </a:r>
          </a:p>
          <a:p>
            <a:pPr>
              <a:lnSpc>
                <a:spcPct val="80000"/>
              </a:lnSpc>
              <a:buFont typeface="Wingdings" pitchFamily="2" charset="2"/>
              <a:buNone/>
            </a:pPr>
            <a:endParaRPr lang="en-US" sz="1600"/>
          </a:p>
          <a:p>
            <a:pPr>
              <a:lnSpc>
                <a:spcPct val="80000"/>
              </a:lnSpc>
              <a:buClr>
                <a:schemeClr val="tx1"/>
              </a:buClr>
            </a:pPr>
            <a:r>
              <a:rPr lang="es-ES" sz="1600"/>
              <a:t>Una parte significativa de los ingresos fiscales no transita por el presupuesto. Esto sucede porque se deducen parte de los ingresos del gobierno antes de que se registren en el presupuesto, al mismo tiempo que no se registra como gasto los subsidios o transferencias financiados  con esos ingresos. Estas operaciones se realizan a través de vinculación de ingresos, subsidios a los consumidores a través de precios administrados, y fondos especiales.</a:t>
            </a:r>
          </a:p>
          <a:p>
            <a:pPr>
              <a:lnSpc>
                <a:spcPct val="80000"/>
              </a:lnSpc>
              <a:buClr>
                <a:schemeClr val="tx1"/>
              </a:buClr>
            </a:pPr>
            <a:endParaRPr lang="en-US" sz="1600"/>
          </a:p>
          <a:p>
            <a:pPr>
              <a:lnSpc>
                <a:spcPct val="80000"/>
              </a:lnSpc>
              <a:buClr>
                <a:schemeClr val="tx1"/>
              </a:buClr>
            </a:pPr>
            <a:r>
              <a:rPr lang="es-ES" sz="1600"/>
              <a:t>El presupuesto aprobado no es un buen indicador del presupuesto que se ejecuta. Aunque los ingresos están generalmente en línea con las estimaciones del presupuesto, la ejecución del gasto difiere significativamente de las apropiaciones presupuestarias. El hecho de que el presupuesto apruebe los gastos a un nivel muy agregado permite un alto grado de flexibilidad en la ejecución presupuestaria ya que no se necesita autorización del congreso para reasignar gastos dentro de un mismo sector.</a:t>
            </a:r>
            <a:endParaRPr lang="en-US" sz="16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5110AD2-31E1-4A63-868E-E3A9EF114BAB}" type="slidenum">
              <a:rPr lang="en-US"/>
              <a:pPr/>
              <a:t>37</a:t>
            </a:fld>
            <a:endParaRPr lang="en-US"/>
          </a:p>
        </p:txBody>
      </p:sp>
      <p:sp>
        <p:nvSpPr>
          <p:cNvPr id="37890" name="Rectangle 2"/>
          <p:cNvSpPr>
            <a:spLocks noGrp="1" noChangeArrowheads="1"/>
          </p:cNvSpPr>
          <p:nvPr>
            <p:ph type="title"/>
          </p:nvPr>
        </p:nvSpPr>
        <p:spPr/>
        <p:txBody>
          <a:bodyPr/>
          <a:lstStyle/>
          <a:p>
            <a:r>
              <a:rPr lang="es-CL" sz="2800"/>
              <a:t>Normas y Prácticas Presupuestarias</a:t>
            </a:r>
            <a:endParaRPr lang="en-US" sz="3200"/>
          </a:p>
        </p:txBody>
      </p:sp>
      <p:sp>
        <p:nvSpPr>
          <p:cNvPr id="37891"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n-US" sz="1800"/>
              <a:t>	</a:t>
            </a:r>
            <a:r>
              <a:rPr lang="en-US" sz="1800" b="1"/>
              <a:t>MEXICO</a:t>
            </a:r>
          </a:p>
          <a:p>
            <a:pPr>
              <a:lnSpc>
                <a:spcPct val="80000"/>
              </a:lnSpc>
              <a:buFont typeface="Wingdings" pitchFamily="2" charset="2"/>
              <a:buNone/>
            </a:pPr>
            <a:endParaRPr lang="en-US" sz="1800" b="1"/>
          </a:p>
          <a:p>
            <a:pPr>
              <a:lnSpc>
                <a:spcPct val="80000"/>
              </a:lnSpc>
              <a:buClr>
                <a:schemeClr val="tx1"/>
              </a:buClr>
            </a:pPr>
            <a:r>
              <a:rPr lang="es-ES" sz="1800"/>
              <a:t>En los últimos años el congreso ha respetado los límites al Balance Tradicional (BT) propuestos por el gobierno. La ejecución presupuestaria también ha estado en línea con los déficits aprobados. Sin embargo, los RFSP exceden por mucho al déficit generado por las operaciones presupuestarias y también han excedido los montos previstos en el momento de discusión del PEF.</a:t>
            </a:r>
          </a:p>
          <a:p>
            <a:pPr>
              <a:lnSpc>
                <a:spcPct val="80000"/>
              </a:lnSpc>
              <a:buClr>
                <a:schemeClr val="tx1"/>
              </a:buClr>
              <a:buFont typeface="Wingdings" pitchFamily="2" charset="2"/>
              <a:buNone/>
            </a:pPr>
            <a:endParaRPr lang="es-ES" sz="1800"/>
          </a:p>
          <a:p>
            <a:pPr>
              <a:lnSpc>
                <a:spcPct val="80000"/>
              </a:lnSpc>
              <a:buClr>
                <a:schemeClr val="tx1"/>
              </a:buClr>
            </a:pPr>
            <a:r>
              <a:rPr lang="es-ES" sz="1800"/>
              <a:t>De acuerdo a la constitución, no se pueden efectuar gastos que no hayan sido aprobados en el PEF o en leyes separadas durante el año. Los gastos primarios pueden exceder las apropiaciones presupuestarias sólo si los ingresos exceden los previstos en la LIF. Aunque los presupuestos suplementarios están permitidos no se ejecutan en la práctica.</a:t>
            </a:r>
          </a:p>
          <a:p>
            <a:pPr>
              <a:lnSpc>
                <a:spcPct val="80000"/>
              </a:lnSpc>
              <a:buClr>
                <a:schemeClr val="tx1"/>
              </a:buClr>
              <a:buFont typeface="Wingdings" pitchFamily="2" charset="2"/>
              <a:buNone/>
            </a:pPr>
            <a:endParaRPr lang="en-US" sz="1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8A2584-378B-4C40-8AFB-0E084F7DA1CC}" type="slidenum">
              <a:rPr lang="en-US"/>
              <a:pPr/>
              <a:t>38</a:t>
            </a:fld>
            <a:endParaRPr lang="en-US"/>
          </a:p>
        </p:txBody>
      </p:sp>
      <p:sp>
        <p:nvSpPr>
          <p:cNvPr id="134146" name="Rectangle 2"/>
          <p:cNvSpPr>
            <a:spLocks noGrp="1" noChangeArrowheads="1"/>
          </p:cNvSpPr>
          <p:nvPr>
            <p:ph type="title"/>
          </p:nvPr>
        </p:nvSpPr>
        <p:spPr/>
        <p:txBody>
          <a:bodyPr/>
          <a:lstStyle/>
          <a:p>
            <a:r>
              <a:rPr lang="es-CL" sz="3200"/>
              <a:t>Normas y Prácticas Presupuestarias</a:t>
            </a:r>
            <a:endParaRPr lang="en-US" sz="3200"/>
          </a:p>
        </p:txBody>
      </p:sp>
      <p:sp>
        <p:nvSpPr>
          <p:cNvPr id="134147" name="Rectangle 3"/>
          <p:cNvSpPr>
            <a:spLocks noGrp="1" noChangeArrowheads="1"/>
          </p:cNvSpPr>
          <p:nvPr>
            <p:ph type="body" idx="1"/>
          </p:nvPr>
        </p:nvSpPr>
        <p:spPr/>
        <p:txBody>
          <a:bodyPr/>
          <a:lstStyle/>
          <a:p>
            <a:pPr>
              <a:lnSpc>
                <a:spcPct val="80000"/>
              </a:lnSpc>
              <a:buFont typeface="Wingdings" pitchFamily="2" charset="2"/>
              <a:buNone/>
            </a:pPr>
            <a:r>
              <a:rPr lang="en-US" sz="2800"/>
              <a:t>	</a:t>
            </a:r>
            <a:r>
              <a:rPr lang="en-US" sz="1800" b="1"/>
              <a:t>MEXICO </a:t>
            </a:r>
            <a:r>
              <a:rPr lang="en-US" sz="1800"/>
              <a:t>(cont.)</a:t>
            </a:r>
          </a:p>
          <a:p>
            <a:pPr>
              <a:lnSpc>
                <a:spcPct val="80000"/>
              </a:lnSpc>
              <a:buFont typeface="Wingdings" pitchFamily="2" charset="2"/>
              <a:buNone/>
            </a:pPr>
            <a:endParaRPr lang="en-US" sz="1800"/>
          </a:p>
          <a:p>
            <a:pPr>
              <a:lnSpc>
                <a:spcPct val="80000"/>
              </a:lnSpc>
              <a:buClr>
                <a:schemeClr val="tx1"/>
              </a:buClr>
            </a:pPr>
            <a:r>
              <a:rPr lang="es-ES" sz="1800"/>
              <a:t>La Secretaría de Hacienda y Crédito Público (SHCP) posee amplios poderes para establecer estándares y límites de gastos, aprobar los lineamientos y calendarios de gastos, y para autorizar reasignaciones de gastos dentro de los límites establecidos en el PEF.</a:t>
            </a:r>
          </a:p>
          <a:p>
            <a:pPr>
              <a:lnSpc>
                <a:spcPct val="80000"/>
              </a:lnSpc>
              <a:buClr>
                <a:schemeClr val="tx1"/>
              </a:buClr>
            </a:pPr>
            <a:endParaRPr lang="es-ES" sz="1800"/>
          </a:p>
          <a:p>
            <a:pPr>
              <a:lnSpc>
                <a:spcPct val="80000"/>
              </a:lnSpc>
              <a:buClr>
                <a:schemeClr val="tx1"/>
              </a:buClr>
            </a:pPr>
            <a:r>
              <a:rPr lang="es-ES" sz="1800"/>
              <a:t>El PEF no cuenta con una reserva de contingencia. Existen dos fondos extrapresupuestarios que buscan cumplir en parte el papel que en otros países cumple la reserva de contingencia que son el Fondo de Estabilización de los Ingresos Petroleros (FEIP) y el Fondo de Desastres Naturales (FONDEN).</a:t>
            </a:r>
          </a:p>
          <a:p>
            <a:pPr>
              <a:lnSpc>
                <a:spcPct val="80000"/>
              </a:lnSpc>
              <a:buClr>
                <a:schemeClr val="tx1"/>
              </a:buClr>
              <a:buFont typeface="Wingdings" pitchFamily="2" charset="2"/>
              <a:buNone/>
            </a:pPr>
            <a:endParaRPr lang="en-US" sz="1800"/>
          </a:p>
          <a:p>
            <a:pPr>
              <a:lnSpc>
                <a:spcPct val="80000"/>
              </a:lnSpc>
              <a:buClr>
                <a:schemeClr val="tx1"/>
              </a:buClr>
            </a:pPr>
            <a:r>
              <a:rPr lang="es-ES" sz="1800"/>
              <a:t>Las entidades deben reportar a la SHCP al 28 de febrero de cada año los montos de gastos rezagados (ADEFAS). Los ADEFAS están dentro del techo de endeudamiento que se autoriza anualmente en la LIF.</a:t>
            </a:r>
            <a:endParaRPr lang="en-US" sz="1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8CAB138-40FD-4948-8683-2014DD5D6390}" type="slidenum">
              <a:rPr lang="en-US"/>
              <a:pPr/>
              <a:t>39</a:t>
            </a:fld>
            <a:endParaRPr lang="en-US"/>
          </a:p>
        </p:txBody>
      </p:sp>
      <p:sp>
        <p:nvSpPr>
          <p:cNvPr id="39938" name="Rectangle 2"/>
          <p:cNvSpPr>
            <a:spLocks noGrp="1" noChangeArrowheads="1"/>
          </p:cNvSpPr>
          <p:nvPr>
            <p:ph type="title"/>
          </p:nvPr>
        </p:nvSpPr>
        <p:spPr/>
        <p:txBody>
          <a:bodyPr/>
          <a:lstStyle/>
          <a:p>
            <a:r>
              <a:rPr lang="es-CL" sz="4000"/>
              <a:t>Ingresos Vinculados</a:t>
            </a:r>
          </a:p>
        </p:txBody>
      </p:sp>
      <p:sp>
        <p:nvSpPr>
          <p:cNvPr id="39939"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1800" b="1"/>
              <a:t>BRASIL</a:t>
            </a:r>
          </a:p>
          <a:p>
            <a:pPr>
              <a:lnSpc>
                <a:spcPct val="80000"/>
              </a:lnSpc>
              <a:buFont typeface="Wingdings" pitchFamily="2" charset="2"/>
              <a:buNone/>
            </a:pPr>
            <a:r>
              <a:rPr lang="en-US" sz="1800" b="1"/>
              <a:t>	</a:t>
            </a:r>
            <a:r>
              <a:rPr lang="es-ES" sz="1800"/>
              <a:t>El presupuesto se caracteriza por un alto índice de ingresos vinculados, muchos de ellos definidos en la Constitución, otros definidos por ley. Todos los recursos vinculados así como los gastos financiados por ellos deben constar en el presupuesto.</a:t>
            </a:r>
            <a:r>
              <a:rPr lang="en-US" sz="1800"/>
              <a:t> </a:t>
            </a:r>
            <a:r>
              <a:rPr lang="es-ES" sz="1800"/>
              <a:t>En 2003-2005, alrededor del 81 por ciento de los ingresos federales primarios estaban vinculados, con más de un 40 por ciento de ellos para gastos sociales. Los estados y municipios recibieron más del 22 por ciento de los ingresos vinculados, mientras que el sector salud obtuvo el 10 por ciento y el de educación un 5 por ciento.</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b="1"/>
              <a:t>CHILE</a:t>
            </a:r>
          </a:p>
          <a:p>
            <a:pPr>
              <a:lnSpc>
                <a:spcPct val="80000"/>
              </a:lnSpc>
              <a:buFont typeface="Wingdings" pitchFamily="2" charset="2"/>
              <a:buNone/>
            </a:pPr>
            <a:r>
              <a:rPr lang="en-US" sz="1800" b="1"/>
              <a:t>	</a:t>
            </a:r>
            <a:r>
              <a:rPr lang="es-ES" sz="1800"/>
              <a:t>La Constitución de 1980 prohíbe la vinculación de ingresos. Una excepción la constituye la LRC. Otra excepción la constituyen las reglas del Fondo de Compensación del Cobre.</a:t>
            </a:r>
            <a:endParaRPr 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66EA50D-0EF5-4662-B2E3-D51F336B55C6}" type="slidenum">
              <a:rPr lang="en-US"/>
              <a:pPr/>
              <a:t>4</a:t>
            </a:fld>
            <a:endParaRPr lang="en-US"/>
          </a:p>
        </p:txBody>
      </p:sp>
      <p:sp>
        <p:nvSpPr>
          <p:cNvPr id="137218" name="Rectangle 2"/>
          <p:cNvSpPr>
            <a:spLocks noGrp="1" noChangeArrowheads="1"/>
          </p:cNvSpPr>
          <p:nvPr>
            <p:ph type="title"/>
          </p:nvPr>
        </p:nvSpPr>
        <p:spPr/>
        <p:txBody>
          <a:bodyPr/>
          <a:lstStyle/>
          <a:p>
            <a:r>
              <a:rPr lang="es-CL" sz="3600"/>
              <a:t>Operaciones Extrapresupuestarias</a:t>
            </a:r>
          </a:p>
        </p:txBody>
      </p:sp>
      <p:sp>
        <p:nvSpPr>
          <p:cNvPr id="137219" name="Rectangle 3"/>
          <p:cNvSpPr>
            <a:spLocks noGrp="1" noChangeArrowheads="1"/>
          </p:cNvSpPr>
          <p:nvPr>
            <p:ph type="body" idx="1"/>
          </p:nvPr>
        </p:nvSpPr>
        <p:spPr/>
        <p:txBody>
          <a:bodyPr/>
          <a:lstStyle/>
          <a:p>
            <a:pPr>
              <a:lnSpc>
                <a:spcPct val="80000"/>
              </a:lnSpc>
              <a:buFont typeface="Wingdings" pitchFamily="2" charset="2"/>
              <a:buNone/>
            </a:pPr>
            <a:r>
              <a:rPr lang="es-ES" sz="2400"/>
              <a:t>	Existen ciertas operaciones del gobierno que son difíciles de reconciliar con los principios del presupuesto y, por lo tanto, amenazan el funcionamiento apropiado de éste. Estas operaciones pueden ser gastos que se conocen como gastos extrapresupuestarios y  “gastos-efectuados-por-la-puerta-de-atrás”. Además, existe en los países incluidos en este trabajo una tercera vía para efectuar operaciones de este tipo que es utilizar a las empresas públicas para obtener ingresos fiscales a través de regímenes impositivos y de dividendos diferentes a los que se aplican a las empresas del sector privado.</a:t>
            </a:r>
            <a:r>
              <a:rPr lang="en-US" sz="240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2E6E2EB-2DE5-48CF-B15C-511DB398C80D}" type="slidenum">
              <a:rPr lang="en-US"/>
              <a:pPr/>
              <a:t>40</a:t>
            </a:fld>
            <a:endParaRPr lang="en-US"/>
          </a:p>
        </p:txBody>
      </p:sp>
      <p:sp>
        <p:nvSpPr>
          <p:cNvPr id="41986" name="Rectangle 2"/>
          <p:cNvSpPr>
            <a:spLocks noGrp="1" noChangeArrowheads="1"/>
          </p:cNvSpPr>
          <p:nvPr>
            <p:ph type="title"/>
          </p:nvPr>
        </p:nvSpPr>
        <p:spPr/>
        <p:txBody>
          <a:bodyPr/>
          <a:lstStyle/>
          <a:p>
            <a:r>
              <a:rPr lang="es-CL" sz="4000"/>
              <a:t>Ingresos Vinculados</a:t>
            </a:r>
            <a:endParaRPr lang="en-US"/>
          </a:p>
        </p:txBody>
      </p:sp>
      <p:sp>
        <p:nvSpPr>
          <p:cNvPr id="41987"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ECUADOR</a:t>
            </a:r>
          </a:p>
          <a:p>
            <a:pPr>
              <a:lnSpc>
                <a:spcPct val="80000"/>
              </a:lnSpc>
              <a:buFont typeface="Wingdings" pitchFamily="2" charset="2"/>
              <a:buNone/>
            </a:pPr>
            <a:endParaRPr lang="en-US" sz="2000" b="1"/>
          </a:p>
          <a:p>
            <a:pPr>
              <a:lnSpc>
                <a:spcPct val="80000"/>
              </a:lnSpc>
              <a:buFont typeface="Wingdings" pitchFamily="2" charset="2"/>
              <a:buNone/>
            </a:pPr>
            <a:r>
              <a:rPr lang="en-US" sz="2000" b="1"/>
              <a:t>	</a:t>
            </a:r>
            <a:r>
              <a:rPr lang="es-ES" sz="2000"/>
              <a:t>Las reglas de vinculación de ingresos son extensas y cubren tanto los ingresos petroleros como los no petroleros. A diferencia de otros países donde los ingresos se vinculan en su mayoría a ciertos sectores, Ecuador usa en forma significativa la vinculación de ingresos para programas específicos. Cerca del 36 por ciento de los llamados ingresos tradicionales y de los ingresos petroleros totales están vinculados en el presupuesto del 2006. Alrededor de la mitad de estos ingresos vinculados están determinados por la Constitución. Del resto, los principales beneficiarios son las universidades y los gobiernos locales y municipales. </a:t>
            </a:r>
            <a:endParaRPr lang="en-US" sz="2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DC76C65-7026-42D7-984A-A6199961AA9A}" type="slidenum">
              <a:rPr lang="en-US"/>
              <a:pPr/>
              <a:t>41</a:t>
            </a:fld>
            <a:endParaRPr lang="en-US"/>
          </a:p>
        </p:txBody>
      </p:sp>
      <p:sp>
        <p:nvSpPr>
          <p:cNvPr id="43010" name="Rectangle 2"/>
          <p:cNvSpPr>
            <a:spLocks noGrp="1" noChangeArrowheads="1"/>
          </p:cNvSpPr>
          <p:nvPr>
            <p:ph type="title"/>
          </p:nvPr>
        </p:nvSpPr>
        <p:spPr/>
        <p:txBody>
          <a:bodyPr/>
          <a:lstStyle/>
          <a:p>
            <a:r>
              <a:rPr lang="es-CL" sz="4000"/>
              <a:t>Ingresos Vinculados</a:t>
            </a:r>
            <a:endParaRPr lang="en-US"/>
          </a:p>
        </p:txBody>
      </p:sp>
      <p:sp>
        <p:nvSpPr>
          <p:cNvPr id="43011"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MEXICO</a:t>
            </a:r>
          </a:p>
          <a:p>
            <a:pPr>
              <a:lnSpc>
                <a:spcPct val="80000"/>
              </a:lnSpc>
              <a:buFont typeface="Wingdings" pitchFamily="2" charset="2"/>
              <a:buNone/>
            </a:pPr>
            <a:endParaRPr lang="en-US" sz="2000" b="1"/>
          </a:p>
          <a:p>
            <a:pPr>
              <a:lnSpc>
                <a:spcPct val="80000"/>
              </a:lnSpc>
              <a:buClr>
                <a:schemeClr val="tx1"/>
              </a:buClr>
            </a:pPr>
            <a:r>
              <a:rPr lang="es-ES" sz="2000"/>
              <a:t>A los ingresos se les puede dar destino específico por disposición de ley o mediante autorización administrativa a cargo de la SHCP y se registran dentro de la LIF. </a:t>
            </a:r>
          </a:p>
          <a:p>
            <a:pPr>
              <a:lnSpc>
                <a:spcPct val="80000"/>
              </a:lnSpc>
              <a:buClr>
                <a:schemeClr val="tx1"/>
              </a:buClr>
            </a:pPr>
            <a:endParaRPr lang="es-ES" sz="2000"/>
          </a:p>
          <a:p>
            <a:pPr>
              <a:lnSpc>
                <a:spcPct val="80000"/>
              </a:lnSpc>
              <a:buClr>
                <a:schemeClr val="tx1"/>
              </a:buClr>
            </a:pPr>
            <a:r>
              <a:rPr lang="es-ES" sz="2000"/>
              <a:t>Las entidades federativas reciben dos tipos de transferencias del gobierno federal: las participaciones en los ingresos tributarios sobre las cuales tienen discrecionalidad en el gasto, y las aportaciones, que son transferencias vinculadas para servicios sociales e infraestructura.  El total de transferencias a las entidades federativas representaron cerca de 6 por ciento del PIB en el 2006, o casi 44 por ciento de los ingresos primarios del gobierno federal, mitad en forma de participaciones y mitad en forma de aportaciones.</a:t>
            </a:r>
            <a:endParaRPr lang="en-US"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1BF9F3E-1C1F-4361-94A6-A9E04207392E}" type="slidenum">
              <a:rPr lang="en-US"/>
              <a:pPr/>
              <a:t>42</a:t>
            </a:fld>
            <a:endParaRPr lang="en-US"/>
          </a:p>
        </p:txBody>
      </p:sp>
      <p:sp>
        <p:nvSpPr>
          <p:cNvPr id="44034" name="Rectangle 2"/>
          <p:cNvSpPr>
            <a:spLocks noGrp="1" noChangeArrowheads="1"/>
          </p:cNvSpPr>
          <p:nvPr>
            <p:ph type="title"/>
          </p:nvPr>
        </p:nvSpPr>
        <p:spPr/>
        <p:txBody>
          <a:bodyPr/>
          <a:lstStyle/>
          <a:p>
            <a:r>
              <a:rPr lang="es-CL" sz="4000"/>
              <a:t>Reglas de Gastos</a:t>
            </a:r>
          </a:p>
        </p:txBody>
      </p:sp>
      <p:sp>
        <p:nvSpPr>
          <p:cNvPr id="44035"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600" b="1"/>
              <a:t>BRASIL</a:t>
            </a:r>
          </a:p>
          <a:p>
            <a:pPr>
              <a:lnSpc>
                <a:spcPct val="80000"/>
              </a:lnSpc>
              <a:buFont typeface="Wingdings" pitchFamily="2" charset="2"/>
              <a:buNone/>
            </a:pPr>
            <a:r>
              <a:rPr lang="en-US" sz="1600" b="1"/>
              <a:t>	</a:t>
            </a:r>
            <a:r>
              <a:rPr lang="es-CL" sz="1600"/>
              <a:t>Existen requisitos de gastos asociados a la protección de derechos adquiridos incluidos en la constitución. El objetivo de los requisitos de gastos es destinar parte de los recursos federales a gastos en salud, beneficencia y pensiones, y al gasto social.</a:t>
            </a:r>
          </a:p>
          <a:p>
            <a:pPr>
              <a:lnSpc>
                <a:spcPct val="80000"/>
              </a:lnSpc>
              <a:buFont typeface="Wingdings" pitchFamily="2" charset="2"/>
              <a:buNone/>
            </a:pPr>
            <a:endParaRPr lang="en-US" sz="1600"/>
          </a:p>
          <a:p>
            <a:pPr>
              <a:lnSpc>
                <a:spcPct val="80000"/>
              </a:lnSpc>
              <a:buFont typeface="Wingdings" pitchFamily="2" charset="2"/>
              <a:buNone/>
            </a:pPr>
            <a:r>
              <a:rPr lang="en-US" sz="1600"/>
              <a:t>	</a:t>
            </a:r>
            <a:r>
              <a:rPr lang="en-US" sz="1600" b="1"/>
              <a:t>CHILE</a:t>
            </a:r>
          </a:p>
          <a:p>
            <a:pPr>
              <a:lnSpc>
                <a:spcPct val="80000"/>
              </a:lnSpc>
              <a:buFont typeface="Wingdings" pitchFamily="2" charset="2"/>
              <a:buNone/>
            </a:pPr>
            <a:r>
              <a:rPr lang="en-US" sz="1600" b="1"/>
              <a:t>	</a:t>
            </a:r>
            <a:r>
              <a:rPr lang="es-ES" sz="1600"/>
              <a:t>No existen requisitos de gastos establecidos en la constitución o en leyes especiales.</a:t>
            </a:r>
          </a:p>
          <a:p>
            <a:pPr>
              <a:lnSpc>
                <a:spcPct val="80000"/>
              </a:lnSpc>
              <a:buFont typeface="Wingdings" pitchFamily="2" charset="2"/>
              <a:buNone/>
            </a:pPr>
            <a:endParaRPr lang="en-US" sz="1600"/>
          </a:p>
          <a:p>
            <a:pPr>
              <a:lnSpc>
                <a:spcPct val="80000"/>
              </a:lnSpc>
              <a:buFont typeface="Wingdings" pitchFamily="2" charset="2"/>
              <a:buNone/>
            </a:pPr>
            <a:r>
              <a:rPr lang="en-US" sz="1600"/>
              <a:t>	</a:t>
            </a:r>
            <a:r>
              <a:rPr lang="en-US" sz="1600" b="1"/>
              <a:t>ECUADOR</a:t>
            </a:r>
          </a:p>
          <a:p>
            <a:pPr>
              <a:lnSpc>
                <a:spcPct val="80000"/>
              </a:lnSpc>
              <a:buFont typeface="Wingdings" pitchFamily="2" charset="2"/>
              <a:buNone/>
            </a:pPr>
            <a:r>
              <a:rPr lang="en-US" sz="1600" b="1"/>
              <a:t>	</a:t>
            </a:r>
            <a:r>
              <a:rPr lang="en-US" sz="1600"/>
              <a:t>E</a:t>
            </a:r>
            <a:r>
              <a:rPr lang="es-ES" sz="1600"/>
              <a:t>xisten numerosas reglas de gasto, incluyendo una que requiere que el gobierno dedique a educación y salud al menos un 30 y 20 por ciento del gasto, respectivamente. Existe otra regla que requiere que el gasto en salud crezca por lo menos en línea con el gasto total. El gobierno central debe cubrir el 40 por ciento de las pensiones pagadas por el IESS. </a:t>
            </a:r>
            <a:endParaRPr lang="en-US" sz="16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6AB739A-4DD0-4CD5-8934-65B6D01C2A33}" type="slidenum">
              <a:rPr lang="en-US"/>
              <a:pPr/>
              <a:t>43</a:t>
            </a:fld>
            <a:endParaRPr lang="en-US"/>
          </a:p>
        </p:txBody>
      </p:sp>
      <p:sp>
        <p:nvSpPr>
          <p:cNvPr id="45058" name="Rectangle 2"/>
          <p:cNvSpPr>
            <a:spLocks noGrp="1" noChangeArrowheads="1"/>
          </p:cNvSpPr>
          <p:nvPr>
            <p:ph type="title"/>
          </p:nvPr>
        </p:nvSpPr>
        <p:spPr/>
        <p:txBody>
          <a:bodyPr/>
          <a:lstStyle/>
          <a:p>
            <a:r>
              <a:rPr lang="es-CL"/>
              <a:t>Gasto Tributario</a:t>
            </a:r>
          </a:p>
        </p:txBody>
      </p:sp>
      <p:sp>
        <p:nvSpPr>
          <p:cNvPr id="45059"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BRASIL</a:t>
            </a:r>
          </a:p>
          <a:p>
            <a:pPr>
              <a:lnSpc>
                <a:spcPct val="80000"/>
              </a:lnSpc>
              <a:buFont typeface="Wingdings" pitchFamily="2" charset="2"/>
              <a:buNone/>
            </a:pPr>
            <a:endParaRPr lang="en-US" sz="1600" b="1"/>
          </a:p>
          <a:p>
            <a:pPr>
              <a:lnSpc>
                <a:spcPct val="80000"/>
              </a:lnSpc>
              <a:buClr>
                <a:schemeClr val="tx1"/>
              </a:buClr>
            </a:pPr>
            <a:r>
              <a:rPr lang="es-ES" sz="1600"/>
              <a:t>Todos los gastos tributarios deben ser aprobados por ley. La concesión o ampliación de un beneficio de naturaleza tributaria debe estar acompañada de medidas de compensación en el período que deba iniciar su vigencia y en los siguientes por medio de aumento de ingresos. El beneficio sólo entra en vigor una vez implementadas las medidas compensatorias. Las renuncias fiscales no son discutidas junto con el presupuesto.</a:t>
            </a:r>
          </a:p>
          <a:p>
            <a:pPr>
              <a:lnSpc>
                <a:spcPct val="80000"/>
              </a:lnSpc>
              <a:buClr>
                <a:schemeClr val="tx1"/>
              </a:buClr>
              <a:buFont typeface="Wingdings" pitchFamily="2" charset="2"/>
              <a:buNone/>
            </a:pPr>
            <a:r>
              <a:rPr lang="es-ES" sz="1600"/>
              <a:t> </a:t>
            </a:r>
          </a:p>
          <a:p>
            <a:pPr>
              <a:lnSpc>
                <a:spcPct val="80000"/>
              </a:lnSpc>
              <a:buClr>
                <a:schemeClr val="tx1"/>
              </a:buClr>
            </a:pPr>
            <a:r>
              <a:rPr lang="es-ES" sz="1600"/>
              <a:t>No hay una revisión periódica ni sistemática de las renuncias de ingresos. </a:t>
            </a:r>
          </a:p>
          <a:p>
            <a:pPr>
              <a:lnSpc>
                <a:spcPct val="80000"/>
              </a:lnSpc>
              <a:buClr>
                <a:schemeClr val="tx1"/>
              </a:buClr>
              <a:buFont typeface="Wingdings" pitchFamily="2" charset="2"/>
              <a:buNone/>
            </a:pPr>
            <a:endParaRPr lang="es-ES" sz="1600"/>
          </a:p>
          <a:p>
            <a:pPr>
              <a:lnSpc>
                <a:spcPct val="80000"/>
              </a:lnSpc>
              <a:buClr>
                <a:schemeClr val="tx1"/>
              </a:buClr>
            </a:pPr>
            <a:r>
              <a:rPr lang="es-ES" sz="1600"/>
              <a:t>Los gastos tributarios representaron un 1,7 por ciento del PIB en el 2005 y se proyectan en el equivalente de 1,9 por ciento del PIB para el 2006. En relación a los ingresos recaudados, los gastos tributarios representaron un 9,9 por ciento en el 2005 y se proyecta un incremento para el 13,5 por ciento en el 2006.</a:t>
            </a:r>
            <a:endParaRPr lang="en-US" sz="16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E77338F-20CB-4C66-A4DE-62E08708D803}" type="slidenum">
              <a:rPr lang="en-US"/>
              <a:pPr/>
              <a:t>44</a:t>
            </a:fld>
            <a:endParaRPr lang="en-US"/>
          </a:p>
        </p:txBody>
      </p:sp>
      <p:sp>
        <p:nvSpPr>
          <p:cNvPr id="46082" name="Rectangle 2"/>
          <p:cNvSpPr>
            <a:spLocks noGrp="1" noChangeArrowheads="1"/>
          </p:cNvSpPr>
          <p:nvPr>
            <p:ph type="title"/>
          </p:nvPr>
        </p:nvSpPr>
        <p:spPr/>
        <p:txBody>
          <a:bodyPr/>
          <a:lstStyle/>
          <a:p>
            <a:r>
              <a:rPr lang="es-CL"/>
              <a:t>Gasto Tributario</a:t>
            </a:r>
            <a:endParaRPr lang="en-US"/>
          </a:p>
        </p:txBody>
      </p:sp>
      <p:sp>
        <p:nvSpPr>
          <p:cNvPr id="46083"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n-US" sz="2000"/>
              <a:t>	</a:t>
            </a:r>
            <a:r>
              <a:rPr lang="en-US" sz="1800" b="1"/>
              <a:t>CHILE</a:t>
            </a:r>
          </a:p>
          <a:p>
            <a:pPr>
              <a:lnSpc>
                <a:spcPct val="80000"/>
              </a:lnSpc>
              <a:buFont typeface="Wingdings" pitchFamily="2" charset="2"/>
              <a:buNone/>
            </a:pPr>
            <a:r>
              <a:rPr lang="en-US" sz="1800" b="1"/>
              <a:t>	</a:t>
            </a:r>
            <a:r>
              <a:rPr lang="es-ES" sz="1800"/>
              <a:t>La Constitución requiere que se consigne anualmente en la Ley de Presupuestos los beneficios fiscales que afectan a los tributos del estado. El gasto tributario no es discutido junto con el presupuesto. Tampoco ha habido evaluaciones periódicas ni sistemáticas del gasto tributario. En el período 2004-2006 el gasto tributario representa alrededor de 3,6 por ciento del PIB y 16 por ciento de los ingresos presupuestarios. </a:t>
            </a:r>
          </a:p>
          <a:p>
            <a:pPr>
              <a:lnSpc>
                <a:spcPct val="80000"/>
              </a:lnSpc>
              <a:buFont typeface="Wingdings" pitchFamily="2" charset="2"/>
              <a:buNone/>
            </a:pPr>
            <a:endParaRPr lang="es-ES" sz="1800"/>
          </a:p>
          <a:p>
            <a:pPr>
              <a:lnSpc>
                <a:spcPct val="80000"/>
              </a:lnSpc>
              <a:buFont typeface="Wingdings" pitchFamily="2" charset="2"/>
              <a:buNone/>
            </a:pPr>
            <a:r>
              <a:rPr lang="es-ES" sz="1800"/>
              <a:t>	</a:t>
            </a:r>
            <a:r>
              <a:rPr lang="es-ES" sz="1800" b="1"/>
              <a:t>ECUADOR</a:t>
            </a:r>
          </a:p>
          <a:p>
            <a:pPr>
              <a:lnSpc>
                <a:spcPct val="80000"/>
              </a:lnSpc>
              <a:buFont typeface="Wingdings" pitchFamily="2" charset="2"/>
              <a:buNone/>
            </a:pPr>
            <a:r>
              <a:rPr lang="es-ES" sz="1800" b="1"/>
              <a:t>	</a:t>
            </a:r>
            <a:r>
              <a:rPr lang="es-ES" sz="1800"/>
              <a:t>No hay una estimación actualizada del gasto tributario. Hace cuatro años la USAID estimó que para el 2001 el gasto tributario ascendía a alrededor de US$1 billón. Una ley aprobada en el 2005 y que fue iniciada por el gobierno concedió incentivos tributarios a la inversión en varios sectores. Los incentivos tributarios dados por esta ley pudieran aumentar el gasto tributario en un ½ punto del PIB.</a:t>
            </a:r>
            <a:endParaRPr lang="es-ES" sz="1800" b="1"/>
          </a:p>
          <a:p>
            <a:pPr>
              <a:lnSpc>
                <a:spcPct val="80000"/>
              </a:lnSpc>
            </a:pPr>
            <a:endParaRPr lang="en-US"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56BC63A-F0B5-4537-AD71-13A81868C20C}" type="slidenum">
              <a:rPr lang="en-US"/>
              <a:pPr/>
              <a:t>45</a:t>
            </a:fld>
            <a:endParaRPr lang="en-US"/>
          </a:p>
        </p:txBody>
      </p:sp>
      <p:sp>
        <p:nvSpPr>
          <p:cNvPr id="47106" name="Rectangle 2"/>
          <p:cNvSpPr>
            <a:spLocks noGrp="1" noChangeArrowheads="1"/>
          </p:cNvSpPr>
          <p:nvPr>
            <p:ph type="title"/>
          </p:nvPr>
        </p:nvSpPr>
        <p:spPr/>
        <p:txBody>
          <a:bodyPr/>
          <a:lstStyle/>
          <a:p>
            <a:r>
              <a:rPr lang="es-CL"/>
              <a:t>Gasto Tributario</a:t>
            </a:r>
            <a:endParaRPr lang="en-US"/>
          </a:p>
        </p:txBody>
      </p:sp>
      <p:sp>
        <p:nvSpPr>
          <p:cNvPr id="47107"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n-US" sz="1800"/>
              <a:t>	</a:t>
            </a:r>
            <a:r>
              <a:rPr lang="en-US" sz="1800" b="1"/>
              <a:t>MEXICO</a:t>
            </a:r>
          </a:p>
          <a:p>
            <a:pPr>
              <a:lnSpc>
                <a:spcPct val="80000"/>
              </a:lnSpc>
              <a:buFont typeface="Wingdings" pitchFamily="2" charset="2"/>
              <a:buNone/>
            </a:pPr>
            <a:endParaRPr lang="en-US" sz="1800" b="1"/>
          </a:p>
          <a:p>
            <a:pPr>
              <a:lnSpc>
                <a:spcPct val="80000"/>
              </a:lnSpc>
              <a:buClr>
                <a:schemeClr val="tx1"/>
              </a:buClr>
            </a:pPr>
            <a:r>
              <a:rPr lang="es-ES" sz="1800"/>
              <a:t>La LIF obliga al Ejecutivo a entregar anualmente antes del 30 de junio el presupuesto de gastos fiscales. </a:t>
            </a:r>
          </a:p>
          <a:p>
            <a:pPr>
              <a:lnSpc>
                <a:spcPct val="80000"/>
              </a:lnSpc>
              <a:buClr>
                <a:schemeClr val="tx1"/>
              </a:buClr>
            </a:pPr>
            <a:endParaRPr lang="es-ES" sz="1800"/>
          </a:p>
          <a:p>
            <a:pPr>
              <a:lnSpc>
                <a:spcPct val="80000"/>
              </a:lnSpc>
              <a:buClr>
                <a:schemeClr val="tx1"/>
              </a:buClr>
            </a:pPr>
            <a:r>
              <a:rPr lang="es-ES" sz="1800"/>
              <a:t>Los gastos fiscales se han incrementado desde el equivalente de      5,8 por ciento del PIB en el 2004 para 7,3 por ciento del PIB en el 2006, pasando de representar un 34 por ciento de los ingresos del gobierno federal en el 2004 para un 46 por ciento en el 2006, y de    un 27 por ciento del gasto primario cubierto por el PEF para casi un   40 por ciento. </a:t>
            </a:r>
          </a:p>
          <a:p>
            <a:pPr>
              <a:lnSpc>
                <a:spcPct val="80000"/>
              </a:lnSpc>
              <a:buClr>
                <a:schemeClr val="tx1"/>
              </a:buClr>
              <a:buFont typeface="Wingdings" pitchFamily="2" charset="2"/>
              <a:buNone/>
            </a:pPr>
            <a:r>
              <a:rPr lang="es-ES" sz="1800"/>
              <a:t>	</a:t>
            </a:r>
          </a:p>
          <a:p>
            <a:pPr>
              <a:lnSpc>
                <a:spcPct val="80000"/>
              </a:lnSpc>
              <a:buClr>
                <a:schemeClr val="tx1"/>
              </a:buClr>
            </a:pPr>
            <a:r>
              <a:rPr lang="es-ES" sz="1800"/>
              <a:t>Hasta la fecha no han prosperado iniciativas del ejecutivo para disminuir los gastos fiscales, que fue un tema de la reforma fiscal presentada en varios oportunidades por la presente administración.</a:t>
            </a:r>
            <a:endParaRPr lang="en-US" sz="1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C8FFCD3-30EC-4FF4-BBCB-CD041B6633CE}" type="slidenum">
              <a:rPr lang="en-US"/>
              <a:pPr/>
              <a:t>46</a:t>
            </a:fld>
            <a:endParaRPr lang="en-US"/>
          </a:p>
        </p:txBody>
      </p:sp>
      <p:sp>
        <p:nvSpPr>
          <p:cNvPr id="48130" name="Rectangle 2"/>
          <p:cNvSpPr>
            <a:spLocks noGrp="1" noChangeArrowheads="1"/>
          </p:cNvSpPr>
          <p:nvPr>
            <p:ph type="title"/>
          </p:nvPr>
        </p:nvSpPr>
        <p:spPr/>
        <p:txBody>
          <a:bodyPr/>
          <a:lstStyle/>
          <a:p>
            <a:r>
              <a:rPr lang="es-CL" sz="2800"/>
              <a:t>Ingresos por Pagos de las Empresas Públicas</a:t>
            </a:r>
          </a:p>
        </p:txBody>
      </p:sp>
      <p:sp>
        <p:nvSpPr>
          <p:cNvPr id="48131"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BRASIL</a:t>
            </a:r>
          </a:p>
          <a:p>
            <a:pPr>
              <a:lnSpc>
                <a:spcPct val="80000"/>
              </a:lnSpc>
              <a:buFont typeface="Wingdings" pitchFamily="2" charset="2"/>
              <a:buNone/>
            </a:pPr>
            <a:r>
              <a:rPr lang="en-US" sz="1600" b="1"/>
              <a:t>	</a:t>
            </a:r>
            <a:r>
              <a:rPr lang="es-ES" sz="1600"/>
              <a:t>Las empresas públicas y las empresas de sociedad mixta no pueden recibir privilegios fiscales que no se otorguen también al sector privado. </a:t>
            </a:r>
          </a:p>
          <a:p>
            <a:pPr>
              <a:lnSpc>
                <a:spcPct val="80000"/>
              </a:lnSpc>
              <a:buFont typeface="Wingdings" pitchFamily="2" charset="2"/>
              <a:buNone/>
            </a:pPr>
            <a:endParaRPr lang="es-ES" sz="1600"/>
          </a:p>
          <a:p>
            <a:pPr>
              <a:lnSpc>
                <a:spcPct val="80000"/>
              </a:lnSpc>
              <a:buFont typeface="Wingdings" pitchFamily="2" charset="2"/>
              <a:buNone/>
            </a:pPr>
            <a:r>
              <a:rPr lang="es-ES" sz="1600"/>
              <a:t>	</a:t>
            </a:r>
            <a:r>
              <a:rPr lang="es-ES" sz="1600" b="1"/>
              <a:t>CHILE</a:t>
            </a:r>
          </a:p>
          <a:p>
            <a:pPr>
              <a:lnSpc>
                <a:spcPct val="80000"/>
              </a:lnSpc>
              <a:buFont typeface="Wingdings" pitchFamily="2" charset="2"/>
              <a:buNone/>
            </a:pPr>
            <a:r>
              <a:rPr lang="en-US" sz="1600" b="1"/>
              <a:t>	</a:t>
            </a:r>
            <a:r>
              <a:rPr lang="es-ES" sz="1600"/>
              <a:t>Algunas de las empresas públicas deben pagar una sobretasa de impuesto a la renta de 40 por ciento sobre sus utilidades que no se aplica a las empresas privadas, y la mayoría de las empresas públicas transfiere al gobierno el total o la casi la totalidad de sus utilidades netas como dividendos. También CODELCO transfiere 10 por ciento de sus ventas a las fuerzas armadas. El grado de endeudamiento de algunas de las empresas públicas aparece alto en comparación con el observado en empresas privadas chilenas y extranjeras. Esto se debe en parte a los altos dividendos y sobretasas de impuesto mencionados, que le impide a las empresas retener utilidades para financiar inversión. En 2005 se implementó una nueva política de dividendos que le permite a la empresa petrolera a retener una parte de sus utilidades netas si excede un estándar de eficiencia medido por sus utilidades antes de impuestos. También se está estudiando un mecanismo similar para CODELCO.</a:t>
            </a:r>
            <a:r>
              <a:rPr lang="en-US" sz="1600"/>
              <a:t> </a:t>
            </a:r>
            <a:r>
              <a:rPr lang="es-ES" sz="1600"/>
              <a:t>	</a:t>
            </a:r>
            <a:endParaRPr lang="en-US" sz="16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8B72985-6069-4786-91A2-C4F456D413CC}" type="slidenum">
              <a:rPr lang="en-US"/>
              <a:pPr/>
              <a:t>47</a:t>
            </a:fld>
            <a:endParaRPr lang="en-US"/>
          </a:p>
        </p:txBody>
      </p:sp>
      <p:sp>
        <p:nvSpPr>
          <p:cNvPr id="49154" name="Rectangle 2"/>
          <p:cNvSpPr>
            <a:spLocks noGrp="1" noChangeArrowheads="1"/>
          </p:cNvSpPr>
          <p:nvPr>
            <p:ph type="title"/>
          </p:nvPr>
        </p:nvSpPr>
        <p:spPr/>
        <p:txBody>
          <a:bodyPr/>
          <a:lstStyle/>
          <a:p>
            <a:r>
              <a:rPr lang="es-CL" sz="2800"/>
              <a:t>Ingresos por Pagos de las Empresas Públicas</a:t>
            </a:r>
            <a:endParaRPr lang="en-US" sz="2800"/>
          </a:p>
        </p:txBody>
      </p:sp>
      <p:sp>
        <p:nvSpPr>
          <p:cNvPr id="49155"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600" b="1"/>
              <a:t>ECUADOR</a:t>
            </a:r>
          </a:p>
          <a:p>
            <a:pPr>
              <a:lnSpc>
                <a:spcPct val="80000"/>
              </a:lnSpc>
              <a:buFont typeface="Wingdings" pitchFamily="2" charset="2"/>
              <a:buNone/>
            </a:pPr>
            <a:r>
              <a:rPr lang="en-US" sz="1600" b="1"/>
              <a:t>	</a:t>
            </a:r>
            <a:r>
              <a:rPr lang="es-ES" sz="1600"/>
              <a:t>El gobierno interviene en forma importante en el manejo de la empresa pública más grande, PetroEcuador. PE debe transferir todos sus ingresos al PGE, después de deducir sus costos. La determinación de esos costos es poco transparente y sujeta a negociación. El gobierno también puede cortar el presupuesto de inversiones de PE en forma arbitraria.</a:t>
            </a:r>
          </a:p>
          <a:p>
            <a:pPr>
              <a:lnSpc>
                <a:spcPct val="80000"/>
              </a:lnSpc>
              <a:buFont typeface="Wingdings" pitchFamily="2" charset="2"/>
              <a:buNone/>
            </a:pPr>
            <a:endParaRPr lang="es-ES" sz="1600"/>
          </a:p>
          <a:p>
            <a:pPr>
              <a:lnSpc>
                <a:spcPct val="80000"/>
              </a:lnSpc>
              <a:buFont typeface="Wingdings" pitchFamily="2" charset="2"/>
              <a:buNone/>
            </a:pPr>
            <a:r>
              <a:rPr lang="es-ES" sz="1600"/>
              <a:t>	</a:t>
            </a:r>
            <a:r>
              <a:rPr lang="es-ES" sz="1600" b="1"/>
              <a:t>MEXICO</a:t>
            </a:r>
            <a:r>
              <a:rPr lang="es-ES" sz="1600"/>
              <a:t> </a:t>
            </a:r>
          </a:p>
          <a:p>
            <a:pPr>
              <a:lnSpc>
                <a:spcPct val="80000"/>
              </a:lnSpc>
              <a:buFont typeface="Wingdings" pitchFamily="2" charset="2"/>
              <a:buNone/>
            </a:pPr>
            <a:r>
              <a:rPr lang="en-US" sz="1600"/>
              <a:t>	</a:t>
            </a:r>
            <a:r>
              <a:rPr lang="es-ES" sz="1600"/>
              <a:t>El nuevo régimen fiscal busca elevar los recursos de que dispone PEMEX, ayudando a eliminar distorsiones en las decisiones de inversión de la empresa. El tema pendiente es la reforma al gobierno corporativo de la entidad que busca mantener la dirección de PEMEX aislada de la influencia política; delimitar claramente las responsabilidades y funciones entre PEMEX y el gobierno; garantizar una mayor eficiencia operativa a través de la disciplina de mercado; otorgar la flexibilidad necesaria para que pueda operar con los estándares de eficiencia que se observan en las principales empresas petroleras del mundo; y asegurar una elevada rendición de cuentas y la transparencia de su administración.</a:t>
            </a:r>
            <a:endParaRPr lang="en-US" sz="16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92D2E96-B8A2-4A09-8039-81A378B85325}" type="slidenum">
              <a:rPr lang="en-US"/>
              <a:pPr/>
              <a:t>48</a:t>
            </a:fld>
            <a:endParaRPr lang="en-US"/>
          </a:p>
        </p:txBody>
      </p:sp>
      <p:sp>
        <p:nvSpPr>
          <p:cNvPr id="105474" name="Rectangle 2"/>
          <p:cNvSpPr>
            <a:spLocks noGrp="1" noChangeArrowheads="1"/>
          </p:cNvSpPr>
          <p:nvPr>
            <p:ph type="title"/>
          </p:nvPr>
        </p:nvSpPr>
        <p:spPr/>
        <p:txBody>
          <a:bodyPr/>
          <a:lstStyle/>
          <a:p>
            <a:r>
              <a:rPr lang="es-ES" sz="4000"/>
              <a:t>Papel del Congreso</a:t>
            </a:r>
          </a:p>
        </p:txBody>
      </p:sp>
      <p:sp>
        <p:nvSpPr>
          <p:cNvPr id="105475"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BRASIL</a:t>
            </a:r>
          </a:p>
          <a:p>
            <a:pPr>
              <a:lnSpc>
                <a:spcPct val="80000"/>
              </a:lnSpc>
              <a:buFont typeface="Wingdings" pitchFamily="2" charset="2"/>
              <a:buNone/>
            </a:pPr>
            <a:r>
              <a:rPr lang="es-ES" sz="1800"/>
              <a:t>	El congreso puede modificar el proyecto de ley de presupuesto en línea con el Plan Plurianual y las Directrices Presupuestarias. En la práctica  revisa las estimaciones de ingresos en forma significativa aunque sólo estaría autorizado a hacerlo en caso de errores. Puede aumentar los gastos pero estos incrementos deben compensarse con cortes de otros gastos (excluyendo la planilla, servicio de deuda y transferencias). Si el presupuesto no es aprobado a tiempo, sólo pueden  ejecutarse gastos importantes hasta que se logre acuerdo.</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b="1"/>
              <a:t>CHILE</a:t>
            </a:r>
          </a:p>
          <a:p>
            <a:pPr>
              <a:lnSpc>
                <a:spcPct val="80000"/>
              </a:lnSpc>
              <a:buFont typeface="Wingdings" pitchFamily="2" charset="2"/>
              <a:buNone/>
            </a:pPr>
            <a:r>
              <a:rPr lang="es-ES" sz="1800"/>
              <a:t>	El congreso tiene poderes limitados en relación al presupuesto. No puede enmendar los supuestos macroeconómicos o las estimaciones de ingresos, ni aumentar gastos o reasignarlos entre programas. Puede disminuir gastos que no estén relacionados a obligaciones establecidas en ley o restringir apropiaciones específicas. Si el congreso no aprueba el presupuesto al 30 de noviembre, rige la propuesta del gobierno.</a:t>
            </a:r>
            <a:endParaRPr lang="en-US" sz="18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0A0185A-1D3E-409B-A9A1-3D9DA27AD62F}" type="slidenum">
              <a:rPr lang="en-US"/>
              <a:pPr/>
              <a:t>49</a:t>
            </a:fld>
            <a:endParaRPr lang="en-US"/>
          </a:p>
        </p:txBody>
      </p:sp>
      <p:sp>
        <p:nvSpPr>
          <p:cNvPr id="106498" name="Rectangle 2"/>
          <p:cNvSpPr>
            <a:spLocks noGrp="1" noChangeArrowheads="1"/>
          </p:cNvSpPr>
          <p:nvPr>
            <p:ph type="title"/>
          </p:nvPr>
        </p:nvSpPr>
        <p:spPr/>
        <p:txBody>
          <a:bodyPr/>
          <a:lstStyle/>
          <a:p>
            <a:r>
              <a:rPr lang="es-ES" sz="4000"/>
              <a:t>Papel del Congreso</a:t>
            </a:r>
            <a:endParaRPr lang="en-US" sz="4000"/>
          </a:p>
        </p:txBody>
      </p:sp>
      <p:sp>
        <p:nvSpPr>
          <p:cNvPr id="106499"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600" b="1"/>
              <a:t>ECUADOR</a:t>
            </a:r>
          </a:p>
          <a:p>
            <a:pPr>
              <a:lnSpc>
                <a:spcPct val="80000"/>
              </a:lnSpc>
              <a:buFont typeface="Wingdings" pitchFamily="2" charset="2"/>
              <a:buNone/>
            </a:pPr>
            <a:r>
              <a:rPr lang="es-ES" sz="1600"/>
              <a:t>	El congreso no puede aumentar los ingresos ni los gastos de la proforma presupuestaria, pero puede alterar la composición del ingreso y del financiamiento así como la del gasto y establece el límite de endeudamiento. El congreso discute y aprueba los gastos a un nivel bastante agregado. El Presidente no puede vetar el presupuesto aprobado por el congreso porque no es una ley, es aprobado por una resolución del congreso. El congreso tiene que aprobar el presupuesto al 30 de noviembre; si no resuelve, rige el presupuesto enviado por el Ejecutivo.</a:t>
            </a:r>
            <a:r>
              <a:rPr lang="en-US" sz="1600"/>
              <a:t> </a:t>
            </a:r>
          </a:p>
          <a:p>
            <a:pPr>
              <a:lnSpc>
                <a:spcPct val="80000"/>
              </a:lnSpc>
            </a:pPr>
            <a:endParaRPr lang="en-US" sz="1600"/>
          </a:p>
          <a:p>
            <a:pPr>
              <a:lnSpc>
                <a:spcPct val="80000"/>
              </a:lnSpc>
              <a:buFont typeface="Wingdings" pitchFamily="2" charset="2"/>
              <a:buNone/>
            </a:pPr>
            <a:r>
              <a:rPr lang="en-US" sz="1600"/>
              <a:t>	</a:t>
            </a:r>
            <a:r>
              <a:rPr lang="en-US" sz="1600" b="1"/>
              <a:t>MEXICO</a:t>
            </a:r>
          </a:p>
          <a:p>
            <a:pPr>
              <a:lnSpc>
                <a:spcPct val="80000"/>
              </a:lnSpc>
              <a:buFont typeface="Wingdings" pitchFamily="2" charset="2"/>
              <a:buNone/>
            </a:pPr>
            <a:r>
              <a:rPr lang="es-ES" sz="1600"/>
              <a:t>	El congreso tiene la autoridad para reducir el presupuesto, enmendar su composición, e incluso aumentar el techo presupuestario siempre y cuando apruebe fondos para financiar el mayor gasto. Bajo la LFPRH éstos fondos no pueden ser recursos de endeudamiento. El presupuesto se aprueba en dos etapas. Primero, el Congreso aprueba la LIF (que es ley) y después la Cámara de Diputados aprueba el PEF (que es decreto legislativo).</a:t>
            </a:r>
            <a:r>
              <a:rPr lang="es-ES" sz="1800"/>
              <a:t> </a:t>
            </a:r>
            <a:endParaRPr 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CA9F40B-4A9D-46C7-882E-ACBE4D6D9811}" type="slidenum">
              <a:rPr lang="en-US"/>
              <a:pPr/>
              <a:t>5</a:t>
            </a:fld>
            <a:endParaRPr lang="en-US"/>
          </a:p>
        </p:txBody>
      </p:sp>
      <p:sp>
        <p:nvSpPr>
          <p:cNvPr id="5122" name="Rectangle 2"/>
          <p:cNvSpPr>
            <a:spLocks noGrp="1" noChangeArrowheads="1"/>
          </p:cNvSpPr>
          <p:nvPr>
            <p:ph type="title"/>
          </p:nvPr>
        </p:nvSpPr>
        <p:spPr/>
        <p:txBody>
          <a:bodyPr/>
          <a:lstStyle/>
          <a:p>
            <a:r>
              <a:rPr lang="es-CL" sz="3600"/>
              <a:t>Operaciones Extrapresupuestarias</a:t>
            </a:r>
            <a:endParaRPr lang="en-US" sz="3600"/>
          </a:p>
        </p:txBody>
      </p:sp>
      <p:sp>
        <p:nvSpPr>
          <p:cNvPr id="5123" name="Rectangle 3"/>
          <p:cNvSpPr>
            <a:spLocks noGrp="1" noChangeArrowheads="1"/>
          </p:cNvSpPr>
          <p:nvPr>
            <p:ph type="body" idx="1"/>
          </p:nvPr>
        </p:nvSpPr>
        <p:spPr/>
        <p:txBody>
          <a:bodyPr/>
          <a:lstStyle/>
          <a:p>
            <a:pPr>
              <a:lnSpc>
                <a:spcPct val="90000"/>
              </a:lnSpc>
            </a:pPr>
            <a:r>
              <a:rPr lang="es-ES" sz="2400" b="1"/>
              <a:t>Gastos extrapresupuestarios:</a:t>
            </a:r>
            <a:r>
              <a:rPr lang="es-ES" sz="2400"/>
              <a:t> son gastos financiados por impuestos o contribuciones que no se incluyen en el presupuesto (violando el principio de universalidad). </a:t>
            </a:r>
          </a:p>
          <a:p>
            <a:pPr>
              <a:lnSpc>
                <a:spcPct val="90000"/>
              </a:lnSpc>
              <a:buFont typeface="Wingdings" pitchFamily="2" charset="2"/>
              <a:buNone/>
            </a:pPr>
            <a:endParaRPr lang="es-ES" sz="2400"/>
          </a:p>
          <a:p>
            <a:pPr>
              <a:lnSpc>
                <a:spcPct val="90000"/>
              </a:lnSpc>
            </a:pPr>
            <a:r>
              <a:rPr lang="es-ES" sz="2800" b="1"/>
              <a:t>Gastos-efectuados-por-la-puerta-de-atrás:</a:t>
            </a:r>
            <a:r>
              <a:rPr lang="es-ES" sz="2800"/>
              <a:t> son gastos financiados con impuestos o contribuciones que están en el presupuesto pero que son autorizadas por leyes fuera del proceso presupuestario (violando el principio de unidad).</a:t>
            </a:r>
            <a:endParaRPr lang="en-US" sz="2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F54CD99-EA77-4354-AB92-6750164FE606}" type="slidenum">
              <a:rPr lang="en-US"/>
              <a:pPr/>
              <a:t>50</a:t>
            </a:fld>
            <a:endParaRPr lang="en-US"/>
          </a:p>
        </p:txBody>
      </p:sp>
      <p:sp>
        <p:nvSpPr>
          <p:cNvPr id="107522" name="Rectangle 2"/>
          <p:cNvSpPr>
            <a:spLocks noGrp="1" noChangeArrowheads="1"/>
          </p:cNvSpPr>
          <p:nvPr>
            <p:ph type="title"/>
          </p:nvPr>
        </p:nvSpPr>
        <p:spPr/>
        <p:txBody>
          <a:bodyPr/>
          <a:lstStyle/>
          <a:p>
            <a:r>
              <a:rPr lang="es-ES" sz="3600"/>
              <a:t>Ley de Responsabilidad Fiscal</a:t>
            </a:r>
          </a:p>
        </p:txBody>
      </p:sp>
      <p:sp>
        <p:nvSpPr>
          <p:cNvPr id="107523"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n-US" sz="1400"/>
              <a:t>	</a:t>
            </a:r>
            <a:r>
              <a:rPr lang="en-US" sz="1400" b="1"/>
              <a:t>BRASIL</a:t>
            </a:r>
          </a:p>
          <a:p>
            <a:pPr>
              <a:lnSpc>
                <a:spcPct val="80000"/>
              </a:lnSpc>
              <a:buFont typeface="Wingdings" pitchFamily="2" charset="2"/>
              <a:buNone/>
            </a:pPr>
            <a:endParaRPr lang="en-US" sz="1400" b="1"/>
          </a:p>
          <a:p>
            <a:pPr>
              <a:lnSpc>
                <a:spcPct val="80000"/>
              </a:lnSpc>
              <a:buClr>
                <a:schemeClr val="tx1"/>
              </a:buClr>
            </a:pPr>
            <a:r>
              <a:rPr lang="es-ES" sz="1400"/>
              <a:t>El principal indicador de evaluación para la política fiscal es el resultado primario.</a:t>
            </a:r>
            <a:r>
              <a:rPr lang="en-US" sz="1400"/>
              <a:t> </a:t>
            </a:r>
            <a:r>
              <a:rPr lang="es-ES" sz="1400"/>
              <a:t>La LRF define reglas fiscales para todos los niveles de gobierno. </a:t>
            </a:r>
            <a:r>
              <a:rPr lang="es-CL" sz="1400"/>
              <a:t>La LRF requiere que no se creen gastos permanentes sin un incremento correspondiente en los ingresos permanentes o cortes en otros gastos permanentes. </a:t>
            </a:r>
            <a:r>
              <a:rPr lang="es-ES" sz="1400"/>
              <a:t>También prohíbe que el endeudamiento exceda el gasto de capital, y estipula que los efectos sobre los ingresos de nuevas medidas de gastos tributarios deben registrarse en el presupuesto del año y en los de los dos años siguientes. Además, la LRF limita los gastos de personal del gobierno central al 50 por ciento de los ingresos netos, con techos separados para cada uno de los poderes del gobierno.</a:t>
            </a:r>
          </a:p>
          <a:p>
            <a:pPr>
              <a:lnSpc>
                <a:spcPct val="80000"/>
              </a:lnSpc>
              <a:buClr>
                <a:schemeClr val="tx1"/>
              </a:buClr>
              <a:buFont typeface="Wingdings" pitchFamily="2" charset="2"/>
              <a:buNone/>
            </a:pPr>
            <a:r>
              <a:rPr lang="es-ES" sz="1400"/>
              <a:t>   </a:t>
            </a:r>
          </a:p>
          <a:p>
            <a:pPr>
              <a:lnSpc>
                <a:spcPct val="80000"/>
              </a:lnSpc>
              <a:buClr>
                <a:schemeClr val="tx1"/>
              </a:buClr>
            </a:pPr>
            <a:r>
              <a:rPr lang="es-ES" sz="1400"/>
              <a:t>A su vez, la ley de directrices presupuestarias para el 2006 establece que los ingresos tributarios netos  de la Unión no podrán exceder el 16 por ciento del PIB. También estableció un límite de 17 por ciento del PIB para los gastos corrientes primarios. Además, estableció que la meta de superávit primario puede ser ajustada (1/5 del desvío) para más o para menos en el caso de que la tasa de crecimiento del PIB exceda/sea menor que la prevista en el presupuesto, con un máximo ajuste de 0,25 por ciento del PIB. Este ajuste podrá ser suspendido si la caída en la relación deuda/PIB  es menor que la media observada en los ejercicios fiscales 2004 y 2005.</a:t>
            </a:r>
            <a:endParaRPr lang="en-US" sz="14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EB443D4-E28E-4B78-A9BE-D727BF8F06CD}" type="slidenum">
              <a:rPr lang="en-US"/>
              <a:pPr/>
              <a:t>51</a:t>
            </a:fld>
            <a:endParaRPr lang="en-US"/>
          </a:p>
        </p:txBody>
      </p:sp>
      <p:sp>
        <p:nvSpPr>
          <p:cNvPr id="108546" name="Rectangle 2"/>
          <p:cNvSpPr>
            <a:spLocks noGrp="1" noChangeArrowheads="1"/>
          </p:cNvSpPr>
          <p:nvPr>
            <p:ph type="title"/>
          </p:nvPr>
        </p:nvSpPr>
        <p:spPr/>
        <p:txBody>
          <a:bodyPr/>
          <a:lstStyle/>
          <a:p>
            <a:r>
              <a:rPr lang="es-ES" sz="3600"/>
              <a:t>Ley de Responsabilidad Fiscal</a:t>
            </a:r>
            <a:endParaRPr lang="en-US" sz="3600"/>
          </a:p>
        </p:txBody>
      </p:sp>
      <p:sp>
        <p:nvSpPr>
          <p:cNvPr id="108547" name="Rectangle 3"/>
          <p:cNvSpPr>
            <a:spLocks noGrp="1" noChangeArrowheads="1"/>
          </p:cNvSpPr>
          <p:nvPr>
            <p:ph type="body" idx="1"/>
          </p:nvPr>
        </p:nvSpPr>
        <p:spPr/>
        <p:txBody>
          <a:bodyPr/>
          <a:lstStyle/>
          <a:p>
            <a:pPr>
              <a:lnSpc>
                <a:spcPct val="80000"/>
              </a:lnSpc>
              <a:buFont typeface="Wingdings" pitchFamily="2" charset="2"/>
              <a:buNone/>
            </a:pPr>
            <a:r>
              <a:rPr lang="en-US" sz="1400"/>
              <a:t>	</a:t>
            </a:r>
            <a:r>
              <a:rPr lang="en-US" sz="1400" b="1"/>
              <a:t>CHILE</a:t>
            </a:r>
          </a:p>
          <a:p>
            <a:pPr>
              <a:lnSpc>
                <a:spcPct val="80000"/>
              </a:lnSpc>
              <a:buFont typeface="Wingdings" pitchFamily="2" charset="2"/>
              <a:buNone/>
            </a:pPr>
            <a:endParaRPr lang="en-US" sz="1400" b="1"/>
          </a:p>
          <a:p>
            <a:pPr>
              <a:lnSpc>
                <a:spcPct val="80000"/>
              </a:lnSpc>
              <a:buClr>
                <a:schemeClr val="tx1"/>
              </a:buClr>
            </a:pPr>
            <a:r>
              <a:rPr lang="es-ES" sz="1400"/>
              <a:t>El balance total del gobierno central se utiliza como el indicador de la posición fiscal.</a:t>
            </a:r>
            <a:r>
              <a:rPr lang="en-US" sz="1400"/>
              <a:t> </a:t>
            </a:r>
            <a:r>
              <a:rPr lang="es-ES" sz="1400"/>
              <a:t>La regla fiscal está definida en términos del balance estructural que involucra un ajuste cíclico de los ingresos tributarios, determinado por la brecha entre el PIB efectivo y tendencial y la elasticidad de la recaudación tributaria respecto al PIB, y un ajuste de los ingresos que genera CODELCO para el gobierno central a través de impuestos, traspaso de utilidades al fisco y traspasos a las fuerzas armadas, que resulta de ajustar las ventas de cobre por la diferencia entre el precio efectivo y el precio de largo plazo.</a:t>
            </a:r>
            <a:r>
              <a:rPr lang="en-US" sz="1400"/>
              <a:t> </a:t>
            </a:r>
          </a:p>
          <a:p>
            <a:pPr>
              <a:lnSpc>
                <a:spcPct val="80000"/>
              </a:lnSpc>
              <a:buClr>
                <a:schemeClr val="tx1"/>
              </a:buClr>
            </a:pPr>
            <a:endParaRPr lang="en-US" sz="1400"/>
          </a:p>
          <a:p>
            <a:pPr>
              <a:lnSpc>
                <a:spcPct val="80000"/>
              </a:lnSpc>
              <a:buClr>
                <a:schemeClr val="tx1"/>
              </a:buClr>
            </a:pPr>
            <a:r>
              <a:rPr lang="es-ES" sz="1400"/>
              <a:t>Está en discusión en el congreso un proyecto de ley de responsabilidad fiscal. El proyecto  incorpora el cálculo anual del balance estructural al programa financiero presupuestario pero sin establecer una regla numérica; establece la obligación de entrega de información sobre garantías y autoriza al Ministerio de Hacienda para implementar mecanismos que permitan hacer frente al costo asociado a esas garantías; establece un fondo de reserva de pensiones y un fondo de contingencia contra el desempleo; requiere pago de las instituciones destinatarias de inmuebles fiscales por el uso de ese patrimonio; y amplía las exigencias de información referidas a las operaciones bajo la LRC.</a:t>
            </a:r>
            <a:r>
              <a:rPr lang="en-US" sz="1400"/>
              <a:t> </a:t>
            </a:r>
            <a:br>
              <a:rPr lang="en-US" sz="1400"/>
            </a:br>
            <a:endParaRPr lang="en-US" sz="1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292D096-606C-451D-AD64-FB29D1D7C98A}" type="slidenum">
              <a:rPr lang="en-US"/>
              <a:pPr/>
              <a:t>52</a:t>
            </a:fld>
            <a:endParaRPr lang="en-US"/>
          </a:p>
        </p:txBody>
      </p:sp>
      <p:sp>
        <p:nvSpPr>
          <p:cNvPr id="109570" name="Rectangle 2"/>
          <p:cNvSpPr>
            <a:spLocks noGrp="1" noChangeArrowheads="1"/>
          </p:cNvSpPr>
          <p:nvPr>
            <p:ph type="title"/>
          </p:nvPr>
        </p:nvSpPr>
        <p:spPr/>
        <p:txBody>
          <a:bodyPr/>
          <a:lstStyle/>
          <a:p>
            <a:r>
              <a:rPr lang="es-ES" sz="3600"/>
              <a:t>Ley de Responsabilidad Fiscal</a:t>
            </a:r>
            <a:endParaRPr lang="en-US" sz="3600"/>
          </a:p>
        </p:txBody>
      </p:sp>
      <p:sp>
        <p:nvSpPr>
          <p:cNvPr id="109571"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n-US" sz="1200"/>
              <a:t>	</a:t>
            </a:r>
            <a:r>
              <a:rPr lang="en-US" sz="1400" b="1"/>
              <a:t>ECUADOR</a:t>
            </a:r>
          </a:p>
          <a:p>
            <a:pPr>
              <a:lnSpc>
                <a:spcPct val="80000"/>
              </a:lnSpc>
              <a:buFont typeface="Wingdings" pitchFamily="2" charset="2"/>
              <a:buNone/>
            </a:pPr>
            <a:endParaRPr lang="en-US" sz="1200" b="1"/>
          </a:p>
          <a:p>
            <a:pPr>
              <a:lnSpc>
                <a:spcPct val="80000"/>
              </a:lnSpc>
              <a:buClr>
                <a:schemeClr val="tx1"/>
              </a:buClr>
            </a:pPr>
            <a:r>
              <a:rPr lang="es-ES" sz="1600"/>
              <a:t>No se utilizan indicadores fiscales claros para establecer las metas fiscales. El énfasis parece colocarse más en aquellos indicadores a los cuales aplica la LRF.</a:t>
            </a:r>
            <a:r>
              <a:rPr lang="en-US" sz="1600"/>
              <a:t> </a:t>
            </a:r>
          </a:p>
          <a:p>
            <a:pPr>
              <a:lnSpc>
                <a:spcPct val="80000"/>
              </a:lnSpc>
              <a:buClr>
                <a:schemeClr val="tx1"/>
              </a:buClr>
            </a:pPr>
            <a:endParaRPr lang="en-US" sz="1600"/>
          </a:p>
          <a:p>
            <a:pPr>
              <a:lnSpc>
                <a:spcPct val="80000"/>
              </a:lnSpc>
              <a:buClr>
                <a:schemeClr val="tx1"/>
              </a:buClr>
            </a:pPr>
            <a:r>
              <a:rPr lang="es-ES" sz="1600"/>
              <a:t>Las reglas fiscales se definen en base a los presupuestos aprobados en lugar de sobre los resultados.</a:t>
            </a:r>
            <a:endParaRPr lang="en-US" sz="1600"/>
          </a:p>
          <a:p>
            <a:pPr>
              <a:lnSpc>
                <a:spcPct val="80000"/>
              </a:lnSpc>
              <a:buClr>
                <a:schemeClr val="tx1"/>
              </a:buClr>
              <a:buFont typeface="Wingdings" pitchFamily="2" charset="2"/>
              <a:buNone/>
            </a:pPr>
            <a:endParaRPr lang="en-US" sz="1600"/>
          </a:p>
          <a:p>
            <a:pPr>
              <a:lnSpc>
                <a:spcPct val="80000"/>
              </a:lnSpc>
              <a:buClr>
                <a:schemeClr val="tx1"/>
              </a:buClr>
            </a:pPr>
            <a:r>
              <a:rPr lang="en-US" sz="1600"/>
              <a:t>L</a:t>
            </a:r>
            <a:r>
              <a:rPr lang="es-ES" sz="1600"/>
              <a:t>a LRF requiere que el gasto primario (excluyendo gastos de capital) del gobierno central no crezca más del 3,5 por ciento en términos reales al año; que el déficit no petrolero del sector público se reduzca anualmente en 0,2 por ciento del PIB hasta llegar a cero; que los gastos corrientes de operación del sector público financiero no crezcan más del 2,5 por ciento en términos reales al año; y que la deuda pública se reduzca por 16 puntos porcentuales del PIB en cada período de 4 años de gobierno hasta que alcance un 40 por ciento del PIB, un porcentaje que no se puede exceder una vez que se alcance. La LRF también establece que las operaciones de endeudamiento se harán exclusivamente para financiar inversiones.</a:t>
            </a:r>
            <a:r>
              <a:rPr lang="es-ES" sz="1200"/>
              <a:t> </a:t>
            </a:r>
            <a:endParaRPr lang="en-US" sz="12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0A3FC79-761F-4959-A6D4-1AD52552BDA7}" type="slidenum">
              <a:rPr lang="en-US"/>
              <a:pPr/>
              <a:t>53</a:t>
            </a:fld>
            <a:endParaRPr lang="en-US"/>
          </a:p>
        </p:txBody>
      </p:sp>
      <p:sp>
        <p:nvSpPr>
          <p:cNvPr id="110594" name="Rectangle 2"/>
          <p:cNvSpPr>
            <a:spLocks noGrp="1" noChangeArrowheads="1"/>
          </p:cNvSpPr>
          <p:nvPr>
            <p:ph type="title"/>
          </p:nvPr>
        </p:nvSpPr>
        <p:spPr/>
        <p:txBody>
          <a:bodyPr/>
          <a:lstStyle/>
          <a:p>
            <a:r>
              <a:rPr lang="es-ES" sz="3600"/>
              <a:t>Ley de Responsabilidad Fiscal</a:t>
            </a:r>
            <a:endParaRPr lang="en-US" sz="3600"/>
          </a:p>
        </p:txBody>
      </p:sp>
      <p:sp>
        <p:nvSpPr>
          <p:cNvPr id="110595" name="Rectangle 3"/>
          <p:cNvSpPr>
            <a:spLocks noGrp="1" noChangeArrowheads="1"/>
          </p:cNvSpPr>
          <p:nvPr>
            <p:ph type="body" idx="1"/>
          </p:nvPr>
        </p:nvSpPr>
        <p:spPr>
          <a:xfrm>
            <a:off x="1219200" y="1981200"/>
            <a:ext cx="7772400" cy="4114800"/>
          </a:xfrm>
        </p:spPr>
        <p:txBody>
          <a:bodyPr/>
          <a:lstStyle/>
          <a:p>
            <a:pPr>
              <a:lnSpc>
                <a:spcPct val="80000"/>
              </a:lnSpc>
              <a:buFont typeface="Wingdings" pitchFamily="2" charset="2"/>
              <a:buNone/>
            </a:pPr>
            <a:r>
              <a:rPr lang="en-US" sz="1600"/>
              <a:t>	</a:t>
            </a:r>
            <a:r>
              <a:rPr lang="en-US" sz="1600" b="1"/>
              <a:t>MEXICO</a:t>
            </a:r>
          </a:p>
          <a:p>
            <a:pPr>
              <a:lnSpc>
                <a:spcPct val="80000"/>
              </a:lnSpc>
              <a:buFont typeface="Wingdings" pitchFamily="2" charset="2"/>
              <a:buNone/>
            </a:pPr>
            <a:endParaRPr lang="en-US" sz="1600" b="1"/>
          </a:p>
          <a:p>
            <a:pPr>
              <a:lnSpc>
                <a:spcPct val="80000"/>
              </a:lnSpc>
              <a:buClr>
                <a:schemeClr val="tx1"/>
              </a:buClr>
            </a:pPr>
            <a:r>
              <a:rPr lang="es-ES" sz="1600"/>
              <a:t>Existen dos definiciones del resultado operacional, el balance tradicional (BT) y los  Requerimientos Financieros del Sector Público (RFSP). El primero incluye únicamente las operaciones que se encuentran en el presupuesto mientras que el segundo incluye además las operaciones derivadas de los rescates bancario-financiero y carretero del pasado, así como las operaciones de inversión pública de impacto diferido en el gasto   o de asociación con privados, los requisitos de financiamiento neto de la banca de desarrollo, los ingresos públicos no recurrentes y otros ajustes. </a:t>
            </a:r>
            <a:r>
              <a:rPr lang="es-CL" sz="1600"/>
              <a:t>Estas operaciones agregan entre 2.5 y  3 puntos porcentuales del PIB al déficit tradicional.</a:t>
            </a:r>
            <a:r>
              <a:rPr lang="en-US" sz="1600"/>
              <a:t> </a:t>
            </a:r>
          </a:p>
          <a:p>
            <a:pPr>
              <a:lnSpc>
                <a:spcPct val="80000"/>
              </a:lnSpc>
              <a:buClr>
                <a:schemeClr val="tx1"/>
              </a:buClr>
            </a:pPr>
            <a:endParaRPr lang="es-ES" sz="1600"/>
          </a:p>
          <a:p>
            <a:pPr>
              <a:lnSpc>
                <a:spcPct val="80000"/>
              </a:lnSpc>
              <a:buClr>
                <a:schemeClr val="tx1"/>
              </a:buClr>
            </a:pPr>
            <a:r>
              <a:rPr lang="es-ES" sz="1600"/>
              <a:t>También existen dos mediciones de la deuda pública, con la segunda conocida como los Saldos Históricos de Requerimientos Financieros del Sector Público (SHRFSP)  que incluye las operaciones asociadas con los RFSP.  </a:t>
            </a:r>
            <a:r>
              <a:rPr lang="es-CL" sz="1600"/>
              <a:t>Para el 2004 el total de ajustes a la deuda agregan casi 18 puntos porcentuales del PIB, para un SHRFSP de 42 por ciento del PIB.</a:t>
            </a:r>
            <a:r>
              <a:rPr lang="en-US" sz="1600"/>
              <a:t> </a:t>
            </a:r>
            <a:r>
              <a:rPr lang="en-US" sz="1600" b="1"/>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0065E83-2000-4E86-AA49-64D1915BEA0D}" type="slidenum">
              <a:rPr lang="en-US"/>
              <a:pPr/>
              <a:t>54</a:t>
            </a:fld>
            <a:endParaRPr lang="en-US"/>
          </a:p>
        </p:txBody>
      </p:sp>
      <p:sp>
        <p:nvSpPr>
          <p:cNvPr id="111618" name="Rectangle 2"/>
          <p:cNvSpPr>
            <a:spLocks noGrp="1" noChangeArrowheads="1"/>
          </p:cNvSpPr>
          <p:nvPr>
            <p:ph type="title"/>
          </p:nvPr>
        </p:nvSpPr>
        <p:spPr/>
        <p:txBody>
          <a:bodyPr/>
          <a:lstStyle/>
          <a:p>
            <a:r>
              <a:rPr lang="es-ES" sz="3600"/>
              <a:t>Ley de Responsabilidad Fiscal</a:t>
            </a:r>
            <a:endParaRPr lang="en-US" sz="3600"/>
          </a:p>
        </p:txBody>
      </p:sp>
      <p:sp>
        <p:nvSpPr>
          <p:cNvPr id="111619" name="Rectangle 3"/>
          <p:cNvSpPr>
            <a:spLocks noGrp="1" noChangeArrowheads="1"/>
          </p:cNvSpPr>
          <p:nvPr>
            <p:ph type="body" idx="1"/>
          </p:nvPr>
        </p:nvSpPr>
        <p:spPr/>
        <p:txBody>
          <a:bodyPr/>
          <a:lstStyle/>
          <a:p>
            <a:pPr>
              <a:lnSpc>
                <a:spcPct val="80000"/>
              </a:lnSpc>
              <a:buFont typeface="Wingdings" pitchFamily="2" charset="2"/>
              <a:buNone/>
            </a:pPr>
            <a:r>
              <a:rPr lang="en-US" sz="1400"/>
              <a:t>	</a:t>
            </a:r>
            <a:r>
              <a:rPr lang="en-US" sz="1400" b="1"/>
              <a:t>MEXICO</a:t>
            </a:r>
            <a:r>
              <a:rPr lang="en-US" sz="1400"/>
              <a:t> (cont.)</a:t>
            </a:r>
          </a:p>
          <a:p>
            <a:pPr>
              <a:lnSpc>
                <a:spcPct val="80000"/>
              </a:lnSpc>
              <a:buFont typeface="Wingdings" pitchFamily="2" charset="2"/>
              <a:buNone/>
            </a:pPr>
            <a:endParaRPr lang="en-US" sz="1400"/>
          </a:p>
          <a:p>
            <a:pPr>
              <a:lnSpc>
                <a:spcPct val="80000"/>
              </a:lnSpc>
            </a:pPr>
            <a:r>
              <a:rPr lang="es-ES" sz="1400"/>
              <a:t>La LFPRH promueve la responsabilidad en las finanzas públicas, la transparencia y la rendición de cuentas, el orden y certidumbre en la aprobación anual del paquete económico, el impulso al federalismo y la modernización presupuestaria. </a:t>
            </a:r>
          </a:p>
          <a:p>
            <a:pPr>
              <a:lnSpc>
                <a:spcPct val="80000"/>
              </a:lnSpc>
              <a:buFont typeface="Wingdings" pitchFamily="2" charset="2"/>
              <a:buNone/>
            </a:pPr>
            <a:endParaRPr lang="es-ES" sz="1400"/>
          </a:p>
          <a:p>
            <a:pPr>
              <a:lnSpc>
                <a:spcPct val="80000"/>
              </a:lnSpc>
            </a:pPr>
            <a:r>
              <a:rPr lang="es-ES" sz="1400"/>
              <a:t>La Ley establece que el paquete económico se formulará con base en proyecciones de mediano plazo; define una fórmula para que el precio del petróleo se determine bajo criterios técnicos y no políticos, y prevé reglas claras para la distribución de los excedentes de ingresos. También define los mecanismos de ajuste en caso de caída de los ingresos, establece que nuevas leyes que impliquen mayores gastos deberán identificar la fuente de ingresos para cubrirlos, y limita, controla y transparenta el gasto en recursos humanos del gobierno. Establece reglas claras para destinar recursos a fideicomisos, para cubrir los ADEFAS (incluyendo un límite), y fortalece las sanciones por incumplimiento con las disposiciones de la Ley.</a:t>
            </a:r>
          </a:p>
          <a:p>
            <a:pPr>
              <a:lnSpc>
                <a:spcPct val="80000"/>
              </a:lnSpc>
              <a:buFont typeface="Wingdings" pitchFamily="2" charset="2"/>
              <a:buNone/>
            </a:pPr>
            <a:endParaRPr lang="es-ES" sz="1400"/>
          </a:p>
          <a:p>
            <a:pPr>
              <a:lnSpc>
                <a:spcPct val="80000"/>
              </a:lnSpc>
            </a:pPr>
            <a:r>
              <a:rPr lang="es-ES" sz="1400"/>
              <a:t>También establece un procedimiento con plazos específicos para la aprobación de la LIF y del PEF, adelanta los plazos para enviar la documentación presupuestaria al congreso, y prevé herramientas para asignar el gasto de manera más transparente y eficiente.</a:t>
            </a:r>
            <a:r>
              <a:rPr lang="en-US" sz="140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785612-5D20-473C-9C86-0DD8D385651B}" type="slidenum">
              <a:rPr lang="en-US"/>
              <a:pPr/>
              <a:t>55</a:t>
            </a:fld>
            <a:endParaRPr lang="en-US"/>
          </a:p>
        </p:txBody>
      </p:sp>
      <p:sp>
        <p:nvSpPr>
          <p:cNvPr id="63490" name="Rectangle 2"/>
          <p:cNvSpPr>
            <a:spLocks noGrp="1" noChangeArrowheads="1"/>
          </p:cNvSpPr>
          <p:nvPr>
            <p:ph type="title"/>
          </p:nvPr>
        </p:nvSpPr>
        <p:spPr/>
        <p:txBody>
          <a:bodyPr/>
          <a:lstStyle/>
          <a:p>
            <a:r>
              <a:rPr lang="en-US"/>
              <a:t>Conclusiones</a:t>
            </a:r>
          </a:p>
        </p:txBody>
      </p:sp>
      <p:sp>
        <p:nvSpPr>
          <p:cNvPr id="63491" name="Rectangle 3"/>
          <p:cNvSpPr>
            <a:spLocks noGrp="1" noChangeArrowheads="1"/>
          </p:cNvSpPr>
          <p:nvPr>
            <p:ph type="body" idx="1"/>
          </p:nvPr>
        </p:nvSpPr>
        <p:spPr/>
        <p:txBody>
          <a:bodyPr/>
          <a:lstStyle/>
          <a:p>
            <a:pPr>
              <a:lnSpc>
                <a:spcPct val="80000"/>
              </a:lnSpc>
            </a:pPr>
            <a:r>
              <a:rPr lang="es-ES" sz="2000"/>
              <a:t>Las operaciones extrapresupuestarias de los países revisados requieren de la formulación de lineamientos alternativos y complementarios a los de la OCED.</a:t>
            </a:r>
          </a:p>
          <a:p>
            <a:pPr>
              <a:lnSpc>
                <a:spcPct val="80000"/>
              </a:lnSpc>
              <a:buFont typeface="Wingdings" pitchFamily="2" charset="2"/>
              <a:buNone/>
            </a:pPr>
            <a:endParaRPr lang="es-ES" sz="2000"/>
          </a:p>
          <a:p>
            <a:pPr>
              <a:lnSpc>
                <a:spcPct val="80000"/>
              </a:lnSpc>
            </a:pPr>
            <a:r>
              <a:rPr lang="es-ES" sz="2000"/>
              <a:t>La proliferación de las operaciones extrapresupuestarias ha dependido de las restricciones presupuestarias. Asimismo, la reducción o eliminación de estas operaciones ha estado condicionada principalmente por los mismos factores.</a:t>
            </a:r>
          </a:p>
          <a:p>
            <a:pPr>
              <a:lnSpc>
                <a:spcPct val="80000"/>
              </a:lnSpc>
              <a:buFont typeface="Wingdings" pitchFamily="2" charset="2"/>
              <a:buNone/>
            </a:pPr>
            <a:r>
              <a:rPr lang="en-US" sz="2000"/>
              <a:t> </a:t>
            </a:r>
          </a:p>
          <a:p>
            <a:pPr>
              <a:lnSpc>
                <a:spcPct val="80000"/>
              </a:lnSpc>
            </a:pPr>
            <a:r>
              <a:rPr lang="es-ES" sz="2000"/>
              <a:t>Las normas y prácticas presupuestarias han contribuido al uso de operaciones extrapresupuestarias y a desvirtuar el papel del presupuesto como el principal instrumento de la política fiscal. El presupuesto aprobado por el congreso termina no siendo un buen indicador de la ejecución presupuestaria.</a:t>
            </a:r>
            <a:r>
              <a:rPr lang="en-US" sz="200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A0BC54A-C504-4EBD-9AF4-B84233A13835}" type="slidenum">
              <a:rPr lang="en-US"/>
              <a:pPr/>
              <a:t>56</a:t>
            </a:fld>
            <a:endParaRPr lang="en-US"/>
          </a:p>
        </p:txBody>
      </p:sp>
      <p:sp>
        <p:nvSpPr>
          <p:cNvPr id="64514" name="Rectangle 2"/>
          <p:cNvSpPr>
            <a:spLocks noGrp="1" noChangeArrowheads="1"/>
          </p:cNvSpPr>
          <p:nvPr>
            <p:ph type="title"/>
          </p:nvPr>
        </p:nvSpPr>
        <p:spPr/>
        <p:txBody>
          <a:bodyPr/>
          <a:lstStyle/>
          <a:p>
            <a:r>
              <a:rPr lang="en-US"/>
              <a:t>Conclusiones</a:t>
            </a:r>
          </a:p>
        </p:txBody>
      </p:sp>
      <p:sp>
        <p:nvSpPr>
          <p:cNvPr id="64515" name="Rectangle 3"/>
          <p:cNvSpPr>
            <a:spLocks noGrp="1" noChangeArrowheads="1"/>
          </p:cNvSpPr>
          <p:nvPr>
            <p:ph type="body" idx="1"/>
          </p:nvPr>
        </p:nvSpPr>
        <p:spPr/>
        <p:txBody>
          <a:bodyPr/>
          <a:lstStyle/>
          <a:p>
            <a:pPr>
              <a:lnSpc>
                <a:spcPct val="80000"/>
              </a:lnSpc>
            </a:pPr>
            <a:r>
              <a:rPr lang="es-ES" sz="1400"/>
              <a:t>El uso de los distintos tipos de operaciones extrapresupuestarias responde a diferentes motivos. Las garantías pueden usarse para obviar las restricciones presupuestarias inmediatas; las actividades cuasifiscales ejecutadas a través de precios administrados, direccionamiento del crédito, sobretributación y/o extracción de las utilidades de las empresas públicas, y la vinculación de ingresos y requisitos de gastos pueden justificarse por razones sociales, fallas de mercado o bien porque administrativamente no es posible implementar un programa de subsidios bien dirigido; y los gastos tributarios pueden constituir una alternativa para obviar las reglas fiscales y asignar recursos sin sujetarse a la disciplina y al proceso presupuestario.</a:t>
            </a:r>
            <a:r>
              <a:rPr lang="en-US" sz="1400"/>
              <a:t> </a:t>
            </a:r>
          </a:p>
          <a:p>
            <a:pPr>
              <a:lnSpc>
                <a:spcPct val="80000"/>
              </a:lnSpc>
            </a:pPr>
            <a:endParaRPr lang="en-US" sz="1400"/>
          </a:p>
          <a:p>
            <a:pPr>
              <a:lnSpc>
                <a:spcPct val="80000"/>
              </a:lnSpc>
            </a:pPr>
            <a:r>
              <a:rPr lang="es-ES" sz="1400"/>
              <a:t>En los últimos años ha habido un reconocimiento por parte de los países de la necesidad de reglamentar el uso de las operaciones extrapresupuestarias. Brasil, Chile y México han realizado avances significativos en la regularización de estas operaciones mientras que Ecuador muestra avances menores, experimentando retrocesos en el camino producto de la crisis económica del 1999-2000 y la inestabilidad política de los últimos años.</a:t>
            </a:r>
            <a:r>
              <a:rPr lang="en-US" sz="1400"/>
              <a:t> </a:t>
            </a:r>
          </a:p>
          <a:p>
            <a:pPr>
              <a:lnSpc>
                <a:spcPct val="80000"/>
              </a:lnSpc>
            </a:pPr>
            <a:endParaRPr lang="en-US" sz="1400"/>
          </a:p>
          <a:p>
            <a:pPr>
              <a:lnSpc>
                <a:spcPct val="80000"/>
              </a:lnSpc>
            </a:pPr>
            <a:r>
              <a:rPr lang="es-ES" sz="1400"/>
              <a:t>Se pueden distinguir tres etapas en el proceso de regularización de las operaciones extrapresupuestarias. Primero se busca transparentarlas, para luego reducirlas y por último incorporarlas al presupuesto. </a:t>
            </a:r>
            <a:endParaRPr lang="en-US" sz="14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06EAE30-6E43-4F9B-AFCB-33F008983619}" type="slidenum">
              <a:rPr lang="en-US"/>
              <a:pPr/>
              <a:t>57</a:t>
            </a:fld>
            <a:endParaRPr lang="en-US"/>
          </a:p>
        </p:txBody>
      </p:sp>
      <p:sp>
        <p:nvSpPr>
          <p:cNvPr id="65538" name="Rectangle 2"/>
          <p:cNvSpPr>
            <a:spLocks noGrp="1" noChangeArrowheads="1"/>
          </p:cNvSpPr>
          <p:nvPr>
            <p:ph type="title"/>
          </p:nvPr>
        </p:nvSpPr>
        <p:spPr/>
        <p:txBody>
          <a:bodyPr/>
          <a:lstStyle/>
          <a:p>
            <a:r>
              <a:rPr lang="en-US"/>
              <a:t>BRASIL</a:t>
            </a:r>
          </a:p>
        </p:txBody>
      </p:sp>
      <p:sp>
        <p:nvSpPr>
          <p:cNvPr id="65539" name="Rectangle 3"/>
          <p:cNvSpPr>
            <a:spLocks noGrp="1" noChangeArrowheads="1"/>
          </p:cNvSpPr>
          <p:nvPr>
            <p:ph type="body" idx="1"/>
          </p:nvPr>
        </p:nvSpPr>
        <p:spPr/>
        <p:txBody>
          <a:bodyPr/>
          <a:lstStyle/>
          <a:p>
            <a:pPr>
              <a:lnSpc>
                <a:spcPct val="80000"/>
              </a:lnSpc>
            </a:pPr>
            <a:r>
              <a:rPr lang="es-ES" sz="1600"/>
              <a:t>Brasil ha logrado un gran progreso en el manejo de las finanzas públicas en estos últimos años. La piedra fundamental de este esfuerzo fue la aprobación en mayo de 2000 de la LRF. Las reformas han mejorado el realismo del presupuesto federal y su consistencia con las restricciones macroeconómicas, así como su efectividad para la asignación de recursos.</a:t>
            </a:r>
          </a:p>
          <a:p>
            <a:pPr>
              <a:lnSpc>
                <a:spcPct val="80000"/>
              </a:lnSpc>
            </a:pPr>
            <a:endParaRPr lang="es-ES" sz="1600"/>
          </a:p>
          <a:p>
            <a:pPr>
              <a:lnSpc>
                <a:spcPct val="80000"/>
              </a:lnSpc>
            </a:pPr>
            <a:r>
              <a:rPr lang="es-ES" sz="1600"/>
              <a:t>El presupuesto se caracteriza por una cobertura amplia y por estar respaldado por metas de mediano plazo.</a:t>
            </a:r>
            <a:r>
              <a:rPr lang="en-US" sz="1600"/>
              <a:t> </a:t>
            </a:r>
          </a:p>
          <a:p>
            <a:pPr>
              <a:lnSpc>
                <a:spcPct val="80000"/>
              </a:lnSpc>
            </a:pPr>
            <a:endParaRPr lang="en-US" sz="1600"/>
          </a:p>
          <a:p>
            <a:pPr>
              <a:lnSpc>
                <a:spcPct val="80000"/>
              </a:lnSpc>
            </a:pPr>
            <a:r>
              <a:rPr lang="es-ES" sz="1600"/>
              <a:t>No hay fondos extrapresupuestarios y aunque existen varios fondos presupuestarios éstos son parte integral del presupuesto federal y deben cumplir con todos los procedimientos presupuestarios de la preparación y ejecución del presupuesto.</a:t>
            </a:r>
            <a:endParaRPr lang="en-US" sz="1600"/>
          </a:p>
          <a:p>
            <a:pPr>
              <a:lnSpc>
                <a:spcPct val="80000"/>
              </a:lnSpc>
            </a:pPr>
            <a:endParaRPr lang="en-US" sz="1600"/>
          </a:p>
          <a:p>
            <a:pPr>
              <a:lnSpc>
                <a:spcPct val="80000"/>
              </a:lnSpc>
            </a:pPr>
            <a:r>
              <a:rPr lang="es-ES" sz="1600"/>
              <a:t>Persiste una vinculación excesiva de los ingresos tributarios lo que junto a los gastos obligatorios deja un espacio pequeño para gastos discrecionales.</a:t>
            </a:r>
            <a:r>
              <a:rPr lang="en-US" sz="1600"/>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297580F-84E4-44DC-8741-52F45DBFF2C3}" type="slidenum">
              <a:rPr lang="en-US"/>
              <a:pPr/>
              <a:t>58</a:t>
            </a:fld>
            <a:endParaRPr lang="en-US"/>
          </a:p>
        </p:txBody>
      </p:sp>
      <p:sp>
        <p:nvSpPr>
          <p:cNvPr id="99330" name="Rectangle 2"/>
          <p:cNvSpPr>
            <a:spLocks noGrp="1" noChangeArrowheads="1"/>
          </p:cNvSpPr>
          <p:nvPr>
            <p:ph type="title"/>
          </p:nvPr>
        </p:nvSpPr>
        <p:spPr/>
        <p:txBody>
          <a:bodyPr/>
          <a:lstStyle/>
          <a:p>
            <a:r>
              <a:rPr lang="en-US"/>
              <a:t>BRASIL</a:t>
            </a:r>
          </a:p>
        </p:txBody>
      </p:sp>
      <p:sp>
        <p:nvSpPr>
          <p:cNvPr id="99331" name="Rectangle 3"/>
          <p:cNvSpPr>
            <a:spLocks noGrp="1" noChangeArrowheads="1"/>
          </p:cNvSpPr>
          <p:nvPr>
            <p:ph type="body" idx="1"/>
          </p:nvPr>
        </p:nvSpPr>
        <p:spPr/>
        <p:txBody>
          <a:bodyPr/>
          <a:lstStyle/>
          <a:p>
            <a:pPr>
              <a:lnSpc>
                <a:spcPct val="80000"/>
              </a:lnSpc>
            </a:pPr>
            <a:r>
              <a:rPr lang="es-ES" sz="2000"/>
              <a:t>Brasil ha logrado avances significativos en materia de actividades cuasifiscales y garantías. Las operaciones cuasifiscales se han reducido significativamente y el presupuesto incluye transferencias para cubrir las que permanecen. Sin embargo, la complejidad de los programas de crédito implementados a través de las instituciones públicas financieras dificulta la estimación del costo y los subsidios de estos programas, y los requerimientos de encaje son elevados, constituyendo una fuente de recursos para el banco central que no está incluida en el presupuesto.</a:t>
            </a:r>
            <a:r>
              <a:rPr lang="en-US" sz="2000"/>
              <a:t> </a:t>
            </a:r>
          </a:p>
          <a:p>
            <a:pPr>
              <a:lnSpc>
                <a:spcPct val="80000"/>
              </a:lnSpc>
            </a:pPr>
            <a:endParaRPr lang="en-US" sz="2000"/>
          </a:p>
          <a:p>
            <a:pPr>
              <a:lnSpc>
                <a:spcPct val="80000"/>
              </a:lnSpc>
            </a:pPr>
            <a:r>
              <a:rPr lang="es-ES" sz="2000"/>
              <a:t>Brasil constituye una de las excepciones respecto al uso de las empresas públicas no financieras como vía para operaciones cuasifiscales a través de precios administrados o apropiación de excedentes de las empresas.</a:t>
            </a:r>
            <a:endParaRPr lang="en-US" sz="2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5A511A5-F6C6-455F-8CD8-87DF89E9690C}" type="slidenum">
              <a:rPr lang="en-US"/>
              <a:pPr/>
              <a:t>59</a:t>
            </a:fld>
            <a:endParaRPr lang="en-US"/>
          </a:p>
        </p:txBody>
      </p:sp>
      <p:sp>
        <p:nvSpPr>
          <p:cNvPr id="66562" name="Rectangle 2"/>
          <p:cNvSpPr>
            <a:spLocks noGrp="1" noChangeArrowheads="1"/>
          </p:cNvSpPr>
          <p:nvPr>
            <p:ph type="title"/>
          </p:nvPr>
        </p:nvSpPr>
        <p:spPr/>
        <p:txBody>
          <a:bodyPr/>
          <a:lstStyle/>
          <a:p>
            <a:r>
              <a:rPr lang="en-US"/>
              <a:t>BRASIL</a:t>
            </a:r>
          </a:p>
        </p:txBody>
      </p:sp>
      <p:sp>
        <p:nvSpPr>
          <p:cNvPr id="66563" name="Rectangle 3"/>
          <p:cNvSpPr>
            <a:spLocks noGrp="1" noChangeArrowheads="1"/>
          </p:cNvSpPr>
          <p:nvPr>
            <p:ph type="body" idx="1"/>
          </p:nvPr>
        </p:nvSpPr>
        <p:spPr/>
        <p:txBody>
          <a:bodyPr/>
          <a:lstStyle/>
          <a:p>
            <a:pPr>
              <a:lnSpc>
                <a:spcPct val="80000"/>
              </a:lnSpc>
            </a:pPr>
            <a:r>
              <a:rPr lang="es-ES" sz="1800"/>
              <a:t>Las normas presupuestarias se caracterizan por otorgar demasiada flexibilidad a la estimación de ingresos y al nivel de gasto total por parte del congreso, a la ejecución del gasto discrecional y del asociado a la vinculación de ingresos, al manejo de los gastos rezagados, al uso de apropiaciones suplementarias, y al plazo de aprobación del presupuesto por el congreso. A raíz de la falta de definición en términos de plazos respecto a la aprobación del presupuesto, el presupuesto del 2006 aún no había sido aprobado a mediados de marzo.</a:t>
            </a:r>
          </a:p>
          <a:p>
            <a:pPr>
              <a:lnSpc>
                <a:spcPct val="80000"/>
              </a:lnSpc>
              <a:buFont typeface="Wingdings" pitchFamily="2" charset="2"/>
              <a:buNone/>
            </a:pPr>
            <a:endParaRPr lang="en-US" sz="1800"/>
          </a:p>
          <a:p>
            <a:pPr>
              <a:lnSpc>
                <a:spcPct val="80000"/>
              </a:lnSpc>
            </a:pPr>
            <a:r>
              <a:rPr lang="es-ES" sz="1800"/>
              <a:t>El proceso presupuestario se caracteriza por un excesivo “blindaje”.</a:t>
            </a:r>
            <a:r>
              <a:rPr lang="en-US" sz="1800"/>
              <a:t> </a:t>
            </a:r>
          </a:p>
          <a:p>
            <a:pPr>
              <a:lnSpc>
                <a:spcPct val="80000"/>
              </a:lnSpc>
            </a:pPr>
            <a:endParaRPr lang="en-US" sz="1800"/>
          </a:p>
          <a:p>
            <a:pPr>
              <a:lnSpc>
                <a:spcPct val="80000"/>
              </a:lnSpc>
            </a:pPr>
            <a:r>
              <a:rPr lang="es-ES" sz="1800"/>
              <a:t>Aunque la LRF establece requisitos estrictos para el otorgamiento de beneficios fiscales (gastos tributarios), parece ser que en la práctica es posible obviar estas restricciones.</a:t>
            </a:r>
            <a:endParaRPr lang="en-US"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7B3D632-BCE4-480A-9031-077839719D44}" type="slidenum">
              <a:rPr lang="en-US"/>
              <a:pPr/>
              <a:t>6</a:t>
            </a:fld>
            <a:endParaRPr lang="en-US"/>
          </a:p>
        </p:txBody>
      </p:sp>
      <p:sp>
        <p:nvSpPr>
          <p:cNvPr id="6146" name="Rectangle 2"/>
          <p:cNvSpPr>
            <a:spLocks noGrp="1" noChangeArrowheads="1"/>
          </p:cNvSpPr>
          <p:nvPr>
            <p:ph type="title"/>
          </p:nvPr>
        </p:nvSpPr>
        <p:spPr/>
        <p:txBody>
          <a:bodyPr/>
          <a:lstStyle/>
          <a:p>
            <a:r>
              <a:rPr lang="es-CL" sz="3600"/>
              <a:t>Gastos Extrapresupuestarios</a:t>
            </a:r>
            <a:endParaRPr lang="en-US" sz="4000"/>
          </a:p>
        </p:txBody>
      </p:sp>
      <p:sp>
        <p:nvSpPr>
          <p:cNvPr id="6147" name="Rectangle 3"/>
          <p:cNvSpPr>
            <a:spLocks noGrp="1" noChangeArrowheads="1"/>
          </p:cNvSpPr>
          <p:nvPr>
            <p:ph type="body" idx="1"/>
          </p:nvPr>
        </p:nvSpPr>
        <p:spPr/>
        <p:txBody>
          <a:bodyPr/>
          <a:lstStyle/>
          <a:p>
            <a:pPr>
              <a:lnSpc>
                <a:spcPct val="80000"/>
              </a:lnSpc>
              <a:buFont typeface="Wingdings" pitchFamily="2" charset="2"/>
              <a:buNone/>
            </a:pPr>
            <a:r>
              <a:rPr lang="es-ES" sz="1600" b="1"/>
              <a:t>	</a:t>
            </a:r>
            <a:r>
              <a:rPr lang="es-ES" sz="1800"/>
              <a:t>Los principales tipos de gastos extrapresupuestarios lo constituyen los fondos extrapresupuestarios, préstamos directos, garantías, asociaciones público-privadas, y las actividades cuasifiscales. Ciertas normas y practicas presupuestarias también pueden impedir el funcionamiento adecuado del presupuesto. </a:t>
            </a:r>
          </a:p>
          <a:p>
            <a:pPr>
              <a:lnSpc>
                <a:spcPct val="80000"/>
              </a:lnSpc>
              <a:buFont typeface="Wingdings" pitchFamily="2" charset="2"/>
              <a:buNone/>
            </a:pPr>
            <a:r>
              <a:rPr lang="es-ES" sz="1800"/>
              <a:t> </a:t>
            </a:r>
            <a:endParaRPr lang="es-ES" sz="1800" b="1"/>
          </a:p>
          <a:p>
            <a:pPr>
              <a:lnSpc>
                <a:spcPct val="80000"/>
              </a:lnSpc>
            </a:pPr>
            <a:r>
              <a:rPr lang="es-ES" sz="1800" b="1"/>
              <a:t>Fondos extrapresupuestarios:</a:t>
            </a:r>
            <a:r>
              <a:rPr lang="es-ES" sz="1800"/>
              <a:t> son fondos especiales de propiedad del gobierno que no forman parte del presupuesto, que reciben recursos de vinculación de contribuciones, y que posiblemente tienen otras fuentes de ingresos como tasas y transferencias de ingresos tributarios.</a:t>
            </a:r>
          </a:p>
          <a:p>
            <a:pPr>
              <a:lnSpc>
                <a:spcPct val="80000"/>
              </a:lnSpc>
              <a:buFont typeface="Wingdings" pitchFamily="2" charset="2"/>
              <a:buNone/>
            </a:pPr>
            <a:endParaRPr lang="en-US" sz="1800"/>
          </a:p>
          <a:p>
            <a:pPr>
              <a:lnSpc>
                <a:spcPct val="80000"/>
              </a:lnSpc>
            </a:pPr>
            <a:r>
              <a:rPr lang="es-ES" sz="1800" b="1"/>
              <a:t>Préstamos directos:</a:t>
            </a:r>
            <a:r>
              <a:rPr lang="es-ES" sz="1800"/>
              <a:t> se financian con impuestos o contribuciones. En general los términos  de los préstamos directos son más favorables para el deudor que los de los préstamos bancarios del sector privado porque sino no habría razón para hacerlos.</a:t>
            </a:r>
            <a:endParaRPr lang="en-US" sz="18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A073252-A261-4C29-B6E2-5FBA655C9A47}" type="slidenum">
              <a:rPr lang="en-US"/>
              <a:pPr/>
              <a:t>60</a:t>
            </a:fld>
            <a:endParaRPr lang="en-US"/>
          </a:p>
        </p:txBody>
      </p:sp>
      <p:sp>
        <p:nvSpPr>
          <p:cNvPr id="95234" name="Rectangle 2"/>
          <p:cNvSpPr>
            <a:spLocks noGrp="1" noChangeArrowheads="1"/>
          </p:cNvSpPr>
          <p:nvPr>
            <p:ph type="title"/>
          </p:nvPr>
        </p:nvSpPr>
        <p:spPr/>
        <p:txBody>
          <a:bodyPr/>
          <a:lstStyle/>
          <a:p>
            <a:r>
              <a:rPr lang="en-US"/>
              <a:t>CHILE</a:t>
            </a:r>
          </a:p>
        </p:txBody>
      </p:sp>
      <p:sp>
        <p:nvSpPr>
          <p:cNvPr id="95235" name="Rectangle 3"/>
          <p:cNvSpPr>
            <a:spLocks noGrp="1" noChangeArrowheads="1"/>
          </p:cNvSpPr>
          <p:nvPr>
            <p:ph type="body" idx="1"/>
          </p:nvPr>
        </p:nvSpPr>
        <p:spPr>
          <a:xfrm>
            <a:off x="1182688" y="2286000"/>
            <a:ext cx="7772400" cy="4114800"/>
          </a:xfrm>
        </p:spPr>
        <p:txBody>
          <a:bodyPr/>
          <a:lstStyle/>
          <a:p>
            <a:pPr>
              <a:lnSpc>
                <a:spcPct val="80000"/>
              </a:lnSpc>
            </a:pPr>
            <a:r>
              <a:rPr lang="es-ES" sz="1600">
                <a:latin typeface="Arial" pitchFamily="34" charset="0"/>
              </a:rPr>
              <a:t>En los últimos años Chile ha introducido varias reformas que incorporaron a la documentación presupuestaria y a las estadísticas de finanzas públicas operaciones extrapresupuestarias por el equivalente (en el 2004) de casi 3 por ciento de los ingresos y un 4,5 por ciento de los gastos; incorporaron las operaciones del FCC al presupuesto como operaciones de financiamiento; disminuyeron el tamaño de la reserva de contingencia; reglamentaron el uso de los gastos reservados; traspasaron a legislación permanente un conjunto de normas que venían incorporándose anualmente en los presupuestos; e introdujeron la contabilidad en base devengada a través del uso del MEFP 2001.</a:t>
            </a:r>
            <a:r>
              <a:rPr lang="en-US" sz="1600">
                <a:latin typeface="Arial" pitchFamily="34" charset="0"/>
              </a:rPr>
              <a:t> </a:t>
            </a:r>
          </a:p>
          <a:p>
            <a:pPr>
              <a:lnSpc>
                <a:spcPct val="80000"/>
              </a:lnSpc>
            </a:pPr>
            <a:endParaRPr lang="en-US" sz="1600">
              <a:latin typeface="Arial" pitchFamily="34" charset="0"/>
            </a:endParaRPr>
          </a:p>
          <a:p>
            <a:pPr>
              <a:lnSpc>
                <a:spcPct val="80000"/>
              </a:lnSpc>
            </a:pPr>
            <a:r>
              <a:rPr lang="es-ES" sz="1600">
                <a:latin typeface="Arial" pitchFamily="34" charset="0"/>
              </a:rPr>
              <a:t>Las operaciones extrapresupuestarias bajo la LRC no sólo se integran en la documentación presupuestaria sino que se incorporan al análisis de la política fiscal.</a:t>
            </a:r>
            <a:r>
              <a:rPr lang="en-US" sz="1600">
                <a:latin typeface="Arial" pitchFamily="34" charset="0"/>
              </a:rPr>
              <a:t> </a:t>
            </a:r>
            <a:r>
              <a:rPr lang="es-CL" sz="1600">
                <a:latin typeface="Arial" pitchFamily="34" charset="0"/>
              </a:rPr>
              <a:t>Lo mismo se ha hecho con los intereses devengados de los bonos de reconocimiento y las operaciones del Fondo de Estabilización del Petróleo. E</a:t>
            </a:r>
            <a:r>
              <a:rPr lang="es-ES" sz="1600">
                <a:latin typeface="Arial" pitchFamily="34" charset="0"/>
              </a:rPr>
              <a:t>l IFP  así como las estadísticas de finanzas públicas incorporan los gastos extrapresupuestarios a los agregados del gobierno central para obtener estados operacionales del gobierno central consolidado.</a:t>
            </a:r>
            <a:r>
              <a:rPr lang="en-US" sz="1600">
                <a:latin typeface="Arial" pitchFamily="34" charset="0"/>
              </a:rPr>
              <a:t> </a:t>
            </a:r>
            <a:r>
              <a:rPr lang="es-CL" sz="1600">
                <a:latin typeface="Arial" pitchFamily="34" charset="0"/>
              </a:rPr>
              <a:t>El FI es ahora un fondo virtual, no regulado por ley, manejado por el Ministerio de Hacienda.</a:t>
            </a:r>
            <a:endParaRPr lang="en-US" sz="1600">
              <a:latin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46D3E50-44AA-42F2-AA94-7F180F656409}" type="slidenum">
              <a:rPr lang="en-US"/>
              <a:pPr/>
              <a:t>61</a:t>
            </a:fld>
            <a:endParaRPr lang="en-US"/>
          </a:p>
        </p:txBody>
      </p:sp>
      <p:sp>
        <p:nvSpPr>
          <p:cNvPr id="97282" name="Rectangle 2"/>
          <p:cNvSpPr>
            <a:spLocks noGrp="1" noChangeArrowheads="1"/>
          </p:cNvSpPr>
          <p:nvPr>
            <p:ph type="title"/>
          </p:nvPr>
        </p:nvSpPr>
        <p:spPr/>
        <p:txBody>
          <a:bodyPr/>
          <a:lstStyle/>
          <a:p>
            <a:r>
              <a:rPr lang="en-US"/>
              <a:t>CHILE</a:t>
            </a:r>
          </a:p>
        </p:txBody>
      </p:sp>
      <p:sp>
        <p:nvSpPr>
          <p:cNvPr id="97283" name="Rectangle 3"/>
          <p:cNvSpPr>
            <a:spLocks noGrp="1" noChangeArrowheads="1"/>
          </p:cNvSpPr>
          <p:nvPr>
            <p:ph type="body" idx="1"/>
          </p:nvPr>
        </p:nvSpPr>
        <p:spPr/>
        <p:txBody>
          <a:bodyPr/>
          <a:lstStyle/>
          <a:p>
            <a:pPr>
              <a:lnSpc>
                <a:spcPct val="80000"/>
              </a:lnSpc>
            </a:pPr>
            <a:r>
              <a:rPr lang="es-ES" sz="1800">
                <a:latin typeface="Arial" pitchFamily="34" charset="0"/>
              </a:rPr>
              <a:t>Las operaciones extrapresupuestarias se realizan principalmente vía las empresas públicas. Otras formas de operaciones extrapresupuestarias las constituyen los préstamos directos, garantías, las APPs, y los gastos tributarios. </a:t>
            </a:r>
          </a:p>
          <a:p>
            <a:pPr>
              <a:lnSpc>
                <a:spcPct val="80000"/>
              </a:lnSpc>
            </a:pPr>
            <a:endParaRPr lang="es-ES" sz="1800">
              <a:latin typeface="Arial" pitchFamily="34" charset="0"/>
            </a:endParaRPr>
          </a:p>
          <a:p>
            <a:pPr>
              <a:lnSpc>
                <a:spcPct val="80000"/>
              </a:lnSpc>
            </a:pPr>
            <a:r>
              <a:rPr lang="es-ES" sz="1800">
                <a:latin typeface="Arial" pitchFamily="34" charset="0"/>
              </a:rPr>
              <a:t>Las normas y prácticas presupuestarias no constituyen una fuente muy significativa de desvíos en la ejecución presupuestaria.</a:t>
            </a:r>
          </a:p>
          <a:p>
            <a:pPr>
              <a:lnSpc>
                <a:spcPct val="80000"/>
              </a:lnSpc>
            </a:pPr>
            <a:endParaRPr lang="en-US" sz="1800">
              <a:latin typeface="Arial" pitchFamily="34" charset="0"/>
            </a:endParaRPr>
          </a:p>
          <a:p>
            <a:pPr>
              <a:lnSpc>
                <a:spcPct val="80000"/>
              </a:lnSpc>
            </a:pPr>
            <a:r>
              <a:rPr lang="es-ES" sz="1800">
                <a:latin typeface="Arial" pitchFamily="34" charset="0"/>
              </a:rPr>
              <a:t>La regla fiscal del balance estructural ha contribuido a lograr avances importantes en materia presupuestaria. Entrega a la política fiscal una gran flexibilidad cíclica, permitiendo a los estabilizadores automáticos del presupuesto funcionar a plenitud.  Garantiza continuidad en el financiamiento de reformas claves con un impacto presupuestario multianual, y estabilidad en el financiamiento de programas sociales prioritarios.</a:t>
            </a:r>
            <a:r>
              <a:rPr lang="es-ES" sz="1800"/>
              <a:t> </a:t>
            </a:r>
            <a:endParaRPr lang="en-US" sz="18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DE5F4A4-EF76-4863-A8FE-8D31ECCFB5CC}" type="slidenum">
              <a:rPr lang="en-US"/>
              <a:pPr/>
              <a:t>62</a:t>
            </a:fld>
            <a:endParaRPr lang="en-US"/>
          </a:p>
        </p:txBody>
      </p:sp>
      <p:sp>
        <p:nvSpPr>
          <p:cNvPr id="96258" name="Rectangle 2"/>
          <p:cNvSpPr>
            <a:spLocks noGrp="1" noChangeArrowheads="1"/>
          </p:cNvSpPr>
          <p:nvPr>
            <p:ph type="title"/>
          </p:nvPr>
        </p:nvSpPr>
        <p:spPr/>
        <p:txBody>
          <a:bodyPr/>
          <a:lstStyle/>
          <a:p>
            <a:r>
              <a:rPr lang="en-US"/>
              <a:t>CHILE</a:t>
            </a:r>
          </a:p>
        </p:txBody>
      </p:sp>
      <p:sp>
        <p:nvSpPr>
          <p:cNvPr id="96259" name="Rectangle 3"/>
          <p:cNvSpPr>
            <a:spLocks noGrp="1" noChangeArrowheads="1"/>
          </p:cNvSpPr>
          <p:nvPr>
            <p:ph type="body" idx="1"/>
          </p:nvPr>
        </p:nvSpPr>
        <p:spPr/>
        <p:txBody>
          <a:bodyPr/>
          <a:lstStyle/>
          <a:p>
            <a:pPr>
              <a:lnSpc>
                <a:spcPct val="80000"/>
              </a:lnSpc>
            </a:pPr>
            <a:r>
              <a:rPr lang="es-ES" sz="1800"/>
              <a:t>Se han transparentado también operaciones extrapresupuestarias como las garantías y subsidios comprometidos con los proyectos APPs, los pasivos contingentes asociados a la garantía estatal de pensiones mínimas, las garantías de crédito a empresas públicas y otros, y el gasto tributario.</a:t>
            </a:r>
          </a:p>
          <a:p>
            <a:pPr>
              <a:lnSpc>
                <a:spcPct val="80000"/>
              </a:lnSpc>
              <a:buFont typeface="Wingdings" pitchFamily="2" charset="2"/>
              <a:buNone/>
            </a:pPr>
            <a:endParaRPr lang="es-ES" sz="1800"/>
          </a:p>
          <a:p>
            <a:pPr>
              <a:lnSpc>
                <a:spcPct val="80000"/>
              </a:lnSpc>
            </a:pPr>
            <a:r>
              <a:rPr lang="es-ES" sz="1800"/>
              <a:t>También se han implementado mecanismos para reducir el subsidio implícito en la concesión de préstamos directos, pasando el gobierno a actuar como banca de segundo piso.</a:t>
            </a:r>
          </a:p>
          <a:p>
            <a:pPr>
              <a:lnSpc>
                <a:spcPct val="80000"/>
              </a:lnSpc>
              <a:buFont typeface="Wingdings" pitchFamily="2" charset="2"/>
              <a:buNone/>
            </a:pPr>
            <a:endParaRPr lang="es-ES" sz="1800"/>
          </a:p>
          <a:p>
            <a:pPr>
              <a:lnSpc>
                <a:spcPct val="80000"/>
              </a:lnSpc>
            </a:pPr>
            <a:r>
              <a:rPr lang="es-ES" sz="1800"/>
              <a:t>Las iniciativas contempladas en el proyecto de ley de responsabilidad fiscal buscan complementar los instrumentos de carácter anticíclico, a mejorar la información sobre garantías y el  provisionamiento por pasivos contingentes</a:t>
            </a:r>
            <a:r>
              <a:rPr lang="en-US" sz="1800"/>
              <a:t> </a:t>
            </a:r>
            <a:r>
              <a:rPr lang="es-ES" sz="1800"/>
              <a:t>y ampliar las informaciones sobre las operaciones efectuadas bajo la LRC.</a:t>
            </a:r>
            <a:r>
              <a:rPr lang="es-ES" sz="1800">
                <a:latin typeface="Arial" pitchFamily="34" charset="0"/>
              </a:rPr>
              <a:t> </a:t>
            </a:r>
            <a:endParaRPr lang="en-US" sz="1800">
              <a:latin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E872A44-75D4-4DCF-AD84-11892DFB7718}" type="slidenum">
              <a:rPr lang="en-US"/>
              <a:pPr/>
              <a:t>63</a:t>
            </a:fld>
            <a:endParaRPr lang="en-US"/>
          </a:p>
        </p:txBody>
      </p:sp>
      <p:sp>
        <p:nvSpPr>
          <p:cNvPr id="68610" name="Rectangle 2"/>
          <p:cNvSpPr>
            <a:spLocks noGrp="1" noChangeArrowheads="1"/>
          </p:cNvSpPr>
          <p:nvPr>
            <p:ph type="title"/>
          </p:nvPr>
        </p:nvSpPr>
        <p:spPr/>
        <p:txBody>
          <a:bodyPr/>
          <a:lstStyle/>
          <a:p>
            <a:r>
              <a:rPr lang="en-US"/>
              <a:t>CHILE</a:t>
            </a:r>
          </a:p>
        </p:txBody>
      </p:sp>
      <p:sp>
        <p:nvSpPr>
          <p:cNvPr id="68611" name="Rectangle 3"/>
          <p:cNvSpPr>
            <a:spLocks noGrp="1" noChangeArrowheads="1"/>
          </p:cNvSpPr>
          <p:nvPr>
            <p:ph type="body" idx="1"/>
          </p:nvPr>
        </p:nvSpPr>
        <p:spPr/>
        <p:txBody>
          <a:bodyPr/>
          <a:lstStyle/>
          <a:p>
            <a:pPr>
              <a:lnSpc>
                <a:spcPct val="80000"/>
              </a:lnSpc>
            </a:pPr>
            <a:r>
              <a:rPr lang="es-ES" sz="2800"/>
              <a:t>También se han dado pasos en reglamentar las relaciones del gobierno con las empresas públicas.</a:t>
            </a:r>
            <a:r>
              <a:rPr lang="en-US" sz="2800"/>
              <a:t> </a:t>
            </a:r>
            <a:r>
              <a:rPr lang="es-ES" sz="2800"/>
              <a:t>Sin embargo, el proyecto de ley rechazado por el congreso no contenía provisiones para alinear el régimen impositivo y la política de dividendos de las empresas públicas con los de las empresas privadas.</a:t>
            </a:r>
            <a:r>
              <a:rPr lang="en-US" sz="2800"/>
              <a:t> </a:t>
            </a:r>
          </a:p>
          <a:p>
            <a:pPr>
              <a:lnSpc>
                <a:spcPct val="80000"/>
              </a:lnSpc>
            </a:pPr>
            <a:endParaRPr lang="en-US" sz="2800"/>
          </a:p>
          <a:p>
            <a:pPr>
              <a:lnSpc>
                <a:spcPct val="80000"/>
              </a:lnSpc>
            </a:pPr>
            <a:r>
              <a:rPr lang="es-ES" sz="2800"/>
              <a:t>Los gastos tributarios constituyen una vía potencial para aumentar las operaciones extrapresupuestarias.</a:t>
            </a:r>
            <a:r>
              <a:rPr lang="en-US" sz="2800"/>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593BBC-0EBD-4884-8E2A-B62AC89EED34}" type="slidenum">
              <a:rPr lang="en-US"/>
              <a:pPr/>
              <a:t>64</a:t>
            </a:fld>
            <a:endParaRPr lang="en-US"/>
          </a:p>
        </p:txBody>
      </p:sp>
      <p:sp>
        <p:nvSpPr>
          <p:cNvPr id="69634" name="Rectangle 2"/>
          <p:cNvSpPr>
            <a:spLocks noGrp="1" noChangeArrowheads="1"/>
          </p:cNvSpPr>
          <p:nvPr>
            <p:ph type="title"/>
          </p:nvPr>
        </p:nvSpPr>
        <p:spPr/>
        <p:txBody>
          <a:bodyPr/>
          <a:lstStyle/>
          <a:p>
            <a:r>
              <a:rPr lang="en-US"/>
              <a:t>ECUADOR</a:t>
            </a:r>
          </a:p>
        </p:txBody>
      </p:sp>
      <p:sp>
        <p:nvSpPr>
          <p:cNvPr id="69635" name="Rectangle 3"/>
          <p:cNvSpPr>
            <a:spLocks noGrp="1" noChangeArrowheads="1"/>
          </p:cNvSpPr>
          <p:nvPr>
            <p:ph type="body" idx="1"/>
          </p:nvPr>
        </p:nvSpPr>
        <p:spPr>
          <a:xfrm>
            <a:off x="1219200" y="1981200"/>
            <a:ext cx="7772400" cy="4114800"/>
          </a:xfrm>
        </p:spPr>
        <p:txBody>
          <a:bodyPr/>
          <a:lstStyle/>
          <a:p>
            <a:pPr>
              <a:lnSpc>
                <a:spcPct val="90000"/>
              </a:lnSpc>
            </a:pPr>
            <a:r>
              <a:rPr lang="es-ES" sz="2000"/>
              <a:t>Ecuador ha logrado progreso en ciertas áreas del manejo presupuestario a través de la implementación de una LRF y en la provisión de información.</a:t>
            </a:r>
            <a:r>
              <a:rPr lang="en-US" sz="2000"/>
              <a:t> </a:t>
            </a:r>
          </a:p>
          <a:p>
            <a:pPr>
              <a:lnSpc>
                <a:spcPct val="90000"/>
              </a:lnSpc>
            </a:pPr>
            <a:endParaRPr lang="en-US" sz="2000"/>
          </a:p>
          <a:p>
            <a:pPr>
              <a:lnSpc>
                <a:spcPct val="90000"/>
              </a:lnSpc>
            </a:pPr>
            <a:r>
              <a:rPr lang="es-ES" sz="2000"/>
              <a:t>El marco presupuestario ha sufrido un deterioro importante en los últimos años.</a:t>
            </a:r>
            <a:r>
              <a:rPr lang="en-US" sz="2000"/>
              <a:t> </a:t>
            </a:r>
          </a:p>
          <a:p>
            <a:pPr>
              <a:lnSpc>
                <a:spcPct val="90000"/>
              </a:lnSpc>
            </a:pPr>
            <a:endParaRPr lang="en-US" sz="2000"/>
          </a:p>
          <a:p>
            <a:pPr>
              <a:lnSpc>
                <a:spcPct val="90000"/>
              </a:lnSpc>
            </a:pPr>
            <a:r>
              <a:rPr lang="es-ES" sz="2000"/>
              <a:t>La cobertura del presupuesto es limitada. Los ingresos y gastos del gobierno central se presentan en términos netos, con una parte significativa de los ingresos presupuestarios y los gastos asociados a esos ingresos que no se incluyen en el presupuesto.</a:t>
            </a:r>
            <a:r>
              <a:rPr lang="en-US" sz="2000">
                <a:latin typeface="Arial" pitchFamily="34" charset="0"/>
              </a:rPr>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C12289A-BC43-4C02-B00D-6A77CF895DEE}" type="slidenum">
              <a:rPr lang="en-US"/>
              <a:pPr/>
              <a:t>65</a:t>
            </a:fld>
            <a:endParaRPr lang="en-US"/>
          </a:p>
        </p:txBody>
      </p:sp>
      <p:sp>
        <p:nvSpPr>
          <p:cNvPr id="100354" name="Rectangle 2"/>
          <p:cNvSpPr>
            <a:spLocks noGrp="1" noChangeArrowheads="1"/>
          </p:cNvSpPr>
          <p:nvPr>
            <p:ph type="title"/>
          </p:nvPr>
        </p:nvSpPr>
        <p:spPr/>
        <p:txBody>
          <a:bodyPr/>
          <a:lstStyle/>
          <a:p>
            <a:r>
              <a:rPr lang="en-US"/>
              <a:t>ECUADOR</a:t>
            </a:r>
          </a:p>
        </p:txBody>
      </p:sp>
      <p:sp>
        <p:nvSpPr>
          <p:cNvPr id="100355" name="Rectangle 3"/>
          <p:cNvSpPr>
            <a:spLocks noGrp="1" noChangeArrowheads="1"/>
          </p:cNvSpPr>
          <p:nvPr>
            <p:ph type="body" idx="1"/>
          </p:nvPr>
        </p:nvSpPr>
        <p:spPr/>
        <p:txBody>
          <a:bodyPr/>
          <a:lstStyle/>
          <a:p>
            <a:pPr>
              <a:lnSpc>
                <a:spcPct val="80000"/>
              </a:lnSpc>
              <a:buFontTx/>
              <a:buNone/>
            </a:pPr>
            <a:r>
              <a:rPr lang="es-ES" sz="2000">
                <a:latin typeface="Arial" pitchFamily="34" charset="0"/>
              </a:rPr>
              <a:t>	</a:t>
            </a:r>
            <a:r>
              <a:rPr lang="es-ES" sz="2000"/>
              <a:t>Las operaciones extrapresupuestarias son también importantes lo cual hace que el presupuesto subestime significativamente el tamaño de las operaciones del gobierno. Estas incluyen principalmente las actividades cuasifiscales ejecutadas a través de PetroEcuador, las empresas eléctricas y de telecomunicaciones, las empresas del Fondo de Solidaridad y la banca de desarrollo; la vinculación de ingresos y requisitos de gastos; y los gastos tributarios. Además PetroEcuador debe transferir todos sus ingresos al presupuesto después de deducir sus costos con la determinación de éstos efectuada en forma poco transparente y sujeta a negociación.</a:t>
            </a:r>
            <a:r>
              <a:rPr lang="es-ES" sz="2000">
                <a:latin typeface="Arial" pitchFamily="34" charset="0"/>
              </a:rPr>
              <a:t> </a:t>
            </a:r>
            <a:endParaRPr lang="en-US" sz="2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108261D-D724-417A-8423-AC581AD78B74}" type="slidenum">
              <a:rPr lang="en-US"/>
              <a:pPr/>
              <a:t>66</a:t>
            </a:fld>
            <a:endParaRPr lang="en-US"/>
          </a:p>
        </p:txBody>
      </p:sp>
      <p:sp>
        <p:nvSpPr>
          <p:cNvPr id="70658" name="Rectangle 2"/>
          <p:cNvSpPr>
            <a:spLocks noGrp="1" noChangeArrowheads="1"/>
          </p:cNvSpPr>
          <p:nvPr>
            <p:ph type="title"/>
          </p:nvPr>
        </p:nvSpPr>
        <p:spPr/>
        <p:txBody>
          <a:bodyPr/>
          <a:lstStyle/>
          <a:p>
            <a:r>
              <a:rPr lang="en-US"/>
              <a:t>ECUADOR</a:t>
            </a:r>
          </a:p>
        </p:txBody>
      </p:sp>
      <p:sp>
        <p:nvSpPr>
          <p:cNvPr id="70659" name="Rectangle 3"/>
          <p:cNvSpPr>
            <a:spLocks noGrp="1" noChangeArrowheads="1"/>
          </p:cNvSpPr>
          <p:nvPr>
            <p:ph type="body" idx="1"/>
          </p:nvPr>
        </p:nvSpPr>
        <p:spPr>
          <a:xfrm>
            <a:off x="1182688" y="2057400"/>
            <a:ext cx="7772400" cy="4114800"/>
          </a:xfrm>
        </p:spPr>
        <p:txBody>
          <a:bodyPr/>
          <a:lstStyle/>
          <a:p>
            <a:pPr>
              <a:lnSpc>
                <a:spcPct val="80000"/>
              </a:lnSpc>
            </a:pPr>
            <a:r>
              <a:rPr lang="es-ES" sz="2000"/>
              <a:t>No se utilizan indicadores fiscales claros a la vez que existen numerosas reglas fiscales.</a:t>
            </a:r>
            <a:r>
              <a:rPr lang="en-US" sz="2000"/>
              <a:t> </a:t>
            </a:r>
            <a:r>
              <a:rPr lang="es-ES" sz="2000"/>
              <a:t>El hecho de que las reglas fiscales se apliquen al presupuesto aprobado y no a la ejecución presupuestaria permite que en la práctica estas reglas con excepción de la de deuda no se hayan cumplido ex post.</a:t>
            </a:r>
            <a:endParaRPr lang="en-US" sz="2000"/>
          </a:p>
          <a:p>
            <a:pPr>
              <a:lnSpc>
                <a:spcPct val="80000"/>
              </a:lnSpc>
            </a:pPr>
            <a:endParaRPr lang="en-US" sz="2000"/>
          </a:p>
          <a:p>
            <a:pPr>
              <a:lnSpc>
                <a:spcPct val="80000"/>
              </a:lnSpc>
            </a:pPr>
            <a:r>
              <a:rPr lang="es-ES" sz="2000"/>
              <a:t>La vinculación de ingresos es extensa y cubre tanto los ingresos petroleros como los no petroleros.</a:t>
            </a:r>
            <a:r>
              <a:rPr lang="en-US" sz="2000"/>
              <a:t> </a:t>
            </a:r>
          </a:p>
          <a:p>
            <a:pPr>
              <a:lnSpc>
                <a:spcPct val="80000"/>
              </a:lnSpc>
            </a:pPr>
            <a:endParaRPr lang="en-US" sz="2000"/>
          </a:p>
          <a:p>
            <a:pPr>
              <a:lnSpc>
                <a:spcPct val="80000"/>
              </a:lnSpc>
            </a:pPr>
            <a:r>
              <a:rPr lang="es-ES" sz="2000"/>
              <a:t>Las normas y prácticas presupuestarias contribuyen a generar operaciones extrapresupuestarias y a desvirtuar el papel del presupuesto.</a:t>
            </a:r>
            <a:r>
              <a:rPr lang="en-US" sz="2000"/>
              <a: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E5D769C-25E7-479E-B885-A4BD6A9D3811}" type="slidenum">
              <a:rPr lang="en-US"/>
              <a:pPr/>
              <a:t>67</a:t>
            </a:fld>
            <a:endParaRPr lang="en-US"/>
          </a:p>
        </p:txBody>
      </p:sp>
      <p:sp>
        <p:nvSpPr>
          <p:cNvPr id="101378" name="Rectangle 2"/>
          <p:cNvSpPr>
            <a:spLocks noGrp="1" noChangeArrowheads="1"/>
          </p:cNvSpPr>
          <p:nvPr>
            <p:ph type="title"/>
          </p:nvPr>
        </p:nvSpPr>
        <p:spPr/>
        <p:txBody>
          <a:bodyPr/>
          <a:lstStyle/>
          <a:p>
            <a:r>
              <a:rPr lang="en-US"/>
              <a:t>MEXICO</a:t>
            </a:r>
          </a:p>
        </p:txBody>
      </p:sp>
      <p:sp>
        <p:nvSpPr>
          <p:cNvPr id="101379" name="Rectangle 3"/>
          <p:cNvSpPr>
            <a:spLocks noGrp="1" noChangeArrowheads="1"/>
          </p:cNvSpPr>
          <p:nvPr>
            <p:ph type="body" idx="1"/>
          </p:nvPr>
        </p:nvSpPr>
        <p:spPr/>
        <p:txBody>
          <a:bodyPr/>
          <a:lstStyle/>
          <a:p>
            <a:pPr>
              <a:lnSpc>
                <a:spcPct val="90000"/>
              </a:lnSpc>
              <a:buFont typeface="Wingdings" pitchFamily="2" charset="2"/>
              <a:buNone/>
            </a:pPr>
            <a:r>
              <a:rPr lang="es-ES" sz="2400"/>
              <a:t>	</a:t>
            </a:r>
            <a:r>
              <a:rPr lang="es-ES" sz="2000"/>
              <a:t>México ha realizado esfuerzos importantes en los últimos años para aumentar la cobertura del presupuesto a través de diversos mecanismos. Éstos incluyen la identificación y cuantificación de ciertas operaciones extrapresupuestarias, el establecimiento de reglas para el funcionamiento de los fideicomisos, la aprobación de un nuevo régimen fiscal para PEMEX, la definición de normas para los contratos de concesión y PPS, la identificación, cuantificación y reporte de garantías otorgadas por el gobierno, la preparación de un presupuesto de gastos fiscales, y la aprobación de una nueva ley de presupuestos y responsabilidad hacendaria.</a:t>
            </a:r>
            <a:r>
              <a:rPr lang="en-US" sz="2400"/>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7140927-2AB3-4AD2-989A-FC15EFBC94BC}" type="slidenum">
              <a:rPr lang="en-US"/>
              <a:pPr/>
              <a:t>68</a:t>
            </a:fld>
            <a:endParaRPr lang="en-US"/>
          </a:p>
        </p:txBody>
      </p:sp>
      <p:sp>
        <p:nvSpPr>
          <p:cNvPr id="102402" name="Rectangle 2"/>
          <p:cNvSpPr>
            <a:spLocks noGrp="1" noChangeArrowheads="1"/>
          </p:cNvSpPr>
          <p:nvPr>
            <p:ph type="title"/>
          </p:nvPr>
        </p:nvSpPr>
        <p:spPr/>
        <p:txBody>
          <a:bodyPr/>
          <a:lstStyle/>
          <a:p>
            <a:r>
              <a:rPr lang="en-US"/>
              <a:t>MEXICO</a:t>
            </a:r>
          </a:p>
        </p:txBody>
      </p:sp>
      <p:sp>
        <p:nvSpPr>
          <p:cNvPr id="102403" name="Rectangle 3"/>
          <p:cNvSpPr>
            <a:spLocks noGrp="1" noChangeArrowheads="1"/>
          </p:cNvSpPr>
          <p:nvPr>
            <p:ph type="body" idx="1"/>
          </p:nvPr>
        </p:nvSpPr>
        <p:spPr/>
        <p:txBody>
          <a:bodyPr/>
          <a:lstStyle/>
          <a:p>
            <a:pPr>
              <a:lnSpc>
                <a:spcPct val="80000"/>
              </a:lnSpc>
            </a:pPr>
            <a:r>
              <a:rPr lang="es-ES" sz="1800"/>
              <a:t>Ciertas operaciones extrapresupuestarias se cuantifican y se incorporan en un indicador fiscal (RFSP) y en uno de deuda (SHRFSP) que se utilizan en el marco macroeconómico y se reportan al congreso en los Informes Trimestrales. Al mismo tiempo, se ha buscado amarrar estas operaciones a través de límites establecidos en el presupuesto y aprobados por el congreso. Sin embargo, el manejo de la política fiscal no contempla metas respecto al RFSP, concentrándose solamente en el BT.</a:t>
            </a:r>
          </a:p>
          <a:p>
            <a:pPr>
              <a:lnSpc>
                <a:spcPct val="80000"/>
              </a:lnSpc>
            </a:pPr>
            <a:endParaRPr lang="en-US" sz="1800"/>
          </a:p>
          <a:p>
            <a:pPr>
              <a:lnSpc>
                <a:spcPct val="80000"/>
              </a:lnSpc>
            </a:pPr>
            <a:r>
              <a:rPr lang="es-ES" sz="1800"/>
              <a:t>Igualmente se ha buscado identificar, registrar e informar al congreso sobre los fideicomisos, a la vez que se han fortalecido las normas que rigen la constitución de estos fondos, funcionamiento y los aportes fiscales que reciben. También se debe informar trimestralmente al congreso también respecto a los pasivos contingentes asumidos como consecuencia de las garantías otorgadas.</a:t>
            </a:r>
            <a:endParaRPr lang="en-US" sz="18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288CC61-0F70-43A3-8C8C-4E9AE4C31038}" type="slidenum">
              <a:rPr lang="en-US"/>
              <a:pPr/>
              <a:t>69</a:t>
            </a:fld>
            <a:endParaRPr lang="en-US"/>
          </a:p>
        </p:txBody>
      </p:sp>
      <p:sp>
        <p:nvSpPr>
          <p:cNvPr id="74754" name="Rectangle 2"/>
          <p:cNvSpPr>
            <a:spLocks noGrp="1" noChangeArrowheads="1"/>
          </p:cNvSpPr>
          <p:nvPr>
            <p:ph type="title"/>
          </p:nvPr>
        </p:nvSpPr>
        <p:spPr/>
        <p:txBody>
          <a:bodyPr/>
          <a:lstStyle/>
          <a:p>
            <a:r>
              <a:rPr lang="en-US"/>
              <a:t>MEXICO</a:t>
            </a:r>
          </a:p>
        </p:txBody>
      </p:sp>
      <p:sp>
        <p:nvSpPr>
          <p:cNvPr id="74755" name="Rectangle 3"/>
          <p:cNvSpPr>
            <a:spLocks noGrp="1" noChangeArrowheads="1"/>
          </p:cNvSpPr>
          <p:nvPr>
            <p:ph type="body" idx="1"/>
          </p:nvPr>
        </p:nvSpPr>
        <p:spPr/>
        <p:txBody>
          <a:bodyPr/>
          <a:lstStyle/>
          <a:p>
            <a:pPr>
              <a:lnSpc>
                <a:spcPct val="80000"/>
              </a:lnSpc>
            </a:pPr>
            <a:r>
              <a:rPr lang="es-ES" sz="1400"/>
              <a:t>Se han efectuados cambios importantes en los referente a los contratos APPs y se ha establecido un marco operativo para los contratos PPS. En el marco presupuestario, las reglas establecen que no se pueden asumir compromisos por este concepto sin previa aprobación de la SHCP, debiéndose informar de los flujos de pagos comprometidos al congreso en el presupuesto de egresos,  otorgándoseles un status de jure preferencial en los presupuestos siguientes.</a:t>
            </a:r>
            <a:r>
              <a:rPr lang="en-US" sz="1400"/>
              <a:t>  </a:t>
            </a:r>
          </a:p>
          <a:p>
            <a:pPr>
              <a:lnSpc>
                <a:spcPct val="80000"/>
              </a:lnSpc>
            </a:pPr>
            <a:endParaRPr lang="en-US" sz="1400"/>
          </a:p>
          <a:p>
            <a:pPr>
              <a:lnSpc>
                <a:spcPct val="80000"/>
              </a:lnSpc>
            </a:pPr>
            <a:r>
              <a:rPr lang="es-ES" sz="1400"/>
              <a:t>Se ha dado un paso importante para manejar a PEMEX más en línea con los lineamientos de gobernabilidad corporativa.</a:t>
            </a:r>
            <a:r>
              <a:rPr lang="en-US" sz="1400"/>
              <a:t> </a:t>
            </a:r>
            <a:r>
              <a:rPr lang="es-CL" sz="1400"/>
              <a:t>A diferencia del régimen anterior que era un impuesto sobre ventas, el principal impuesto en el nuevo régimen es un derecho sobre ingresos menos costos.</a:t>
            </a:r>
            <a:r>
              <a:rPr lang="en-US" sz="1400"/>
              <a:t> L</a:t>
            </a:r>
            <a:r>
              <a:rPr lang="es-CL" sz="1400"/>
              <a:t>a LFPRH definió una fórmula para que el precio del petróleo a utilizarse en el presupuesto se determine bajo criterios técnicos y no políticos.</a:t>
            </a:r>
            <a:r>
              <a:rPr lang="en-US" sz="1400"/>
              <a:t> Sin embargo, s</a:t>
            </a:r>
            <a:r>
              <a:rPr lang="es-CL" sz="1400"/>
              <a:t>e retuvo la política de precios administrados para lo combustibles, ajustándolos sólo por la inflación esperada aunque el subsidio implícito lo paga el gobierno federal a través de una menor recaudación del IEPS que es el mecanismo utilizado para compensar a PEMEX.</a:t>
            </a:r>
          </a:p>
          <a:p>
            <a:pPr>
              <a:lnSpc>
                <a:spcPct val="80000"/>
              </a:lnSpc>
            </a:pPr>
            <a:endParaRPr lang="en-US" sz="1400"/>
          </a:p>
          <a:p>
            <a:pPr>
              <a:lnSpc>
                <a:spcPct val="80000"/>
              </a:lnSpc>
            </a:pPr>
            <a:r>
              <a:rPr lang="es-ES" sz="1400"/>
              <a:t>Otras empresas públicas también efectúan operaciones cuasifiscales significativas. Las compañías de electricidad subsidian el consumo residencial y rural de electricidad por el cual no reciben transferencias del gobierno federal.</a:t>
            </a:r>
            <a:endParaRPr 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B9D9548-1E14-4B6E-A05A-BD56248F5995}" type="slidenum">
              <a:rPr lang="en-US"/>
              <a:pPr/>
              <a:t>7</a:t>
            </a:fld>
            <a:endParaRPr lang="en-US"/>
          </a:p>
        </p:txBody>
      </p:sp>
      <p:sp>
        <p:nvSpPr>
          <p:cNvPr id="7170" name="Rectangle 2"/>
          <p:cNvSpPr>
            <a:spLocks noGrp="1" noChangeArrowheads="1"/>
          </p:cNvSpPr>
          <p:nvPr>
            <p:ph type="title"/>
          </p:nvPr>
        </p:nvSpPr>
        <p:spPr/>
        <p:txBody>
          <a:bodyPr/>
          <a:lstStyle/>
          <a:p>
            <a:r>
              <a:rPr lang="es-CL" sz="3600"/>
              <a:t>Gastos Extrapresupuestarios</a:t>
            </a:r>
            <a:endParaRPr lang="en-US" sz="3600"/>
          </a:p>
        </p:txBody>
      </p:sp>
      <p:sp>
        <p:nvSpPr>
          <p:cNvPr id="7171" name="Rectangle 3"/>
          <p:cNvSpPr>
            <a:spLocks noGrp="1" noChangeArrowheads="1"/>
          </p:cNvSpPr>
          <p:nvPr>
            <p:ph type="body" idx="1"/>
          </p:nvPr>
        </p:nvSpPr>
        <p:spPr/>
        <p:txBody>
          <a:bodyPr/>
          <a:lstStyle/>
          <a:p>
            <a:pPr>
              <a:lnSpc>
                <a:spcPct val="80000"/>
              </a:lnSpc>
            </a:pPr>
            <a:r>
              <a:rPr lang="es-ES" sz="2000" b="1"/>
              <a:t>Garantías:</a:t>
            </a:r>
            <a:r>
              <a:rPr lang="es-ES" sz="2000"/>
              <a:t> sobre préstamos son garantías del gobierno a prestamistas no gubernamentales en caso de no pago por el deudor contra el pago de una prima. La principal razón por la cual el gobierno puede preferir otorgar garantías en lugar de préstamos directos es que con las garantías se le puede asignar parte del riesgo en primer lugar al prestamista privado.</a:t>
            </a:r>
          </a:p>
          <a:p>
            <a:pPr>
              <a:lnSpc>
                <a:spcPct val="80000"/>
              </a:lnSpc>
              <a:buFont typeface="Wingdings" pitchFamily="2" charset="2"/>
              <a:buNone/>
            </a:pPr>
            <a:r>
              <a:rPr lang="es-ES" sz="2000"/>
              <a:t> </a:t>
            </a:r>
          </a:p>
          <a:p>
            <a:pPr>
              <a:lnSpc>
                <a:spcPct val="80000"/>
              </a:lnSpc>
            </a:pPr>
            <a:r>
              <a:rPr lang="es-ES" sz="2000" b="1"/>
              <a:t>Asociaciones Público-Privadas (APPs):</a:t>
            </a:r>
            <a:r>
              <a:rPr lang="es-ES" sz="2000"/>
              <a:t> </a:t>
            </a:r>
            <a:r>
              <a:rPr lang="es-CL" sz="2000"/>
              <a:t>buscan involucrar al sector privado en la provisión de infraestructura y de servicios que han sido tradicionalmente provistos por el gobierno. Las APPs ofrecen una alternativa a la privatización en áreas en que el sector privado no está interesado en operar directamente o porque legalmente no está permitido de hacerlo como es el caso de algunos servicios públicos.</a:t>
            </a:r>
            <a:endParaRPr lang="en-US" sz="2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0D16B13-B7E3-4DE7-87A8-EC2F1ECA3324}" type="slidenum">
              <a:rPr lang="en-US"/>
              <a:pPr/>
              <a:t>70</a:t>
            </a:fld>
            <a:endParaRPr lang="en-US"/>
          </a:p>
        </p:txBody>
      </p:sp>
      <p:sp>
        <p:nvSpPr>
          <p:cNvPr id="133122" name="Rectangle 2"/>
          <p:cNvSpPr>
            <a:spLocks noGrp="1" noChangeArrowheads="1"/>
          </p:cNvSpPr>
          <p:nvPr>
            <p:ph type="title"/>
          </p:nvPr>
        </p:nvSpPr>
        <p:spPr/>
        <p:txBody>
          <a:bodyPr/>
          <a:lstStyle/>
          <a:p>
            <a:r>
              <a:rPr lang="en-US"/>
              <a:t>MEXICO</a:t>
            </a:r>
          </a:p>
        </p:txBody>
      </p:sp>
      <p:sp>
        <p:nvSpPr>
          <p:cNvPr id="133123" name="Rectangle 3"/>
          <p:cNvSpPr>
            <a:spLocks noGrp="1" noChangeArrowheads="1"/>
          </p:cNvSpPr>
          <p:nvPr>
            <p:ph type="body" idx="1"/>
          </p:nvPr>
        </p:nvSpPr>
        <p:spPr/>
        <p:txBody>
          <a:bodyPr/>
          <a:lstStyle/>
          <a:p>
            <a:pPr>
              <a:lnSpc>
                <a:spcPct val="80000"/>
              </a:lnSpc>
            </a:pPr>
            <a:r>
              <a:rPr lang="es-ES" sz="1600"/>
              <a:t>El gobierno debe entregar anualmente al congreso un presupuesto de gastos fiscales pero éste no se incorpora a la discusión presupuestaria. El monto de gasto efectuado a través de este mecanismo no sólo es alto sino que ha aumentado sustancialmente en los últimos años hasta alcanzar en el 2006 el equivalente a casi la mitad de los ingresos presupuestarios del gobierno federal y un  40 por ciento de los egresos. Además no se realizan evaluaciones periódicas de los gastos fiscales que aparecen como urgentes por la magnitud que han alcanzado y la tendencia que presentan estos gastos.</a:t>
            </a:r>
            <a:r>
              <a:rPr lang="en-US" sz="1600"/>
              <a:t> </a:t>
            </a:r>
            <a:endParaRPr lang="es-ES" sz="1600"/>
          </a:p>
          <a:p>
            <a:pPr>
              <a:lnSpc>
                <a:spcPct val="80000"/>
              </a:lnSpc>
              <a:buFont typeface="Wingdings" pitchFamily="2" charset="2"/>
              <a:buNone/>
            </a:pPr>
            <a:endParaRPr lang="en-US" sz="1600"/>
          </a:p>
          <a:p>
            <a:pPr>
              <a:lnSpc>
                <a:spcPct val="80000"/>
              </a:lnSpc>
            </a:pPr>
            <a:r>
              <a:rPr lang="es-ES" sz="1600"/>
              <a:t>La LFPRH promueve la responsabilidad en las finanzas públicas, la transparencia y la rendición de cuentas, el orden y certidumbre en la aprobación anual del paquete económico, el impulso al federalismo y la modernización presupuestaria.</a:t>
            </a:r>
            <a:r>
              <a:rPr lang="en-US" sz="1600"/>
              <a:t> </a:t>
            </a:r>
            <a:r>
              <a:rPr lang="es-CL" sz="1600"/>
              <a:t>También</a:t>
            </a:r>
            <a:r>
              <a:rPr lang="en-US" sz="1600"/>
              <a:t> </a:t>
            </a:r>
            <a:r>
              <a:rPr lang="es-ES" sz="1600"/>
              <a:t>establece la meta de equilibrio presupuestario en relación al BT.</a:t>
            </a:r>
            <a:r>
              <a:rPr lang="en-US" sz="1600"/>
              <a:t> Sin embargo, el c</a:t>
            </a:r>
            <a:r>
              <a:rPr lang="es-ES" sz="1600"/>
              <a:t>umplir sistemáticamente las metas para el BT pierde relevancia desde el punto de vista macroeconómico y de las otras funciones del presupuesto si al mismo tiempo aumentan las operaciones extrapresupuestarios y las actividades cuasifiscales que no están incluidos en el BT, y se conceden subsidios a través de reducción de impuestos. Además, es difícil evaluar la eficiencia en la asignación y uso de los recursos públicos.</a:t>
            </a:r>
            <a:r>
              <a:rPr lang="en-US" sz="1600"/>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0625028-F1B1-49E6-8F61-AE5AA2E71478}" type="slidenum">
              <a:rPr lang="en-US"/>
              <a:pPr/>
              <a:t>71</a:t>
            </a:fld>
            <a:endParaRPr lang="en-US"/>
          </a:p>
        </p:txBody>
      </p:sp>
      <p:sp>
        <p:nvSpPr>
          <p:cNvPr id="76802" name="Rectangle 2"/>
          <p:cNvSpPr>
            <a:spLocks noGrp="1" noChangeArrowheads="1"/>
          </p:cNvSpPr>
          <p:nvPr>
            <p:ph type="title"/>
          </p:nvPr>
        </p:nvSpPr>
        <p:spPr/>
        <p:txBody>
          <a:bodyPr/>
          <a:lstStyle/>
          <a:p>
            <a:r>
              <a:rPr lang="es-CL"/>
              <a:t>Puntos de Discusión</a:t>
            </a:r>
          </a:p>
        </p:txBody>
      </p:sp>
      <p:sp>
        <p:nvSpPr>
          <p:cNvPr id="76803" name="Rectangle 3"/>
          <p:cNvSpPr>
            <a:spLocks noGrp="1" noChangeArrowheads="1"/>
          </p:cNvSpPr>
          <p:nvPr>
            <p:ph type="body" idx="1"/>
          </p:nvPr>
        </p:nvSpPr>
        <p:spPr/>
        <p:txBody>
          <a:bodyPr/>
          <a:lstStyle/>
          <a:p>
            <a:pPr>
              <a:lnSpc>
                <a:spcPct val="80000"/>
              </a:lnSpc>
            </a:pPr>
            <a:r>
              <a:rPr lang="es-CL" sz="1800"/>
              <a:t>Fondos Extrapresupuestarios y Presupuestarios</a:t>
            </a:r>
          </a:p>
          <a:p>
            <a:pPr>
              <a:lnSpc>
                <a:spcPct val="80000"/>
              </a:lnSpc>
            </a:pPr>
            <a:endParaRPr lang="es-CL" sz="1800"/>
          </a:p>
          <a:p>
            <a:pPr>
              <a:lnSpc>
                <a:spcPct val="80000"/>
              </a:lnSpc>
            </a:pPr>
            <a:r>
              <a:rPr lang="es-CL" sz="1800"/>
              <a:t>Contabilización de los Préstamos Directos</a:t>
            </a:r>
          </a:p>
          <a:p>
            <a:pPr>
              <a:lnSpc>
                <a:spcPct val="80000"/>
              </a:lnSpc>
            </a:pPr>
            <a:endParaRPr lang="es-CL" sz="1800"/>
          </a:p>
          <a:p>
            <a:pPr>
              <a:lnSpc>
                <a:spcPct val="80000"/>
              </a:lnSpc>
            </a:pPr>
            <a:r>
              <a:rPr lang="es-CL" sz="1800"/>
              <a:t>Actividades Cuasifiscales de las Empresas Públicas Financieras</a:t>
            </a:r>
          </a:p>
          <a:p>
            <a:pPr>
              <a:lnSpc>
                <a:spcPct val="80000"/>
              </a:lnSpc>
            </a:pPr>
            <a:endParaRPr lang="es-CL" sz="1800"/>
          </a:p>
          <a:p>
            <a:pPr>
              <a:lnSpc>
                <a:spcPct val="80000"/>
              </a:lnSpc>
            </a:pPr>
            <a:r>
              <a:rPr lang="es-CL" sz="1800"/>
              <a:t>Normas y Prácticas Presupuestarias</a:t>
            </a:r>
          </a:p>
          <a:p>
            <a:pPr>
              <a:lnSpc>
                <a:spcPct val="80000"/>
              </a:lnSpc>
            </a:pPr>
            <a:endParaRPr lang="es-CL" sz="1800"/>
          </a:p>
          <a:p>
            <a:pPr>
              <a:lnSpc>
                <a:spcPct val="80000"/>
              </a:lnSpc>
            </a:pPr>
            <a:r>
              <a:rPr lang="es-CL" sz="1800"/>
              <a:t>Régimen tributario y política de dividendos de las empresas públicas</a:t>
            </a:r>
          </a:p>
          <a:p>
            <a:pPr>
              <a:lnSpc>
                <a:spcPct val="80000"/>
              </a:lnSpc>
            </a:pPr>
            <a:endParaRPr lang="es-CL" sz="1800"/>
          </a:p>
          <a:p>
            <a:pPr>
              <a:lnSpc>
                <a:spcPct val="80000"/>
              </a:lnSpc>
            </a:pPr>
            <a:r>
              <a:rPr lang="es-CL" sz="1800"/>
              <a:t>Papel del Congreso</a:t>
            </a:r>
          </a:p>
          <a:p>
            <a:pPr>
              <a:lnSpc>
                <a:spcPct val="80000"/>
              </a:lnSpc>
            </a:pPr>
            <a:endParaRPr lang="es-CL" sz="1800"/>
          </a:p>
          <a:p>
            <a:pPr>
              <a:lnSpc>
                <a:spcPct val="80000"/>
              </a:lnSpc>
            </a:pPr>
            <a:r>
              <a:rPr lang="es-CL" sz="1800"/>
              <a:t>Ley de Responsabilidad Fiscal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795B6C0-5D32-4D30-ABCA-8AD64F9F8730}" type="slidenum">
              <a:rPr lang="en-US"/>
              <a:pPr/>
              <a:t>8</a:t>
            </a:fld>
            <a:endParaRPr lang="en-US"/>
          </a:p>
        </p:txBody>
      </p:sp>
      <p:sp>
        <p:nvSpPr>
          <p:cNvPr id="8194" name="Rectangle 2"/>
          <p:cNvSpPr>
            <a:spLocks noGrp="1" noChangeArrowheads="1"/>
          </p:cNvSpPr>
          <p:nvPr>
            <p:ph type="title"/>
          </p:nvPr>
        </p:nvSpPr>
        <p:spPr/>
        <p:txBody>
          <a:bodyPr/>
          <a:lstStyle/>
          <a:p>
            <a:r>
              <a:rPr lang="es-CL" sz="3600"/>
              <a:t>Gastos Extrapresupuestarios</a:t>
            </a:r>
            <a:endParaRPr lang="en-US" sz="3600"/>
          </a:p>
        </p:txBody>
      </p:sp>
      <p:sp>
        <p:nvSpPr>
          <p:cNvPr id="8195" name="Rectangle 3"/>
          <p:cNvSpPr>
            <a:spLocks noGrp="1" noChangeArrowheads="1"/>
          </p:cNvSpPr>
          <p:nvPr>
            <p:ph type="body" idx="1"/>
          </p:nvPr>
        </p:nvSpPr>
        <p:spPr/>
        <p:txBody>
          <a:bodyPr/>
          <a:lstStyle/>
          <a:p>
            <a:pPr>
              <a:lnSpc>
                <a:spcPct val="80000"/>
              </a:lnSpc>
            </a:pPr>
            <a:r>
              <a:rPr lang="es-ES" sz="2000" b="1"/>
              <a:t>Actividades Cuasifiscales:</a:t>
            </a:r>
            <a:r>
              <a:rPr lang="es-ES" sz="2000"/>
              <a:t> El gobierno puede efectuar operaciones fiscales a través de las empresas públicas, no financieras y financieras, y del sector privado. En la medida que el gobierno compensa a las entidades e instituciones que efectúan estas operaciones fiscales a través de transferencias que se incluyen en el presupuesto, estas operaciones no afectan el funcionamiento del presupuesto como instrumento de política fiscal.</a:t>
            </a:r>
          </a:p>
          <a:p>
            <a:pPr>
              <a:lnSpc>
                <a:spcPct val="80000"/>
              </a:lnSpc>
              <a:buFont typeface="Wingdings" pitchFamily="2" charset="2"/>
              <a:buNone/>
            </a:pPr>
            <a:endParaRPr lang="es-ES" sz="2000"/>
          </a:p>
          <a:p>
            <a:pPr>
              <a:lnSpc>
                <a:spcPct val="80000"/>
              </a:lnSpc>
            </a:pPr>
            <a:r>
              <a:rPr lang="es-ES" sz="2000" b="1"/>
              <a:t>Normas y prácticas presupuestarias:</a:t>
            </a:r>
            <a:r>
              <a:rPr lang="es-ES" sz="2000"/>
              <a:t> El uso de presupuestos suplementarios, reservas de contingencia presupuestarias y de ciertas reglas relacionadas a las revisiones de las estimaciones de ingresos y a los ajustes a las apropiaciones presupuestarias de gasto pueden también impedir el funcionamiento adecuado del presupuesto.</a:t>
            </a:r>
            <a:r>
              <a:rPr lang="en-US" sz="20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A4550FE-2E70-4975-BBF0-14A063811FE8}" type="slidenum">
              <a:rPr lang="en-US"/>
              <a:pPr/>
              <a:t>9</a:t>
            </a:fld>
            <a:endParaRPr lang="en-US"/>
          </a:p>
        </p:txBody>
      </p:sp>
      <p:sp>
        <p:nvSpPr>
          <p:cNvPr id="9218" name="Rectangle 2"/>
          <p:cNvSpPr>
            <a:spLocks noGrp="1" noChangeArrowheads="1"/>
          </p:cNvSpPr>
          <p:nvPr>
            <p:ph type="title"/>
          </p:nvPr>
        </p:nvSpPr>
        <p:spPr/>
        <p:txBody>
          <a:bodyPr/>
          <a:lstStyle/>
          <a:p>
            <a:r>
              <a:rPr lang="es-ES" sz="2800"/>
              <a:t>Gastos-efectuados-por-la-puerta-de-atrás</a:t>
            </a:r>
            <a:endParaRPr lang="en-US" sz="2800"/>
          </a:p>
        </p:txBody>
      </p:sp>
      <p:sp>
        <p:nvSpPr>
          <p:cNvPr id="9219" name="Rectangle 3"/>
          <p:cNvSpPr>
            <a:spLocks noGrp="1" noChangeArrowheads="1"/>
          </p:cNvSpPr>
          <p:nvPr>
            <p:ph type="body" idx="1"/>
          </p:nvPr>
        </p:nvSpPr>
        <p:spPr/>
        <p:txBody>
          <a:bodyPr/>
          <a:lstStyle/>
          <a:p>
            <a:pPr>
              <a:lnSpc>
                <a:spcPct val="80000"/>
              </a:lnSpc>
            </a:pPr>
            <a:r>
              <a:rPr lang="es-ES" sz="2000" b="1"/>
              <a:t>Vinculación de ingresos.</a:t>
            </a:r>
            <a:r>
              <a:rPr lang="es-ES" sz="2000"/>
              <a:t> Un porcentaje determinado de la recaudación de un impuesto o contribución debe destinarse a un sector, programa o gasto específico.</a:t>
            </a:r>
          </a:p>
          <a:p>
            <a:pPr>
              <a:lnSpc>
                <a:spcPct val="80000"/>
              </a:lnSpc>
              <a:buFont typeface="Wingdings" pitchFamily="2" charset="2"/>
              <a:buNone/>
            </a:pPr>
            <a:r>
              <a:rPr lang="en-US" sz="2000"/>
              <a:t> </a:t>
            </a:r>
          </a:p>
          <a:p>
            <a:pPr>
              <a:lnSpc>
                <a:spcPct val="80000"/>
              </a:lnSpc>
            </a:pPr>
            <a:r>
              <a:rPr lang="es-ES" sz="2000" b="1"/>
              <a:t>Requisitos de gastos.</a:t>
            </a:r>
            <a:r>
              <a:rPr lang="es-ES" sz="2000"/>
              <a:t> Las reglas de gasto establecen que un cierto porcentaje del PIB o de los gastos totales presupuestarios debe destinarse a gastos en un determinado sector (educación, salud, gastos sociales) o a un gasto específico (subsidio).</a:t>
            </a:r>
          </a:p>
          <a:p>
            <a:pPr>
              <a:lnSpc>
                <a:spcPct val="80000"/>
              </a:lnSpc>
              <a:buFont typeface="Wingdings" pitchFamily="2" charset="2"/>
              <a:buNone/>
            </a:pPr>
            <a:endParaRPr lang="es-ES" sz="2000"/>
          </a:p>
          <a:p>
            <a:pPr>
              <a:lnSpc>
                <a:spcPct val="80000"/>
              </a:lnSpc>
            </a:pPr>
            <a:r>
              <a:rPr lang="es-ES" sz="2000" b="1"/>
              <a:t>Gastos tributarios. </a:t>
            </a:r>
            <a:r>
              <a:rPr lang="es-ES" sz="2000"/>
              <a:t>Una transferencia de recursos públicos que se realiza reduciendo las obligaciones tributarias con respecto a una tasa de impuesto de referencia, en lugar de realizarse a través de un gasto directo. Los gastos tributarios pueden ser utilizados como un instrumento de política de gobierno y pueden sustituir gastos directos.</a:t>
            </a:r>
            <a:endParaRPr lang="en-US" sz="2000"/>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2243</TotalTime>
  <Words>3228</Words>
  <Application>Microsoft Office PowerPoint</Application>
  <PresentationFormat>On-screen Show (4:3)</PresentationFormat>
  <Paragraphs>509</Paragraphs>
  <Slides>71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Tahoma</vt:lpstr>
      <vt:lpstr>Wingdings</vt:lpstr>
      <vt:lpstr>Blends</vt:lpstr>
      <vt:lpstr>BANCO INTERAMERICANO DE DESARROLLO  Red de Gestión y Transparencia de la Política Pública: efectividad en el desarrollo y gestión presupuestaria por resultados</vt:lpstr>
      <vt:lpstr>Funciones del Presupuesto</vt:lpstr>
      <vt:lpstr>Principios del Presupuesto</vt:lpstr>
      <vt:lpstr>Operaciones Extrapresupuestarias</vt:lpstr>
      <vt:lpstr>Operaciones Extrapresupuestarias</vt:lpstr>
      <vt:lpstr>Gastos Extrapresupuestarios</vt:lpstr>
      <vt:lpstr>Gastos Extrapresupuestarios</vt:lpstr>
      <vt:lpstr>Gastos Extrapresupuestarios</vt:lpstr>
      <vt:lpstr>Gastos-efectuados-por-la-puerta-de-atrás</vt:lpstr>
      <vt:lpstr>Ingresos por Pagos de las Empresas Públicas</vt:lpstr>
      <vt:lpstr>Otras Consideraciones</vt:lpstr>
      <vt:lpstr>Lineamientos de la OCED</vt:lpstr>
      <vt:lpstr>Lineamientos Alternativos</vt:lpstr>
      <vt:lpstr>Fondos Extrapresupuestarios</vt:lpstr>
      <vt:lpstr>Fondos Extrapresupuestarios</vt:lpstr>
      <vt:lpstr>Fondos Extrapresupuestarios</vt:lpstr>
      <vt:lpstr>Fondos Extrapresupuestarios</vt:lpstr>
      <vt:lpstr>Préstamos Directos</vt:lpstr>
      <vt:lpstr>Préstamos Directos</vt:lpstr>
      <vt:lpstr>Garantías</vt:lpstr>
      <vt:lpstr>Garantías</vt:lpstr>
      <vt:lpstr>Asociaciones Público-Privadas (APPs)</vt:lpstr>
      <vt:lpstr>Asociaciones Público-Privadas (APPs)</vt:lpstr>
      <vt:lpstr>Actividades Cuasifiscales</vt:lpstr>
      <vt:lpstr>Actividades Cuasifiscales</vt:lpstr>
      <vt:lpstr>Actividades Cuasifiscales</vt:lpstr>
      <vt:lpstr>Actividades Cuasifiscales</vt:lpstr>
      <vt:lpstr>Actividades Cuasifiscales</vt:lpstr>
      <vt:lpstr>Actividades Cuasifiscales</vt:lpstr>
      <vt:lpstr>Actividades Cuasifiscales</vt:lpstr>
      <vt:lpstr>Actividades Cuasifiscales</vt:lpstr>
      <vt:lpstr>Normas y Prácticas Presupuestarias</vt:lpstr>
      <vt:lpstr>Normas y Prácticas Presupuestarias</vt:lpstr>
      <vt:lpstr>Normas y Prácticas Presupuestarias</vt:lpstr>
      <vt:lpstr>Normas y Prácticas Presupuestarias</vt:lpstr>
      <vt:lpstr>Normas y Prácticas Presupuestarias</vt:lpstr>
      <vt:lpstr>Normas y Prácticas Presupuestarias</vt:lpstr>
      <vt:lpstr>Normas y Prácticas Presupuestarias</vt:lpstr>
      <vt:lpstr>Ingresos Vinculados</vt:lpstr>
      <vt:lpstr>Ingresos Vinculados</vt:lpstr>
      <vt:lpstr>Ingresos Vinculados</vt:lpstr>
      <vt:lpstr>Reglas de Gastos</vt:lpstr>
      <vt:lpstr>Gasto Tributario</vt:lpstr>
      <vt:lpstr>Gasto Tributario</vt:lpstr>
      <vt:lpstr>Gasto Tributario</vt:lpstr>
      <vt:lpstr>Ingresos por Pagos de las Empresas Públicas</vt:lpstr>
      <vt:lpstr>Ingresos por Pagos de las Empresas Públicas</vt:lpstr>
      <vt:lpstr>Papel del Congreso</vt:lpstr>
      <vt:lpstr>Papel del Congreso</vt:lpstr>
      <vt:lpstr>Ley de Responsabilidad Fiscal</vt:lpstr>
      <vt:lpstr>Ley de Responsabilidad Fiscal</vt:lpstr>
      <vt:lpstr>Ley de Responsabilidad Fiscal</vt:lpstr>
      <vt:lpstr>Ley de Responsabilidad Fiscal</vt:lpstr>
      <vt:lpstr>Ley de Responsabilidad Fiscal</vt:lpstr>
      <vt:lpstr>Conclusiones</vt:lpstr>
      <vt:lpstr>Conclusiones</vt:lpstr>
      <vt:lpstr>BRASIL</vt:lpstr>
      <vt:lpstr>BRASIL</vt:lpstr>
      <vt:lpstr>BRASIL</vt:lpstr>
      <vt:lpstr>CHILE</vt:lpstr>
      <vt:lpstr>CHILE</vt:lpstr>
      <vt:lpstr>CHILE</vt:lpstr>
      <vt:lpstr>CHILE</vt:lpstr>
      <vt:lpstr>ECUADOR</vt:lpstr>
      <vt:lpstr>ECUADOR</vt:lpstr>
      <vt:lpstr>ECUADOR</vt:lpstr>
      <vt:lpstr>MEXICO</vt:lpstr>
      <vt:lpstr>MEXICO</vt:lpstr>
      <vt:lpstr>MEXICO</vt:lpstr>
      <vt:lpstr>MEXICO</vt:lpstr>
      <vt:lpstr>Puntos de Discusión</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BANCO INTERAMERICANO DE DESARROLLO  Red de Gestión y Transparencia de la Política Pública: efectividad en el desarrollo y gestión presupuestaria por resultados</dc:title>
  <dc:creator>ana maria jul</dc:creator>
  <cp:lastModifiedBy>anarod</cp:lastModifiedBy>
  <cp:revision>36</cp:revision>
  <dcterms:created xsi:type="dcterms:W3CDTF">2006-05-02T13:49:58Z</dcterms:created>
  <dcterms:modified xsi:type="dcterms:W3CDTF">2010-07-11T23:30:47Z</dcterms:modified>
</cp:coreProperties>
</file>