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267" r:id="rId3"/>
    <p:sldId id="256" r:id="rId4"/>
    <p:sldId id="258" r:id="rId5"/>
    <p:sldId id="260" r:id="rId6"/>
    <p:sldId id="279" r:id="rId7"/>
    <p:sldId id="262" r:id="rId8"/>
    <p:sldId id="263" r:id="rId9"/>
    <p:sldId id="277" r:id="rId10"/>
    <p:sldId id="280" r:id="rId11"/>
    <p:sldId id="278" r:id="rId12"/>
    <p:sldId id="268" r:id="rId13"/>
    <p:sldId id="273" r:id="rId14"/>
    <p:sldId id="274" r:id="rId15"/>
    <p:sldId id="275" r:id="rId16"/>
    <p:sldId id="276" r:id="rId17"/>
    <p:sldId id="282" r:id="rId18"/>
  </p:sldIdLst>
  <p:sldSz cx="9144000" cy="6858000" type="screen4x3"/>
  <p:notesSz cx="6997700" cy="9283700"/>
  <p:embeddedFontLst>
    <p:embeddedFont>
      <p:font typeface="Book Antiqua" pitchFamily="18" charset="0"/>
      <p:regular r:id="rId21"/>
      <p:bold r:id="rId22"/>
      <p:italic r:id="rId23"/>
      <p:boldItalic r:id="rId24"/>
    </p:embeddedFont>
  </p:embeddedFont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FFCC66"/>
    <a:srgbClr val="FFCC99"/>
    <a:srgbClr val="EAEAEA"/>
    <a:srgbClr val="0033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1512" y="-90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55E8A0D5-5F47-4786-A786-0289AD62CAE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26DD76B5-639F-49E4-933A-FA6801933AC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8992D-559E-4F7D-878F-E25EB17C6F91}" type="slidenum">
              <a:rPr lang="en-GB"/>
              <a:pPr/>
              <a:t>1</a:t>
            </a:fld>
            <a:endParaRPr lang="en-GB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36175-5650-40E9-A6B1-E92EACDA32C4}" type="slidenum">
              <a:rPr lang="en-GB"/>
              <a:pPr/>
              <a:t>3</a:t>
            </a:fld>
            <a:endParaRPr lang="en-GB"/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203E2-0E85-40BD-9292-04829BFDA7E1}" type="slidenum">
              <a:rPr lang="en-GB"/>
              <a:pPr/>
              <a:t>4</a:t>
            </a:fld>
            <a:endParaRPr lang="en-GB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48BE5-7B9F-4AA6-94C9-956FB606280D}" type="slidenum">
              <a:rPr lang="en-GB"/>
              <a:pPr/>
              <a:t>5</a:t>
            </a:fld>
            <a:endParaRPr lang="en-GB"/>
          </a:p>
        </p:txBody>
      </p:sp>
      <p:sp>
        <p:nvSpPr>
          <p:cNvPr id="20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97137E-776B-4064-B45D-389F591F6451}" type="slidenum">
              <a:rPr lang="en-GB"/>
              <a:pPr/>
              <a:t>7</a:t>
            </a:fld>
            <a:endParaRPr lang="en-GB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9E6151-C843-4EDC-A3E9-3B83790B7F65}" type="slidenum">
              <a:rPr lang="en-GB"/>
              <a:pPr/>
              <a:t>8</a:t>
            </a:fld>
            <a:endParaRPr lang="en-GB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A7DC4-3FEB-426C-8654-14780505332D}" type="slidenum">
              <a:rPr lang="en-GB"/>
              <a:pPr/>
              <a:t>9</a:t>
            </a:fld>
            <a:endParaRPr lang="en-GB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G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4A378A-E85A-4E68-9E96-BB2374C16153}" type="slidenum">
              <a:rPr lang="en-GB"/>
              <a:pPr/>
              <a:t>17</a:t>
            </a:fld>
            <a:endParaRPr lang="en-GB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3DE2E-711B-42E6-9F34-DAC5FAD431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65BEF-6516-49E0-B927-CE959A64A5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10F6C-31F1-47B7-BD98-062C95BFB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D4B7B-856F-4574-9E1B-A84C35F51D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80DF0-C1A3-45CC-AC50-CC4DE2DF390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F7D38-E1EF-4AAA-BA9F-85E805AAC1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9ACC2-ED53-43AA-8C1F-BE2E9464A4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D381F-7EBE-460C-A918-AE58DC56DF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352DA-1E74-44A0-8884-2482E6F6DAD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730E4-7186-4C2C-8DB1-B304CA99A6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84637-3D2F-43D2-B25B-7F9E7CABD9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My Documents\My Pictures\wet-carpet-blue.jpg"/>
          <p:cNvPicPr>
            <a:picLocks noChangeAspect="1" noChangeArrowheads="1"/>
          </p:cNvPicPr>
          <p:nvPr/>
        </p:nvPicPr>
        <p:blipFill>
          <a:blip r:embed="rId13" cstate="print">
            <a:lum bright="-1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chemeClr val="bg1"/>
                </a:solidFill>
                <a:latin typeface="+mn-lt"/>
              </a:defRPr>
            </a:lvl1pPr>
          </a:lstStyle>
          <a:p>
            <a:fld id="{6CD7668D-DD91-4400-9243-E797434CC86B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CC00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 i="1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 i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 i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600">
                <a:solidFill>
                  <a:srgbClr val="FFCC66"/>
                </a:solidFill>
              </a:rPr>
              <a:t>A</a:t>
            </a:r>
            <a:r>
              <a:rPr lang="es-MX" sz="2400">
                <a:solidFill>
                  <a:srgbClr val="FFCC66"/>
                </a:solidFill>
              </a:rPr>
              <a:t>sociación de Investigación y Estudios Sociales</a:t>
            </a:r>
            <a:br>
              <a:rPr lang="es-MX" sz="2400">
                <a:solidFill>
                  <a:srgbClr val="FFCC66"/>
                </a:solidFill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Lecciones y buenas prácticas de Estrategias Nacionales de Reducción de Pobreza</a:t>
            </a:r>
            <a:b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200"/>
              <a:t>Washington D.C., mayo de 2002</a:t>
            </a:r>
            <a:endParaRPr lang="es-ES" sz="2200">
              <a:solidFill>
                <a:schemeClr val="bg1"/>
              </a:solidFill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3657600" y="1066800"/>
          <a:ext cx="1295400" cy="530225"/>
        </p:xfrm>
        <a:graphic>
          <a:graphicData uri="http://schemas.openxmlformats.org/presentationml/2006/ole">
            <p:oleObj spid="_x0000_s50179" name="Photo Editor Photo" r:id="rId4" imgW="5047619" imgH="2314286" progId="MSPhotoEd.3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3886200"/>
          </a:xfrm>
        </p:spPr>
        <p:txBody>
          <a:bodyPr/>
          <a:lstStyle/>
          <a:p>
            <a:pPr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Reconocimiento tanto por parte de los gobiernos como de las IFI, de que reformas estructurales para el crecimiento son necesarias pero no suficientes. </a:t>
            </a:r>
          </a:p>
          <a:p>
            <a:pPr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GT" sz="2800">
              <a:cs typeface="Times New Roman" pitchFamily="18" charset="0"/>
            </a:endParaRPr>
          </a:p>
          <a:p>
            <a:pPr>
              <a:lnSpc>
                <a:spcPct val="13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Planteamiento de políticas de crecimiento con equidad</a:t>
            </a:r>
            <a:r>
              <a:rPr lang="es-GT" sz="2800"/>
              <a:t>.</a:t>
            </a:r>
            <a:endParaRPr lang="es-ES_tradnl" sz="280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1143000"/>
          </a:xfrm>
          <a:noFill/>
          <a:ln/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Estrategias de reducción de pobreza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Buenas prácticas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114800"/>
          </a:xfrm>
        </p:spPr>
        <p:txBody>
          <a:bodyPr/>
          <a:lstStyle/>
          <a:p>
            <a:pPr algn="just">
              <a:lnSpc>
                <a:spcPct val="14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>
                <a:cs typeface="Times New Roman" pitchFamily="18" charset="0"/>
              </a:rPr>
              <a:t>Deben realizarse esfuerzos por focalizar en programas hacia los pobres.</a:t>
            </a:r>
          </a:p>
          <a:p>
            <a:pPr algn="just">
              <a:lnSpc>
                <a:spcPct val="14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>
                <a:cs typeface="Times New Roman" pitchFamily="18" charset="0"/>
              </a:rPr>
              <a:t>Deben llenarse los vacíos entre los diagnósticos y las estrategias.</a:t>
            </a:r>
            <a:endParaRPr lang="es-MX" sz="2600"/>
          </a:p>
          <a:p>
            <a:pPr algn="just">
              <a:lnSpc>
                <a:spcPct val="14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>
                <a:cs typeface="Times New Roman" pitchFamily="18" charset="0"/>
              </a:rPr>
              <a:t>Debe reducirse el número de acciones, ya que difícilmente los gobiernos podrán monitorear una amplia gama de programas.</a:t>
            </a:r>
          </a:p>
          <a:p>
            <a:pPr algn="just">
              <a:lnSpc>
                <a:spcPct val="14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MX" sz="2600"/>
              <a:t>Deben identificarse prioridades.</a:t>
            </a:r>
            <a:endParaRPr lang="es-ES" sz="260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Estrategias de reducción de pobreza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114800"/>
          </a:xfrm>
        </p:spPr>
        <p:txBody>
          <a:bodyPr/>
          <a:lstStyle/>
          <a:p>
            <a:pPr algn="just">
              <a:lnSpc>
                <a:spcPct val="12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>
                <a:cs typeface="Times New Roman" pitchFamily="18" charset="0"/>
              </a:rPr>
              <a:t>Se debe realizar una clara identificación de responsables de las políticas, acciones y programas</a:t>
            </a:r>
            <a:r>
              <a:rPr lang="es-MX" sz="2600"/>
              <a:t>.</a:t>
            </a:r>
            <a:endParaRPr lang="es-GT" sz="2600"/>
          </a:p>
          <a:p>
            <a:pPr algn="just">
              <a:lnSpc>
                <a:spcPct val="12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/>
              <a:t>Aún se da una importancia mayor a políticas de crecimiento que a políticas distributivas. Esto se encuentra relacionado con la debilidad recaudatoria de los países.</a:t>
            </a:r>
          </a:p>
          <a:p>
            <a:pPr algn="just">
              <a:lnSpc>
                <a:spcPct val="12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600"/>
              <a:t>Los gobiernos deben realizar esfuerzos por plantear escenarios macroeconómicos alternativos y concretos.</a:t>
            </a:r>
            <a:endParaRPr lang="es-ES" sz="260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>Estrategias de reducción de pobreza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None/>
            </a:pPr>
            <a:r>
              <a:rPr lang="es-GT" sz="2800">
                <a:solidFill>
                  <a:srgbClr val="FFCC00"/>
                </a:solidFill>
              </a:rPr>
              <a:t>Gobernabilidad y políticas públicas</a:t>
            </a:r>
          </a:p>
          <a:p>
            <a:pPr lvl="1"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Los gobiernos se han apropiado en gran medida de las ERP.</a:t>
            </a:r>
          </a:p>
          <a:p>
            <a:pPr lvl="1"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s-GT" sz="2400"/>
          </a:p>
          <a:p>
            <a:pPr lvl="1"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La rotación de personal puede afectar el desempeño de las ERP.</a:t>
            </a:r>
          </a:p>
          <a:p>
            <a:pPr lvl="1"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s-GT" sz="2400"/>
          </a:p>
          <a:p>
            <a:pPr lvl="1"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Los cambios de gobierno pueden afectar y distorsionar la administración pública y el flujo de financiamiento. 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>Implementación de las ERP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br>
              <a:rPr lang="es-AR" sz="38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pPr algn="just">
              <a:buClr>
                <a:srgbClr val="FFCC00"/>
              </a:buClr>
              <a:buFont typeface="Wingdings" pitchFamily="2" charset="2"/>
              <a:buNone/>
            </a:pPr>
            <a:r>
              <a:rPr lang="es-ES" sz="2800">
                <a:solidFill>
                  <a:srgbClr val="FFCC00"/>
                </a:solidFill>
              </a:rPr>
              <a:t>Diseño e implementación de la política social</a:t>
            </a:r>
            <a:endParaRPr lang="es-ES" sz="2400"/>
          </a:p>
          <a:p>
            <a:pPr lvl="1" algn="just"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Las ERP están permitiendo mayor claridad en las políticas públicas.</a:t>
            </a:r>
          </a:p>
          <a:p>
            <a:pPr lvl="1" algn="just">
              <a:buClr>
                <a:srgbClr val="FFCC00"/>
              </a:buClr>
              <a:buFont typeface="Wingdings" pitchFamily="2" charset="2"/>
              <a:buChar char="Ø"/>
            </a:pPr>
            <a:endParaRPr lang="es-GT" sz="2400"/>
          </a:p>
          <a:p>
            <a:pPr lvl="1" algn="just">
              <a:lnSpc>
                <a:spcPct val="8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Las ERP consolidan la focalización de la política social.</a:t>
            </a:r>
          </a:p>
          <a:p>
            <a:pPr lvl="1" algn="just">
              <a:buClr>
                <a:srgbClr val="FFCC00"/>
              </a:buClr>
              <a:buFont typeface="Wingdings" pitchFamily="2" charset="2"/>
              <a:buChar char="Ø"/>
            </a:pPr>
            <a:endParaRPr lang="es-GT" sz="2400"/>
          </a:p>
          <a:p>
            <a:pPr lvl="1" algn="just">
              <a:buClr>
                <a:srgbClr val="FFCC00"/>
              </a:buClr>
              <a:buFont typeface="Wingdings" pitchFamily="2" charset="2"/>
              <a:buChar char="Ø"/>
            </a:pPr>
            <a:r>
              <a:rPr lang="es-GT" sz="2400"/>
              <a:t>No se puede sugerir </a:t>
            </a:r>
            <a:r>
              <a:rPr lang="es-GT" sz="2400" b="0"/>
              <a:t>a priori</a:t>
            </a:r>
            <a:r>
              <a:rPr lang="es-GT" sz="2400"/>
              <a:t> un esquema coordinador sin tener en cuenta la correlación de fuerzas políticas y sociales, y los antecedentes de diálogo en el país respectivo.</a:t>
            </a:r>
            <a:endParaRPr lang="es-ES" sz="240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>Implementación de las ERP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endParaRPr lang="es-ES" sz="24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s-ES" sz="240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>Implementación de las ERP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</a:pPr>
            <a:r>
              <a:rPr lang="es-ES" sz="2800" b="1" i="1">
                <a:solidFill>
                  <a:srgbClr val="FFCC00"/>
                </a:solidFill>
                <a:latin typeface="Book Antiqua" pitchFamily="18" charset="0"/>
              </a:rPr>
              <a:t>Materia económica</a:t>
            </a: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Los países deben efectuar un esfuerzo fiscal apreciable.</a:t>
            </a: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GT" b="1" i="1">
              <a:solidFill>
                <a:schemeClr val="bg1"/>
              </a:solidFill>
              <a:latin typeface="Book Antiqua" pitchFamily="18" charset="0"/>
            </a:endParaRP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También es necesaria una mayor reasignación del gasto hacia lo social.</a:t>
            </a:r>
          </a:p>
          <a:p>
            <a:pPr marL="742950" lvl="1" indent="-285750" algn="just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GT" b="1" i="1">
              <a:solidFill>
                <a:schemeClr val="bg1"/>
              </a:solidFill>
              <a:latin typeface="Book Antiqua" pitchFamily="18" charset="0"/>
            </a:endParaRP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La pobreza permanecerá mientras los países no logren altas tasas de crecimiento económico. Las ERP tienden a subestimar el impacto de la iniquidad en la distribución del ingreso.</a:t>
            </a:r>
            <a:endParaRPr lang="es-ES" b="1" i="1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>Implementación de las ERP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None/>
            </a:pPr>
            <a:r>
              <a:rPr lang="es-ES" sz="2800" b="1" i="1">
                <a:solidFill>
                  <a:srgbClr val="FFCC00"/>
                </a:solidFill>
                <a:latin typeface="Book Antiqua" pitchFamily="18" charset="0"/>
              </a:rPr>
              <a:t>Estadísticas e indicadores de evaluación</a:t>
            </a:r>
            <a:endParaRPr lang="es-ES" b="1" i="1">
              <a:solidFill>
                <a:srgbClr val="FFCC00"/>
              </a:solidFill>
              <a:latin typeface="Book Antiqua" pitchFamily="18" charset="0"/>
            </a:endParaRP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Las ERP han contribuido a fortalecer la capacidad estadística de los países.</a:t>
            </a: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GT" b="1" i="1">
              <a:solidFill>
                <a:schemeClr val="bg1"/>
              </a:solidFill>
              <a:latin typeface="Book Antiqua" pitchFamily="18" charset="0"/>
            </a:endParaRPr>
          </a:p>
          <a:p>
            <a:pPr marL="742950" lvl="1" indent="-285750" algn="just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Las estadísticas han sido determinantes para el diagnóstico de la pobreza, e indispensables para monitorear los progresos de las ERP.</a:t>
            </a: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endParaRPr lang="es-GT" b="1" i="1">
              <a:solidFill>
                <a:schemeClr val="bg1"/>
              </a:solidFill>
              <a:latin typeface="Book Antiqua" pitchFamily="18" charset="0"/>
            </a:endParaRPr>
          </a:p>
          <a:p>
            <a:pPr marL="742950" lvl="1" indent="-285750" algn="just">
              <a:lnSpc>
                <a:spcPct val="11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</a:pPr>
            <a:r>
              <a:rPr lang="es-GT" b="1" i="1">
                <a:solidFill>
                  <a:schemeClr val="bg1"/>
                </a:solidFill>
                <a:latin typeface="Book Antiqua" pitchFamily="18" charset="0"/>
              </a:rPr>
              <a:t>Es prioritaria la construcción de mejores indicadores para evaluar el progreso de las ERP.</a:t>
            </a:r>
            <a:endParaRPr lang="es-ES" sz="2800" b="1" i="1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143000"/>
          </a:xfrm>
        </p:spPr>
        <p:txBody>
          <a:bodyPr/>
          <a:lstStyle/>
          <a:p>
            <a:r>
              <a:rPr lang="es-MX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6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600">
                <a:solidFill>
                  <a:srgbClr val="FFCC66"/>
                </a:solidFill>
              </a:rPr>
              <a:t>A</a:t>
            </a:r>
            <a:r>
              <a:rPr lang="es-MX" sz="2400">
                <a:solidFill>
                  <a:srgbClr val="FFCC66"/>
                </a:solidFill>
              </a:rPr>
              <a:t>sociación de Investigación y Estudios Sociales</a:t>
            </a:r>
            <a:br>
              <a:rPr lang="es-MX" sz="2400">
                <a:solidFill>
                  <a:srgbClr val="FFCC66"/>
                </a:solidFill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Lecciones y buenas prácticas de Estrategias Nacionales de Reducción de Pobreza</a:t>
            </a:r>
            <a:b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4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MX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MX" sz="2200"/>
              <a:t>Washington D.C., mayo de 2002</a:t>
            </a:r>
            <a:endParaRPr lang="es-ES" sz="2200">
              <a:solidFill>
                <a:schemeClr val="bg1"/>
              </a:solidFill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3657600" y="1066800"/>
          <a:ext cx="1295400" cy="530225"/>
        </p:xfrm>
        <a:graphic>
          <a:graphicData uri="http://schemas.openxmlformats.org/presentationml/2006/ole">
            <p:oleObj spid="_x0000_s44035" name="Photo Editor Photo" r:id="rId4" imgW="5047619" imgH="2314286" progId="MSPhotoEd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914400"/>
          </a:xfrm>
        </p:spPr>
        <p:txBody>
          <a:bodyPr/>
          <a:lstStyle/>
          <a:p>
            <a:pPr algn="r"/>
            <a:r>
              <a:rPr lang="es-MX" sz="4000"/>
              <a:t>Contenido</a:t>
            </a:r>
            <a:endParaRPr lang="es-E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Clr>
                <a:srgbClr val="FFCC00"/>
              </a:buClr>
            </a:pPr>
            <a:r>
              <a:rPr lang="es-MX" sz="2800"/>
              <a:t>Diagnósticos de la pobreza</a:t>
            </a:r>
          </a:p>
          <a:p>
            <a:pPr algn="just">
              <a:buClr>
                <a:srgbClr val="FFCC00"/>
              </a:buClr>
            </a:pPr>
            <a:endParaRPr lang="es-MX" sz="2800"/>
          </a:p>
          <a:p>
            <a:pPr algn="just">
              <a:buClr>
                <a:srgbClr val="FFCC00"/>
              </a:buClr>
            </a:pPr>
            <a:r>
              <a:rPr lang="es-MX" sz="2800"/>
              <a:t>Proceso participativo en la elaboración de las ERP</a:t>
            </a:r>
          </a:p>
          <a:p>
            <a:pPr algn="just">
              <a:buClr>
                <a:srgbClr val="FFCC00"/>
              </a:buClr>
            </a:pPr>
            <a:endParaRPr lang="es-MX" sz="2800"/>
          </a:p>
          <a:p>
            <a:pPr algn="just">
              <a:buClr>
                <a:srgbClr val="FFCC00"/>
              </a:buClr>
            </a:pPr>
            <a:r>
              <a:rPr lang="es-MX" sz="2800"/>
              <a:t>Las estrategias de reducción de la pobreza</a:t>
            </a:r>
          </a:p>
          <a:p>
            <a:pPr algn="just">
              <a:buClr>
                <a:srgbClr val="FFCC00"/>
              </a:buClr>
            </a:pPr>
            <a:endParaRPr lang="es-MX" sz="2800"/>
          </a:p>
          <a:p>
            <a:pPr algn="just">
              <a:buClr>
                <a:srgbClr val="FFCC00"/>
              </a:buClr>
            </a:pPr>
            <a:r>
              <a:rPr lang="es-MX" sz="2800"/>
              <a:t>Implementación de las ERP</a:t>
            </a: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534400" cy="1143000"/>
          </a:xfrm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Diagnósticos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Buenas prácticas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41910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Presentación de determinantes de pobreza: por primera se analizan causas y dimensiones de la pobreza.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Inclusión de temas importantes: etnia, género, vulnerabilidad y violencia intrafamiliar.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Rendición de primeros frutos del programa MECOVI en Bolivia, Nicaragua y Guatemala: desarrollo de mapas de pobreza.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4958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800">
                <a:cs typeface="Times New Roman" pitchFamily="18" charset="0"/>
              </a:rPr>
              <a:t>Los diagnósticos deben guardar concordancia con la estrategia, la evaluación y el monitoreo.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800">
                <a:cs typeface="Times New Roman" pitchFamily="18" charset="0"/>
              </a:rPr>
              <a:t>La disgregación de las causas de la pobreza y el análisis de las poblaciones más vulnerables deben profundizarse aún más.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800">
                <a:cs typeface="Times New Roman" pitchFamily="18" charset="0"/>
              </a:rPr>
              <a:t>Debe promoverse la inclusión de temas que afectan a los pobres, como lo son el problema agrario y la corrupción.</a:t>
            </a:r>
            <a:endParaRPr lang="en-GB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n-GB" sz="290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3820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Diagnósticos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Institucionalización de la participación de la sociedad civil.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La iniciativa PPME ha promovido mayor participación de la sociedad civil e intragubernamental en las ERP.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Inclusión de adversarios políticos en el diseño de las ERP: la sociedad civil ha calificado los procesos como positivos.</a:t>
            </a:r>
            <a:endParaRPr lang="en-GB" sz="280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Procesos participativos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Buenas prácticas</a:t>
            </a:r>
            <a:br>
              <a:rPr lang="es-AR" sz="38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Coordinación con el apoyo técnico de las IFI.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AR" sz="2800">
                <a:cs typeface="Times New Roman" pitchFamily="18" charset="0"/>
              </a:rPr>
              <a:t>Las IFI han establecido un canal directo de comunicación con la sociedad civil.</a:t>
            </a: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A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La coordinación de asistencia técnica, especialmente del FMI, BM y BID, es uniforme y constante en la mayoría de los países.</a:t>
            </a:r>
            <a:endParaRPr lang="es-ES_tradnl" sz="2800">
              <a:cs typeface="Times New Roman" pitchFamily="18" charset="0"/>
            </a:endParaRP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Procesos participativos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Buenas prácticas</a:t>
            </a:r>
            <a:br>
              <a:rPr lang="es-AR" sz="38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algn="just"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800">
                <a:cs typeface="Times New Roman" pitchFamily="18" charset="0"/>
              </a:rPr>
              <a:t>Debilidades identificadas en los procesos de participación:</a:t>
            </a:r>
          </a:p>
          <a:p>
            <a:pPr lvl="1" algn="just">
              <a:buClr>
                <a:srgbClr val="FFCC00"/>
              </a:buClr>
            </a:pPr>
            <a:r>
              <a:rPr lang="es-AR" sz="2400">
                <a:cs typeface="Times New Roman" pitchFamily="18" charset="0"/>
              </a:rPr>
              <a:t>Representatividad de los pobres y de los grupos más vulnerables.</a:t>
            </a:r>
          </a:p>
          <a:p>
            <a:pPr lvl="1" algn="just">
              <a:buClr>
                <a:srgbClr val="FFCC00"/>
              </a:buClr>
            </a:pPr>
            <a:endParaRPr lang="es-AR" sz="2400">
              <a:cs typeface="Times New Roman" pitchFamily="18" charset="0"/>
            </a:endParaRPr>
          </a:p>
          <a:p>
            <a:pPr lvl="1" algn="just">
              <a:buClr>
                <a:srgbClr val="FFCC00"/>
              </a:buClr>
            </a:pPr>
            <a:r>
              <a:rPr lang="es-AR" sz="2400">
                <a:cs typeface="Times New Roman" pitchFamily="18" charset="0"/>
              </a:rPr>
              <a:t>Metodología de inclusión de insumos por parte de la sociedad civil.</a:t>
            </a:r>
          </a:p>
          <a:p>
            <a:pPr lvl="1" algn="just">
              <a:buClr>
                <a:srgbClr val="FFCC00"/>
              </a:buClr>
            </a:pPr>
            <a:endParaRPr lang="es-AR" sz="2400">
              <a:cs typeface="Times New Roman" pitchFamily="18" charset="0"/>
            </a:endParaRPr>
          </a:p>
          <a:p>
            <a:pPr lvl="1" algn="just">
              <a:buClr>
                <a:srgbClr val="FFCC00"/>
              </a:buClr>
            </a:pPr>
            <a:r>
              <a:rPr lang="es-AR" sz="2400">
                <a:cs typeface="Times New Roman" pitchFamily="18" charset="0"/>
              </a:rPr>
              <a:t>Diseminación de información acerca de las ERP.</a:t>
            </a:r>
          </a:p>
          <a:p>
            <a:pPr algn="just">
              <a:buClr>
                <a:srgbClr val="FFCC00"/>
              </a:buClr>
            </a:pPr>
            <a:endParaRPr lang="en-GB" sz="280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Procesos participativos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600">
                <a:cs typeface="Times New Roman" pitchFamily="18" charset="0"/>
              </a:rPr>
              <a:t>Debe mejorarse la participación intragubernamental.</a:t>
            </a:r>
          </a:p>
          <a:p>
            <a:pPr algn="just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600">
                <a:cs typeface="Times New Roman" pitchFamily="18" charset="0"/>
              </a:rPr>
              <a:t>Los procesos participativos han sido afectados por la calendarización de desembolsos.</a:t>
            </a:r>
          </a:p>
          <a:p>
            <a:pPr algn="just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600">
                <a:cs typeface="Times New Roman" pitchFamily="18" charset="0"/>
              </a:rPr>
              <a:t>Los donantes deben coordinar sus agendas en la implementación de los proyectos de las ERP.</a:t>
            </a:r>
          </a:p>
          <a:p>
            <a:pPr algn="just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es-AR" sz="2600">
                <a:cs typeface="Times New Roman" pitchFamily="18" charset="0"/>
              </a:rPr>
              <a:t>Las IFI deben transparentar sus negociaciones con los gobiernos ante la sociedad civil.</a:t>
            </a:r>
          </a:p>
          <a:p>
            <a:pPr algn="just">
              <a:lnSpc>
                <a:spcPct val="150000"/>
              </a:lnSpc>
              <a:buClr>
                <a:srgbClr val="FFCC00"/>
              </a:buClr>
              <a:buFont typeface="Wingdings" pitchFamily="2" charset="2"/>
              <a:buChar char="Ø"/>
            </a:pPr>
            <a:endParaRPr lang="en-GB" sz="260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Procesos participativos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Lecciones aprendidas</a:t>
            </a:r>
            <a:br>
              <a:rPr lang="es-AR" sz="38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Los gobiernos han hecho públicos (desde adentro), obstáculos para reducir la pobreza.</a:t>
            </a:r>
          </a:p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GT" sz="28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Se ha establecido mayor importancia a las acciones orientadas a grupos más vulnerables. </a:t>
            </a:r>
          </a:p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ü"/>
            </a:pPr>
            <a:endParaRPr lang="es-GT" sz="2800"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buClr>
                <a:srgbClr val="FFCC00"/>
              </a:buClr>
              <a:buFont typeface="Wingdings" pitchFamily="2" charset="2"/>
              <a:buChar char="ü"/>
            </a:pPr>
            <a:r>
              <a:rPr lang="es-GT" sz="2800">
                <a:cs typeface="Times New Roman" pitchFamily="18" charset="0"/>
              </a:rPr>
              <a:t>Se ha definido estructuras organizacionales para la implementación de la ERP.</a:t>
            </a:r>
            <a:endParaRPr lang="es-ES" sz="280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458200" cy="1143000"/>
          </a:xfrm>
          <a:noFill/>
          <a:ln/>
        </p:spPr>
        <p:txBody>
          <a:bodyPr/>
          <a:lstStyle/>
          <a:p>
            <a:pPr algn="r"/>
            <a:r>
              <a:rPr lang="es-AR" sz="4000">
                <a:cs typeface="Times New Roman" pitchFamily="18" charset="0"/>
              </a:rPr>
              <a:t/>
            </a:r>
            <a:br>
              <a:rPr lang="es-AR" sz="4000">
                <a:cs typeface="Times New Roman" pitchFamily="18" charset="0"/>
              </a:rPr>
            </a:br>
            <a:r>
              <a:rPr lang="es-AR" sz="4000">
                <a:cs typeface="Times New Roman" pitchFamily="18" charset="0"/>
              </a:rPr>
              <a:t>Estrategias de reducción de pobreza</a:t>
            </a:r>
            <a:br>
              <a:rPr lang="es-AR" sz="4000">
                <a:cs typeface="Times New Roman" pitchFamily="18" charset="0"/>
              </a:rPr>
            </a:br>
            <a:r>
              <a:rPr lang="es-AR" sz="3800">
                <a:cs typeface="Times New Roman" pitchFamily="18" charset="0"/>
              </a:rPr>
              <a:t>Buenas prácticas</a:t>
            </a:r>
            <a:br>
              <a:rPr lang="es-AR" sz="3800">
                <a:cs typeface="Times New Roman" pitchFamily="18" charset="0"/>
              </a:rPr>
            </a:br>
            <a:endParaRPr lang="en-GB" sz="40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732</Words>
  <Application>Microsoft Office PowerPoint</Application>
  <PresentationFormat>On-screen Show (4:3)</PresentationFormat>
  <Paragraphs>101</Paragraphs>
  <Slides>17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Times New Roman</vt:lpstr>
      <vt:lpstr>Book Antiqua</vt:lpstr>
      <vt:lpstr>Wingdings</vt:lpstr>
      <vt:lpstr>Default Design</vt:lpstr>
      <vt:lpstr>Microsoft Photo Editor 3.0 Photo</vt:lpstr>
      <vt:lpstr>  Asociación de Investigación y Estudios Sociales     Lecciones y buenas prácticas de Estrategias Nacionales de Reducción de Pobreza    Washington D.C., mayo de 2002</vt:lpstr>
      <vt:lpstr>Contenido</vt:lpstr>
      <vt:lpstr> Diagnósticos Buenas prácticas </vt:lpstr>
      <vt:lpstr> Diagnósticos Lecciones aprendidas </vt:lpstr>
      <vt:lpstr> Procesos participativos Buenas prácticas </vt:lpstr>
      <vt:lpstr> Procesos participativos Buenas prácticas </vt:lpstr>
      <vt:lpstr> Procesos participativos Lecciones aprendidas </vt:lpstr>
      <vt:lpstr> Procesos participativos Lecciones aprendidas </vt:lpstr>
      <vt:lpstr> Estrategias de reducción de pobreza Buenas prácticas </vt:lpstr>
      <vt:lpstr> Estrategias de reducción de pobreza Buenas prácticas </vt:lpstr>
      <vt:lpstr> Estrategias de reducción de pobreza Lecciones aprendidas </vt:lpstr>
      <vt:lpstr>Estrategias de reducción de pobreza Lecciones aprendidas</vt:lpstr>
      <vt:lpstr>Implementación de las ERP Lecciones aprendidas </vt:lpstr>
      <vt:lpstr>Implementación de las ERP Lecciones aprendidas </vt:lpstr>
      <vt:lpstr>Implementación de las ERP Lecciones aprendidas </vt:lpstr>
      <vt:lpstr>Implementación de las ERP Lecciones aprendidas </vt:lpstr>
      <vt:lpstr>  Asociación de Investigación y Estudios Sociales     Lecciones y buenas prácticas de Estrategias Nacionales de Reducción de Pobreza    Washington D.C., mayo de 2002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Diagnósticos de la Pobreza </dc:title>
  <dc:creator>Tatiana Garcia-Granados</dc:creator>
  <cp:lastModifiedBy>anarod</cp:lastModifiedBy>
  <cp:revision>83</cp:revision>
  <cp:lastPrinted>2002-05-20T16:47:48Z</cp:lastPrinted>
  <dcterms:created xsi:type="dcterms:W3CDTF">2002-05-13T00:31:55Z</dcterms:created>
  <dcterms:modified xsi:type="dcterms:W3CDTF">2010-07-11T22:16:20Z</dcterms:modified>
</cp:coreProperties>
</file>