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3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6" r:id="rId3"/>
    <p:sldId id="258" r:id="rId4"/>
    <p:sldId id="259" r:id="rId5"/>
    <p:sldId id="260" r:id="rId6"/>
    <p:sldId id="269" r:id="rId7"/>
    <p:sldId id="263" r:id="rId8"/>
    <p:sldId id="261" r:id="rId9"/>
    <p:sldId id="262" r:id="rId10"/>
    <p:sldId id="265" r:id="rId11"/>
    <p:sldId id="264" r:id="rId12"/>
    <p:sldId id="270" r:id="rId13"/>
    <p:sldId id="268" r:id="rId14"/>
    <p:sldId id="266" r:id="rId15"/>
    <p:sldId id="271" r:id="rId16"/>
    <p:sldId id="267" r:id="rId17"/>
  </p:sldIdLst>
  <p:sldSz cx="9144000" cy="6858000" type="screen4x3"/>
  <p:notesSz cx="6854825" cy="9713913"/>
  <p:embeddedFontLst>
    <p:embeddedFont>
      <p:font typeface="Batang" pitchFamily="18" charset="-127"/>
      <p:regular r:id="rId2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3399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94683" autoAdjust="0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ACD156-C9B9-4FE2-B461-3205670643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40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3225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145C65-92C9-4947-A809-DE0141D184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s-UY" altLang="en-US"/>
              <a:t>Haga clic para cambiar el estilo de título	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s-UY" altLang="en-US"/>
              <a:t>Haga clic para modificar el estilo de subtítulo del patrón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3215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4D12FE-45E5-4D85-A953-7596D860892D}" type="slidenum">
              <a:rPr lang="es-UY" altLang="en-US"/>
              <a:pPr/>
              <a:t>‹#›</a:t>
            </a:fld>
            <a:endParaRPr lang="es-UY" altLang="en-US"/>
          </a:p>
        </p:txBody>
      </p:sp>
      <p:grpSp>
        <p:nvGrpSpPr>
          <p:cNvPr id="3215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215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15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05165-6518-4F94-A28A-0491DC45A107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196D7-4435-4D42-A1FD-A3A4FDB21DE7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DBDA40D-50D9-432B-89E3-F9E4695CAE09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B6315-D90B-494B-A48B-7B65E8BA9F53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A2DAA-73C8-4155-B301-4233054F5D8F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96E62-CE17-435C-BC90-3CA3CB2DB741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51156-973C-4FBC-BFE9-0A495A496F7F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E824A-A62D-405B-8826-40060C9CF869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430E1-F77F-4B31-9011-13790931FEE2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88F61-6070-40C7-8EE7-D390FA7185C9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UY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2D75D-0ADB-4D82-A9C4-E83B6A4A1EF4}" type="slidenum">
              <a:rPr lang="es-UY" altLang="en-US"/>
              <a:pPr/>
              <a:t>‹#›</a:t>
            </a:fld>
            <a:endParaRPr lang="es-UY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UY" altLang="en-US" smtClean="0"/>
              <a:t>Haga clic para cambiar el estilo de título	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UY" altLang="en-US" smtClean="0"/>
              <a:t>Haga clic para modificar el estilo de texto del patrón</a:t>
            </a:r>
          </a:p>
          <a:p>
            <a:pPr lvl="1"/>
            <a:r>
              <a:rPr lang="es-UY" altLang="en-US" smtClean="0"/>
              <a:t>Segundo nivel</a:t>
            </a:r>
          </a:p>
          <a:p>
            <a:pPr lvl="2"/>
            <a:r>
              <a:rPr lang="es-UY" altLang="en-US" smtClean="0"/>
              <a:t>Tercer nivel</a:t>
            </a:r>
          </a:p>
          <a:p>
            <a:pPr lvl="3"/>
            <a:r>
              <a:rPr lang="es-UY" altLang="en-US" smtClean="0"/>
              <a:t>Cuarto nivel</a:t>
            </a:r>
          </a:p>
          <a:p>
            <a:pPr lvl="4"/>
            <a:r>
              <a:rPr lang="es-UY" altLang="en-US" smtClean="0"/>
              <a:t>Quinto nivel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s-UY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s-UY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01518C0-4C04-4342-89E0-26B890C07922}" type="slidenum">
              <a:rPr lang="es-UY" altLang="en-US"/>
              <a:pPr/>
              <a:t>‹#›</a:t>
            </a:fld>
            <a:endParaRPr lang="es-UY" altLang="en-US"/>
          </a:p>
        </p:txBody>
      </p:sp>
      <p:grpSp>
        <p:nvGrpSpPr>
          <p:cNvPr id="3205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404813"/>
            <a:ext cx="6781800" cy="2133600"/>
          </a:xfrm>
        </p:spPr>
        <p:txBody>
          <a:bodyPr/>
          <a:lstStyle/>
          <a:p>
            <a:r>
              <a:rPr lang="es-UY" sz="4000" b="0"/>
              <a:t>Sistemas de planificación estratégica e innovaciones presupuestarias</a:t>
            </a:r>
          </a:p>
        </p:txBody>
      </p:sp>
      <p:sp>
        <p:nvSpPr>
          <p:cNvPr id="3502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315075" cy="3332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sz="2400" b="1"/>
              <a:t>Martus Tavares</a:t>
            </a:r>
          </a:p>
          <a:p>
            <a:pPr>
              <a:lnSpc>
                <a:spcPct val="90000"/>
              </a:lnSpc>
            </a:pPr>
            <a:r>
              <a:rPr lang="es-UY" sz="2400" b="1"/>
              <a:t>Nora Berretta</a:t>
            </a:r>
          </a:p>
          <a:p>
            <a:pPr>
              <a:lnSpc>
                <a:spcPct val="90000"/>
              </a:lnSpc>
            </a:pPr>
            <a:endParaRPr lang="es-UY" sz="2000"/>
          </a:p>
          <a:p>
            <a:pPr>
              <a:lnSpc>
                <a:spcPct val="90000"/>
              </a:lnSpc>
            </a:pPr>
            <a:endParaRPr lang="es-UY" sz="2000"/>
          </a:p>
          <a:p>
            <a:pPr>
              <a:lnSpc>
                <a:spcPct val="90000"/>
              </a:lnSpc>
            </a:pPr>
            <a:r>
              <a:rPr lang="es-UY" sz="2000"/>
              <a:t>Informe  preparado para el </a:t>
            </a:r>
            <a:endParaRPr lang="es-UY" sz="2000" b="1"/>
          </a:p>
          <a:p>
            <a:pPr>
              <a:lnSpc>
                <a:spcPct val="90000"/>
              </a:lnSpc>
            </a:pPr>
            <a:r>
              <a:rPr lang="es-UY" sz="2400" b="1"/>
              <a:t>Banco Interamericano de Desarrollo</a:t>
            </a:r>
            <a:endParaRPr lang="es-UY" sz="2400"/>
          </a:p>
          <a:p>
            <a:pPr>
              <a:lnSpc>
                <a:spcPct val="90000"/>
              </a:lnSpc>
            </a:pPr>
            <a:r>
              <a:rPr lang="es-UY" sz="2000"/>
              <a:t>(PRODEV)</a:t>
            </a:r>
          </a:p>
          <a:p>
            <a:pPr>
              <a:lnSpc>
                <a:spcPct val="90000"/>
              </a:lnSpc>
            </a:pPr>
            <a:r>
              <a:rPr lang="es-UY" sz="2000"/>
              <a:t>Diálogo Regional de Política</a:t>
            </a:r>
          </a:p>
          <a:p>
            <a:pPr>
              <a:lnSpc>
                <a:spcPct val="90000"/>
              </a:lnSpc>
            </a:pPr>
            <a:r>
              <a:rPr lang="es-UY" sz="2000"/>
              <a:t>Abril  2006</a:t>
            </a:r>
          </a:p>
          <a:p>
            <a:pPr>
              <a:lnSpc>
                <a:spcPct val="90000"/>
              </a:lnSpc>
            </a:pPr>
            <a:endParaRPr lang="es-UY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975" name="Rectangle 311"/>
          <p:cNvSpPr>
            <a:spLocks noChangeArrowheads="1"/>
          </p:cNvSpPr>
          <p:nvPr/>
        </p:nvSpPr>
        <p:spPr bwMode="auto">
          <a:xfrm>
            <a:off x="0" y="595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UY"/>
          </a:p>
        </p:txBody>
      </p:sp>
      <p:sp>
        <p:nvSpPr>
          <p:cNvPr id="370214" name="Rectangle 5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UY" sz="2800"/>
              <a:t>TABLA 4</a:t>
            </a:r>
            <a:br>
              <a:rPr lang="es-UY" sz="2800"/>
            </a:br>
            <a:r>
              <a:rPr lang="es-UY" sz="2800"/>
              <a:t>El Presupuesto operativo</a:t>
            </a:r>
          </a:p>
        </p:txBody>
      </p:sp>
      <p:graphicFrame>
        <p:nvGraphicFramePr>
          <p:cNvPr id="372785" name="Group 1073"/>
          <p:cNvGraphicFramePr>
            <a:graphicFrameLocks noGrp="1"/>
          </p:cNvGraphicFramePr>
          <p:nvPr/>
        </p:nvGraphicFramePr>
        <p:xfrm>
          <a:off x="468313" y="1628775"/>
          <a:ext cx="8424862" cy="4897438"/>
        </p:xfrm>
        <a:graphic>
          <a:graphicData uri="http://schemas.openxmlformats.org/drawingml/2006/table">
            <a:tbl>
              <a:tblPr/>
              <a:tblGrid>
                <a:gridCol w="1651000"/>
                <a:gridCol w="1419225"/>
                <a:gridCol w="1406525"/>
                <a:gridCol w="1398587"/>
                <a:gridCol w="1400175"/>
                <a:gridCol w="1149350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UY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Brasil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Guatemala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Colombia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México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Uruguay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23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Organismo(s) que elabora(n) que conducen la formulación y la ejecución del presupuesto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Ministerio de Planificación, Presupuesto y Gestión, a través de la Secretaria de Presupuesto Federal.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Ministerio de Finanzas Públicas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Ministerio de Hacienda y Crédito Público - (funcionamiento y servicio de deuda) y Departamento Nacional de Planeación, DNP (inversión)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Secretaría de Hacienda y Crédito Público (SHCP) a través de la subsecretaría de egresos (SSE)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Ministerio de Economía Y Finanzas (MEF)  y Oficina de Planeamiento y Presupuesto (OPP)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Instancias de análisis conjunto de la información de gestión y del gasto público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existen, al menos de formalmente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existen, al menos de formalmente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Hay una evaluación interna del gobierno central (coordinada por el presidente).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existen, al menos de formalmente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existen, al menos de formalmente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Instancias donde se utilice la información de resultados de gestión para modificar el presupuesto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Los resultados alimentan el presupuesto anual pero las instancias no son formales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existen, al menos de formalmente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existen, al menos de formalmente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existen, al menos de formalmente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existen, al menos de formalmente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2775" name="Rectangle 1063"/>
          <p:cNvSpPr>
            <a:spLocks noChangeArrowheads="1"/>
          </p:cNvSpPr>
          <p:nvPr/>
        </p:nvSpPr>
        <p:spPr bwMode="auto">
          <a:xfrm>
            <a:off x="0" y="595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UY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543800" cy="714375"/>
          </a:xfrm>
        </p:spPr>
        <p:txBody>
          <a:bodyPr/>
          <a:lstStyle/>
          <a:p>
            <a:r>
              <a:rPr lang="es-UY" sz="2400">
                <a:solidFill>
                  <a:srgbClr val="003399"/>
                </a:solidFill>
              </a:rPr>
              <a:t>Principales innovaciones en los cinco países - 1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42350" cy="5616575"/>
          </a:xfrm>
        </p:spPr>
        <p:txBody>
          <a:bodyPr/>
          <a:lstStyle/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endParaRPr lang="es-UY" sz="2200">
              <a:solidFill>
                <a:srgbClr val="CC3300"/>
              </a:solidFill>
            </a:endParaRPr>
          </a:p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es-UY" sz="2200">
                <a:solidFill>
                  <a:srgbClr val="CC3300"/>
                </a:solidFill>
              </a:rPr>
              <a:t>Brasil y México</a:t>
            </a:r>
            <a:r>
              <a:rPr lang="es-UY" sz="2200"/>
              <a:t> han avanzado en la incorporación de todos los organismos públicos al presupuesto, pudiendo informar en forma oportuna sobre la ejecución del gasto público total.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None/>
            </a:pPr>
            <a:endParaRPr lang="es-UY" sz="2200">
              <a:solidFill>
                <a:srgbClr val="CC3300"/>
              </a:solidFill>
            </a:endParaRPr>
          </a:p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es-UY" sz="2200">
                <a:solidFill>
                  <a:srgbClr val="CC3300"/>
                </a:solidFill>
              </a:rPr>
              <a:t>Brasil </a:t>
            </a:r>
            <a:r>
              <a:rPr lang="es-UY" sz="2200"/>
              <a:t>logra elaborar un plan nacional de desarrollo articulado al presupuesto a través de los proyectos de inversión.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endParaRPr lang="es-UY" sz="2200">
              <a:solidFill>
                <a:srgbClr val="CC3300"/>
              </a:solidFill>
            </a:endParaRPr>
          </a:p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es-UY" sz="2200">
                <a:solidFill>
                  <a:srgbClr val="CC3300"/>
                </a:solidFill>
              </a:rPr>
              <a:t>Guatemala y Colombia</a:t>
            </a:r>
            <a:r>
              <a:rPr lang="es-UY" sz="2200"/>
              <a:t> han mejorado la coordinación de los organismos encargados de la planificación y el presupuesto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None/>
            </a:pPr>
            <a:endParaRPr lang="es-UY" sz="2200"/>
          </a:p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es-UY" sz="2200"/>
              <a:t>En </a:t>
            </a:r>
            <a:r>
              <a:rPr lang="es-UY" sz="2200">
                <a:solidFill>
                  <a:srgbClr val="CC3300"/>
                </a:solidFill>
              </a:rPr>
              <a:t>Brasil, México y Colombia</a:t>
            </a:r>
            <a:r>
              <a:rPr lang="es-UY" sz="2200"/>
              <a:t> los sistemas de evaluación y seguimiento de los proyectos de inversión resultan muy importantes en relación a la planificación estratégica contribuyendo al análisis regional y sectorial de la gestión pública. 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None/>
            </a:pPr>
            <a:endParaRPr lang="es-UY"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UY" sz="2400">
                <a:solidFill>
                  <a:srgbClr val="003399"/>
                </a:solidFill>
              </a:rPr>
              <a:t>Principales innovaciones en los cinco países – 2</a:t>
            </a:r>
            <a:br>
              <a:rPr lang="es-UY" sz="2400">
                <a:solidFill>
                  <a:srgbClr val="003399"/>
                </a:solidFill>
              </a:rPr>
            </a:br>
            <a:r>
              <a:rPr lang="es-UY" sz="2400">
                <a:solidFill>
                  <a:srgbClr val="003399"/>
                </a:solidFill>
              </a:rPr>
              <a:t> </a:t>
            </a:r>
            <a:endParaRPr lang="pt-BR" sz="2400">
              <a:solidFill>
                <a:srgbClr val="003399"/>
              </a:solidFill>
            </a:endParaRP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es-UY" sz="2200"/>
              <a:t>En </a:t>
            </a:r>
            <a:r>
              <a:rPr lang="es-UY" sz="2200">
                <a:solidFill>
                  <a:srgbClr val="CC3300"/>
                </a:solidFill>
              </a:rPr>
              <a:t>Guatemala y Uruguay</a:t>
            </a:r>
            <a:r>
              <a:rPr lang="es-UY" sz="2200"/>
              <a:t> se han producido reformas tendientes a implantar un presupuesto orientado a servicios (Allen Shick). Este tipo de presupuesto brinda información sobre la cantidad  de productos (y actividades) generados por las diferentes oficinas y el gasto insumido en los mismos:</a:t>
            </a:r>
          </a:p>
          <a:p>
            <a:pPr lvl="3">
              <a:lnSpc>
                <a:spcPct val="80000"/>
              </a:lnSpc>
              <a:buSzTx/>
              <a:buFont typeface="Wingdings" pitchFamily="2" charset="2"/>
              <a:buBlip>
                <a:blip r:embed="rId3"/>
              </a:buBlip>
            </a:pPr>
            <a:endParaRPr lang="es-UY" sz="2200"/>
          </a:p>
          <a:p>
            <a:pPr lvl="3">
              <a:lnSpc>
                <a:spcPct val="80000"/>
              </a:lnSpc>
              <a:buSzTx/>
              <a:buFont typeface="Wingdings" pitchFamily="2" charset="2"/>
              <a:buBlip>
                <a:blip r:embed="rId3"/>
              </a:buBlip>
            </a:pPr>
            <a:r>
              <a:rPr lang="es-UY" sz="2200"/>
              <a:t>Guatemala a través del SIAF (Sistema Integrado de Administración Financiera) </a:t>
            </a:r>
          </a:p>
          <a:p>
            <a:pPr lvl="3">
              <a:lnSpc>
                <a:spcPct val="80000"/>
              </a:lnSpc>
              <a:buSzTx/>
              <a:buFont typeface="Wingdings" pitchFamily="2" charset="2"/>
              <a:buBlip>
                <a:blip r:embed="rId3"/>
              </a:buBlip>
            </a:pPr>
            <a:endParaRPr lang="es-UY" sz="2200"/>
          </a:p>
          <a:p>
            <a:pPr lvl="3">
              <a:lnSpc>
                <a:spcPct val="80000"/>
              </a:lnSpc>
              <a:buSzTx/>
              <a:buFont typeface="Wingdings" pitchFamily="2" charset="2"/>
              <a:buBlip>
                <a:blip r:embed="rId3"/>
              </a:buBlip>
            </a:pPr>
            <a:r>
              <a:rPr lang="es-UY" sz="2200"/>
              <a:t>Uruguay a través del SDG (Sistema de Distribución del Gasto). 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endParaRPr lang="es-UY" sz="2200"/>
          </a:p>
          <a:p>
            <a:pPr>
              <a:lnSpc>
                <a:spcPct val="80000"/>
              </a:lnSpc>
              <a:buSzTx/>
              <a:buFont typeface="Wingdings" pitchFamily="2" charset="2"/>
              <a:buBlip>
                <a:blip r:embed="rId2"/>
              </a:buBlip>
            </a:pPr>
            <a:r>
              <a:rPr lang="es-UY" sz="2200"/>
              <a:t>En </a:t>
            </a:r>
            <a:r>
              <a:rPr lang="es-UY" sz="2200">
                <a:solidFill>
                  <a:srgbClr val="CC3300"/>
                </a:solidFill>
              </a:rPr>
              <a:t>Uruguay</a:t>
            </a:r>
            <a:r>
              <a:rPr lang="es-UY" sz="2200"/>
              <a:t> se van a utilizar los resultados de la gestión para premiar el desempeño de los funcionarios en una unidad ejecutora</a:t>
            </a:r>
          </a:p>
          <a:p>
            <a:pPr>
              <a:lnSpc>
                <a:spcPct val="90000"/>
              </a:lnSpc>
            </a:pPr>
            <a:endParaRPr lang="pt-BR" sz="2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UY" sz="2800"/>
              <a:t>¿ Cambios en las instituciones son determinantes?</a:t>
            </a:r>
            <a:br>
              <a:rPr lang="es-UY" sz="2800"/>
            </a:br>
            <a:endParaRPr lang="es-UY" sz="280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643813" cy="44116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UY" sz="2400">
                <a:solidFill>
                  <a:srgbClr val="CC3300"/>
                </a:solidFill>
              </a:rPr>
              <a:t>¿Cuál modelo es preferible?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UY" sz="2400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UY" sz="2400"/>
              <a:t>Organismo de planificación centralizado (Brasil).</a:t>
            </a: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endParaRPr lang="es-UY" sz="2400"/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UY" sz="2400"/>
              <a:t>Organismos que se coordinan estrechamente (Guatemala, Colombia).</a:t>
            </a: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endParaRPr lang="es-UY" sz="2400"/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UY" sz="2400"/>
              <a:t>Inversiones en el organismo de planificación (Colombia).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UY" sz="2400"/>
              <a:t>           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UY" sz="2400"/>
              <a:t>Presupuesto con información de productos, actividades y servicios (Guatemala y Uruguay).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UY" sz="2800"/>
              <a:t>El rol de los organismos internacionales - 2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569325" cy="48942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UY" sz="1800"/>
          </a:p>
          <a:p>
            <a:pPr>
              <a:lnSpc>
                <a:spcPct val="80000"/>
              </a:lnSpc>
            </a:pPr>
            <a:r>
              <a:rPr lang="es-UY" sz="2400"/>
              <a:t>Los organismos internacionales (OI) han contribuido en los últimos años a la adopción de reglas fiscales de mediano plazo y programas de reforma del Estado.</a:t>
            </a:r>
          </a:p>
          <a:p>
            <a:pPr>
              <a:lnSpc>
                <a:spcPct val="80000"/>
              </a:lnSpc>
            </a:pPr>
            <a:endParaRPr lang="es-UY" sz="2400"/>
          </a:p>
          <a:p>
            <a:pPr>
              <a:lnSpc>
                <a:spcPct val="80000"/>
              </a:lnSpc>
            </a:pPr>
            <a:r>
              <a:rPr lang="es-UY" sz="2400"/>
              <a:t>Tienen estimulado el desarrollo de sistemas integrados de presupuesto y sistemas de gestión estratégica tendientes a evaluar resultados e impactos. </a:t>
            </a:r>
          </a:p>
          <a:p>
            <a:pPr>
              <a:lnSpc>
                <a:spcPct val="80000"/>
              </a:lnSpc>
            </a:pPr>
            <a:endParaRPr lang="es-UY" sz="2400"/>
          </a:p>
          <a:p>
            <a:pPr>
              <a:lnSpc>
                <a:spcPct val="80000"/>
              </a:lnSpc>
            </a:pPr>
            <a:r>
              <a:rPr lang="es-UY" sz="2400"/>
              <a:t>Sin embargo, a veces los países necesitan satisfacer algunas </a:t>
            </a:r>
            <a:r>
              <a:rPr lang="es-UY" sz="2400">
                <a:solidFill>
                  <a:srgbClr val="CC3300"/>
                </a:solidFill>
              </a:rPr>
              <a:t>precondiciones</a:t>
            </a:r>
            <a:r>
              <a:rPr lang="es-UY" sz="2400"/>
              <a:t> para poder implantar un sistema gerencial. -&gt; </a:t>
            </a:r>
          </a:p>
          <a:p>
            <a:pPr>
              <a:lnSpc>
                <a:spcPct val="80000"/>
              </a:lnSpc>
            </a:pPr>
            <a:endParaRPr lang="es-UY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UY" sz="2800"/>
              <a:t>El rol de los organismos internacionales - 2</a:t>
            </a:r>
            <a:endParaRPr lang="pt-BR" sz="2800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UY" sz="2000"/>
              <a:t>Los Organismos Internacionales </a:t>
            </a:r>
            <a:r>
              <a:rPr lang="es-UY" sz="2000">
                <a:solidFill>
                  <a:srgbClr val="CC3300"/>
                </a:solidFill>
              </a:rPr>
              <a:t>podrían contribuir a generar esas precondiciones por medio del:</a:t>
            </a:r>
            <a:r>
              <a:rPr lang="es-UY" sz="2000"/>
              <a:t> </a:t>
            </a:r>
          </a:p>
          <a:p>
            <a:pPr lvl="1">
              <a:lnSpc>
                <a:spcPct val="80000"/>
              </a:lnSpc>
            </a:pPr>
            <a:endParaRPr lang="es-UY" sz="2000"/>
          </a:p>
          <a:p>
            <a:pPr lvl="1">
              <a:lnSpc>
                <a:spcPct val="80000"/>
              </a:lnSpc>
            </a:pPr>
            <a:r>
              <a:rPr lang="es-UY" sz="2000"/>
              <a:t>Apoyo a la implantación de sistemas de monitoreo de la cantidad, el costo y la calidad de los servicios al ciudadano. </a:t>
            </a:r>
          </a:p>
          <a:p>
            <a:pPr lvl="1">
              <a:lnSpc>
                <a:spcPct val="80000"/>
              </a:lnSpc>
            </a:pPr>
            <a:endParaRPr lang="es-UY" sz="2000"/>
          </a:p>
          <a:p>
            <a:pPr lvl="1">
              <a:lnSpc>
                <a:spcPct val="80000"/>
              </a:lnSpc>
            </a:pPr>
            <a:r>
              <a:rPr lang="es-UY" sz="2000"/>
              <a:t>Apoyo a la mejoría de los sistemas:</a:t>
            </a:r>
          </a:p>
          <a:p>
            <a:pPr lvl="2">
              <a:lnSpc>
                <a:spcPct val="80000"/>
              </a:lnSpc>
            </a:pPr>
            <a:r>
              <a:rPr lang="es-UY" sz="2000"/>
              <a:t>de seguimiento de los proyectos de inversión, considerando su incidencia regional y los efectos de las asociaciones con el sector privado.</a:t>
            </a:r>
          </a:p>
          <a:p>
            <a:pPr lvl="2">
              <a:lnSpc>
                <a:spcPct val="80000"/>
              </a:lnSpc>
            </a:pPr>
            <a:r>
              <a:rPr lang="es-UY" sz="2000"/>
              <a:t> de reclutamiento, promoción y formación de los RRHH.</a:t>
            </a:r>
          </a:p>
          <a:p>
            <a:pPr lvl="2">
              <a:lnSpc>
                <a:spcPct val="80000"/>
              </a:lnSpc>
            </a:pPr>
            <a:r>
              <a:rPr lang="es-UY" sz="2000"/>
              <a:t>sistemas de incentivos asociados a los resultados de la gestión.</a:t>
            </a:r>
          </a:p>
          <a:p>
            <a:pPr lvl="1">
              <a:lnSpc>
                <a:spcPct val="80000"/>
              </a:lnSpc>
            </a:pPr>
            <a:endParaRPr lang="es-UY" sz="2000"/>
          </a:p>
          <a:p>
            <a:pPr lvl="1">
              <a:lnSpc>
                <a:spcPct val="80000"/>
              </a:lnSpc>
            </a:pPr>
            <a:r>
              <a:rPr lang="es-UY" sz="2000"/>
              <a:t>Apoyo al fortalecimiento de los organismos responsables del plan y del presupuesto.</a:t>
            </a:r>
          </a:p>
          <a:p>
            <a:pPr>
              <a:lnSpc>
                <a:spcPct val="90000"/>
              </a:lnSpc>
            </a:pPr>
            <a:endParaRPr lang="pt-BR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UY" sz="2800"/>
              <a:t>A modo de conclusión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UY" sz="2400"/>
              <a:t>Las reformas que tienen efecto real son las que cambian el </a:t>
            </a:r>
            <a:r>
              <a:rPr lang="es-UY" sz="2400">
                <a:solidFill>
                  <a:srgbClr val="CC3300"/>
                </a:solidFill>
              </a:rPr>
              <a:t>comportamiento de las personas y la cultura de las instituciones.</a:t>
            </a:r>
          </a:p>
          <a:p>
            <a:pPr>
              <a:lnSpc>
                <a:spcPct val="80000"/>
              </a:lnSpc>
            </a:pPr>
            <a:endParaRPr lang="es-UY" sz="2400"/>
          </a:p>
          <a:p>
            <a:pPr>
              <a:lnSpc>
                <a:spcPct val="80000"/>
              </a:lnSpc>
            </a:pPr>
            <a:r>
              <a:rPr lang="es-UY" sz="2400"/>
              <a:t>Si los resultados de las organizaciones no tienen consecuencia sobre la asignación del gasto no cambiará en profundidad la cultura pública y los cambios tendrán un gran contenido ritualista e incluso puede retroceder. </a:t>
            </a:r>
          </a:p>
          <a:p>
            <a:pPr>
              <a:lnSpc>
                <a:spcPct val="80000"/>
              </a:lnSpc>
            </a:pPr>
            <a:endParaRPr lang="es-UY" sz="2400"/>
          </a:p>
          <a:p>
            <a:pPr>
              <a:lnSpc>
                <a:spcPct val="80000"/>
              </a:lnSpc>
            </a:pPr>
            <a:r>
              <a:rPr lang="es-UY" sz="2400"/>
              <a:t>Prestar la atención a las instituciones y a los incentivos significa que las reformas del presupuesto requieren  </a:t>
            </a:r>
            <a:r>
              <a:rPr lang="es-UY" sz="2400">
                <a:solidFill>
                  <a:srgbClr val="CC3300"/>
                </a:solidFill>
              </a:rPr>
              <a:t>intervenciones</a:t>
            </a:r>
            <a:r>
              <a:rPr lang="es-UY" sz="2400"/>
              <a:t> que  aseguren que se hacen cumplir ciertas reglas que determinan que las evaluaciones tendrán consecuencias.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543800" cy="576262"/>
          </a:xfrm>
        </p:spPr>
        <p:txBody>
          <a:bodyPr/>
          <a:lstStyle/>
          <a:p>
            <a:r>
              <a:rPr lang="es-UY" sz="3500" b="0"/>
              <a:t/>
            </a:r>
            <a:br>
              <a:rPr lang="es-UY" sz="3500" b="0"/>
            </a:br>
            <a:r>
              <a:rPr lang="es-UY" sz="3500" b="0"/>
              <a:t/>
            </a:r>
            <a:br>
              <a:rPr lang="es-UY" sz="3500" b="0"/>
            </a:br>
            <a:endParaRPr lang="es-UY" sz="3500"/>
          </a:p>
        </p:txBody>
      </p:sp>
      <p:sp>
        <p:nvSpPr>
          <p:cNvPr id="3461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7632700" cy="5780088"/>
          </a:xfrm>
        </p:spPr>
        <p:txBody>
          <a:bodyPr/>
          <a:lstStyle/>
          <a:p>
            <a:r>
              <a:rPr lang="es-UY" sz="2400"/>
              <a:t>La relación de causalidad entre</a:t>
            </a:r>
            <a:r>
              <a:rPr lang="es-UY" sz="2600"/>
              <a:t> </a:t>
            </a:r>
          </a:p>
          <a:p>
            <a:pPr lvl="1"/>
            <a:r>
              <a:rPr lang="es-UY" sz="2200"/>
              <a:t>las </a:t>
            </a:r>
            <a:r>
              <a:rPr lang="es-UY" sz="2200">
                <a:solidFill>
                  <a:srgbClr val="CC3300"/>
                </a:solidFill>
              </a:rPr>
              <a:t>prioridades </a:t>
            </a:r>
            <a:r>
              <a:rPr lang="es-UY" sz="2200"/>
              <a:t>estratégicas del gobierno, </a:t>
            </a:r>
          </a:p>
          <a:p>
            <a:pPr lvl="1"/>
            <a:r>
              <a:rPr lang="es-UY" sz="2200"/>
              <a:t>la asignación de </a:t>
            </a:r>
            <a:r>
              <a:rPr lang="es-UY" sz="2200">
                <a:solidFill>
                  <a:srgbClr val="CC3300"/>
                </a:solidFill>
              </a:rPr>
              <a:t>recursos</a:t>
            </a:r>
            <a:r>
              <a:rPr lang="es-UY" sz="2200"/>
              <a:t> presupuestarios y </a:t>
            </a:r>
          </a:p>
          <a:p>
            <a:pPr lvl="1"/>
            <a:r>
              <a:rPr lang="es-UY" sz="2200"/>
              <a:t>los </a:t>
            </a:r>
            <a:r>
              <a:rPr lang="es-UY" sz="2200">
                <a:solidFill>
                  <a:srgbClr val="CC3300"/>
                </a:solidFill>
              </a:rPr>
              <a:t>resultados</a:t>
            </a:r>
            <a:r>
              <a:rPr lang="es-UY" sz="2200"/>
              <a:t> </a:t>
            </a:r>
          </a:p>
          <a:p>
            <a:pPr>
              <a:buFont typeface="Wingdings" pitchFamily="2" charset="2"/>
              <a:buNone/>
            </a:pPr>
            <a:r>
              <a:rPr lang="es-UY" sz="2600"/>
              <a:t>		</a:t>
            </a:r>
            <a:r>
              <a:rPr lang="es-UY" sz="2400"/>
              <a:t>…es sumamente débil.</a:t>
            </a:r>
            <a:r>
              <a:rPr lang="es-UY" sz="2600"/>
              <a:t> </a:t>
            </a:r>
          </a:p>
          <a:p>
            <a:endParaRPr lang="es-UY" sz="2600"/>
          </a:p>
          <a:p>
            <a:r>
              <a:rPr lang="es-UY" sz="2400">
                <a:solidFill>
                  <a:srgbClr val="CC3300"/>
                </a:solidFill>
              </a:rPr>
              <a:t>El objetivo</a:t>
            </a:r>
            <a:r>
              <a:rPr lang="es-UY" sz="2400"/>
              <a:t> de este informe es analizar las posibilidades de avanzar en la </a:t>
            </a:r>
            <a:r>
              <a:rPr lang="es-UY" sz="2400">
                <a:solidFill>
                  <a:srgbClr val="CC3300"/>
                </a:solidFill>
              </a:rPr>
              <a:t>articulación</a:t>
            </a:r>
            <a:r>
              <a:rPr lang="es-UY" sz="2400"/>
              <a:t> de la programación estratégica gubernamental con la asignación y aplicación de recursos presupuestarios del sector público, tomando en cuenta algunas experiencias realizadas en </a:t>
            </a:r>
            <a:r>
              <a:rPr lang="es-UY" sz="2400">
                <a:solidFill>
                  <a:srgbClr val="CC3300"/>
                </a:solidFill>
              </a:rPr>
              <a:t>Brasil, Colombia, Guatemala, México y Uruguay</a:t>
            </a:r>
            <a:r>
              <a:rPr lang="es-UY" sz="2400"/>
              <a:t> </a:t>
            </a:r>
          </a:p>
        </p:txBody>
      </p:sp>
      <p:sp>
        <p:nvSpPr>
          <p:cNvPr id="346119" name="Text Box 7"/>
          <p:cNvSpPr txBox="1">
            <a:spLocks noChangeArrowheads="1"/>
          </p:cNvSpPr>
          <p:nvPr/>
        </p:nvSpPr>
        <p:spPr bwMode="auto">
          <a:xfrm>
            <a:off x="2319338" y="84138"/>
            <a:ext cx="2420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UY" sz="2800" b="1">
                <a:solidFill>
                  <a:schemeClr val="tx2"/>
                </a:solidFill>
              </a:rPr>
              <a:t>Presentación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85812"/>
          </a:xfrm>
        </p:spPr>
        <p:txBody>
          <a:bodyPr/>
          <a:lstStyle/>
          <a:p>
            <a:r>
              <a:rPr lang="es-UY" sz="2000"/>
              <a:t>La formulación del presupuesto es una instancia de tensión</a:t>
            </a:r>
            <a:endParaRPr lang="es-ES" sz="2000"/>
          </a:p>
        </p:txBody>
      </p:sp>
      <p:sp>
        <p:nvSpPr>
          <p:cNvPr id="352261" name="AutoShape 5"/>
          <p:cNvSpPr>
            <a:spLocks noChangeAspect="1" noChangeArrowheads="1"/>
          </p:cNvSpPr>
          <p:nvPr/>
        </p:nvSpPr>
        <p:spPr bwMode="auto">
          <a:xfrm>
            <a:off x="1476375" y="1268413"/>
            <a:ext cx="6427788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2262" name="Rectangle 6"/>
          <p:cNvSpPr>
            <a:spLocks noChangeArrowheads="1"/>
          </p:cNvSpPr>
          <p:nvPr/>
        </p:nvSpPr>
        <p:spPr bwMode="auto">
          <a:xfrm>
            <a:off x="395288" y="2620963"/>
            <a:ext cx="1584325" cy="3328987"/>
          </a:xfrm>
          <a:prstGeom prst="rect">
            <a:avLst/>
          </a:prstGeom>
          <a:solidFill>
            <a:srgbClr val="FFFFFF"/>
          </a:solidFill>
          <a:ln w="76200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r>
              <a:rPr lang="es-ES" b="1"/>
              <a:t>Guardianes del tesoro</a:t>
            </a:r>
          </a:p>
          <a:p>
            <a:endParaRPr lang="es-ES" sz="1600"/>
          </a:p>
          <a:p>
            <a:r>
              <a:rPr lang="es-ES" sz="1600"/>
              <a:t>Poder Ejecutivo</a:t>
            </a:r>
          </a:p>
          <a:p>
            <a:endParaRPr lang="es-ES" sz="1600"/>
          </a:p>
          <a:p>
            <a:pPr>
              <a:buFont typeface="Symbol" pitchFamily="18" charset="2"/>
              <a:buChar char="·"/>
            </a:pPr>
            <a:r>
              <a:rPr lang="es-ES" sz="1600"/>
              <a:t>Ministerio de Finanzas (MF)</a:t>
            </a:r>
          </a:p>
          <a:p>
            <a:pPr>
              <a:buFont typeface="Symbol" pitchFamily="18" charset="2"/>
              <a:buNone/>
            </a:pPr>
            <a:endParaRPr lang="es-ES" sz="1600"/>
          </a:p>
          <a:p>
            <a:pPr>
              <a:buFont typeface="Symbol" pitchFamily="18" charset="2"/>
              <a:buChar char="·"/>
            </a:pPr>
            <a:r>
              <a:rPr lang="es-ES" sz="1600"/>
              <a:t>Oficina de Planificación (OP)</a:t>
            </a:r>
          </a:p>
          <a:p>
            <a:endParaRPr lang="es-ES" sz="1600"/>
          </a:p>
        </p:txBody>
      </p:sp>
      <p:sp>
        <p:nvSpPr>
          <p:cNvPr id="352263" name="Rectangle 7"/>
          <p:cNvSpPr>
            <a:spLocks noChangeArrowheads="1"/>
          </p:cNvSpPr>
          <p:nvPr/>
        </p:nvSpPr>
        <p:spPr bwMode="auto">
          <a:xfrm>
            <a:off x="3203575" y="3573463"/>
            <a:ext cx="3097213" cy="230346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600" b="1"/>
              <a:t>Los actores</a:t>
            </a:r>
          </a:p>
          <a:p>
            <a:pPr>
              <a:buFontTx/>
              <a:buChar char="•"/>
            </a:pPr>
            <a:r>
              <a:rPr lang="es-ES" sz="1600"/>
              <a:t>Poder Ejecutivo </a:t>
            </a:r>
          </a:p>
          <a:p>
            <a:pPr>
              <a:buFontTx/>
              <a:buChar char="•"/>
            </a:pPr>
            <a:r>
              <a:rPr lang="es-ES" sz="1600"/>
              <a:t>Poder Legislativo</a:t>
            </a:r>
          </a:p>
          <a:p>
            <a:pPr>
              <a:buFontTx/>
              <a:buChar char="•"/>
            </a:pPr>
            <a:r>
              <a:rPr lang="es-ES" sz="1600"/>
              <a:t>Funcionarios públicos</a:t>
            </a:r>
          </a:p>
          <a:p>
            <a:pPr>
              <a:buFontTx/>
              <a:buChar char="•"/>
            </a:pPr>
            <a:r>
              <a:rPr lang="es-ES" sz="1600"/>
              <a:t>Grupos de Presión (grupos empresariales, sindicatos, ONG</a:t>
            </a:r>
            <a:r>
              <a:rPr lang="es-ES" sz="1600">
                <a:solidFill>
                  <a:srgbClr val="0000FF"/>
                </a:solidFill>
              </a:rPr>
              <a:t>)</a:t>
            </a:r>
          </a:p>
          <a:p>
            <a:pPr>
              <a:buFontTx/>
              <a:buChar char="•"/>
            </a:pPr>
            <a:endParaRPr lang="es-ES" sz="1600"/>
          </a:p>
          <a:p>
            <a:pPr>
              <a:buFontTx/>
              <a:buChar char="•"/>
            </a:pPr>
            <a:endParaRPr lang="es-ES" sz="1600"/>
          </a:p>
        </p:txBody>
      </p:sp>
      <p:sp>
        <p:nvSpPr>
          <p:cNvPr id="352264" name="Rectangle 8"/>
          <p:cNvSpPr>
            <a:spLocks noChangeArrowheads="1"/>
          </p:cNvSpPr>
          <p:nvPr/>
        </p:nvSpPr>
        <p:spPr bwMode="auto">
          <a:xfrm>
            <a:off x="6948488" y="2420938"/>
            <a:ext cx="1655762" cy="3455987"/>
          </a:xfrm>
          <a:prstGeom prst="rect">
            <a:avLst/>
          </a:prstGeom>
          <a:solidFill>
            <a:srgbClr val="FFFFFF"/>
          </a:solidFill>
          <a:ln w="5715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r>
              <a:rPr lang="es-ES" b="1"/>
              <a:t>Defensores de los programas</a:t>
            </a:r>
          </a:p>
          <a:p>
            <a:endParaRPr lang="es-ES" b="1"/>
          </a:p>
          <a:p>
            <a:r>
              <a:rPr lang="es-ES" sz="1600"/>
              <a:t>Directores políticos y técnicos de los organismos (algunos del partido de gobierno, otros de la oposición).</a:t>
            </a:r>
          </a:p>
          <a:p>
            <a:endParaRPr lang="es-ES" sz="1600"/>
          </a:p>
        </p:txBody>
      </p:sp>
      <p:sp>
        <p:nvSpPr>
          <p:cNvPr id="352265" name="Oval 9"/>
          <p:cNvSpPr>
            <a:spLocks noChangeArrowheads="1"/>
          </p:cNvSpPr>
          <p:nvPr/>
        </p:nvSpPr>
        <p:spPr bwMode="auto">
          <a:xfrm>
            <a:off x="2700338" y="1125538"/>
            <a:ext cx="3817937" cy="11509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es-ES" sz="2400" b="1"/>
              <a:t>El presupuesto</a:t>
            </a:r>
          </a:p>
          <a:p>
            <a:pPr algn="ctr"/>
            <a:r>
              <a:rPr lang="es-ES" sz="2400" b="1"/>
              <a:t>Reglas de juego</a:t>
            </a:r>
          </a:p>
          <a:p>
            <a:endParaRPr lang="es-ES" sz="1600" b="1"/>
          </a:p>
        </p:txBody>
      </p:sp>
      <p:sp>
        <p:nvSpPr>
          <p:cNvPr id="352269" name="AutoShape 13"/>
          <p:cNvSpPr>
            <a:spLocks noChangeArrowheads="1"/>
          </p:cNvSpPr>
          <p:nvPr/>
        </p:nvSpPr>
        <p:spPr bwMode="auto">
          <a:xfrm rot="-1050439">
            <a:off x="1835150" y="2420938"/>
            <a:ext cx="2087563" cy="503237"/>
          </a:xfrm>
          <a:prstGeom prst="curvedUpArrow">
            <a:avLst>
              <a:gd name="adj1" fmla="val 82965"/>
              <a:gd name="adj2" fmla="val 165931"/>
              <a:gd name="adj3" fmla="val 33333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270" name="AutoShape 14"/>
          <p:cNvSpPr>
            <a:spLocks noChangeArrowheads="1"/>
          </p:cNvSpPr>
          <p:nvPr/>
        </p:nvSpPr>
        <p:spPr bwMode="auto">
          <a:xfrm rot="1509038" flipH="1">
            <a:off x="4787900" y="2420938"/>
            <a:ext cx="2197100" cy="574675"/>
          </a:xfrm>
          <a:prstGeom prst="curvedUpArrow">
            <a:avLst>
              <a:gd name="adj1" fmla="val 76464"/>
              <a:gd name="adj2" fmla="val 15292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271" name="AutoShape 15"/>
          <p:cNvSpPr>
            <a:spLocks noChangeArrowheads="1"/>
          </p:cNvSpPr>
          <p:nvPr/>
        </p:nvSpPr>
        <p:spPr bwMode="auto">
          <a:xfrm>
            <a:off x="4356100" y="3141663"/>
            <a:ext cx="576263" cy="287337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543800" cy="1079500"/>
          </a:xfrm>
        </p:spPr>
        <p:txBody>
          <a:bodyPr/>
          <a:lstStyle/>
          <a:p>
            <a:r>
              <a:rPr lang="es-UY" sz="2400"/>
              <a:t>L</a:t>
            </a:r>
            <a:r>
              <a:rPr lang="es-UY" sz="2200"/>
              <a:t>as innovaciones introducidas en los sistemas presupuestarios se pueden clasificar en tres niveles </a:t>
            </a:r>
            <a:r>
              <a:rPr lang="es-UY" sz="2200" i="1"/>
              <a:t/>
            </a:r>
            <a:br>
              <a:rPr lang="es-UY" sz="2200" i="1"/>
            </a:br>
            <a:endParaRPr lang="es-ES" sz="2200" i="1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424863" cy="5005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UY" sz="2000" i="1">
                <a:solidFill>
                  <a:srgbClr val="CC3300"/>
                </a:solidFill>
              </a:rPr>
              <a:t>Innovaciones a nivel macroeconómico:</a:t>
            </a:r>
            <a:endParaRPr lang="es-UY" sz="2000"/>
          </a:p>
          <a:p>
            <a:pPr lvl="3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UY"/>
              <a:t>marco macroeconómico de mediano plazo. </a:t>
            </a:r>
          </a:p>
          <a:p>
            <a:pPr lvl="3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UY"/>
              <a:t>reglas de responsabilidad fiscal. </a:t>
            </a:r>
          </a:p>
          <a:p>
            <a:pPr lvl="3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UY"/>
              <a:t>presupuesto integrales. </a:t>
            </a:r>
            <a:endParaRPr lang="es-UY" i="1"/>
          </a:p>
          <a:p>
            <a:pPr>
              <a:lnSpc>
                <a:spcPct val="80000"/>
              </a:lnSpc>
            </a:pPr>
            <a:endParaRPr lang="es-UY" sz="2000" i="1"/>
          </a:p>
          <a:p>
            <a:pPr>
              <a:lnSpc>
                <a:spcPct val="80000"/>
              </a:lnSpc>
            </a:pPr>
            <a:r>
              <a:rPr lang="es-UY" sz="2000" i="1">
                <a:solidFill>
                  <a:srgbClr val="CC3300"/>
                </a:solidFill>
              </a:rPr>
              <a:t>Innovaciones a nivel meso / asignación presupuestaria estratégica: </a:t>
            </a:r>
            <a:r>
              <a:rPr lang="es-UY" sz="2000"/>
              <a:t> </a:t>
            </a:r>
          </a:p>
          <a:p>
            <a:pPr lvl="3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UY"/>
              <a:t>Flexibilidad en la asignación. </a:t>
            </a:r>
          </a:p>
          <a:p>
            <a:pPr lvl="3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UY"/>
              <a:t>Selección de objetivos estratégicos es política, no técnica.</a:t>
            </a:r>
          </a:p>
          <a:p>
            <a:pPr lvl="3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UY"/>
              <a:t>Resultados de la gestión deben tener consecuencias.</a:t>
            </a:r>
          </a:p>
          <a:p>
            <a:pPr lvl="3">
              <a:lnSpc>
                <a:spcPct val="80000"/>
              </a:lnSpc>
              <a:buFont typeface="Wingdings" pitchFamily="2" charset="2"/>
              <a:buNone/>
            </a:pPr>
            <a:endParaRPr lang="es-UY"/>
          </a:p>
          <a:p>
            <a:pPr>
              <a:lnSpc>
                <a:spcPct val="80000"/>
              </a:lnSpc>
            </a:pPr>
            <a:r>
              <a:rPr lang="es-UY" sz="2000" i="1">
                <a:solidFill>
                  <a:srgbClr val="CC3300"/>
                </a:solidFill>
              </a:rPr>
              <a:t>Las innovaciones a nivel microeconómico / </a:t>
            </a:r>
            <a:r>
              <a:rPr lang="es-UY" sz="2000">
                <a:solidFill>
                  <a:srgbClr val="CC3300"/>
                </a:solidFill>
              </a:rPr>
              <a:t>refieren al presupuesto y su resultado esperado, eficacia, eficiencia y calidad en la gestión:</a:t>
            </a:r>
          </a:p>
          <a:p>
            <a:pPr lvl="3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UY"/>
              <a:t>Presupuesto debe brindar información sobre la cantidad, calidad  y el costo real de los productos y servicios a los ciudadanos. </a:t>
            </a:r>
          </a:p>
          <a:p>
            <a:pPr lvl="3">
              <a:lnSpc>
                <a:spcPct val="80000"/>
              </a:lnSpc>
              <a:buFont typeface="Wingdings" pitchFamily="2" charset="2"/>
              <a:buBlip>
                <a:blip r:embed="rId2"/>
              </a:buBlip>
            </a:pPr>
            <a:r>
              <a:rPr lang="es-UY"/>
              <a:t>Los ciudadanos evaluarán al gobierno a través de los servicios públicos que reciben.</a:t>
            </a:r>
            <a:endParaRPr lang="es-ES"/>
          </a:p>
          <a:p>
            <a:pPr>
              <a:lnSpc>
                <a:spcPct val="80000"/>
              </a:lnSpc>
            </a:pPr>
            <a:r>
              <a:rPr lang="es-ES" sz="900"/>
              <a:t/>
            </a:r>
            <a:br>
              <a:rPr lang="es-ES" sz="900"/>
            </a:br>
            <a:endParaRPr lang="es-ES" sz="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UY" sz="2800"/>
              <a:t>¿Cómo es el proceso de integración del plan y el presupuesto? - 1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91512" cy="4949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UY" sz="2200"/>
              <a:t>En todos los países analizados se ha avanzado en el logro de una mayor articulación entre plan y presupuesto.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UY" sz="2200"/>
              <a:t> </a:t>
            </a:r>
          </a:p>
          <a:p>
            <a:pPr>
              <a:lnSpc>
                <a:spcPct val="80000"/>
              </a:lnSpc>
            </a:pPr>
            <a:r>
              <a:rPr lang="es-UY" sz="2200"/>
              <a:t>La mayor claridad estratégica ha mejorado la dinámica de la gestión del Estado y sus resultados. </a:t>
            </a:r>
          </a:p>
          <a:p>
            <a:pPr>
              <a:lnSpc>
                <a:spcPct val="80000"/>
              </a:lnSpc>
            </a:pPr>
            <a:endParaRPr lang="es-UY" sz="2200"/>
          </a:p>
          <a:p>
            <a:pPr>
              <a:lnSpc>
                <a:spcPct val="80000"/>
              </a:lnSpc>
            </a:pPr>
            <a:r>
              <a:rPr lang="es-UY" sz="2200"/>
              <a:t>La articulación se ha producido más en el momento de la formulación que en el de la ejecución. </a:t>
            </a:r>
          </a:p>
          <a:p>
            <a:pPr>
              <a:lnSpc>
                <a:spcPct val="80000"/>
              </a:lnSpc>
            </a:pPr>
            <a:endParaRPr lang="es-UY" sz="2200"/>
          </a:p>
          <a:p>
            <a:pPr>
              <a:lnSpc>
                <a:spcPct val="80000"/>
              </a:lnSpc>
            </a:pPr>
            <a:r>
              <a:rPr lang="es-UY" sz="2200"/>
              <a:t>La consecuencia es que los resultados:</a:t>
            </a:r>
          </a:p>
          <a:p>
            <a:pPr lvl="2">
              <a:lnSpc>
                <a:spcPct val="80000"/>
              </a:lnSpc>
            </a:pPr>
            <a:r>
              <a:rPr lang="es-UY" sz="2200"/>
              <a:t>no afectan la asignación presupuestaria del año siguiente.</a:t>
            </a:r>
          </a:p>
          <a:p>
            <a:pPr lvl="2">
              <a:lnSpc>
                <a:spcPct val="80000"/>
              </a:lnSpc>
            </a:pPr>
            <a:r>
              <a:rPr lang="es-UY" sz="2200"/>
              <a:t>no tiene consecuencias para los </a:t>
            </a:r>
            <a:r>
              <a:rPr lang="es-UY" sz="2200">
                <a:solidFill>
                  <a:srgbClr val="CC3300"/>
                </a:solidFill>
              </a:rPr>
              <a:t>organismos</a:t>
            </a:r>
            <a:r>
              <a:rPr lang="es-UY" sz="2200"/>
              <a:t>, para los </a:t>
            </a:r>
            <a:r>
              <a:rPr lang="es-UY" sz="2200">
                <a:solidFill>
                  <a:srgbClr val="CC3300"/>
                </a:solidFill>
              </a:rPr>
              <a:t>jerarcas </a:t>
            </a:r>
            <a:r>
              <a:rPr lang="es-UY" sz="2200"/>
              <a:t>ni para los </a:t>
            </a:r>
            <a:r>
              <a:rPr lang="es-UY" sz="2200">
                <a:solidFill>
                  <a:srgbClr val="CC3300"/>
                </a:solidFill>
              </a:rPr>
              <a:t>funcionarios</a:t>
            </a:r>
            <a:r>
              <a:rPr lang="es-UY" sz="2200"/>
              <a:t>. </a:t>
            </a:r>
          </a:p>
          <a:p>
            <a:pPr lvl="2">
              <a:lnSpc>
                <a:spcPct val="80000"/>
              </a:lnSpc>
            </a:pPr>
            <a:r>
              <a:rPr lang="es-UY" sz="2200">
                <a:solidFill>
                  <a:srgbClr val="CC3300"/>
                </a:solidFill>
              </a:rPr>
              <a:t>El Parlamento no utiliza la información</a:t>
            </a:r>
            <a:r>
              <a:rPr lang="es-UY" sz="2200"/>
              <a:t> en forma significativa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s-UY"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UY" sz="2800"/>
              <a:t>¿Cómo es el proceso de integración del plan y el presupuesto? - 2</a:t>
            </a:r>
            <a:endParaRPr lang="pt-BR" sz="280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UY" sz="2400"/>
          </a:p>
          <a:p>
            <a:pPr>
              <a:lnSpc>
                <a:spcPct val="80000"/>
              </a:lnSpc>
            </a:pPr>
            <a:r>
              <a:rPr lang="es-UY" sz="2400"/>
              <a:t>La principal utilidad actual de los sistemas de gestión es poder  dar cuenta de los éxitos de las políticas de los gobiernos.</a:t>
            </a:r>
          </a:p>
          <a:p>
            <a:pPr>
              <a:lnSpc>
                <a:spcPct val="80000"/>
              </a:lnSpc>
            </a:pPr>
            <a:endParaRPr lang="es-UY" sz="2400"/>
          </a:p>
          <a:p>
            <a:pPr>
              <a:lnSpc>
                <a:spcPct val="80000"/>
              </a:lnSpc>
            </a:pPr>
            <a:r>
              <a:rPr lang="es-UY" sz="2400"/>
              <a:t>La débil articulación se observa en que los sistemas están enfocados a informar sobre el logro de metas (indicadores de cobertura) pero no informan sobre el costo de las mismas, la calidad de los servicios, ni  el impacto.</a:t>
            </a:r>
          </a:p>
          <a:p>
            <a:pPr>
              <a:lnSpc>
                <a:spcPct val="80000"/>
              </a:lnSpc>
            </a:pPr>
            <a:endParaRPr lang="es-UY" sz="2400"/>
          </a:p>
          <a:p>
            <a:pPr>
              <a:lnSpc>
                <a:spcPct val="80000"/>
              </a:lnSpc>
            </a:pPr>
            <a:r>
              <a:rPr lang="es-UY" sz="2400"/>
              <a:t>No se puede disminuir la importancia de la existencia e aplicación de un clasificador común. </a:t>
            </a:r>
          </a:p>
          <a:p>
            <a:endParaRPr lang="pt-BR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672" name="Rectangle 20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UY" sz="2800"/>
              <a:t>TABLA 1</a:t>
            </a:r>
            <a:br>
              <a:rPr lang="es-UY" sz="2800"/>
            </a:br>
            <a:r>
              <a:rPr lang="es-UY" sz="2800"/>
              <a:t>Contornos generales</a:t>
            </a:r>
          </a:p>
        </p:txBody>
      </p:sp>
      <p:graphicFrame>
        <p:nvGraphicFramePr>
          <p:cNvPr id="361678" name="Group 206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413250"/>
        </p:xfrm>
        <a:graphic>
          <a:graphicData uri="http://schemas.openxmlformats.org/drawingml/2006/table">
            <a:tbl>
              <a:tblPr/>
              <a:tblGrid>
                <a:gridCol w="1473200"/>
                <a:gridCol w="1317625"/>
                <a:gridCol w="1317625"/>
                <a:gridCol w="1317625"/>
                <a:gridCol w="1317625"/>
                <a:gridCol w="14859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UY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Brasil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Colombia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Guatemala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México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Uruguay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¿Existen normas de responsabilidad fiscal?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Ley  de Responsabilidad Fiscal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Ley anual de Directrices  presupuestarias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í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Ley de Responsabilidad y Transparencia Fiscal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Sí.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Capítulo II del Título  de la Ley Federal de Presupuesto y Responsabilidad Hacendaria  2006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 el Presupuesto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¿Existe un clasificador común para todos los organismos del presupuesto?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 a nivel federal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¿Existe un clasificador común para todos los organismos públicos?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  a nivel federal excepto para el Banco de México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¿Existe un sistema integrado que permita informar sobre la totalidad del gasto público?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 fase de implementación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Sistema Integral de Información de los Ingresos y Gasto Público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72000" marR="18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4" name="Rectangle 4"/>
          <p:cNvSpPr>
            <a:spLocks noChangeArrowheads="1"/>
          </p:cNvSpPr>
          <p:nvPr/>
        </p:nvSpPr>
        <p:spPr bwMode="auto">
          <a:xfrm>
            <a:off x="323850" y="36513"/>
            <a:ext cx="7643813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 sz="2000" b="1">
                <a:solidFill>
                  <a:srgbClr val="003399"/>
                </a:solidFill>
              </a:rPr>
              <a:t>TABLA 2</a:t>
            </a:r>
          </a:p>
          <a:p>
            <a:pPr algn="just"/>
            <a:r>
              <a:rPr lang="en-US" sz="2000" b="1">
                <a:solidFill>
                  <a:srgbClr val="003399"/>
                </a:solidFill>
              </a:rPr>
              <a:t>Características de los planes estratégicos de los cinco países</a:t>
            </a:r>
            <a:endParaRPr lang="en-US" sz="2000">
              <a:solidFill>
                <a:srgbClr val="003399"/>
              </a:solidFill>
            </a:endParaRPr>
          </a:p>
          <a:p>
            <a:pPr algn="just"/>
            <a:endParaRPr lang="en-US"/>
          </a:p>
        </p:txBody>
      </p:sp>
      <p:graphicFrame>
        <p:nvGraphicFramePr>
          <p:cNvPr id="358645" name="Group 245"/>
          <p:cNvGraphicFramePr>
            <a:graphicFrameLocks noGrp="1"/>
          </p:cNvGraphicFramePr>
          <p:nvPr/>
        </p:nvGraphicFramePr>
        <p:xfrm>
          <a:off x="107950" y="1100138"/>
          <a:ext cx="8785225" cy="5186362"/>
        </p:xfrm>
        <a:graphic>
          <a:graphicData uri="http://schemas.openxmlformats.org/drawingml/2006/table">
            <a:tbl>
              <a:tblPr/>
              <a:tblGrid>
                <a:gridCol w="1168400"/>
                <a:gridCol w="1779588"/>
                <a:gridCol w="1444625"/>
                <a:gridCol w="1460500"/>
                <a:gridCol w="1628775"/>
                <a:gridCol w="1303337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UY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Brasil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Colombia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Guatemala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México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Uruguay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Sistema  de planificación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Sistema de Planificación y Presupuesto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Planes Plurianuales PPA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Sistema de Metas de Gobierno (SIGOB)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 Nacional de Desarrollo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Sistema de Metas Presidenciales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(SIGOB)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Sistema de Metas  Presidenciales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Plan Nacional de Desarrollo y Programa Nacional de Financiamiento del Desarrollo (PRONAFIDE)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Sistema de Evaluación de la Gestión y Planes Estratégicos de Gestión Sistema SEV –PEG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Organismo que lo administra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Ministerio de Planificación, Presupuesto y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Gestión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Dirección Nacional de Planeamiento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SINERGIA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Secretaria de Planificación y Programación Presupuestaria.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Oficina de la Presidencia para la Innovación Gubernamental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Oficina de Planeamiento y Presupuesto de la Presidencia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 cuantifican los costos de las metas de gestión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No, solo cuando dependen de un proyecto de inversión.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Sí, se cuantifica el valor previsto del PND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partir de 2006 existirá un presupuesto plurianual que vincula plan y presupuesto.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 asignación de recursos se da a nivel de las actividades institucionales y no de los objetivos, metas e indicadores que se vinculan a ésta.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 el presupuesto se estimó el costo  de 100 metas, luego habrá que comparar esta estimación con el costo de ejecución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Evaluación y calificación de Resultados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Sí, sistema de evaluación de los PPA por proyecto, por organismo y por sector.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Parcial. Solo en lo referido a innovación y calidad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Parcial. Sólo en una unidad ejecutora.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Consecuencias de los resultados de la gestión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 publica información de los organismos que han obtenido resultados exitosos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explícitos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 Presidente establece  comunicación con responsables de resultados.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Solo cuando ha sido previsto en Convenios de Desempeño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Premios y Reconocimientos a la Innovación y Calidad en la Administración Pública.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Premios individuales a partir de logro de metas de unidad ejecutora en la Dirección General Impositiva.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640" name="Rectangle 240"/>
          <p:cNvSpPr>
            <a:spLocks noChangeArrowheads="1"/>
          </p:cNvSpPr>
          <p:nvPr/>
        </p:nvSpPr>
        <p:spPr bwMode="auto">
          <a:xfrm>
            <a:off x="0" y="603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UY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>
                <a:solidFill>
                  <a:srgbClr val="003399"/>
                </a:solidFill>
              </a:rPr>
              <a:t>TABLA 3</a:t>
            </a:r>
            <a:br>
              <a:rPr lang="es-ES" sz="2400">
                <a:solidFill>
                  <a:srgbClr val="003399"/>
                </a:solidFill>
              </a:rPr>
            </a:br>
            <a:r>
              <a:rPr lang="es-ES" sz="2400">
                <a:solidFill>
                  <a:srgbClr val="003399"/>
                </a:solidFill>
              </a:rPr>
              <a:t> Los proyectos de inversión y los resultados</a:t>
            </a:r>
            <a:r>
              <a:rPr lang="es-ES" sz="2400" b="0">
                <a:solidFill>
                  <a:srgbClr val="003399"/>
                </a:solidFill>
              </a:rPr>
              <a:t/>
            </a:r>
            <a:br>
              <a:rPr lang="es-ES" sz="2400" b="0">
                <a:solidFill>
                  <a:srgbClr val="003399"/>
                </a:solidFill>
              </a:rPr>
            </a:br>
            <a:endParaRPr lang="es-UY" sz="2400" b="0">
              <a:solidFill>
                <a:srgbClr val="003399"/>
              </a:solidFill>
            </a:endParaRPr>
          </a:p>
        </p:txBody>
      </p:sp>
      <p:graphicFrame>
        <p:nvGraphicFramePr>
          <p:cNvPr id="360689" name="Group 241"/>
          <p:cNvGraphicFramePr>
            <a:graphicFrameLocks noGrp="1"/>
          </p:cNvGraphicFramePr>
          <p:nvPr/>
        </p:nvGraphicFramePr>
        <p:xfrm>
          <a:off x="323850" y="1557338"/>
          <a:ext cx="8424863" cy="4608512"/>
        </p:xfrm>
        <a:graphic>
          <a:graphicData uri="http://schemas.openxmlformats.org/drawingml/2006/table">
            <a:tbl>
              <a:tblPr/>
              <a:tblGrid>
                <a:gridCol w="1304925"/>
                <a:gridCol w="1584325"/>
                <a:gridCol w="1211263"/>
                <a:gridCol w="1395412"/>
                <a:gridCol w="1441450"/>
                <a:gridCol w="1487488"/>
              </a:tblGrid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UY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Brasil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Colombia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Guatemala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Mexico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Uruguay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Sistemas  de  información sobre proyectos de inversión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Sistema  de Informaciones Gerenciales y de Planeamiento (SIG Plan)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Seguimiento de Proyectos de Inversión (SPI)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Sistema Nacional de Inversión Pública (SNIP)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Cartera de Programas y Proyectos de Inversión (PPI)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Sistema de información y seguimiento de la inversión (SISI)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Organismo que lo administra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Ministerio de Planificación, Presupuesto y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Gestión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Dirección Nacional de Planeamiento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SINERGIA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Secretaria de Planificación y Programación Presupuestaria de la Presidencia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Unidad de Inversiones de la Secretaría de Hacienda y Crédito Público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Oficina de Planeamiento y Presupuesto de la Presidencia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Información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Organismos, sectores, regiones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Organismos, sectores, regiones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Organismos, sectores, regiones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Organismos, sectores, regiones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Organismos, sectores, regiones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Evaluación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Si,  avance físico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Eficacia  y eficiencia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productos y resultados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Eficacia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 Post  relación costo/beneficio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Eficacia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Avance físico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Resultados de evaluación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Destaque de éxitos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Destaque de éxitos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Redefinición del plan y orientación para el presupuesto anual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Destaque de éxitos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Redefinición del plan y orientación para el presupuesto anual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ed">
  <a:themeElements>
    <a:clrScheme name="Red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1000</TotalTime>
  <Words>1846</Words>
  <Application>Microsoft Office PowerPoint</Application>
  <PresentationFormat>On-screen Show (4:3)</PresentationFormat>
  <Paragraphs>267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Wingdings</vt:lpstr>
      <vt:lpstr>Symbol</vt:lpstr>
      <vt:lpstr>Batang</vt:lpstr>
      <vt:lpstr>Red</vt:lpstr>
      <vt:lpstr>Sistemas de planificación estratégica e innovaciones presupuestarias</vt:lpstr>
      <vt:lpstr>  </vt:lpstr>
      <vt:lpstr>La formulación del presupuesto es una instancia de tensión</vt:lpstr>
      <vt:lpstr>Las innovaciones introducidas en los sistemas presupuestarios se pueden clasificar en tres niveles  </vt:lpstr>
      <vt:lpstr>¿Cómo es el proceso de integración del plan y el presupuesto? - 1</vt:lpstr>
      <vt:lpstr>¿Cómo es el proceso de integración del plan y el presupuesto? - 2</vt:lpstr>
      <vt:lpstr>TABLA 1 Contornos generales</vt:lpstr>
      <vt:lpstr>Slide 8</vt:lpstr>
      <vt:lpstr>TABLA 3  Los proyectos de inversión y los resultados </vt:lpstr>
      <vt:lpstr>TABLA 4 El Presupuesto operativo</vt:lpstr>
      <vt:lpstr>Principales innovaciones en los cinco países - 1</vt:lpstr>
      <vt:lpstr>Principales innovaciones en los cinco países – 2  </vt:lpstr>
      <vt:lpstr>¿ Cambios en las instituciones son determinantes? </vt:lpstr>
      <vt:lpstr>El rol de los organismos internacionales - 2</vt:lpstr>
      <vt:lpstr>El rol de los organismos internacionales - 2</vt:lpstr>
      <vt:lpstr>A modo de conclusión</vt:lpstr>
    </vt:vector>
  </TitlesOfParts>
  <Company>Centro de Investigaciones Económicas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CINVE</dc:creator>
  <cp:lastModifiedBy>anarod</cp:lastModifiedBy>
  <cp:revision>22</cp:revision>
  <cp:lastPrinted>1601-01-01T00:00:00Z</cp:lastPrinted>
  <dcterms:created xsi:type="dcterms:W3CDTF">2006-05-02T20:29:03Z</dcterms:created>
  <dcterms:modified xsi:type="dcterms:W3CDTF">2010-07-11T22:21:00Z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