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p:sldMasterIdLst>
    <p:sldMasterId id="2147483648" r:id="rId1"/>
  </p:sldMasterIdLst>
  <p:sldIdLst>
    <p:sldId id="256" r:id="rId2"/>
    <p:sldId id="295" r:id="rId3"/>
    <p:sldId id="260" r:id="rId4"/>
    <p:sldId id="279" r:id="rId5"/>
    <p:sldId id="277" r:id="rId6"/>
    <p:sldId id="283" r:id="rId7"/>
    <p:sldId id="262" r:id="rId8"/>
    <p:sldId id="281" r:id="rId9"/>
    <p:sldId id="282" r:id="rId10"/>
    <p:sldId id="263" r:id="rId11"/>
    <p:sldId id="264" r:id="rId12"/>
    <p:sldId id="265" r:id="rId13"/>
    <p:sldId id="266" r:id="rId14"/>
    <p:sldId id="267" r:id="rId15"/>
    <p:sldId id="268" r:id="rId16"/>
    <p:sldId id="270" r:id="rId17"/>
    <p:sldId id="271" r:id="rId18"/>
    <p:sldId id="272" r:id="rId19"/>
    <p:sldId id="273" r:id="rId20"/>
    <p:sldId id="280" r:id="rId21"/>
    <p:sldId id="274" r:id="rId22"/>
    <p:sldId id="275" r:id="rId23"/>
    <p:sldId id="300" r:id="rId24"/>
    <p:sldId id="302" r:id="rId25"/>
    <p:sldId id="276" r:id="rId26"/>
    <p:sldId id="284" r:id="rId27"/>
    <p:sldId id="288" r:id="rId28"/>
    <p:sldId id="287" r:id="rId29"/>
    <p:sldId id="290" r:id="rId30"/>
    <p:sldId id="292" r:id="rId31"/>
    <p:sldId id="294" r:id="rId32"/>
    <p:sldId id="296" r:id="rId33"/>
    <p:sldId id="297" r:id="rId34"/>
    <p:sldId id="298" r:id="rId3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CCEC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54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3FD604B-6F85-4E2D-BA61-FA5A549E6DF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4735982-2923-49E5-9F54-64E049D2861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0AC042D-C536-4DB5-A0D6-D86F114DF8A7}"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D2B667D-65EE-456C-B481-0070077B443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0B9057-5B40-4B93-B54C-C05EFB03850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B9CB66F-71E7-48FF-A3F0-01000EA3062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8701DA33-0732-4011-BC96-74DB88174EE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B0A4DB75-7A27-414D-B3EA-2BEF3E5EC39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932B0F0-3785-48CE-8B19-BCF352B4489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A096540-6DDC-468B-9361-14937C93181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3CD804D3-723B-4917-8B49-1C77C131566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CFF"/>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D78BACA4-409E-44BA-90E7-FBBFE4B2A87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anim calcmode="lin" valueType="num">
                                      <p:cBhvr additive="base">
                                        <p:cTn id="7" dur="500" fill="hold"/>
                                        <p:tgtEl>
                                          <p:spTgt spid="10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7">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xEl>
                                              <p:pRg st="0" end="0"/>
                                            </p:txEl>
                                          </p:spTgt>
                                        </p:tgtEl>
                                        <p:attrNameLst>
                                          <p:attrName>ppt_c</p:attrName>
                                        </p:attrNameLst>
                                      </p:cBhvr>
                                      <p:to>
                                        <a:srgbClr val="FFFF99"/>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027">
                                            <p:txEl>
                                              <p:pRg st="1" end="1"/>
                                            </p:txEl>
                                          </p:spTgt>
                                        </p:tgtEl>
                                        <p:attrNameLst>
                                          <p:attrName>style.visibility</p:attrName>
                                        </p:attrNameLst>
                                      </p:cBhvr>
                                      <p:to>
                                        <p:strVal val="visible"/>
                                      </p:to>
                                    </p:set>
                                    <p:anim calcmode="lin" valueType="num">
                                      <p:cBhvr additive="base">
                                        <p:cTn id="13" dur="500" fill="hold"/>
                                        <p:tgtEl>
                                          <p:spTgt spid="10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027">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xEl>
                                              <p:pRg st="1" end="1"/>
                                            </p:txEl>
                                          </p:spTgt>
                                        </p:tgtEl>
                                        <p:attrNameLst>
                                          <p:attrName>ppt_c</p:attrName>
                                        </p:attrNameLst>
                                      </p:cBhvr>
                                      <p:to>
                                        <a:srgbClr val="FFFF99"/>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027">
                                            <p:txEl>
                                              <p:pRg st="2" end="2"/>
                                            </p:txEl>
                                          </p:spTgt>
                                        </p:tgtEl>
                                        <p:attrNameLst>
                                          <p:attrName>style.visibility</p:attrName>
                                        </p:attrNameLst>
                                      </p:cBhvr>
                                      <p:to>
                                        <p:strVal val="visible"/>
                                      </p:to>
                                    </p:set>
                                    <p:anim calcmode="lin" valueType="num">
                                      <p:cBhvr additive="base">
                                        <p:cTn id="19" dur="500" fill="hold"/>
                                        <p:tgtEl>
                                          <p:spTgt spid="10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27">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xEl>
                                              <p:pRg st="2" end="2"/>
                                            </p:txEl>
                                          </p:spTgt>
                                        </p:tgtEl>
                                        <p:attrNameLst>
                                          <p:attrName>ppt_c</p:attrName>
                                        </p:attrNameLst>
                                      </p:cBhvr>
                                      <p:to>
                                        <a:srgbClr val="FFFF99"/>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027">
                                            <p:txEl>
                                              <p:pRg st="3" end="3"/>
                                            </p:txEl>
                                          </p:spTgt>
                                        </p:tgtEl>
                                        <p:attrNameLst>
                                          <p:attrName>style.visibility</p:attrName>
                                        </p:attrNameLst>
                                      </p:cBhvr>
                                      <p:to>
                                        <p:strVal val="visible"/>
                                      </p:to>
                                    </p:set>
                                    <p:anim calcmode="lin" valueType="num">
                                      <p:cBhvr additive="base">
                                        <p:cTn id="25" dur="500" fill="hold"/>
                                        <p:tgtEl>
                                          <p:spTgt spid="10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27">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xEl>
                                              <p:pRg st="3" end="3"/>
                                            </p:txEl>
                                          </p:spTgt>
                                        </p:tgtEl>
                                        <p:attrNameLst>
                                          <p:attrName>ppt_c</p:attrName>
                                        </p:attrNameLst>
                                      </p:cBhvr>
                                      <p:to>
                                        <a:srgbClr val="FFFF99"/>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027">
                                            <p:txEl>
                                              <p:pRg st="4" end="4"/>
                                            </p:txEl>
                                          </p:spTgt>
                                        </p:tgtEl>
                                        <p:attrNameLst>
                                          <p:attrName>style.visibility</p:attrName>
                                        </p:attrNameLst>
                                      </p:cBhvr>
                                      <p:to>
                                        <p:strVal val="visible"/>
                                      </p:to>
                                    </p:set>
                                    <p:anim calcmode="lin" valueType="num">
                                      <p:cBhvr additive="base">
                                        <p:cTn id="31" dur="500" fill="hold"/>
                                        <p:tgtEl>
                                          <p:spTgt spid="10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27">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xEl>
                                              <p:pRg st="4" end="4"/>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build="p" bldLvl="5" autoUpdateAnimBg="0">
        <p:tmplLst>
          <p:tmpl lvl="1">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gtEl>
                        <p:attrNameLst>
                          <p:attrName>ppt_c</p:attrName>
                        </p:attrNameLst>
                      </p:cBhvr>
                      <p:to>
                        <a:srgbClr val="FFFF99"/>
                      </p:to>
                    </p:animClr>
                  </p:subTnLst>
                </p:cTn>
              </p:par>
            </p:tnLst>
          </p:tmpl>
          <p:tmpl lvl="2">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gtEl>
                        <p:attrNameLst>
                          <p:attrName>ppt_c</p:attrName>
                        </p:attrNameLst>
                      </p:cBhvr>
                      <p:to>
                        <a:srgbClr val="FFFF99"/>
                      </p:to>
                    </p:animClr>
                  </p:subTnLst>
                </p:cTn>
              </p:par>
            </p:tnLst>
          </p:tmpl>
          <p:tmpl lvl="3">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gtEl>
                        <p:attrNameLst>
                          <p:attrName>ppt_c</p:attrName>
                        </p:attrNameLst>
                      </p:cBhvr>
                      <p:to>
                        <a:srgbClr val="FFFF99"/>
                      </p:to>
                    </p:animClr>
                  </p:subTnLst>
                </p:cTn>
              </p:par>
            </p:tnLst>
          </p:tmpl>
          <p:tmpl lvl="4">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gtEl>
                        <p:attrNameLst>
                          <p:attrName>ppt_c</p:attrName>
                        </p:attrNameLst>
                      </p:cBhvr>
                      <p:to>
                        <a:srgbClr val="FFFF99"/>
                      </p:to>
                    </p:animClr>
                  </p:subTnLst>
                </p:cTn>
              </p:par>
            </p:tnLst>
          </p:tmpl>
          <p:tmpl lvl="5">
            <p:tnLst>
              <p:par>
                <p:cTn presetID="2" presetClass="entr" presetSubtype="8" fill="hold" nodeType="clickEffect">
                  <p:stCondLst>
                    <p:cond delay="0"/>
                  </p:stCondLst>
                  <p:childTnLst>
                    <p:set>
                      <p:cBhvr>
                        <p:cTn dur="1" fill="hold">
                          <p:stCondLst>
                            <p:cond delay="0"/>
                          </p:stCondLst>
                        </p:cTn>
                        <p:tgtEl>
                          <p:spTgt spid="1027"/>
                        </p:tgtEl>
                        <p:attrNameLst>
                          <p:attrName>style.visibility</p:attrName>
                        </p:attrNameLst>
                      </p:cBhvr>
                      <p:to>
                        <p:strVal val="visible"/>
                      </p:to>
                    </p:set>
                    <p:anim calcmode="lin" valueType="num">
                      <p:cBhvr additive="base">
                        <p:cTn dur="500" fill="hold"/>
                        <p:tgtEl>
                          <p:spTgt spid="1027"/>
                        </p:tgtEl>
                        <p:attrNameLst>
                          <p:attrName>ppt_x</p:attrName>
                        </p:attrNameLst>
                      </p:cBhvr>
                      <p:tavLst>
                        <p:tav tm="0">
                          <p:val>
                            <p:strVal val="0-#ppt_w/2"/>
                          </p:val>
                        </p:tav>
                        <p:tav tm="100000">
                          <p:val>
                            <p:strVal val="#ppt_x"/>
                          </p:val>
                        </p:tav>
                      </p:tavLst>
                    </p:anim>
                    <p:anim calcmode="lin" valueType="num">
                      <p:cBhvr additive="base">
                        <p:cTn dur="500" fill="hold"/>
                        <p:tgtEl>
                          <p:spTgt spid="1027"/>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1027"/>
                        </p:tgtEl>
                        <p:attrNameLst>
                          <p:attrName>ppt_c</p:attrName>
                        </p:attrNameLst>
                      </p:cBhvr>
                      <p:to>
                        <a:srgbClr val="FFFF99"/>
                      </p:to>
                    </p:animClr>
                  </p:sub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2"/>
          </a:solidFill>
          <a:latin typeface="+mn-lt"/>
        </a:defRPr>
      </a:lvl2pPr>
      <a:lvl3pPr marL="1143000" indent="-228600" algn="l" rtl="0" eaLnBrk="0" fontAlgn="base" hangingPunct="0">
        <a:spcBef>
          <a:spcPct val="20000"/>
        </a:spcBef>
        <a:spcAft>
          <a:spcPct val="0"/>
        </a:spcAft>
        <a:buChar char="•"/>
        <a:defRPr sz="2400">
          <a:solidFill>
            <a:schemeClr val="tx2"/>
          </a:solidFill>
          <a:latin typeface="+mn-lt"/>
        </a:defRPr>
      </a:lvl3pPr>
      <a:lvl4pPr marL="1600200" indent="-228600" algn="l" rtl="0" eaLnBrk="0" fontAlgn="base" hangingPunct="0">
        <a:spcBef>
          <a:spcPct val="20000"/>
        </a:spcBef>
        <a:spcAft>
          <a:spcPct val="0"/>
        </a:spcAft>
        <a:buChar char="–"/>
        <a:defRPr sz="2000">
          <a:solidFill>
            <a:schemeClr val="tx2"/>
          </a:solidFill>
          <a:latin typeface="+mn-lt"/>
        </a:defRPr>
      </a:lvl4pPr>
      <a:lvl5pPr marL="2057400" indent="-228600" algn="l" rtl="0" eaLnBrk="0" fontAlgn="base" hangingPunct="0">
        <a:spcBef>
          <a:spcPct val="20000"/>
        </a:spcBef>
        <a:spcAft>
          <a:spcPct val="0"/>
        </a:spcAft>
        <a:buChar char="»"/>
        <a:defRPr sz="2000">
          <a:solidFill>
            <a:schemeClr val="tx2"/>
          </a:solidFill>
          <a:latin typeface="+mn-lt"/>
        </a:defRPr>
      </a:lvl5pPr>
      <a:lvl6pPr marL="2514600" indent="-228600" algn="l" rtl="0" eaLnBrk="0" fontAlgn="base" hangingPunct="0">
        <a:spcBef>
          <a:spcPct val="20000"/>
        </a:spcBef>
        <a:spcAft>
          <a:spcPct val="0"/>
        </a:spcAft>
        <a:buChar char="»"/>
        <a:defRPr sz="2000">
          <a:solidFill>
            <a:schemeClr val="tx2"/>
          </a:solidFill>
          <a:latin typeface="+mn-lt"/>
        </a:defRPr>
      </a:lvl6pPr>
      <a:lvl7pPr marL="2971800" indent="-228600" algn="l" rtl="0" eaLnBrk="0" fontAlgn="base" hangingPunct="0">
        <a:spcBef>
          <a:spcPct val="20000"/>
        </a:spcBef>
        <a:spcAft>
          <a:spcPct val="0"/>
        </a:spcAft>
        <a:buChar char="»"/>
        <a:defRPr sz="2000">
          <a:solidFill>
            <a:schemeClr val="tx2"/>
          </a:solidFill>
          <a:latin typeface="+mn-lt"/>
        </a:defRPr>
      </a:lvl7pPr>
      <a:lvl8pPr marL="3429000" indent="-228600" algn="l" rtl="0" eaLnBrk="0" fontAlgn="base" hangingPunct="0">
        <a:spcBef>
          <a:spcPct val="20000"/>
        </a:spcBef>
        <a:spcAft>
          <a:spcPct val="0"/>
        </a:spcAft>
        <a:buChar char="»"/>
        <a:defRPr sz="2000">
          <a:solidFill>
            <a:schemeClr val="tx2"/>
          </a:solidFill>
          <a:latin typeface="+mn-lt"/>
        </a:defRPr>
      </a:lvl8pPr>
      <a:lvl9pPr marL="3886200" indent="-228600" algn="l" rtl="0" eaLnBrk="0" fontAlgn="base" hangingPunct="0">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Office_Word_97_-_2003_Document3.doc"/><Relationship Id="rId2" Type="http://schemas.openxmlformats.org/officeDocument/2006/relationships/slideLayout" Target="../slideLayouts/slideLayout7.xml"/><Relationship Id="rId1" Type="http://schemas.openxmlformats.org/officeDocument/2006/relationships/vmlDrawing" Target="../drawings/vmlDrawing4.v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5.v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6.v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oleObject" Target="../embeddings/Microsoft_Office_Word_97_-_2003_Document4.doc"/><Relationship Id="rId2" Type="http://schemas.openxmlformats.org/officeDocument/2006/relationships/slideLayout" Target="../slideLayouts/slideLayout7.xml"/><Relationship Id="rId1" Type="http://schemas.openxmlformats.org/officeDocument/2006/relationships/vmlDrawing" Target="../drawings/vmlDrawing7.vml"/></Relationships>
</file>

<file path=ppt/slides/_rels/slide28.xml.rels><?xml version="1.0" encoding="UTF-8" standalone="yes"?>
<Relationships xmlns="http://schemas.openxmlformats.org/package/2006/relationships"><Relationship Id="rId3" Type="http://schemas.openxmlformats.org/officeDocument/2006/relationships/oleObject" Target="../embeddings/Microsoft_Office_Word_97_-_2003_Document5.doc"/><Relationship Id="rId2" Type="http://schemas.openxmlformats.org/officeDocument/2006/relationships/slideLayout" Target="../slideLayouts/slideLayout7.xml"/><Relationship Id="rId1" Type="http://schemas.openxmlformats.org/officeDocument/2006/relationships/vmlDrawing" Target="../drawings/vmlDrawing8.v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oleObject" Target="../embeddings/Microsoft_Office_Word_97_-_2003_Document2.doc"/><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3.v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33400" y="914400"/>
            <a:ext cx="7772400" cy="1143000"/>
          </a:xfrm>
        </p:spPr>
        <p:txBody>
          <a:bodyPr/>
          <a:lstStyle/>
          <a:p>
            <a:r>
              <a:rPr lang="en-US"/>
              <a:t>Safety Nets for Protecting the Poor</a:t>
            </a:r>
          </a:p>
        </p:txBody>
      </p:sp>
      <p:sp>
        <p:nvSpPr>
          <p:cNvPr id="2051" name="Rectangle 3"/>
          <p:cNvSpPr>
            <a:spLocks noGrp="1" noChangeArrowheads="1"/>
          </p:cNvSpPr>
          <p:nvPr>
            <p:ph type="subTitle" idx="1"/>
          </p:nvPr>
        </p:nvSpPr>
        <p:spPr>
          <a:xfrm>
            <a:off x="1295400" y="2209800"/>
            <a:ext cx="6248400" cy="3505200"/>
          </a:xfrm>
        </p:spPr>
        <p:txBody>
          <a:bodyPr/>
          <a:lstStyle/>
          <a:p>
            <a:r>
              <a:rPr lang="en-US"/>
              <a:t>What can we learn from International Experience?</a:t>
            </a:r>
          </a:p>
          <a:p>
            <a:r>
              <a:rPr lang="en-US"/>
              <a:t>----------------------</a:t>
            </a:r>
          </a:p>
          <a:p>
            <a:r>
              <a:rPr lang="en-US"/>
              <a:t>K. Subbarao</a:t>
            </a:r>
          </a:p>
          <a:p>
            <a:r>
              <a:rPr lang="en-US"/>
              <a:t>Lead Economist, Poverty Group,</a:t>
            </a:r>
          </a:p>
          <a:p>
            <a:r>
              <a:rPr lang="en-US"/>
              <a:t>The World Bank</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t>Uzbekistan’s community targeting</a:t>
            </a:r>
          </a:p>
        </p:txBody>
      </p:sp>
      <p:sp>
        <p:nvSpPr>
          <p:cNvPr id="9219" name="Rectangle 3"/>
          <p:cNvSpPr>
            <a:spLocks noGrp="1" noChangeArrowheads="1"/>
          </p:cNvSpPr>
          <p:nvPr>
            <p:ph type="body" idx="1"/>
          </p:nvPr>
        </p:nvSpPr>
        <p:spPr/>
        <p:txBody>
          <a:bodyPr/>
          <a:lstStyle/>
          <a:p>
            <a:r>
              <a:rPr lang="en-US"/>
              <a:t>One of the poorest countries: 58% poor in 1996, and 31% extremely poor, with sharp regional differences…</a:t>
            </a:r>
          </a:p>
          <a:p>
            <a:r>
              <a:rPr lang="en-US"/>
              <a:t>In October 1994, a program of social assistance in cash was introduced, and “mahallas” were asked to administer.</a:t>
            </a:r>
          </a:p>
          <a:p>
            <a:r>
              <a:rPr lang="en-US"/>
              <a:t>Households have to apply, an investigation follows, and a recommendation is made.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Uzbekistan…….</a:t>
            </a:r>
          </a:p>
        </p:txBody>
      </p:sp>
      <p:sp>
        <p:nvSpPr>
          <p:cNvPr id="10243" name="Rectangle 3"/>
          <p:cNvSpPr>
            <a:spLocks noGrp="1" noChangeArrowheads="1"/>
          </p:cNvSpPr>
          <p:nvPr>
            <p:ph type="body" idx="1"/>
          </p:nvPr>
        </p:nvSpPr>
        <p:spPr/>
        <p:txBody>
          <a:bodyPr/>
          <a:lstStyle/>
          <a:p>
            <a:r>
              <a:rPr lang="en-US"/>
              <a:t>A combination of government instructions and committee discretion,</a:t>
            </a:r>
          </a:p>
          <a:p>
            <a:r>
              <a:rPr lang="en-US"/>
              <a:t>Government instructions included some indicators (large families with many children, families of the unemployed, families in which the main breadwinner is fully or partially disabled, pensioners living alone, etc.)</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Uzbekistan…..</a:t>
            </a:r>
          </a:p>
        </p:txBody>
      </p:sp>
      <p:sp>
        <p:nvSpPr>
          <p:cNvPr id="11267" name="Rectangle 3"/>
          <p:cNvSpPr>
            <a:spLocks noGrp="1" noChangeArrowheads="1"/>
          </p:cNvSpPr>
          <p:nvPr>
            <p:ph type="body" idx="1"/>
          </p:nvPr>
        </p:nvSpPr>
        <p:spPr/>
        <p:txBody>
          <a:bodyPr/>
          <a:lstStyle/>
          <a:p>
            <a:r>
              <a:rPr lang="en-US"/>
              <a:t>The mahalla committee launches an extensive investigation including the use of land and the family’s other assets, etc. </a:t>
            </a:r>
          </a:p>
          <a:p>
            <a:r>
              <a:rPr lang="en-US"/>
              <a:t>To summarise, households are selected by combining fixed rules, formal application and extensive information gathering and investigation by the committee, and then discretionary allocation.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Potential advantages….</a:t>
            </a:r>
          </a:p>
        </p:txBody>
      </p:sp>
      <p:sp>
        <p:nvSpPr>
          <p:cNvPr id="12291" name="Rectangle 3"/>
          <p:cNvSpPr>
            <a:spLocks noGrp="1" noChangeArrowheads="1"/>
          </p:cNvSpPr>
          <p:nvPr>
            <p:ph type="body" idx="1"/>
          </p:nvPr>
        </p:nvSpPr>
        <p:spPr/>
        <p:txBody>
          <a:bodyPr/>
          <a:lstStyle/>
          <a:p>
            <a:r>
              <a:rPr lang="en-US"/>
              <a:t>Does not rely on a single indicator of welfare, but relies on local knowledge,</a:t>
            </a:r>
          </a:p>
          <a:p>
            <a:r>
              <a:rPr lang="en-US"/>
              <a:t>Some degree of self-targeting since only families who are perceived to be in need will apply,</a:t>
            </a:r>
          </a:p>
          <a:p>
            <a:r>
              <a:rPr lang="en-US"/>
              <a:t>Limits social resentment since applications are discussed at an open community meting,</a:t>
            </a:r>
          </a:p>
          <a:p>
            <a:r>
              <a:rPr lang="en-US"/>
              <a:t>Avoids a dependency syndrome.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Potential disadvantages...</a:t>
            </a:r>
          </a:p>
        </p:txBody>
      </p:sp>
      <p:sp>
        <p:nvSpPr>
          <p:cNvPr id="13315" name="Rectangle 3"/>
          <p:cNvSpPr>
            <a:spLocks noGrp="1" noChangeArrowheads="1"/>
          </p:cNvSpPr>
          <p:nvPr>
            <p:ph type="body" idx="1"/>
          </p:nvPr>
        </p:nvSpPr>
        <p:spPr/>
        <p:txBody>
          <a:bodyPr/>
          <a:lstStyle/>
          <a:p>
            <a:r>
              <a:rPr lang="en-US"/>
              <a:t>Large amount of discretion to mahalla elders (in a country with no democratic traditions), clientelism,</a:t>
            </a:r>
          </a:p>
          <a:p>
            <a:r>
              <a:rPr lang="en-US"/>
              <a:t>Social stigma, too much intrusion into privacy, embarrassing to discuss household poverty in public….</a:t>
            </a:r>
          </a:p>
          <a:p>
            <a:r>
              <a:rPr lang="en-US"/>
              <a:t>Result: Share of recipients declined from 20.5% in 1994 to 11.9% in 1997.</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Uzbekistan: Targeting outcomes</a:t>
            </a:r>
          </a:p>
        </p:txBody>
      </p:sp>
      <p:sp>
        <p:nvSpPr>
          <p:cNvPr id="14339" name="Rectangle 3"/>
          <p:cNvSpPr>
            <a:spLocks noGrp="1" noChangeArrowheads="1"/>
          </p:cNvSpPr>
          <p:nvPr>
            <p:ph type="body" idx="1"/>
          </p:nvPr>
        </p:nvSpPr>
        <p:spPr/>
        <p:txBody>
          <a:bodyPr/>
          <a:lstStyle/>
          <a:p>
            <a:r>
              <a:rPr lang="en-US"/>
              <a:t>In the poorest quintile, only 49.1% have applied for help; of those who applied only 16% were refused help; 38.6% knew the scheme but never applied; and 12.3% did not know about the scheme..</a:t>
            </a:r>
          </a:p>
          <a:p>
            <a:r>
              <a:rPr lang="en-US"/>
              <a:t>Recent developments suggest that mahallas are being integrated into the administrative system, and less a grass roots institution...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Mexican cash transfers…..</a:t>
            </a:r>
          </a:p>
        </p:txBody>
      </p:sp>
      <p:sp>
        <p:nvSpPr>
          <p:cNvPr id="16387" name="Rectangle 3"/>
          <p:cNvSpPr>
            <a:spLocks noGrp="1" noChangeArrowheads="1"/>
          </p:cNvSpPr>
          <p:nvPr>
            <p:ph type="body" idx="1"/>
          </p:nvPr>
        </p:nvSpPr>
        <p:spPr/>
        <p:txBody>
          <a:bodyPr/>
          <a:lstStyle/>
          <a:p>
            <a:r>
              <a:rPr lang="en-US"/>
              <a:t>Procampo is a direct cash transfer program to compensate for the expected negative price effect of NAFTA on the producers of 9 traditional crops.</a:t>
            </a:r>
          </a:p>
          <a:p>
            <a:r>
              <a:rPr lang="en-US"/>
              <a:t>A fixed payment (1000 peso) per hectare that is delinked to production made twice a year, prior to the planting season when the need for cash is greatest….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Mexican cash transfer….</a:t>
            </a:r>
          </a:p>
        </p:txBody>
      </p:sp>
      <p:sp>
        <p:nvSpPr>
          <p:cNvPr id="17411" name="Rectangle 3"/>
          <p:cNvSpPr>
            <a:spLocks noGrp="1" noChangeArrowheads="1"/>
          </p:cNvSpPr>
          <p:nvPr>
            <p:ph type="body" idx="1"/>
          </p:nvPr>
        </p:nvSpPr>
        <p:spPr/>
        <p:txBody>
          <a:bodyPr/>
          <a:lstStyle/>
          <a:p>
            <a:r>
              <a:rPr lang="en-US"/>
              <a:t>Impact on agricultural income (consumption) is 8.1 percent (average for all households) -- increasing with land ownership.</a:t>
            </a:r>
          </a:p>
          <a:p>
            <a:r>
              <a:rPr lang="en-US"/>
              <a:t>With 1000 peso transfer, probability of HYV increases by 22%, and chemical fertilizer use by 19%</a:t>
            </a:r>
          </a:p>
          <a:p>
            <a:r>
              <a:rPr lang="en-US"/>
              <a:t>Overall, $1 transfer led to $1.9 change in consumption (income).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Mexican transfer...</a:t>
            </a:r>
          </a:p>
        </p:txBody>
      </p:sp>
      <p:sp>
        <p:nvSpPr>
          <p:cNvPr id="18435" name="Rectangle 3"/>
          <p:cNvSpPr>
            <a:spLocks noGrp="1" noChangeArrowheads="1"/>
          </p:cNvSpPr>
          <p:nvPr>
            <p:ph type="body" idx="1"/>
          </p:nvPr>
        </p:nvSpPr>
        <p:spPr/>
        <p:txBody>
          <a:bodyPr/>
          <a:lstStyle/>
          <a:p>
            <a:r>
              <a:rPr lang="en-US"/>
              <a:t>Interestingly, income from livestock also increased due to procampo,</a:t>
            </a:r>
          </a:p>
          <a:p>
            <a:r>
              <a:rPr lang="en-US"/>
              <a:t>Mexico’s success due to excellent information base and administrative capacity.  The choice given to small producers to adjust their consumption investment profile with a fixed cash transfer proved beneficial.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Public works….</a:t>
            </a:r>
          </a:p>
        </p:txBody>
      </p:sp>
      <p:sp>
        <p:nvSpPr>
          <p:cNvPr id="19459" name="Rectangle 3"/>
          <p:cNvSpPr>
            <a:spLocks noGrp="1" noChangeArrowheads="1"/>
          </p:cNvSpPr>
          <p:nvPr>
            <p:ph type="body" idx="1"/>
          </p:nvPr>
        </p:nvSpPr>
        <p:spPr/>
        <p:txBody>
          <a:bodyPr/>
          <a:lstStyle/>
          <a:p>
            <a:r>
              <a:rPr lang="en-US"/>
              <a:t>Several countries (both low income and middle income) have tried this program both as a contra-cyclical instrument and also as a transfer.</a:t>
            </a:r>
          </a:p>
          <a:p>
            <a:r>
              <a:rPr lang="en-US"/>
              <a:t>International experience suggests that the best way to reach the poor is to maintain the program wage no higher than the ruling market wage for unskilled labor.</a:t>
            </a:r>
          </a:p>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US"/>
              <a:t>Outline of the presentation</a:t>
            </a:r>
          </a:p>
        </p:txBody>
      </p:sp>
      <p:sp>
        <p:nvSpPr>
          <p:cNvPr id="41987" name="Rectangle 3"/>
          <p:cNvSpPr>
            <a:spLocks noGrp="1" noChangeArrowheads="1"/>
          </p:cNvSpPr>
          <p:nvPr>
            <p:ph type="body" idx="1"/>
          </p:nvPr>
        </p:nvSpPr>
        <p:spPr/>
        <p:txBody>
          <a:bodyPr/>
          <a:lstStyle/>
          <a:p>
            <a:r>
              <a:rPr lang="en-US"/>
              <a:t>Food subsidies</a:t>
            </a:r>
          </a:p>
          <a:p>
            <a:r>
              <a:rPr lang="en-US"/>
              <a:t>Cash Transfers</a:t>
            </a:r>
          </a:p>
          <a:p>
            <a:r>
              <a:rPr lang="en-US"/>
              <a:t>Public works</a:t>
            </a:r>
          </a:p>
          <a:p>
            <a:r>
              <a:rPr lang="en-US"/>
              <a:t>General lessons </a:t>
            </a:r>
          </a:p>
          <a:p>
            <a:r>
              <a:rPr lang="en-US"/>
              <a:t>Guidelines and concluding remarks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anim calcmode="lin" valueType="num">
                                      <p:cBhvr additive="base">
                                        <p:cTn id="7" dur="500" fill="hold"/>
                                        <p:tgtEl>
                                          <p:spTgt spid="419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987">
                                            <p:txEl>
                                              <p:pRg st="0" end="0"/>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1987">
                                            <p:txEl>
                                              <p:pRg st="0" end="0"/>
                                            </p:txEl>
                                          </p:spTgt>
                                        </p:tgtEl>
                                        <p:attrNameLst>
                                          <p:attrName>ppt_c</p:attrName>
                                        </p:attrNameLst>
                                      </p:cBhvr>
                                      <p:to>
                                        <a:srgbClr val="FFFF99"/>
                                      </p:to>
                                    </p:animClr>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987">
                                            <p:txEl>
                                              <p:pRg st="1" end="1"/>
                                            </p:txEl>
                                          </p:spTgt>
                                        </p:tgtEl>
                                        <p:attrNameLst>
                                          <p:attrName>style.visibility</p:attrName>
                                        </p:attrNameLst>
                                      </p:cBhvr>
                                      <p:to>
                                        <p:strVal val="visible"/>
                                      </p:to>
                                    </p:set>
                                    <p:anim calcmode="lin" valueType="num">
                                      <p:cBhvr additive="base">
                                        <p:cTn id="13" dur="500" fill="hold"/>
                                        <p:tgtEl>
                                          <p:spTgt spid="419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987">
                                            <p:txEl>
                                              <p:pRg st="1" end="1"/>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1987">
                                            <p:txEl>
                                              <p:pRg st="1" end="1"/>
                                            </p:txEl>
                                          </p:spTgt>
                                        </p:tgtEl>
                                        <p:attrNameLst>
                                          <p:attrName>ppt_c</p:attrName>
                                        </p:attrNameLst>
                                      </p:cBhvr>
                                      <p:to>
                                        <a:srgbClr val="FFFF99"/>
                                      </p:to>
                                    </p:animClr>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987">
                                            <p:txEl>
                                              <p:pRg st="2" end="2"/>
                                            </p:txEl>
                                          </p:spTgt>
                                        </p:tgtEl>
                                        <p:attrNameLst>
                                          <p:attrName>style.visibility</p:attrName>
                                        </p:attrNameLst>
                                      </p:cBhvr>
                                      <p:to>
                                        <p:strVal val="visible"/>
                                      </p:to>
                                    </p:set>
                                    <p:anim calcmode="lin" valueType="num">
                                      <p:cBhvr additive="base">
                                        <p:cTn id="19" dur="500" fill="hold"/>
                                        <p:tgtEl>
                                          <p:spTgt spid="419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987">
                                            <p:txEl>
                                              <p:pRg st="2" end="2"/>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1987">
                                            <p:txEl>
                                              <p:pRg st="2" end="2"/>
                                            </p:txEl>
                                          </p:spTgt>
                                        </p:tgtEl>
                                        <p:attrNameLst>
                                          <p:attrName>ppt_c</p:attrName>
                                        </p:attrNameLst>
                                      </p:cBhvr>
                                      <p:to>
                                        <a:srgbClr val="FFFF99"/>
                                      </p:to>
                                    </p:animClr>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987">
                                            <p:txEl>
                                              <p:pRg st="3" end="3"/>
                                            </p:txEl>
                                          </p:spTgt>
                                        </p:tgtEl>
                                        <p:attrNameLst>
                                          <p:attrName>style.visibility</p:attrName>
                                        </p:attrNameLst>
                                      </p:cBhvr>
                                      <p:to>
                                        <p:strVal val="visible"/>
                                      </p:to>
                                    </p:set>
                                    <p:anim calcmode="lin" valueType="num">
                                      <p:cBhvr additive="base">
                                        <p:cTn id="25" dur="500" fill="hold"/>
                                        <p:tgtEl>
                                          <p:spTgt spid="419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987">
                                            <p:txEl>
                                              <p:pRg st="3" end="3"/>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1987">
                                            <p:txEl>
                                              <p:pRg st="3" end="3"/>
                                            </p:txEl>
                                          </p:spTgt>
                                        </p:tgtEl>
                                        <p:attrNameLst>
                                          <p:attrName>ppt_c</p:attrName>
                                        </p:attrNameLst>
                                      </p:cBhvr>
                                      <p:to>
                                        <a:srgbClr val="FFFF99"/>
                                      </p:to>
                                    </p:animClr>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987">
                                            <p:txEl>
                                              <p:pRg st="4" end="4"/>
                                            </p:txEl>
                                          </p:spTgt>
                                        </p:tgtEl>
                                        <p:attrNameLst>
                                          <p:attrName>style.visibility</p:attrName>
                                        </p:attrNameLst>
                                      </p:cBhvr>
                                      <p:to>
                                        <p:strVal val="visible"/>
                                      </p:to>
                                    </p:set>
                                    <p:anim calcmode="lin" valueType="num">
                                      <p:cBhvr additive="base">
                                        <p:cTn id="31" dur="500" fill="hold"/>
                                        <p:tgtEl>
                                          <p:spTgt spid="419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987">
                                            <p:txEl>
                                              <p:pRg st="4" end="4"/>
                                            </p:txEl>
                                          </p:spTgt>
                                        </p:tgtEl>
                                        <p:attrNameLst>
                                          <p:attrName>ppt_y</p:attrName>
                                        </p:attrNameLst>
                                      </p:cBhvr>
                                      <p:tavLst>
                                        <p:tav tm="0">
                                          <p:val>
                                            <p:strVal val="#ppt_y"/>
                                          </p:val>
                                        </p:tav>
                                        <p:tav tm="100000">
                                          <p:val>
                                            <p:strVal val="#ppt_y"/>
                                          </p:val>
                                        </p:tav>
                                      </p:tavLst>
                                    </p:anim>
                                  </p:childTnLst>
                                  <p:subTnLst>
                                    <p:animClr>
                                      <p:cBhvr override="childStyle">
                                        <p:cTn dur="1" fill="hold" display="0" masterRel="nextClick" afterEffect="1"/>
                                        <p:tgtEl>
                                          <p:spTgt spid="41987">
                                            <p:txEl>
                                              <p:pRg st="4" end="4"/>
                                            </p:txEl>
                                          </p:spTgt>
                                        </p:tgtEl>
                                        <p:attrNameLst>
                                          <p:attrName>ppt_c</p:attrName>
                                        </p:attrNameLst>
                                      </p:cBhvr>
                                      <p:to>
                                        <a:srgbClr val="FFFF99"/>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272" name="Object 1024"/>
          <p:cNvGraphicFramePr>
            <a:graphicFrameLocks noChangeAspect="1"/>
          </p:cNvGraphicFramePr>
          <p:nvPr/>
        </p:nvGraphicFramePr>
        <p:xfrm>
          <a:off x="0" y="227013"/>
          <a:ext cx="9144000" cy="6402387"/>
        </p:xfrm>
        <a:graphic>
          <a:graphicData uri="http://schemas.openxmlformats.org/presentationml/2006/ole">
            <p:oleObj spid="_x0000_s54272" name="Document" r:id="rId3" imgW="5699880" imgH="5352120" progId="Word.Document.8">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Public works continued…..</a:t>
            </a:r>
          </a:p>
        </p:txBody>
      </p:sp>
      <p:sp>
        <p:nvSpPr>
          <p:cNvPr id="20483" name="Rectangle 3"/>
          <p:cNvSpPr>
            <a:spLocks noGrp="1" noChangeArrowheads="1"/>
          </p:cNvSpPr>
          <p:nvPr>
            <p:ph type="body" idx="1"/>
          </p:nvPr>
        </p:nvSpPr>
        <p:spPr/>
        <p:txBody>
          <a:bodyPr/>
          <a:lstStyle/>
          <a:p>
            <a:r>
              <a:rPr lang="en-US"/>
              <a:t>In Tanzania, Botswana, and Kenya, program wage was higher than the rural market wage: jobs were rationed, and targeting suffered.</a:t>
            </a:r>
          </a:p>
          <a:p>
            <a:r>
              <a:rPr lang="en-US"/>
              <a:t>In Chile, India’s Maharastra Employment Guarantee Scheme (MEGS), Sri Lanka, Burkina Faso and Senegal, program wage was lower than the rural market wage enabling high participation of the ultrapoor.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Public works continued…..</a:t>
            </a:r>
          </a:p>
        </p:txBody>
      </p:sp>
      <p:sp>
        <p:nvSpPr>
          <p:cNvPr id="21507" name="Rectangle 3"/>
          <p:cNvSpPr>
            <a:spLocks noGrp="1" noChangeArrowheads="1"/>
          </p:cNvSpPr>
          <p:nvPr>
            <p:ph type="body" idx="1"/>
          </p:nvPr>
        </p:nvSpPr>
        <p:spPr/>
        <p:txBody>
          <a:bodyPr/>
          <a:lstStyle/>
          <a:p>
            <a:r>
              <a:rPr lang="en-US"/>
              <a:t>Careful timing of the program by synchronizing intensive operations with  agricultural slack seasons proved helpful but this did not happen in many countries (Tanzania, Bangladesh, Kenya got their timing wrong thereby lowering consumption-smoothing benefits of the program.) -- MEGS slide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130" name="Object 2"/>
          <p:cNvGraphicFramePr>
            <a:graphicFrameLocks noChangeAspect="1"/>
          </p:cNvGraphicFramePr>
          <p:nvPr/>
        </p:nvGraphicFramePr>
        <p:xfrm>
          <a:off x="685800" y="457200"/>
          <a:ext cx="7543800" cy="5030788"/>
        </p:xfrm>
        <a:graphic>
          <a:graphicData uri="http://schemas.openxmlformats.org/presentationml/2006/ole">
            <p:oleObj spid="_x0000_s48130" name="Chart" r:id="rId3" imgW="6096238" imgH="4067413" progId="MSGraph.Chart.8">
              <p:embed followColorScheme="full"/>
            </p:oleObj>
          </a:graphicData>
        </a:graphic>
      </p:graphicFrame>
      <p:sp>
        <p:nvSpPr>
          <p:cNvPr id="48131" name="Line 3"/>
          <p:cNvSpPr>
            <a:spLocks noChangeShapeType="1"/>
          </p:cNvSpPr>
          <p:nvPr/>
        </p:nvSpPr>
        <p:spPr bwMode="auto">
          <a:xfrm flipV="1">
            <a:off x="5638800" y="1600200"/>
            <a:ext cx="0" cy="3276600"/>
          </a:xfrm>
          <a:prstGeom prst="line">
            <a:avLst/>
          </a:prstGeom>
          <a:noFill/>
          <a:ln w="9525">
            <a:solidFill>
              <a:schemeClr val="tx1"/>
            </a:solidFill>
            <a:round/>
            <a:headEnd/>
            <a:tailEnd/>
          </a:ln>
          <a:effectLst/>
        </p:spPr>
        <p:txBody>
          <a:bodyPr wrap="none" anchor="ctr"/>
          <a:lstStyle/>
          <a:p>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178" name="Object 2"/>
          <p:cNvGraphicFramePr>
            <a:graphicFrameLocks noChangeAspect="1"/>
          </p:cNvGraphicFramePr>
          <p:nvPr/>
        </p:nvGraphicFramePr>
        <p:xfrm>
          <a:off x="222250" y="914400"/>
          <a:ext cx="8915400" cy="4419600"/>
        </p:xfrm>
        <a:graphic>
          <a:graphicData uri="http://schemas.openxmlformats.org/presentationml/2006/ole">
            <p:oleObj spid="_x0000_s50178" name="Chart" r:id="rId3" imgW="6096238" imgH="4067413" progId="MSGraph.Chart.8">
              <p:embed followColorScheme="full"/>
            </p:oleObj>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Public works continued…..</a:t>
            </a:r>
          </a:p>
        </p:txBody>
      </p:sp>
      <p:sp>
        <p:nvSpPr>
          <p:cNvPr id="22531" name="Rectangle 3"/>
          <p:cNvSpPr>
            <a:spLocks noGrp="1" noChangeArrowheads="1"/>
          </p:cNvSpPr>
          <p:nvPr>
            <p:ph type="body" idx="1"/>
          </p:nvPr>
        </p:nvSpPr>
        <p:spPr/>
        <p:txBody>
          <a:bodyPr/>
          <a:lstStyle/>
          <a:p>
            <a:r>
              <a:rPr lang="en-US"/>
              <a:t>In most countries the share of wages in total program costs varied between 30 to 60 percent.  In road construction, it ranged between 40 to 50%.  </a:t>
            </a:r>
          </a:p>
          <a:p>
            <a:r>
              <a:rPr lang="en-US" b="1"/>
              <a:t>Problem areas in public works</a:t>
            </a:r>
            <a:r>
              <a:rPr lang="en-US"/>
              <a:t>: </a:t>
            </a:r>
          </a:p>
          <a:p>
            <a:r>
              <a:rPr lang="en-US"/>
              <a:t>(a) program wage rate (b) maintenance of assets, and (c) gender parity.</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Problem areas in all programs...Incentive costs….</a:t>
            </a:r>
          </a:p>
        </p:txBody>
      </p:sp>
      <p:sp>
        <p:nvSpPr>
          <p:cNvPr id="30723" name="Rectangle 3"/>
          <p:cNvSpPr>
            <a:spLocks noGrp="1" noChangeArrowheads="1"/>
          </p:cNvSpPr>
          <p:nvPr>
            <p:ph type="body" idx="1"/>
          </p:nvPr>
        </p:nvSpPr>
        <p:spPr/>
        <p:txBody>
          <a:bodyPr/>
          <a:lstStyle/>
          <a:p>
            <a:r>
              <a:rPr lang="en-US"/>
              <a:t>People do respond to transfer programs … Incentive costs and behavioral responses can be problematic.. (cite examples from Jamaica and Sri Lanka)</a:t>
            </a:r>
          </a:p>
          <a:p>
            <a:r>
              <a:rPr lang="en-US"/>
              <a:t>Fine targeting may escalate administrative costs, political support may vanish, and incentive costs may increase..cite example of costs of operation in India.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818" name="Object 2"/>
          <p:cNvGraphicFramePr>
            <a:graphicFrameLocks noChangeAspect="1"/>
          </p:cNvGraphicFramePr>
          <p:nvPr/>
        </p:nvGraphicFramePr>
        <p:xfrm>
          <a:off x="384175" y="1225550"/>
          <a:ext cx="8377238" cy="4408488"/>
        </p:xfrm>
        <a:graphic>
          <a:graphicData uri="http://schemas.openxmlformats.org/presentationml/2006/ole">
            <p:oleObj spid="_x0000_s34818" name="Document" r:id="rId3" imgW="8375760" imgH="4407480" progId="Word.Document.8">
              <p:embed/>
            </p:oleObj>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3794" name="Object 2"/>
          <p:cNvGraphicFramePr>
            <a:graphicFrameLocks noChangeAspect="1"/>
          </p:cNvGraphicFramePr>
          <p:nvPr/>
        </p:nvGraphicFramePr>
        <p:xfrm>
          <a:off x="381000" y="1371600"/>
          <a:ext cx="8382000" cy="4038600"/>
        </p:xfrm>
        <a:graphic>
          <a:graphicData uri="http://schemas.openxmlformats.org/presentationml/2006/ole">
            <p:oleObj spid="_x0000_s33794" name="Document" r:id="rId3" imgW="9464760" imgH="3977280" progId="Word.Document.8">
              <p:embed/>
            </p:oleObj>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a:t>Five broad lessons……..</a:t>
            </a:r>
          </a:p>
        </p:txBody>
      </p:sp>
      <p:sp>
        <p:nvSpPr>
          <p:cNvPr id="36867" name="Rectangle 3"/>
          <p:cNvSpPr>
            <a:spLocks noGrp="1" noChangeArrowheads="1"/>
          </p:cNvSpPr>
          <p:nvPr>
            <p:ph type="body" idx="1"/>
          </p:nvPr>
        </p:nvSpPr>
        <p:spPr/>
        <p:txBody>
          <a:bodyPr/>
          <a:lstStyle/>
          <a:p>
            <a:r>
              <a:rPr lang="en-US"/>
              <a:t>Universal food subsidies have proven fiscally unsustainable and distortionary, with gains accruing largely for the nonpoor,</a:t>
            </a:r>
          </a:p>
          <a:p>
            <a:r>
              <a:rPr lang="en-US"/>
              <a:t>In all programs, self-targeted approaches have proven more workable and cost-effective than administered targeting,</a:t>
            </a:r>
          </a:p>
          <a:p>
            <a:r>
              <a:rPr lang="en-US"/>
              <a:t>The design and delivery of a program can alter outcomes in favor of the poor,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 calcmode="lin" valueType="num">
                                      <p:cBhvr additive="base">
                                        <p:cTn id="7" dur="500" fill="hold"/>
                                        <p:tgtEl>
                                          <p:spTgt spid="368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68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36867">
                                            <p:txEl>
                                              <p:pRg st="1" end="1"/>
                                            </p:txEl>
                                          </p:spTgt>
                                        </p:tgtEl>
                                        <p:attrNameLst>
                                          <p:attrName>style.visibility</p:attrName>
                                        </p:attrNameLst>
                                      </p:cBhvr>
                                      <p:to>
                                        <p:strVal val="visible"/>
                                      </p:to>
                                    </p:set>
                                    <p:anim calcmode="lin" valueType="num">
                                      <p:cBhvr additive="base">
                                        <p:cTn id="13" dur="500" fill="hold"/>
                                        <p:tgtEl>
                                          <p:spTgt spid="3686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368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36867">
                                            <p:txEl>
                                              <p:pRg st="2" end="2"/>
                                            </p:txEl>
                                          </p:spTgt>
                                        </p:tgtEl>
                                        <p:attrNameLst>
                                          <p:attrName>style.visibility</p:attrName>
                                        </p:attrNameLst>
                                      </p:cBhvr>
                                      <p:to>
                                        <p:strVal val="visible"/>
                                      </p:to>
                                    </p:set>
                                    <p:anim calcmode="lin" valueType="num">
                                      <p:cBhvr additive="base">
                                        <p:cTn id="19" dur="500" fill="hold"/>
                                        <p:tgtEl>
                                          <p:spTgt spid="3686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686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build="p" bldLvl="2"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1. Universal food subsidies…..</a:t>
            </a:r>
          </a:p>
        </p:txBody>
      </p:sp>
      <p:sp>
        <p:nvSpPr>
          <p:cNvPr id="6147" name="Rectangle 3"/>
          <p:cNvSpPr>
            <a:spLocks noGrp="1" noChangeArrowheads="1"/>
          </p:cNvSpPr>
          <p:nvPr>
            <p:ph type="body" idx="1"/>
          </p:nvPr>
        </p:nvSpPr>
        <p:spPr/>
        <p:txBody>
          <a:bodyPr/>
          <a:lstStyle/>
          <a:p>
            <a:r>
              <a:rPr lang="en-US"/>
              <a:t>Countries that switched from universal to targeted programs have lowered costs without hurting the poor (Tunisia, Sri Lanka, Jamaica, Jordan, and Mexico),</a:t>
            </a:r>
          </a:p>
          <a:p>
            <a:r>
              <a:rPr lang="en-US"/>
              <a:t>The poor benefited from switching to a self-selected targeting mechanism by subsidizing commodities consumed by them disproportionately (see Tunisia example)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US"/>
              <a:t>Lessons continued…….</a:t>
            </a:r>
          </a:p>
        </p:txBody>
      </p:sp>
      <p:sp>
        <p:nvSpPr>
          <p:cNvPr id="38915" name="Rectangle 3"/>
          <p:cNvSpPr>
            <a:spLocks noGrp="1" noChangeArrowheads="1"/>
          </p:cNvSpPr>
          <p:nvPr>
            <p:ph type="body" idx="1"/>
          </p:nvPr>
        </p:nvSpPr>
        <p:spPr/>
        <p:txBody>
          <a:bodyPr/>
          <a:lstStyle/>
          <a:p>
            <a:r>
              <a:rPr lang="en-US"/>
              <a:t>Cash transfers are particularly prone to poverty traps and abuse especially in countries with poor information base.</a:t>
            </a:r>
          </a:p>
          <a:p>
            <a:r>
              <a:rPr lang="en-US"/>
              <a:t>In countries where “everyone is regarded as poor”, low-wage public works can be very effective to screen the needy, provide a transfer, build socially useful infrastructure, and complement the growth process.</a:t>
            </a:r>
          </a:p>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en-US"/>
              <a:t>Lessons continued….</a:t>
            </a:r>
          </a:p>
        </p:txBody>
      </p:sp>
      <p:sp>
        <p:nvSpPr>
          <p:cNvPr id="40963" name="Rectangle 3"/>
          <p:cNvSpPr>
            <a:spLocks noGrp="1" noChangeArrowheads="1"/>
          </p:cNvSpPr>
          <p:nvPr>
            <p:ph type="body" idx="1"/>
          </p:nvPr>
        </p:nvSpPr>
        <p:spPr/>
        <p:txBody>
          <a:bodyPr/>
          <a:lstStyle/>
          <a:p>
            <a:r>
              <a:rPr lang="en-US"/>
              <a:t>All transfers generate incentive costs.  The best way to minimize incentive costs is to (a) keep the transfer low and self-targeted,(b)  avoid multiplicity of programs, and (c) maintain transparency at every level.</a:t>
            </a:r>
          </a:p>
          <a:p>
            <a:r>
              <a:rPr lang="en-US"/>
              <a:t>Given fiscal constraint, some degree of targeting is desirable.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Lessons cotninued...</a:t>
            </a:r>
          </a:p>
        </p:txBody>
      </p:sp>
      <p:sp>
        <p:nvSpPr>
          <p:cNvPr id="44035" name="Rectangle 3"/>
          <p:cNvSpPr>
            <a:spLocks noGrp="1" noChangeArrowheads="1"/>
          </p:cNvSpPr>
          <p:nvPr>
            <p:ph type="body" idx="1"/>
          </p:nvPr>
        </p:nvSpPr>
        <p:spPr/>
        <p:txBody>
          <a:bodyPr/>
          <a:lstStyle/>
          <a:p>
            <a:r>
              <a:rPr lang="en-US"/>
              <a:t>But how to target, and how much targeting is desirable, is an empirical question and depends on the country situation.</a:t>
            </a:r>
          </a:p>
          <a:p>
            <a:r>
              <a:rPr lang="en-US"/>
              <a:t>Is there ever going likely to be a simple, single solution?</a:t>
            </a:r>
          </a:p>
          <a:p>
            <a:r>
              <a:rPr lang="en-US"/>
              <a:t>Almost certainly not!  The poor are heterogeneous in key respects:</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Lessons continued...</a:t>
            </a:r>
          </a:p>
        </p:txBody>
      </p:sp>
      <p:sp>
        <p:nvSpPr>
          <p:cNvPr id="45059" name="Rectangle 3"/>
          <p:cNvSpPr>
            <a:spLocks noGrp="1" noChangeArrowheads="1"/>
          </p:cNvSpPr>
          <p:nvPr>
            <p:ph type="body" idx="1"/>
          </p:nvPr>
        </p:nvSpPr>
        <p:spPr/>
        <p:txBody>
          <a:bodyPr/>
          <a:lstStyle/>
          <a:p>
            <a:r>
              <a:rPr lang="en-US"/>
              <a:t>Some are credit-worthy, but credit-constrained;</a:t>
            </a:r>
          </a:p>
          <a:p>
            <a:r>
              <a:rPr lang="en-US"/>
              <a:t>Some are able to work, but enemployed; and </a:t>
            </a:r>
          </a:p>
          <a:p>
            <a:r>
              <a:rPr lang="en-US"/>
              <a:t>Some are unlikely to ever make it on their own.</a:t>
            </a:r>
          </a:p>
          <a:p>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Lessons continued...</a:t>
            </a:r>
          </a:p>
        </p:txBody>
      </p:sp>
      <p:sp>
        <p:nvSpPr>
          <p:cNvPr id="46083" name="Rectangle 3"/>
          <p:cNvSpPr>
            <a:spLocks noGrp="1" noChangeArrowheads="1"/>
          </p:cNvSpPr>
          <p:nvPr>
            <p:ph type="body" idx="1"/>
          </p:nvPr>
        </p:nvSpPr>
        <p:spPr/>
        <p:txBody>
          <a:bodyPr/>
          <a:lstStyle/>
          <a:p>
            <a:r>
              <a:rPr lang="en-US"/>
              <a:t>Countries differ not only with respect to the extent and severity of poverty, but with respect to key constraints:</a:t>
            </a:r>
          </a:p>
          <a:p>
            <a:r>
              <a:rPr lang="en-US"/>
              <a:t>information</a:t>
            </a:r>
          </a:p>
          <a:p>
            <a:r>
              <a:rPr lang="en-US"/>
              <a:t>administrative capacity, and</a:t>
            </a:r>
          </a:p>
          <a:p>
            <a:r>
              <a:rPr lang="en-US"/>
              <a:t>budgetary resources.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1200" name="Object 1024"/>
          <p:cNvGraphicFramePr>
            <a:graphicFrameLocks noChangeAspect="1"/>
          </p:cNvGraphicFramePr>
          <p:nvPr/>
        </p:nvGraphicFramePr>
        <p:xfrm>
          <a:off x="282575" y="396875"/>
          <a:ext cx="8580438" cy="6065838"/>
        </p:xfrm>
        <a:graphic>
          <a:graphicData uri="http://schemas.openxmlformats.org/presentationml/2006/ole">
            <p:oleObj spid="_x0000_s51200" name="Document" r:id="rId3" imgW="8578080" imgH="6066000" progId="Word.Document.8">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224" name="Object 1024"/>
          <p:cNvGraphicFramePr>
            <a:graphicFrameLocks noChangeAspect="1"/>
          </p:cNvGraphicFramePr>
          <p:nvPr/>
        </p:nvGraphicFramePr>
        <p:xfrm>
          <a:off x="282575" y="722313"/>
          <a:ext cx="8580438" cy="5413375"/>
        </p:xfrm>
        <a:graphic>
          <a:graphicData uri="http://schemas.openxmlformats.org/presentationml/2006/ole">
            <p:oleObj spid="_x0000_s52224" name="Document" r:id="rId3" imgW="8578080" imgH="5412960" progId="Word.Document.8">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3248" name="Object 1024"/>
          <p:cNvGraphicFramePr>
            <a:graphicFrameLocks noChangeAspect="1"/>
          </p:cNvGraphicFramePr>
          <p:nvPr/>
        </p:nvGraphicFramePr>
        <p:xfrm>
          <a:off x="304800" y="914400"/>
          <a:ext cx="8458200" cy="5562600"/>
        </p:xfrm>
        <a:graphic>
          <a:graphicData uri="http://schemas.openxmlformats.org/presentationml/2006/ole">
            <p:oleObj spid="_x0000_s53248" name="Bitmap Image" r:id="rId3" imgW="6458852" imgH="4133333" progId="Paint.Picture">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More on targeted food subsidies..</a:t>
            </a:r>
          </a:p>
        </p:txBody>
      </p:sp>
      <p:sp>
        <p:nvSpPr>
          <p:cNvPr id="8195" name="Rectangle 3"/>
          <p:cNvSpPr>
            <a:spLocks noGrp="1" noChangeArrowheads="1"/>
          </p:cNvSpPr>
          <p:nvPr>
            <p:ph type="body" idx="1"/>
          </p:nvPr>
        </p:nvSpPr>
        <p:spPr/>
        <p:txBody>
          <a:bodyPr/>
          <a:lstStyle/>
          <a:p>
            <a:r>
              <a:rPr lang="en-US"/>
              <a:t>Even when food transfers were targeted, but the targeting mechanism was means tests administered by program managers, the costs of such targeting proved prohibitive -- thus in India, it costs $5.6 to transfer $1 worth of income through a means-tested food subsidy program.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Cash Transfers….</a:t>
            </a:r>
          </a:p>
        </p:txBody>
      </p:sp>
      <p:sp>
        <p:nvSpPr>
          <p:cNvPr id="27651" name="Rectangle 3"/>
          <p:cNvSpPr>
            <a:spLocks noGrp="1" noChangeArrowheads="1"/>
          </p:cNvSpPr>
          <p:nvPr>
            <p:ph type="body" idx="1"/>
          </p:nvPr>
        </p:nvSpPr>
        <p:spPr/>
        <p:txBody>
          <a:bodyPr/>
          <a:lstStyle/>
          <a:p>
            <a:r>
              <a:rPr lang="en-US"/>
              <a:t>Cash transfers are best administered when target groups can be clearly identified.  The transfer serves a poverty-reducing function only if the chosen household characteristic is correlated with poverty.  The best example is child allowances in former Soviet Union, social pensions for the elderly in Namibia and South Africa.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Grp="1" noChangeArrowheads="1"/>
          </p:cNvSpPr>
          <p:nvPr>
            <p:ph type="title"/>
          </p:nvPr>
        </p:nvSpPr>
        <p:spPr/>
        <p:txBody>
          <a:bodyPr/>
          <a:lstStyle/>
          <a:p>
            <a:r>
              <a:rPr lang="en-US"/>
              <a:t>Cash transfers…..</a:t>
            </a:r>
          </a:p>
        </p:txBody>
      </p:sp>
      <p:sp>
        <p:nvSpPr>
          <p:cNvPr id="28675" name="Rectangle 1027"/>
          <p:cNvSpPr>
            <a:spLocks noGrp="1" noChangeArrowheads="1"/>
          </p:cNvSpPr>
          <p:nvPr>
            <p:ph type="body" idx="1"/>
          </p:nvPr>
        </p:nvSpPr>
        <p:spPr/>
        <p:txBody>
          <a:bodyPr/>
          <a:lstStyle/>
          <a:p>
            <a:r>
              <a:rPr lang="en-US"/>
              <a:t>Without the right level of administrative capacity and information base, any form of cash assistance is open to potential abuse.</a:t>
            </a:r>
          </a:p>
          <a:p>
            <a:r>
              <a:rPr lang="en-US"/>
              <a:t>Some countries have tried to target cash assistance through communities.  Did they succeed?</a:t>
            </a:r>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1163</TotalTime>
  <Words>1322</Words>
  <Application>Microsoft Office PowerPoint</Application>
  <PresentationFormat>On-screen Show (4:3)</PresentationFormat>
  <Paragraphs>92</Paragraphs>
  <Slides>34</Slides>
  <Notes>0</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3</vt:i4>
      </vt:variant>
      <vt:variant>
        <vt:lpstr>Slide Titles</vt:lpstr>
      </vt:variant>
      <vt:variant>
        <vt:i4>34</vt:i4>
      </vt:variant>
    </vt:vector>
  </HeadingPairs>
  <TitlesOfParts>
    <vt:vector size="39" baseType="lpstr">
      <vt:lpstr>Times New Roman</vt:lpstr>
      <vt:lpstr>Office Theme</vt:lpstr>
      <vt:lpstr>Microsoft Word Document</vt:lpstr>
      <vt:lpstr>Bitmap Image</vt:lpstr>
      <vt:lpstr>Microsoft Graph 2000 Chart</vt:lpstr>
      <vt:lpstr>Safety Nets for Protecting the Poor</vt:lpstr>
      <vt:lpstr>Outline of the presentation</vt:lpstr>
      <vt:lpstr>1. Universal food subsidies…..</vt:lpstr>
      <vt:lpstr>Slide 4</vt:lpstr>
      <vt:lpstr>Slide 5</vt:lpstr>
      <vt:lpstr>Slide 6</vt:lpstr>
      <vt:lpstr>More on targeted food subsidies..</vt:lpstr>
      <vt:lpstr>Cash Transfers….</vt:lpstr>
      <vt:lpstr>Cash transfers…..</vt:lpstr>
      <vt:lpstr>Uzbekistan’s community targeting</vt:lpstr>
      <vt:lpstr>Uzbekistan…….</vt:lpstr>
      <vt:lpstr>Uzbekistan…..</vt:lpstr>
      <vt:lpstr>Potential advantages….</vt:lpstr>
      <vt:lpstr>Potential disadvantages...</vt:lpstr>
      <vt:lpstr>Uzbekistan: Targeting outcomes</vt:lpstr>
      <vt:lpstr>Mexican cash transfers…..</vt:lpstr>
      <vt:lpstr>Mexican cash transfer….</vt:lpstr>
      <vt:lpstr>Mexican transfer...</vt:lpstr>
      <vt:lpstr>Public works….</vt:lpstr>
      <vt:lpstr>Slide 20</vt:lpstr>
      <vt:lpstr>Public works continued…..</vt:lpstr>
      <vt:lpstr>Public works continued…..</vt:lpstr>
      <vt:lpstr>Slide 23</vt:lpstr>
      <vt:lpstr>Slide 24</vt:lpstr>
      <vt:lpstr>Public works continued…..</vt:lpstr>
      <vt:lpstr>Problem areas in all programs...Incentive costs….</vt:lpstr>
      <vt:lpstr>Slide 27</vt:lpstr>
      <vt:lpstr>Slide 28</vt:lpstr>
      <vt:lpstr>Five broad lessons……..</vt:lpstr>
      <vt:lpstr>Lessons continued…….</vt:lpstr>
      <vt:lpstr>Lessons continued….</vt:lpstr>
      <vt:lpstr>Lessons cotninued...</vt:lpstr>
      <vt:lpstr>Lessons continued...</vt:lpstr>
      <vt:lpstr>Lessons continued...</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Nets for Protecting the Poor</dc:title>
  <dc:creator>World Bank User</dc:creator>
  <cp:lastModifiedBy>anarod</cp:lastModifiedBy>
  <cp:revision>20</cp:revision>
  <cp:lastPrinted>1999-07-21T15:42:32Z</cp:lastPrinted>
  <dcterms:created xsi:type="dcterms:W3CDTF">1999-07-19T08:04:18Z</dcterms:created>
  <dcterms:modified xsi:type="dcterms:W3CDTF">2010-07-12T00:24:33Z</dcterms:modified>
</cp:coreProperties>
</file>