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0" r:id="rId3"/>
    <p:sldId id="267" r:id="rId4"/>
    <p:sldId id="259" r:id="rId5"/>
    <p:sldId id="258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-1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CABB4-D333-46CC-BAF1-4C7A4C970F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CFFDA-5ACD-4270-ACBE-B0C22B44FF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A0F5C-E84C-4E3F-A40E-DE98532A1D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F5039-A438-46EA-93D5-603CA088AC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544BB-BD3F-4FBB-A8AC-6A179C2C15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BCDB1-FBCB-4F59-A70F-9623996E5B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93EB3-45DC-473E-8AF4-96C22FDF60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65212-90EA-4F64-AAC1-F903FB444E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59CA3-862C-4067-AF76-A0D9C33B5D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62FF0-2A85-46C7-BE3F-21E8F832A1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7AAE2-12B9-439C-AC4C-D7CCCEBB96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7C6409-678E-4BD3-BC9D-02FC094F4D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Safety Net for the Poor</a:t>
            </a:r>
            <a:br>
              <a:rPr lang="en-US"/>
            </a:br>
            <a:r>
              <a:rPr lang="en-US" sz="3200"/>
              <a:t>The Role of Conditional Cash Grant Programs.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Guilherme Luis Sedlacek</a:t>
            </a:r>
          </a:p>
          <a:p>
            <a:r>
              <a:rPr lang="en-US" sz="2400"/>
              <a:t>OVE</a:t>
            </a:r>
          </a:p>
          <a:p>
            <a:r>
              <a:rPr lang="en-US" sz="2400"/>
              <a:t>October 31th., 2003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 (1)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Some confusion about program objectives persist at the conceptual level and need to be clarified.</a:t>
            </a:r>
          </a:p>
          <a:p>
            <a:pPr>
              <a:lnSpc>
                <a:spcPct val="90000"/>
              </a:lnSpc>
            </a:pPr>
            <a:r>
              <a:rPr lang="en-US" sz="2800"/>
              <a:t>Preventive programs need to be distinguished from Remedial programs. </a:t>
            </a:r>
          </a:p>
          <a:p>
            <a:pPr>
              <a:lnSpc>
                <a:spcPct val="90000"/>
              </a:lnSpc>
            </a:pPr>
            <a:r>
              <a:rPr lang="en-US" sz="2800"/>
              <a:t>The link between supply and demand should be strengthened (after-school programs, nutrition, availability of facilities, staff and supplies)</a:t>
            </a:r>
          </a:p>
          <a:p>
            <a:pPr>
              <a:lnSpc>
                <a:spcPct val="90000"/>
              </a:lnSpc>
            </a:pPr>
            <a:r>
              <a:rPr lang="en-US" sz="2800"/>
              <a:t>Programs to distinguish child work in the home, in the market, and those that fall under the worse forms. Policy responses are distinct.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 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PETI success can be directly related to the government prioritizing CL eradication.</a:t>
            </a:r>
          </a:p>
          <a:p>
            <a:r>
              <a:rPr lang="en-US" sz="2800"/>
              <a:t>But, key policy parameters remain to be set:</a:t>
            </a:r>
          </a:p>
          <a:p>
            <a:pPr lvl="1"/>
            <a:r>
              <a:rPr lang="en-US" sz="2400"/>
              <a:t>Optimal level of the transfers and impact on the financial sustainability. Adjusting for the earnings foregone as CL increases with age.</a:t>
            </a:r>
          </a:p>
          <a:p>
            <a:pPr lvl="1"/>
            <a:r>
              <a:rPr lang="en-US" sz="2400"/>
              <a:t>Value added by the conditionality.</a:t>
            </a:r>
          </a:p>
          <a:p>
            <a:pPr lvl="1"/>
            <a:r>
              <a:rPr lang="en-US" sz="2400"/>
              <a:t>How to avoid perverse disincentive effects.</a:t>
            </a:r>
          </a:p>
          <a:p>
            <a:pPr lvl="1"/>
            <a:r>
              <a:rPr lang="en-US" sz="2400"/>
              <a:t>How to avoid migration and demographic impacts.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Context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While most 7-14 years olds are in school.</a:t>
            </a:r>
          </a:p>
          <a:p>
            <a:r>
              <a:rPr lang="en-US"/>
              <a:t>Learning outcomes have not improved over the past decade</a:t>
            </a:r>
          </a:p>
          <a:p>
            <a:r>
              <a:rPr lang="en-US"/>
              <a:t>Primary and basic education completion rates remain low.</a:t>
            </a:r>
          </a:p>
          <a:p>
            <a:r>
              <a:rPr lang="en-US"/>
              <a:t>Poor children often drop out of school to work by age 16.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Context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80% of children ages 7-14 working are also in school. </a:t>
            </a:r>
          </a:p>
          <a:p>
            <a:pPr>
              <a:lnSpc>
                <a:spcPct val="90000"/>
              </a:lnSpc>
            </a:pPr>
            <a:r>
              <a:rPr lang="en-US"/>
              <a:t>CL increases current family income.</a:t>
            </a:r>
          </a:p>
          <a:p>
            <a:pPr>
              <a:lnSpc>
                <a:spcPct val="90000"/>
              </a:lnSpc>
            </a:pPr>
            <a:r>
              <a:rPr lang="en-US"/>
              <a:t>But school performance suffers:</a:t>
            </a:r>
          </a:p>
          <a:p>
            <a:pPr lvl="1">
              <a:lnSpc>
                <a:spcPct val="90000"/>
              </a:lnSpc>
            </a:pPr>
            <a:r>
              <a:rPr lang="en-US"/>
              <a:t>lag behind their peers in school.</a:t>
            </a:r>
          </a:p>
          <a:p>
            <a:pPr lvl="1">
              <a:lnSpc>
                <a:spcPct val="90000"/>
              </a:lnSpc>
            </a:pPr>
            <a:r>
              <a:rPr lang="en-US"/>
              <a:t>are less likely to complete primary cycle.</a:t>
            </a:r>
          </a:p>
          <a:p>
            <a:pPr lvl="1">
              <a:lnSpc>
                <a:spcPct val="90000"/>
              </a:lnSpc>
            </a:pPr>
            <a:r>
              <a:rPr lang="en-US"/>
              <a:t>have lower learning outcomes.</a:t>
            </a:r>
          </a:p>
          <a:p>
            <a:pPr lvl="1">
              <a:lnSpc>
                <a:spcPct val="90000"/>
              </a:lnSpc>
            </a:pPr>
            <a:r>
              <a:rPr lang="en-US"/>
              <a:t>are less likely to enter the secondary cycle.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impacts are beyond lower education outcomes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Those in the worst forms of child labor suffer permanent welfare losses: health, violence, cognitive development, drug trade, etc.</a:t>
            </a:r>
          </a:p>
          <a:p>
            <a:pPr lvl="1"/>
            <a:r>
              <a:rPr lang="en-US" sz="2400"/>
              <a:t>Examples: sugar cane and sisal (rural), street vendors, prostitution and drug trade (urban).</a:t>
            </a:r>
          </a:p>
          <a:p>
            <a:endParaRPr lang="en-US" sz="2800"/>
          </a:p>
          <a:p>
            <a:r>
              <a:rPr lang="en-US" sz="2800"/>
              <a:t>However, the vulnerability of the child needs to be viewed in the context of the vulnerability of the family.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Possible Solutions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Cash-grant strategies:</a:t>
            </a:r>
          </a:p>
          <a:p>
            <a:pPr>
              <a:lnSpc>
                <a:spcPct val="90000"/>
              </a:lnSpc>
            </a:pPr>
            <a:r>
              <a:rPr lang="en-US" sz="2800"/>
              <a:t>Preventive programs: broadly targeted to poor children, grants conditional on school attendance, visit to clinics, etc.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Bolsa Escola, Progresa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Remedial programs: narrowly targeted programs seeking to mitigate the specific risk identified.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PETI, PRAF, RED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Different Programs with Distinct Objectives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696200" cy="4343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Superficially alike, the programs differ:</a:t>
            </a:r>
          </a:p>
          <a:p>
            <a:pPr>
              <a:lnSpc>
                <a:spcPct val="90000"/>
              </a:lnSpc>
            </a:pPr>
            <a:r>
              <a:rPr lang="en-US" sz="2800"/>
              <a:t>The low proportion of working children and the lack of enforcement of conditionalities means that Bolsa Escola/Progresa type programs are unlikely to reduce child labor. Furthermore, the design of these programs does not restrict children from working.</a:t>
            </a:r>
          </a:p>
          <a:p>
            <a:pPr>
              <a:lnSpc>
                <a:spcPct val="90000"/>
              </a:lnSpc>
            </a:pPr>
            <a:r>
              <a:rPr lang="en-US" sz="2800"/>
              <a:t>In contrast, the enforcement of conditionalities under PETI - through the after-school program - increases changes of success. PRAF and RED also more likely to have an impact given the narrower target group.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Evaluations Confirm Expected Impacts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Recent Evaluations of the Programs reveal:</a:t>
            </a:r>
          </a:p>
          <a:p>
            <a:pPr>
              <a:lnSpc>
                <a:spcPct val="90000"/>
              </a:lnSpc>
            </a:pPr>
            <a:r>
              <a:rPr lang="en-US" sz="2800"/>
              <a:t>The impact of Bolsa Escola/Progresa on child-labor is small, these programs are more likely to keep children in school and increase attendance. Progresa increased the transition from primary to secondary and improved health outcomes.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Evaluations of the PETI reveals that it was effective in reducing the number of children working, and schooling indicators. Red improved health and education outcomes.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Lessons Learned (1)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Level of cash-grant should be related to forgone earnings.</a:t>
            </a:r>
          </a:p>
          <a:p>
            <a:r>
              <a:rPr lang="en-US" sz="2800"/>
              <a:t>Enforcement of conditionalities (by teachers?).</a:t>
            </a:r>
          </a:p>
          <a:p>
            <a:r>
              <a:rPr lang="en-US" sz="2800"/>
              <a:t>The labor market opportunities  for the graduates of the programs.</a:t>
            </a:r>
          </a:p>
          <a:p>
            <a:r>
              <a:rPr lang="en-US" sz="2800"/>
              <a:t>Availability of inputs in the supply side.</a:t>
            </a:r>
          </a:p>
          <a:p>
            <a:r>
              <a:rPr lang="en-US" sz="2800"/>
              <a:t>How to mitigate vulnerability at the family level.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Lessons Learned 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  <a:p>
            <a:r>
              <a:rPr lang="en-US"/>
              <a:t>Institute cost-effective targeting and monitoring instruments.</a:t>
            </a:r>
          </a:p>
          <a:p>
            <a:r>
              <a:rPr lang="en-US"/>
              <a:t>Involve local institutional stakeholders: education, health, etc</a:t>
            </a:r>
          </a:p>
          <a:p>
            <a:r>
              <a:rPr lang="en-US"/>
              <a:t>Local NGOs and civil society can help ensure governance and sustainability.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627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Times New Roman</vt:lpstr>
      <vt:lpstr>Default Design</vt:lpstr>
      <vt:lpstr>Safety Net for the Poor The Role of Conditional Cash Grant Programs.</vt:lpstr>
      <vt:lpstr>Context</vt:lpstr>
      <vt:lpstr>Context</vt:lpstr>
      <vt:lpstr>The impacts are beyond lower education outcomes</vt:lpstr>
      <vt:lpstr>Possible Solutions</vt:lpstr>
      <vt:lpstr>Different Programs with Distinct Objectives</vt:lpstr>
      <vt:lpstr>Evaluations Confirm Expected Impacts</vt:lpstr>
      <vt:lpstr>Lessons Learned (1)</vt:lpstr>
      <vt:lpstr>Lessons Learned (2)</vt:lpstr>
      <vt:lpstr>Conclusions (1)</vt:lpstr>
      <vt:lpstr>Conclusions (2)</vt:lpstr>
    </vt:vector>
  </TitlesOfParts>
  <Company>Inter-American Development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Labor Policies Are Cash Grant Programs a Solution?</dc:title>
  <dc:creator>GuilhermeS</dc:creator>
  <cp:lastModifiedBy>anarod</cp:lastModifiedBy>
  <cp:revision>25</cp:revision>
  <dcterms:created xsi:type="dcterms:W3CDTF">2003-10-31T15:31:53Z</dcterms:created>
  <dcterms:modified xsi:type="dcterms:W3CDTF">2010-07-11T22:35:36Z</dcterms:modified>
</cp:coreProperties>
</file>