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0" r:id="rId1"/>
  </p:sldMasterIdLst>
  <p:notesMasterIdLst>
    <p:notesMasterId r:id="rId23"/>
  </p:notesMasterIdLst>
  <p:handoutMasterIdLst>
    <p:handoutMasterId r:id="rId24"/>
  </p:handoutMasterIdLst>
  <p:sldIdLst>
    <p:sldId id="623" r:id="rId2"/>
    <p:sldId id="742" r:id="rId3"/>
    <p:sldId id="624" r:id="rId4"/>
    <p:sldId id="760" r:id="rId5"/>
    <p:sldId id="803" r:id="rId6"/>
    <p:sldId id="804" r:id="rId7"/>
    <p:sldId id="764" r:id="rId8"/>
    <p:sldId id="798" r:id="rId9"/>
    <p:sldId id="802" r:id="rId10"/>
    <p:sldId id="805" r:id="rId11"/>
    <p:sldId id="815" r:id="rId12"/>
    <p:sldId id="814" r:id="rId13"/>
    <p:sldId id="813" r:id="rId14"/>
    <p:sldId id="816" r:id="rId15"/>
    <p:sldId id="817" r:id="rId16"/>
    <p:sldId id="807" r:id="rId17"/>
    <p:sldId id="808" r:id="rId18"/>
    <p:sldId id="810" r:id="rId19"/>
    <p:sldId id="772" r:id="rId20"/>
    <p:sldId id="812" r:id="rId21"/>
    <p:sldId id="796" r:id="rId22"/>
  </p:sldIdLst>
  <p:sldSz cx="9144000" cy="6858000" type="screen4x3"/>
  <p:notesSz cx="6881813" cy="9296400"/>
  <p:embeddedFontLst>
    <p:embeddedFont>
      <p:font typeface="Comic Sans MS" pitchFamily="66" charset="0"/>
      <p:regular r:id="rId25"/>
      <p:bold r:id="rId26"/>
    </p:embeddedFont>
  </p:embeddedFontLst>
  <p:defaultTextStyle>
    <a:defPPr>
      <a:defRPr lang="es-ES_tradnl"/>
    </a:defPPr>
    <a:lvl1pPr algn="ctr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120D5D"/>
    <a:srgbClr val="FF9900"/>
    <a:srgbClr val="CC9900"/>
    <a:srgbClr val="CCCC00"/>
    <a:srgbClr val="CBCBCB"/>
    <a:srgbClr val="071DBF"/>
    <a:srgbClr val="3D0ABC"/>
    <a:srgbClr val="BA18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84" autoAdjust="0"/>
    <p:restoredTop sz="96959" autoAdjust="0"/>
  </p:normalViewPr>
  <p:slideViewPr>
    <p:cSldViewPr snapToGrid="0">
      <p:cViewPr>
        <p:scale>
          <a:sx n="50" d="100"/>
          <a:sy n="50" d="100"/>
        </p:scale>
        <p:origin x="-822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60" d="100"/>
          <a:sy n="60" d="100"/>
        </p:scale>
        <p:origin x="-1698" y="-66"/>
      </p:cViewPr>
      <p:guideLst>
        <p:guide orient="horz" pos="2057"/>
        <p:guide pos="288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8.xml"/><Relationship Id="rId2" Type="http://schemas.openxmlformats.org/officeDocument/2006/relationships/slide" Target="slides/slide16.xml"/><Relationship Id="rId1" Type="http://schemas.openxmlformats.org/officeDocument/2006/relationships/slide" Target="slides/slide5.xml"/><Relationship Id="rId4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2700"/>
            <a:ext cx="298291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kumimoji="0" sz="1000" b="0" i="1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s-ES_trad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12700"/>
            <a:ext cx="298291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kumimoji="0" sz="1000" b="0" i="1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s-ES_tradnl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725"/>
            <a:ext cx="298291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kumimoji="0" sz="1000" b="0" i="1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s-ES_tradnl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48725"/>
            <a:ext cx="298291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kumimoji="0" sz="1000" b="0" i="1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38A2637C-B8C9-4294-B846-02293CB67A23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2700"/>
            <a:ext cx="298291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>
              <a:defRPr kumimoji="0" sz="1000" b="0" i="1"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12700"/>
            <a:ext cx="298291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kumimoji="0" sz="1000" b="0" i="1"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8725"/>
            <a:ext cx="298291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>
              <a:defRPr kumimoji="0" sz="1000" b="0" i="1"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48725"/>
            <a:ext cx="298291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kumimoji="0" sz="1000" b="0" i="1">
                <a:solidFill>
                  <a:schemeClr val="tx1"/>
                </a:solidFill>
              </a:defRPr>
            </a:lvl1pPr>
          </a:lstStyle>
          <a:p>
            <a:fld id="{5D6A9C1D-D066-4EEC-A411-22437CE17326}" type="slidenum">
              <a:rPr lang="es-ES_tradnl"/>
              <a:pPr/>
              <a:t>‹#›</a:t>
            </a:fld>
            <a:endParaRPr lang="es-ES_tradnl"/>
          </a:p>
        </p:txBody>
      </p:sp>
      <p:sp>
        <p:nvSpPr>
          <p:cNvPr id="2054" name="Rectangle 6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9163" y="817563"/>
            <a:ext cx="5218112" cy="39131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74650" y="5340350"/>
            <a:ext cx="60071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835EA-69EC-4792-8C0A-AF21F7975E3E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7802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76350" y="817563"/>
            <a:ext cx="4330700" cy="3248025"/>
          </a:xfrm>
          <a:ln/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418013"/>
            <a:ext cx="5048250" cy="39100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150E6E-6B60-4B93-83BC-C86DBE026167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1079298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920750" y="817563"/>
            <a:ext cx="5218113" cy="3913187"/>
          </a:xfrm>
          <a:ln/>
        </p:spPr>
      </p:sp>
      <p:sp>
        <p:nvSpPr>
          <p:cNvPr id="10792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 lIns="91433" tIns="45717" rIns="91433" bIns="45717"/>
          <a:lstStyle/>
          <a:p>
            <a:r>
              <a:rPr lang="en-US"/>
              <a:t>There is a difference of 37 point of GDP between gross debt and the “fiscal net debt”. Which is the good number?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EFB9AB-AEDA-4937-B6BD-ABBB7945C54D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1084418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920750" y="817563"/>
            <a:ext cx="5218113" cy="3913187"/>
          </a:xfrm>
          <a:ln/>
        </p:spPr>
      </p:sp>
      <p:sp>
        <p:nvSpPr>
          <p:cNvPr id="10844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 lIns="91433" tIns="45717" rIns="91433" bIns="45717"/>
          <a:lstStyle/>
          <a:p>
            <a:r>
              <a:rPr lang="en-US"/>
              <a:t>There is a difference of 37 point of GDP between gross debt and the “fiscal net debt”. Which is the good number?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FD452-7011-4A13-A7A4-70C8FFFBEFDA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1077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EB96DC-65E4-4F38-A8CE-B50A2239FDA4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1053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76350" y="817563"/>
            <a:ext cx="4330700" cy="3248025"/>
          </a:xfrm>
          <a:ln/>
        </p:spPr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418013"/>
            <a:ext cx="5048250" cy="39100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70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702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endParaRPr lang="en-US"/>
          </a:p>
        </p:txBody>
      </p:sp>
      <p:sp>
        <p:nvSpPr>
          <p:cNvPr id="25703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endParaRPr lang="en-US"/>
          </a:p>
        </p:txBody>
      </p:sp>
      <p:sp>
        <p:nvSpPr>
          <p:cNvPr id="25703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608EFAFD-65C0-4570-A76D-CE2ADCEA25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6D486-16E5-4395-BFD9-498F15B267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7A70F-2638-49CA-9F59-E747C98DE1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340D0F-2D9F-4E96-BF19-CC69E8E32A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CF1712-4B56-4E8C-9E1A-8C4B78E3D5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A8410-3A51-4B7B-94E7-81282E6F7C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3DA0A-6020-4D2F-9A1A-1DDEFF3BBA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569AC-CFEE-4B96-BD71-979DDC432F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D8658-4CB5-4F88-8302-169D12DB6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A6297-DE54-4A61-BEF5-2C1ED475A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1ED79-8FBB-4E7B-97B0-6E2D35078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7FC25-83AC-4F4B-BB30-32D4B18A79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11B51-3E42-4651-A78C-12D20FC47F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kumimoji="0" sz="1400" b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kumimoji="0" sz="1400" b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560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kumimoji="0" sz="1400" b="0">
                <a:solidFill>
                  <a:schemeClr val="bg2"/>
                </a:solidFill>
              </a:defRPr>
            </a:lvl1pPr>
          </a:lstStyle>
          <a:p>
            <a:fld id="{87B9EEC7-C07F-42E9-A584-F6CA80EFB8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4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5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6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7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A5F3F-4400-4B5A-B3A7-03B872A53E20}" type="slidenum">
              <a:rPr lang="en-US"/>
              <a:pPr/>
              <a:t>1</a:t>
            </a:fld>
            <a:endParaRPr lang="en-US"/>
          </a:p>
        </p:txBody>
      </p:sp>
      <p:pic>
        <p:nvPicPr>
          <p:cNvPr id="779266" name="Picture 2"/>
          <p:cNvPicPr>
            <a:picLocks noChangeAspect="1" noChangeArrowheads="1"/>
          </p:cNvPicPr>
          <p:nvPr/>
        </p:nvPicPr>
        <p:blipFill>
          <a:blip r:embed="rId3" cstate="print">
            <a:lum bright="-12000"/>
          </a:blip>
          <a:srcRect/>
          <a:stretch>
            <a:fillRect/>
          </a:stretch>
        </p:blipFill>
        <p:spPr bwMode="auto">
          <a:xfrm>
            <a:off x="1214438" y="1166813"/>
            <a:ext cx="7056437" cy="4908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779270" name="Rectangle 6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9271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908300"/>
            <a:ext cx="8686800" cy="1244600"/>
          </a:xfrm>
          <a:noFill/>
          <a:ln/>
        </p:spPr>
        <p:txBody>
          <a:bodyPr lIns="92075" tIns="46038" rIns="92075" bIns="46038" anchor="ctr"/>
          <a:lstStyle/>
          <a:p>
            <a:pPr algn="ctr" defTabSz="917575"/>
            <a:r>
              <a:rPr lang="es-ES_tradnl" sz="2800" b="1">
                <a:solidFill>
                  <a:srgbClr val="071DBF"/>
                </a:solidFill>
              </a:rPr>
              <a:t/>
            </a:r>
            <a:br>
              <a:rPr lang="es-ES_tradnl" sz="2800" b="1">
                <a:solidFill>
                  <a:srgbClr val="071DBF"/>
                </a:solidFill>
              </a:rPr>
            </a:br>
            <a:r>
              <a:rPr lang="es-ES_tradnl" sz="2800" b="1">
                <a:solidFill>
                  <a:srgbClr val="071DBF"/>
                </a:solidFill>
              </a:rPr>
              <a:t>Indicadores fiscales en América Latina y el Caribe</a:t>
            </a:r>
          </a:p>
        </p:txBody>
      </p:sp>
      <p:sp>
        <p:nvSpPr>
          <p:cNvPr id="779272" name="Rectangle 8"/>
          <p:cNvSpPr>
            <a:spLocks noChangeArrowheads="1"/>
          </p:cNvSpPr>
          <p:nvPr/>
        </p:nvSpPr>
        <p:spPr bwMode="auto">
          <a:xfrm>
            <a:off x="4741863" y="5359400"/>
            <a:ext cx="434498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l"/>
            <a:r>
              <a:rPr kumimoji="0" lang="es-ES_tradnl" sz="2000" b="0">
                <a:solidFill>
                  <a:schemeClr val="tx1"/>
                </a:solidFill>
              </a:rPr>
              <a:t>Ricardo Martner</a:t>
            </a:r>
          </a:p>
          <a:p>
            <a:pPr algn="l"/>
            <a:r>
              <a:rPr kumimoji="0" lang="es-ES_tradnl" sz="2000" b="0">
                <a:solidFill>
                  <a:schemeClr val="tx1"/>
                </a:solidFill>
              </a:rPr>
              <a:t>Area de Políticas Presupuestarias y </a:t>
            </a:r>
          </a:p>
          <a:p>
            <a:pPr algn="l"/>
            <a:r>
              <a:rPr kumimoji="0" lang="es-ES_tradnl" sz="2000" b="0">
                <a:solidFill>
                  <a:schemeClr val="tx1"/>
                </a:solidFill>
              </a:rPr>
              <a:t>Gestión Pública </a:t>
            </a:r>
          </a:p>
          <a:p>
            <a:pPr algn="l"/>
            <a:r>
              <a:rPr kumimoji="0" lang="es-ES_tradnl" sz="2000" b="0">
                <a:solidFill>
                  <a:schemeClr val="tx1"/>
                </a:solidFill>
              </a:rPr>
              <a:t>ILPES, CEPAL, Naciones Unidas</a:t>
            </a:r>
          </a:p>
          <a:p>
            <a:pPr algn="l"/>
            <a:endParaRPr kumimoji="0" lang="es-ES_tradnl" sz="2400" b="0">
              <a:solidFill>
                <a:schemeClr val="tx1"/>
              </a:solidFill>
            </a:endParaRPr>
          </a:p>
        </p:txBody>
      </p:sp>
      <p:sp>
        <p:nvSpPr>
          <p:cNvPr id="779273" name="Rectangle 9"/>
          <p:cNvSpPr>
            <a:spLocks noChangeArrowheads="1"/>
          </p:cNvSpPr>
          <p:nvPr/>
        </p:nvSpPr>
        <p:spPr bwMode="auto">
          <a:xfrm>
            <a:off x="0" y="42863"/>
            <a:ext cx="8445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s-CL" sz="1600">
                <a:solidFill>
                  <a:srgbClr val="000000"/>
                </a:solidFill>
                <a:latin typeface="Tms Rmn"/>
              </a:rPr>
              <a:t>Reunión de la Red de Gestión y Transparencia de la Política Pública</a:t>
            </a:r>
          </a:p>
          <a:p>
            <a:pPr algn="l"/>
            <a:r>
              <a:rPr lang="es-CL" sz="1600">
                <a:solidFill>
                  <a:srgbClr val="000000"/>
                </a:solidFill>
                <a:latin typeface="Tms Rmn"/>
              </a:rPr>
              <a:t> BID, Washington,  23 y 24 de mayo de 2004</a:t>
            </a:r>
            <a:endParaRPr lang="en-US" sz="140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2975-2981-4CEA-AF2A-CC7ADD0F1AF4}" type="slidenum">
              <a:rPr lang="en-US"/>
              <a:pPr/>
              <a:t>10</a:t>
            </a:fld>
            <a:endParaRPr lang="en-US"/>
          </a:p>
        </p:txBody>
      </p:sp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31838" y="0"/>
            <a:ext cx="7772400" cy="1143000"/>
          </a:xfrm>
        </p:spPr>
        <p:txBody>
          <a:bodyPr/>
          <a:lstStyle/>
          <a:p>
            <a:r>
              <a:rPr lang="en-US" sz="3200">
                <a:solidFill>
                  <a:srgbClr val="071DBF"/>
                </a:solidFill>
                <a:latin typeface="Comic Sans MS" pitchFamily="66" charset="0"/>
              </a:rPr>
              <a:t>I. La cobertura de las operaciones fiscales</a:t>
            </a:r>
          </a:p>
        </p:txBody>
      </p:sp>
      <p:sp>
        <p:nvSpPr>
          <p:cNvPr id="1068035" name="Text Box 3"/>
          <p:cNvSpPr txBox="1">
            <a:spLocks noChangeArrowheads="1"/>
          </p:cNvSpPr>
          <p:nvPr/>
        </p:nvSpPr>
        <p:spPr bwMode="auto">
          <a:xfrm>
            <a:off x="4876800" y="1600200"/>
            <a:ext cx="403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0" lang="en-US" sz="1600">
                <a:solidFill>
                  <a:schemeClr val="tx1"/>
                </a:solidFill>
              </a:rPr>
              <a:t>Cobertura institucional de las estadísticas y metas en los informes del FMI</a:t>
            </a:r>
          </a:p>
        </p:txBody>
      </p:sp>
      <p:sp>
        <p:nvSpPr>
          <p:cNvPr id="1068036" name="Rectangle 4"/>
          <p:cNvSpPr>
            <a:spLocks noChangeArrowheads="1"/>
          </p:cNvSpPr>
          <p:nvPr/>
        </p:nvSpPr>
        <p:spPr bwMode="auto">
          <a:xfrm>
            <a:off x="215900" y="2432050"/>
            <a:ext cx="434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ü"/>
            </a:pPr>
            <a:r>
              <a:rPr lang="es-CL" sz="2000" b="0">
                <a:solidFill>
                  <a:schemeClr val="tx1"/>
                </a:solidFill>
              </a:rPr>
              <a:t>Hay un sesgo en América Latina hacia la cobertura SPNF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ü"/>
            </a:pPr>
            <a:r>
              <a:rPr lang="es-CL" sz="2000" b="0">
                <a:solidFill>
                  <a:schemeClr val="tx1"/>
                </a:solidFill>
              </a:rPr>
              <a:t>Propuesta FMI de excluir empresas “gestionadas comercialmente”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ü"/>
            </a:pPr>
            <a:r>
              <a:rPr lang="es-CL" sz="2000" b="0">
                <a:solidFill>
                  <a:schemeClr val="tx1"/>
                </a:solidFill>
              </a:rPr>
              <a:t>Metas fiscales cubren Gobierno General en Unión Europea, Chile y otros países. El MEFP 2001 también. Porqué no avanzar en esta cobertura?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ü"/>
            </a:pPr>
            <a:endParaRPr lang="es-CL" sz="2000" b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ü"/>
            </a:pPr>
            <a:endParaRPr lang="es-CL" sz="2000" b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ü"/>
            </a:pPr>
            <a:endParaRPr lang="es-CL" sz="2000" b="0">
              <a:solidFill>
                <a:schemeClr val="tx1"/>
              </a:solidFill>
            </a:endParaRPr>
          </a:p>
        </p:txBody>
      </p:sp>
      <p:pic>
        <p:nvPicPr>
          <p:cNvPr id="1068037" name="Picture 5"/>
          <p:cNvPicPr>
            <a:picLocks noChangeAspect="1" noChangeArrowheads="1"/>
          </p:cNvPicPr>
          <p:nvPr>
            <p:ph type="chart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86200" y="2209800"/>
            <a:ext cx="5064125" cy="3276600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D69F-12D6-43A9-B565-BDA31E854A99}" type="slidenum">
              <a:rPr lang="en-US"/>
              <a:pPr/>
              <a:t>11</a:t>
            </a:fld>
            <a:endParaRPr lang="en-US"/>
          </a:p>
        </p:txBody>
      </p:sp>
      <p:sp>
        <p:nvSpPr>
          <p:cNvPr id="1082370" name="Rectangle 1026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2371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85800" y="344488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pPr algn="ctr"/>
            <a:r>
              <a:rPr lang="es-ES_tradnl" sz="3200">
                <a:solidFill>
                  <a:srgbClr val="071DBF"/>
                </a:solidFill>
              </a:rPr>
              <a:t>II. Ejemplos de “creatividad contable”</a:t>
            </a:r>
            <a:br>
              <a:rPr lang="es-ES_tradnl" sz="3200">
                <a:solidFill>
                  <a:srgbClr val="071DBF"/>
                </a:solidFill>
              </a:rPr>
            </a:br>
            <a:endParaRPr lang="es-ES_tradnl" sz="3200">
              <a:solidFill>
                <a:srgbClr val="071DBF"/>
              </a:solidFill>
            </a:endParaRPr>
          </a:p>
        </p:txBody>
      </p:sp>
      <p:sp>
        <p:nvSpPr>
          <p:cNvPr id="1082372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322263" y="1341438"/>
            <a:ext cx="8478837" cy="1657350"/>
          </a:xfrm>
          <a:noFill/>
          <a:ln/>
        </p:spPr>
        <p:txBody>
          <a:bodyPr lIns="92075" tIns="46038" rIns="92075" bIns="46038"/>
          <a:lstStyle/>
          <a:p>
            <a:pPr marL="1168400" lvl="1" indent="-711200">
              <a:lnSpc>
                <a:spcPct val="90000"/>
              </a:lnSpc>
              <a:spcBef>
                <a:spcPct val="0"/>
              </a:spcBef>
              <a:buSzPct val="120000"/>
              <a:buFontTx/>
              <a:buNone/>
            </a:pPr>
            <a:r>
              <a:rPr lang="es-ES_tradnl" sz="2400"/>
              <a:t>Por oposición a la “contabilidad creativa”, se trata de indicadores de “buenas prácticas”que buscan orientar la política fiscal </a:t>
            </a:r>
          </a:p>
          <a:p>
            <a:pPr marL="1168400" lvl="1" indent="-711200">
              <a:lnSpc>
                <a:spcPct val="90000"/>
              </a:lnSpc>
              <a:spcBef>
                <a:spcPct val="0"/>
              </a:spcBef>
              <a:buSzPct val="120000"/>
              <a:buFontTx/>
              <a:buChar char="-"/>
            </a:pPr>
            <a:endParaRPr lang="es-ES_tradnl" sz="2400"/>
          </a:p>
          <a:p>
            <a:pPr marL="1168400" lvl="1" indent="-711200">
              <a:lnSpc>
                <a:spcPct val="90000"/>
              </a:lnSpc>
              <a:spcBef>
                <a:spcPct val="0"/>
              </a:spcBef>
              <a:buSzPct val="120000"/>
              <a:buFontTx/>
              <a:buChar char="-"/>
            </a:pPr>
            <a:r>
              <a:rPr lang="es-ES_tradnl" sz="2400"/>
              <a:t>Chile: balance estructural y nuevo marco contable</a:t>
            </a:r>
          </a:p>
          <a:p>
            <a:pPr marL="1168400" lvl="1" indent="-711200">
              <a:lnSpc>
                <a:spcPct val="90000"/>
              </a:lnSpc>
              <a:spcBef>
                <a:spcPct val="0"/>
              </a:spcBef>
              <a:buSzPct val="120000"/>
              <a:buFontTx/>
              <a:buChar char="-"/>
            </a:pPr>
            <a:r>
              <a:rPr lang="es-ES_tradnl" sz="2400"/>
              <a:t>La metodología de cálculo de la deuda pública en Brasil</a:t>
            </a:r>
          </a:p>
          <a:p>
            <a:pPr marL="1168400" lvl="1" indent="-711200">
              <a:lnSpc>
                <a:spcPct val="90000"/>
              </a:lnSpc>
              <a:spcBef>
                <a:spcPct val="0"/>
              </a:spcBef>
              <a:buSzPct val="120000"/>
              <a:buFontTx/>
              <a:buChar char="-"/>
            </a:pPr>
            <a:r>
              <a:rPr lang="es-ES_tradnl" sz="2400"/>
              <a:t>México: requerimientos financieros y asociaciones público-privadas</a:t>
            </a:r>
          </a:p>
          <a:p>
            <a:pPr marL="1168400" lvl="1" indent="-711200">
              <a:lnSpc>
                <a:spcPct val="90000"/>
              </a:lnSpc>
              <a:spcBef>
                <a:spcPct val="0"/>
              </a:spcBef>
              <a:buSzPct val="120000"/>
              <a:buFontTx/>
              <a:buChar char="-"/>
            </a:pPr>
            <a:endParaRPr lang="es-ES_tradnl" sz="2400"/>
          </a:p>
          <a:p>
            <a:pPr marL="1168400" lvl="1" indent="-711200">
              <a:lnSpc>
                <a:spcPct val="90000"/>
              </a:lnSpc>
              <a:spcBef>
                <a:spcPct val="0"/>
              </a:spcBef>
              <a:buSzPct val="120000"/>
              <a:buFontTx/>
              <a:buChar char="-"/>
            </a:pPr>
            <a:endParaRPr lang="es-ES_tradnl" sz="2400"/>
          </a:p>
          <a:p>
            <a:pPr marL="812800" indent="-812800">
              <a:lnSpc>
                <a:spcPct val="90000"/>
              </a:lnSpc>
              <a:spcBef>
                <a:spcPct val="0"/>
              </a:spcBef>
              <a:buSzPct val="120000"/>
              <a:buFont typeface="Monotype Sorts" pitchFamily="2" charset="2"/>
              <a:buNone/>
            </a:pPr>
            <a:endParaRPr lang="es-ES_tradnl" sz="2800"/>
          </a:p>
          <a:p>
            <a:pPr marL="812800" indent="-812800">
              <a:lnSpc>
                <a:spcPct val="90000"/>
              </a:lnSpc>
              <a:spcBef>
                <a:spcPct val="0"/>
              </a:spcBef>
              <a:buSzPct val="120000"/>
              <a:buFont typeface="Monotype Sorts" pitchFamily="2" charset="2"/>
              <a:buNone/>
            </a:pPr>
            <a:endParaRPr lang="es-ES_tradnl" sz="2800"/>
          </a:p>
          <a:p>
            <a:pPr marL="812800" indent="-812800">
              <a:lnSpc>
                <a:spcPct val="90000"/>
              </a:lnSpc>
              <a:spcBef>
                <a:spcPct val="0"/>
              </a:spcBef>
              <a:buSzPct val="120000"/>
              <a:buFont typeface="Monotype Sorts" pitchFamily="2" charset="2"/>
              <a:buNone/>
            </a:pPr>
            <a:endParaRPr lang="es-ES_tradnl" sz="2800">
              <a:solidFill>
                <a:srgbClr val="020580"/>
              </a:solidFill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1A70-6414-4D72-B624-168908F8EE3F}" type="slidenum">
              <a:rPr lang="en-US"/>
              <a:pPr/>
              <a:t>12</a:t>
            </a:fld>
            <a:endParaRPr lang="en-US"/>
          </a:p>
        </p:txBody>
      </p:sp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0"/>
            <a:ext cx="7772400" cy="750888"/>
          </a:xfrm>
        </p:spPr>
        <p:txBody>
          <a:bodyPr/>
          <a:lstStyle/>
          <a:p>
            <a:r>
              <a:rPr lang="es-MX" sz="2800">
                <a:solidFill>
                  <a:srgbClr val="071DBF"/>
                </a:solidFill>
              </a:rPr>
              <a:t>II.Componente Cíclico del Presupuesto en Chile</a:t>
            </a:r>
            <a:endParaRPr lang="es-ES" sz="2800">
              <a:solidFill>
                <a:srgbClr val="071DBF"/>
              </a:solidFill>
            </a:endParaRPr>
          </a:p>
        </p:txBody>
      </p:sp>
      <p:graphicFrame>
        <p:nvGraphicFramePr>
          <p:cNvPr id="1090560" name="Object 1024"/>
          <p:cNvGraphicFramePr>
            <a:graphicFrameLocks noChangeAspect="1"/>
          </p:cNvGraphicFramePr>
          <p:nvPr>
            <p:ph type="body" idx="1"/>
          </p:nvPr>
        </p:nvGraphicFramePr>
        <p:xfrm>
          <a:off x="390525" y="801688"/>
          <a:ext cx="8002588" cy="2743200"/>
        </p:xfrm>
        <a:graphic>
          <a:graphicData uri="http://schemas.openxmlformats.org/presentationml/2006/ole">
            <p:oleObj spid="_x0000_s1090560" name="Chart" r:id="rId3" imgW="7248754" imgH="5077054" progId="Excel.Chart.8">
              <p:embed/>
            </p:oleObj>
          </a:graphicData>
        </a:graphic>
      </p:graphicFrame>
      <p:graphicFrame>
        <p:nvGraphicFramePr>
          <p:cNvPr id="1090561" name="Object 1025"/>
          <p:cNvGraphicFramePr>
            <a:graphicFrameLocks noChangeAspect="1"/>
          </p:cNvGraphicFramePr>
          <p:nvPr/>
        </p:nvGraphicFramePr>
        <p:xfrm>
          <a:off x="95250" y="3786188"/>
          <a:ext cx="8180388" cy="1976437"/>
        </p:xfrm>
        <a:graphic>
          <a:graphicData uri="http://schemas.openxmlformats.org/presentationml/2006/ole">
            <p:oleObj spid="_x0000_s1090561" name="Document" r:id="rId4" imgW="5505480" imgH="133344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CF15-C7E3-426E-8F33-02A285188D25}" type="slidenum">
              <a:rPr lang="en-US"/>
              <a:pPr/>
              <a:t>13</a:t>
            </a:fld>
            <a:endParaRPr lang="en-US"/>
          </a:p>
        </p:txBody>
      </p:sp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0"/>
            <a:ext cx="7772400" cy="1143000"/>
          </a:xfrm>
        </p:spPr>
        <p:txBody>
          <a:bodyPr/>
          <a:lstStyle/>
          <a:p>
            <a:r>
              <a:rPr lang="en-US" sz="3200">
                <a:solidFill>
                  <a:srgbClr val="071DBF"/>
                </a:solidFill>
              </a:rPr>
              <a:t>II.La deuda pública en Brasil</a:t>
            </a:r>
          </a:p>
        </p:txBody>
      </p:sp>
      <p:graphicFrame>
        <p:nvGraphicFramePr>
          <p:cNvPr id="1091584" name="Object 1024"/>
          <p:cNvGraphicFramePr>
            <a:graphicFrameLocks noChangeAspect="1"/>
          </p:cNvGraphicFramePr>
          <p:nvPr/>
        </p:nvGraphicFramePr>
        <p:xfrm>
          <a:off x="71438" y="1690688"/>
          <a:ext cx="8632825" cy="4632325"/>
        </p:xfrm>
        <a:graphic>
          <a:graphicData uri="http://schemas.openxmlformats.org/presentationml/2006/ole">
            <p:oleObj spid="_x0000_s1091584" name="Document" r:id="rId4" imgW="6006960" imgH="3229560" progId="Word.Document.8">
              <p:embed/>
            </p:oleObj>
          </a:graphicData>
        </a:graphic>
      </p:graphicFrame>
    </p:spTree>
  </p:cSld>
  <p:clrMapOvr>
    <a:masterClrMapping/>
  </p:clrMapOvr>
  <p:transition spd="med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863C-9014-4F31-BF58-04D68BD992CF}" type="slidenum">
              <a:rPr lang="en-US"/>
              <a:pPr/>
              <a:t>14</a:t>
            </a:fld>
            <a:endParaRPr lang="en-US"/>
          </a:p>
        </p:txBody>
      </p:sp>
      <p:sp>
        <p:nvSpPr>
          <p:cNvPr id="108339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584200" y="0"/>
            <a:ext cx="7772400" cy="1143000"/>
          </a:xfrm>
        </p:spPr>
        <p:txBody>
          <a:bodyPr/>
          <a:lstStyle/>
          <a:p>
            <a:r>
              <a:rPr lang="en-US" sz="3200">
                <a:solidFill>
                  <a:srgbClr val="071DBF"/>
                </a:solidFill>
              </a:rPr>
              <a:t>II.Los requerimientos financieros en México</a:t>
            </a:r>
          </a:p>
        </p:txBody>
      </p:sp>
      <p:graphicFrame>
        <p:nvGraphicFramePr>
          <p:cNvPr id="1092608" name="Object 2048"/>
          <p:cNvGraphicFramePr>
            <a:graphicFrameLocks noChangeAspect="1"/>
          </p:cNvGraphicFramePr>
          <p:nvPr/>
        </p:nvGraphicFramePr>
        <p:xfrm>
          <a:off x="527050" y="2263775"/>
          <a:ext cx="7870825" cy="3262313"/>
        </p:xfrm>
        <a:graphic>
          <a:graphicData uri="http://schemas.openxmlformats.org/presentationml/2006/ole">
            <p:oleObj spid="_x0000_s1092608" name="Document" r:id="rId4" imgW="5623560" imgH="2330280" progId="Word.Document.8">
              <p:embed/>
            </p:oleObj>
          </a:graphicData>
        </a:graphic>
      </p:graphicFrame>
    </p:spTree>
  </p:cSld>
  <p:clrMapOvr>
    <a:masterClrMapping/>
  </p:clrMapOvr>
  <p:transition spd="med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F7F8-E0FD-446C-8EA3-1EF08348A872}" type="slidenum">
              <a:rPr lang="en-US"/>
              <a:pPr/>
              <a:t>15</a:t>
            </a:fld>
            <a:endParaRPr lang="en-US"/>
          </a:p>
        </p:txBody>
      </p:sp>
      <p:sp>
        <p:nvSpPr>
          <p:cNvPr id="10854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12738"/>
            <a:ext cx="7772400" cy="1143000"/>
          </a:xfrm>
        </p:spPr>
        <p:txBody>
          <a:bodyPr/>
          <a:lstStyle/>
          <a:p>
            <a:r>
              <a:rPr lang="en-US" sz="2800">
                <a:solidFill>
                  <a:srgbClr val="071DBF"/>
                </a:solidFill>
                <a:latin typeface="Comic Sans MS" pitchFamily="66" charset="0"/>
              </a:rPr>
              <a:t>II.México: asociaciones público-privadas </a:t>
            </a:r>
          </a:p>
        </p:txBody>
      </p:sp>
      <p:sp>
        <p:nvSpPr>
          <p:cNvPr id="1085443" name="Rectangle 1027"/>
          <p:cNvSpPr>
            <a:spLocks noChangeArrowheads="1"/>
          </p:cNvSpPr>
          <p:nvPr/>
        </p:nvSpPr>
        <p:spPr bwMode="auto">
          <a:xfrm>
            <a:off x="304800" y="1905000"/>
            <a:ext cx="434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ü"/>
            </a:pPr>
            <a:r>
              <a:rPr lang="es-CL" sz="2000" b="0">
                <a:solidFill>
                  <a:schemeClr val="tx1"/>
                </a:solidFill>
              </a:rPr>
              <a:t>Experiencia de México (PEMEX y CGE)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ü"/>
            </a:pPr>
            <a:r>
              <a:rPr lang="es-CL" sz="2000" b="0">
                <a:solidFill>
                  <a:schemeClr val="tx1"/>
                </a:solidFill>
              </a:rPr>
              <a:t>Definición más amplia: inversión y operación del sector privado en áreas tradicionalmente públicas (hospitales, escuelas, carreteras)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ü"/>
            </a:pPr>
            <a:r>
              <a:rPr lang="es-CL" sz="2000" b="0">
                <a:solidFill>
                  <a:schemeClr val="tx1"/>
                </a:solidFill>
              </a:rPr>
              <a:t>Dan lugar a transferencias futuras (en operación y amortización de la inversión). Ejemplos: PFI en Reino Unido, PPS en México. 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ü"/>
            </a:pPr>
            <a:endParaRPr lang="es-CL" sz="2000" b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ü"/>
            </a:pPr>
            <a:endParaRPr lang="es-CL" sz="2000" b="0">
              <a:solidFill>
                <a:schemeClr val="tx1"/>
              </a:solidFill>
            </a:endParaRPr>
          </a:p>
        </p:txBody>
      </p:sp>
      <p:sp>
        <p:nvSpPr>
          <p:cNvPr id="1085444" name="Rectangle 1028"/>
          <p:cNvSpPr>
            <a:spLocks noChangeArrowheads="1"/>
          </p:cNvSpPr>
          <p:nvPr/>
        </p:nvSpPr>
        <p:spPr bwMode="auto">
          <a:xfrm>
            <a:off x="1838325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85445" name="Rectangle 1029"/>
          <p:cNvSpPr>
            <a:spLocks noChangeArrowheads="1"/>
          </p:cNvSpPr>
          <p:nvPr/>
        </p:nvSpPr>
        <p:spPr bwMode="auto">
          <a:xfrm>
            <a:off x="228600" y="5029200"/>
            <a:ext cx="434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ü"/>
            </a:pPr>
            <a:r>
              <a:rPr lang="es-CL" sz="2000" b="0">
                <a:solidFill>
                  <a:schemeClr val="tx1"/>
                </a:solidFill>
              </a:rPr>
              <a:t>Gran potencial para reducir el sesgo anti-inversión pública, aunque no llegan a representar más de 15% de la inversión total (Reino Unido)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ü"/>
            </a:pPr>
            <a:endParaRPr lang="es-CL" sz="2000" b="0">
              <a:solidFill>
                <a:schemeClr val="tx1"/>
              </a:solidFill>
            </a:endParaRPr>
          </a:p>
        </p:txBody>
      </p:sp>
      <p:sp>
        <p:nvSpPr>
          <p:cNvPr id="1085446" name="Rectangle 1030"/>
          <p:cNvSpPr>
            <a:spLocks noChangeArrowheads="1"/>
          </p:cNvSpPr>
          <p:nvPr/>
        </p:nvSpPr>
        <p:spPr bwMode="auto">
          <a:xfrm>
            <a:off x="1833563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85447" name="Rectangle 1031"/>
          <p:cNvSpPr>
            <a:spLocks noChangeArrowheads="1"/>
          </p:cNvSpPr>
          <p:nvPr/>
        </p:nvSpPr>
        <p:spPr bwMode="auto">
          <a:xfrm>
            <a:off x="1833563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85448" name="Rectangle 1032"/>
          <p:cNvSpPr>
            <a:spLocks noChangeArrowheads="1"/>
          </p:cNvSpPr>
          <p:nvPr/>
        </p:nvSpPr>
        <p:spPr bwMode="auto">
          <a:xfrm>
            <a:off x="4953000" y="1524000"/>
            <a:ext cx="3962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kumimoji="0" lang="es-ES_tradnl" sz="1600">
                <a:solidFill>
                  <a:srgbClr val="000000"/>
                </a:solidFill>
                <a:cs typeface="Times New Roman" pitchFamily="18" charset="0"/>
              </a:rPr>
              <a:t>Inversion pública impulsada como porcentaje del PIB  en México</a:t>
            </a:r>
            <a:r>
              <a:rPr kumimoji="0" lang="es-CL" sz="16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85449" name="Rectangle 1033"/>
          <p:cNvSpPr>
            <a:spLocks noChangeArrowheads="1"/>
          </p:cNvSpPr>
          <p:nvPr/>
        </p:nvSpPr>
        <p:spPr bwMode="auto">
          <a:xfrm>
            <a:off x="2652713" y="2128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93632" name="Object 1024"/>
          <p:cNvGraphicFramePr>
            <a:graphicFrameLocks noChangeAspect="1"/>
          </p:cNvGraphicFramePr>
          <p:nvPr/>
        </p:nvGraphicFramePr>
        <p:xfrm>
          <a:off x="4848225" y="2128838"/>
          <a:ext cx="3838575" cy="2600325"/>
        </p:xfrm>
        <a:graphic>
          <a:graphicData uri="http://schemas.openxmlformats.org/presentationml/2006/ole">
            <p:oleObj spid="_x0000_s1093632" name="Chart" r:id="rId3" imgW="3838956" imgH="2600554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D8FB-DD62-450E-AEA9-867232E7CEED}" type="slidenum">
              <a:rPr lang="en-US"/>
              <a:pPr/>
              <a:t>16</a:t>
            </a:fld>
            <a:endParaRPr lang="en-US"/>
          </a:p>
        </p:txBody>
      </p:sp>
      <p:sp>
        <p:nvSpPr>
          <p:cNvPr id="10700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4363" y="517525"/>
            <a:ext cx="7772400" cy="1143000"/>
          </a:xfrm>
        </p:spPr>
        <p:txBody>
          <a:bodyPr/>
          <a:lstStyle/>
          <a:p>
            <a:pPr algn="ctr"/>
            <a:r>
              <a:rPr lang="en-US" sz="3200">
                <a:solidFill>
                  <a:srgbClr val="071DBF"/>
                </a:solidFill>
                <a:latin typeface="Comic Sans MS" pitchFamily="66" charset="0"/>
              </a:rPr>
              <a:t>III. Hacia una mayor calidad del gasto</a:t>
            </a:r>
            <a:br>
              <a:rPr lang="en-US" sz="3200">
                <a:solidFill>
                  <a:srgbClr val="071DBF"/>
                </a:solidFill>
                <a:latin typeface="Comic Sans MS" pitchFamily="66" charset="0"/>
              </a:rPr>
            </a:br>
            <a:endParaRPr lang="es-CL" sz="3200">
              <a:solidFill>
                <a:srgbClr val="071DBF"/>
              </a:solidFill>
              <a:latin typeface="Comic Sans MS" pitchFamily="66" charset="0"/>
            </a:endParaRPr>
          </a:p>
        </p:txBody>
      </p:sp>
      <p:sp>
        <p:nvSpPr>
          <p:cNvPr id="1070084" name="Rectangle 1028"/>
          <p:cNvSpPr>
            <a:spLocks noChangeArrowheads="1"/>
          </p:cNvSpPr>
          <p:nvPr/>
        </p:nvSpPr>
        <p:spPr bwMode="auto">
          <a:xfrm>
            <a:off x="509588" y="5800725"/>
            <a:ext cx="7872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ü"/>
            </a:pPr>
            <a:r>
              <a:rPr lang="en-US" sz="2400" b="0">
                <a:solidFill>
                  <a:schemeClr val="tx1"/>
                </a:solidFill>
              </a:rPr>
              <a:t>El objetivo es más bien evitar </a:t>
            </a:r>
            <a:r>
              <a:rPr lang="en-US" sz="2400">
                <a:solidFill>
                  <a:schemeClr val="tx1"/>
                </a:solidFill>
              </a:rPr>
              <a:t>el gasto</a:t>
            </a:r>
            <a:r>
              <a:rPr lang="en-US" sz="2400" b="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1"/>
                </a:solidFill>
              </a:rPr>
              <a:t>público pro-cíclico…</a:t>
            </a:r>
          </a:p>
        </p:txBody>
      </p:sp>
      <p:grpSp>
        <p:nvGrpSpPr>
          <p:cNvPr id="1070115" name="Group 1059"/>
          <p:cNvGrpSpPr>
            <a:grpSpLocks/>
          </p:cNvGrpSpPr>
          <p:nvPr/>
        </p:nvGrpSpPr>
        <p:grpSpPr bwMode="auto">
          <a:xfrm>
            <a:off x="1127125" y="1331913"/>
            <a:ext cx="7137400" cy="3589337"/>
            <a:chOff x="-3" y="400"/>
            <a:chExt cx="3756" cy="1962"/>
          </a:xfrm>
        </p:grpSpPr>
        <p:grpSp>
          <p:nvGrpSpPr>
            <p:cNvPr id="1070113" name="Group 1057"/>
            <p:cNvGrpSpPr>
              <a:grpSpLocks/>
            </p:cNvGrpSpPr>
            <p:nvPr/>
          </p:nvGrpSpPr>
          <p:grpSpPr bwMode="auto">
            <a:xfrm>
              <a:off x="0" y="403"/>
              <a:ext cx="3750" cy="1956"/>
              <a:chOff x="0" y="403"/>
              <a:chExt cx="3750" cy="1956"/>
            </a:xfrm>
          </p:grpSpPr>
          <p:grpSp>
            <p:nvGrpSpPr>
              <p:cNvPr id="1070106" name="Group 1050"/>
              <p:cNvGrpSpPr>
                <a:grpSpLocks/>
              </p:cNvGrpSpPr>
              <p:nvPr/>
            </p:nvGrpSpPr>
            <p:grpSpPr bwMode="auto">
              <a:xfrm>
                <a:off x="0" y="403"/>
                <a:ext cx="1853" cy="403"/>
                <a:chOff x="0" y="403"/>
                <a:chExt cx="1853" cy="403"/>
              </a:xfrm>
            </p:grpSpPr>
            <p:sp>
              <p:nvSpPr>
                <p:cNvPr id="1070101" name="Rectangle 1045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767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/>
                <a:lstStyle/>
                <a:p>
                  <a:pPr algn="just"/>
                  <a:r>
                    <a:rPr kumimoji="0" lang="es-ES_tradnl" sz="1600">
                      <a:solidFill>
                        <a:schemeClr val="tx1"/>
                      </a:solidFill>
                      <a:cs typeface="Times New Roman" pitchFamily="18" charset="0"/>
                    </a:rPr>
                    <a:t>Clasificadores generales</a:t>
                  </a:r>
                </a:p>
                <a:p>
                  <a:pPr algn="just"/>
                  <a:endParaRPr kumimoji="0" lang="es-ES_tradnl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70105" name="Rectangle 1049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85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0108" name="Group 1052"/>
              <p:cNvGrpSpPr>
                <a:grpSpLocks/>
              </p:cNvGrpSpPr>
              <p:nvPr/>
            </p:nvGrpSpPr>
            <p:grpSpPr bwMode="auto">
              <a:xfrm>
                <a:off x="1853" y="403"/>
                <a:ext cx="1897" cy="403"/>
                <a:chOff x="1853" y="403"/>
                <a:chExt cx="1897" cy="403"/>
              </a:xfrm>
            </p:grpSpPr>
            <p:sp>
              <p:nvSpPr>
                <p:cNvPr id="1070102" name="Rectangle 1046"/>
                <p:cNvSpPr>
                  <a:spLocks noChangeArrowheads="1"/>
                </p:cNvSpPr>
                <p:nvPr/>
              </p:nvSpPr>
              <p:spPr bwMode="auto">
                <a:xfrm>
                  <a:off x="1896" y="403"/>
                  <a:ext cx="1811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/>
                <a:lstStyle/>
                <a:p>
                  <a:pPr algn="just"/>
                  <a:r>
                    <a:rPr kumimoji="0" lang="es-ES_tradnl" sz="1600">
                      <a:solidFill>
                        <a:schemeClr val="tx1"/>
                      </a:solidFill>
                      <a:cs typeface="Times New Roman" pitchFamily="18" charset="0"/>
                    </a:rPr>
                    <a:t>Protección social</a:t>
                  </a:r>
                </a:p>
                <a:p>
                  <a:pPr algn="just"/>
                  <a:endParaRPr kumimoji="0" lang="es-ES_tradnl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70107" name="Rectangle 1051"/>
                <p:cNvSpPr>
                  <a:spLocks noChangeArrowheads="1"/>
                </p:cNvSpPr>
                <p:nvPr/>
              </p:nvSpPr>
              <p:spPr bwMode="auto">
                <a:xfrm>
                  <a:off x="1853" y="403"/>
                  <a:ext cx="1897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0110" name="Group 1054"/>
              <p:cNvGrpSpPr>
                <a:grpSpLocks/>
              </p:cNvGrpSpPr>
              <p:nvPr/>
            </p:nvGrpSpPr>
            <p:grpSpPr bwMode="auto">
              <a:xfrm>
                <a:off x="0" y="806"/>
                <a:ext cx="1853" cy="1553"/>
                <a:chOff x="0" y="806"/>
                <a:chExt cx="1853" cy="1553"/>
              </a:xfrm>
            </p:grpSpPr>
            <p:sp>
              <p:nvSpPr>
                <p:cNvPr id="1070103" name="Rectangle 1047"/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1767" cy="15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/>
                <a:lstStyle/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rgbClr val="333333"/>
                      </a:solidFill>
                      <a:cs typeface="Times New Roman" pitchFamily="18" charset="0"/>
                    </a:rPr>
                    <a:t>1.  Servicio públicos generales</a:t>
                  </a:r>
                  <a:endParaRPr kumimoji="0" lang="es-ES_tradnl" sz="1600">
                    <a:cs typeface="Times New Roman" pitchFamily="18" charset="0"/>
                  </a:endParaRPr>
                </a:p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rgbClr val="333333"/>
                      </a:solidFill>
                      <a:cs typeface="Times New Roman" pitchFamily="18" charset="0"/>
                    </a:rPr>
                    <a:t>2.  Defensa</a:t>
                  </a:r>
                  <a:endParaRPr kumimoji="0" lang="es-ES_tradnl" sz="1600">
                    <a:cs typeface="Times New Roman" pitchFamily="18" charset="0"/>
                  </a:endParaRPr>
                </a:p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rgbClr val="333333"/>
                      </a:solidFill>
                      <a:cs typeface="Times New Roman" pitchFamily="18" charset="0"/>
                    </a:rPr>
                    <a:t>3.  Orden público y Seguridad</a:t>
                  </a:r>
                  <a:endParaRPr kumimoji="0" lang="es-ES_tradnl" sz="1600">
                    <a:cs typeface="Times New Roman" pitchFamily="18" charset="0"/>
                  </a:endParaRPr>
                </a:p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rgbClr val="333333"/>
                      </a:solidFill>
                      <a:cs typeface="Times New Roman" pitchFamily="18" charset="0"/>
                    </a:rPr>
                    <a:t>4.  Asuntos Económicos</a:t>
                  </a:r>
                  <a:endParaRPr kumimoji="0" lang="es-ES_tradnl" sz="1600">
                    <a:cs typeface="Times New Roman" pitchFamily="18" charset="0"/>
                  </a:endParaRPr>
                </a:p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rgbClr val="333333"/>
                      </a:solidFill>
                      <a:cs typeface="Times New Roman" pitchFamily="18" charset="0"/>
                    </a:rPr>
                    <a:t>5.  Protección Ambiental </a:t>
                  </a:r>
                  <a:endParaRPr kumimoji="0" lang="es-ES_tradnl" sz="1600">
                    <a:cs typeface="Times New Roman" pitchFamily="18" charset="0"/>
                  </a:endParaRPr>
                </a:p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rgbClr val="333333"/>
                      </a:solidFill>
                      <a:cs typeface="Times New Roman" pitchFamily="18" charset="0"/>
                    </a:rPr>
                    <a:t>6.  Vivienda y servicios comunitarios</a:t>
                  </a:r>
                  <a:endParaRPr kumimoji="0" lang="es-ES_tradnl" sz="1600">
                    <a:cs typeface="Times New Roman" pitchFamily="18" charset="0"/>
                  </a:endParaRPr>
                </a:p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rgbClr val="333333"/>
                      </a:solidFill>
                      <a:cs typeface="Times New Roman" pitchFamily="18" charset="0"/>
                    </a:rPr>
                    <a:t>7.  Salud</a:t>
                  </a:r>
                  <a:endParaRPr kumimoji="0" lang="es-ES_tradnl" sz="1600">
                    <a:cs typeface="Times New Roman" pitchFamily="18" charset="0"/>
                  </a:endParaRPr>
                </a:p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rgbClr val="333333"/>
                      </a:solidFill>
                      <a:cs typeface="Times New Roman" pitchFamily="18" charset="0"/>
                    </a:rPr>
                    <a:t>8.  Recreación, cultura y religión</a:t>
                  </a:r>
                  <a:endParaRPr kumimoji="0" lang="es-ES_tradnl" sz="1600">
                    <a:cs typeface="Times New Roman" pitchFamily="18" charset="0"/>
                  </a:endParaRPr>
                </a:p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rgbClr val="333333"/>
                      </a:solidFill>
                      <a:cs typeface="Times New Roman" pitchFamily="18" charset="0"/>
                    </a:rPr>
                    <a:t>9.  Educación</a:t>
                  </a:r>
                  <a:endParaRPr kumimoji="0" lang="es-ES_tradnl" sz="1600">
                    <a:cs typeface="Times New Roman" pitchFamily="18" charset="0"/>
                  </a:endParaRPr>
                </a:p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rgbClr val="333333"/>
                      </a:solidFill>
                      <a:cs typeface="Times New Roman" pitchFamily="18" charset="0"/>
                    </a:rPr>
                    <a:t>10. Protección social</a:t>
                  </a:r>
                  <a:endParaRPr kumimoji="0" lang="es-ES_tradnl" sz="1600">
                    <a:cs typeface="Times New Roman" pitchFamily="18" charset="0"/>
                  </a:endParaRPr>
                </a:p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chemeClr val="tx1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pPr algn="l">
                    <a:tabLst>
                      <a:tab pos="457200" algn="l"/>
                    </a:tabLst>
                  </a:pPr>
                  <a:endParaRPr kumimoji="0" lang="es-ES_tradnl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70109" name="Rectangle 1053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853" cy="155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0112" name="Group 1056"/>
              <p:cNvGrpSpPr>
                <a:grpSpLocks/>
              </p:cNvGrpSpPr>
              <p:nvPr/>
            </p:nvGrpSpPr>
            <p:grpSpPr bwMode="auto">
              <a:xfrm>
                <a:off x="1853" y="806"/>
                <a:ext cx="1897" cy="1553"/>
                <a:chOff x="1853" y="806"/>
                <a:chExt cx="1897" cy="1553"/>
              </a:xfrm>
            </p:grpSpPr>
            <p:sp>
              <p:nvSpPr>
                <p:cNvPr id="1070104" name="Rectangle 1048"/>
                <p:cNvSpPr>
                  <a:spLocks noChangeArrowheads="1"/>
                </p:cNvSpPr>
                <p:nvPr/>
              </p:nvSpPr>
              <p:spPr bwMode="auto">
                <a:xfrm>
                  <a:off x="1896" y="806"/>
                  <a:ext cx="1811" cy="15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/>
                <a:lstStyle/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rgbClr val="333333"/>
                      </a:solidFill>
                      <a:cs typeface="Times New Roman" pitchFamily="18" charset="0"/>
                    </a:rPr>
                    <a:t>1. Enfermedad y discapacidad</a:t>
                  </a:r>
                  <a:endParaRPr kumimoji="0" lang="es-ES_tradnl" sz="1600">
                    <a:cs typeface="Times New Roman" pitchFamily="18" charset="0"/>
                  </a:endParaRPr>
                </a:p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rgbClr val="333333"/>
                      </a:solidFill>
                      <a:cs typeface="Times New Roman" pitchFamily="18" charset="0"/>
                    </a:rPr>
                    <a:t>2. Tercera edad</a:t>
                  </a:r>
                  <a:endParaRPr kumimoji="0" lang="es-ES_tradnl" sz="1600">
                    <a:cs typeface="Times New Roman" pitchFamily="18" charset="0"/>
                  </a:endParaRPr>
                </a:p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rgbClr val="333333"/>
                      </a:solidFill>
                      <a:cs typeface="Times New Roman" pitchFamily="18" charset="0"/>
                    </a:rPr>
                    <a:t>3. Sobrevivencia</a:t>
                  </a:r>
                  <a:endParaRPr kumimoji="0" lang="es-ES_tradnl" sz="1600">
                    <a:cs typeface="Times New Roman" pitchFamily="18" charset="0"/>
                  </a:endParaRPr>
                </a:p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rgbClr val="333333"/>
                      </a:solidFill>
                      <a:cs typeface="Times New Roman" pitchFamily="18" charset="0"/>
                    </a:rPr>
                    <a:t>4. Familia y niños</a:t>
                  </a:r>
                  <a:endParaRPr kumimoji="0" lang="es-ES_tradnl" sz="1600">
                    <a:cs typeface="Times New Roman" pitchFamily="18" charset="0"/>
                  </a:endParaRPr>
                </a:p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rgbClr val="333333"/>
                      </a:solidFill>
                      <a:cs typeface="Times New Roman" pitchFamily="18" charset="0"/>
                    </a:rPr>
                    <a:t>5. Desempleo </a:t>
                  </a:r>
                  <a:endParaRPr kumimoji="0" lang="es-ES_tradnl" sz="1600">
                    <a:cs typeface="Times New Roman" pitchFamily="18" charset="0"/>
                  </a:endParaRPr>
                </a:p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rgbClr val="333333"/>
                      </a:solidFill>
                      <a:cs typeface="Times New Roman" pitchFamily="18" charset="0"/>
                    </a:rPr>
                    <a:t>6. Vivienda social</a:t>
                  </a:r>
                  <a:endParaRPr kumimoji="0" lang="es-ES_tradnl" sz="1600">
                    <a:cs typeface="Times New Roman" pitchFamily="18" charset="0"/>
                  </a:endParaRPr>
                </a:p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rgbClr val="333333"/>
                      </a:solidFill>
                      <a:cs typeface="Times New Roman" pitchFamily="18" charset="0"/>
                    </a:rPr>
                    <a:t>7. Exclusión social</a:t>
                  </a:r>
                  <a:endParaRPr kumimoji="0" lang="es-ES_tradnl" sz="1600">
                    <a:cs typeface="Times New Roman" pitchFamily="18" charset="0"/>
                  </a:endParaRPr>
                </a:p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rgbClr val="333333"/>
                      </a:solidFill>
                      <a:cs typeface="Times New Roman" pitchFamily="18" charset="0"/>
                    </a:rPr>
                    <a:t>8.  Otros</a:t>
                  </a:r>
                  <a:endParaRPr kumimoji="0" lang="es-ES_tradnl" sz="1600">
                    <a:cs typeface="Times New Roman" pitchFamily="18" charset="0"/>
                  </a:endParaRPr>
                </a:p>
                <a:p>
                  <a:pPr algn="l">
                    <a:tabLst>
                      <a:tab pos="457200" algn="l"/>
                    </a:tabLst>
                  </a:pPr>
                  <a:r>
                    <a:rPr kumimoji="0" lang="es-ES_tradnl" sz="1600">
                      <a:solidFill>
                        <a:schemeClr val="tx1"/>
                      </a:solidFill>
                      <a:cs typeface="Times New Roman" pitchFamily="18" charset="0"/>
                    </a:rPr>
                    <a:t> </a:t>
                  </a:r>
                </a:p>
                <a:p>
                  <a:pPr algn="l">
                    <a:tabLst>
                      <a:tab pos="457200" algn="l"/>
                    </a:tabLst>
                  </a:pPr>
                  <a:endParaRPr kumimoji="0" lang="es-ES_tradnl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70111" name="Rectangle 1055"/>
                <p:cNvSpPr>
                  <a:spLocks noChangeArrowheads="1"/>
                </p:cNvSpPr>
                <p:nvPr/>
              </p:nvSpPr>
              <p:spPr bwMode="auto">
                <a:xfrm>
                  <a:off x="1853" y="806"/>
                  <a:ext cx="1897" cy="155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70114" name="Rectangle 1058"/>
            <p:cNvSpPr>
              <a:spLocks noChangeArrowheads="1"/>
            </p:cNvSpPr>
            <p:nvPr/>
          </p:nvSpPr>
          <p:spPr bwMode="auto">
            <a:xfrm>
              <a:off x="-3" y="400"/>
              <a:ext cx="3756" cy="196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437B-C055-4A66-B03C-25E4E2A7DAD6}" type="slidenum">
              <a:rPr lang="en-US"/>
              <a:pPr/>
              <a:t>17</a:t>
            </a:fld>
            <a:endParaRPr lang="en-US"/>
          </a:p>
        </p:txBody>
      </p:sp>
      <p:sp>
        <p:nvSpPr>
          <p:cNvPr id="1071107" name="Text Box 3"/>
          <p:cNvSpPr txBox="1">
            <a:spLocks noChangeArrowheads="1"/>
          </p:cNvSpPr>
          <p:nvPr/>
        </p:nvSpPr>
        <p:spPr bwMode="auto">
          <a:xfrm>
            <a:off x="1717675" y="236538"/>
            <a:ext cx="63674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0" lang="en-US" sz="1400">
                <a:solidFill>
                  <a:schemeClr val="tx1"/>
                </a:solidFill>
                <a:latin typeface="Arial" pitchFamily="34" charset="0"/>
              </a:rPr>
              <a:t>América Latina (18 países): Gasto social como porcentaje del PIB en 1990-1991, 1996-1997 y 2000-2001</a:t>
            </a:r>
          </a:p>
        </p:txBody>
      </p:sp>
      <p:pic>
        <p:nvPicPr>
          <p:cNvPr id="10711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5688" y="890588"/>
            <a:ext cx="7011987" cy="5006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71109" name="Text Box 5"/>
          <p:cNvSpPr txBox="1">
            <a:spLocks noChangeArrowheads="1"/>
          </p:cNvSpPr>
          <p:nvPr/>
        </p:nvSpPr>
        <p:spPr bwMode="auto">
          <a:xfrm>
            <a:off x="1882775" y="5868988"/>
            <a:ext cx="5646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kumimoji="0" lang="en-US" sz="1200" b="0">
                <a:solidFill>
                  <a:schemeClr val="tx1"/>
                </a:solidFill>
                <a:latin typeface="Arial" pitchFamily="34" charset="0"/>
              </a:rPr>
              <a:t>Fuente: Cepal, División de Desarrollo Social, base de datos sobre Gasto Social.</a:t>
            </a:r>
          </a:p>
          <a:p>
            <a:pPr algn="l" eaLnBrk="1" hangingPunct="1"/>
            <a:r>
              <a:rPr kumimoji="0" lang="en-US" sz="1200" b="0">
                <a:solidFill>
                  <a:schemeClr val="tx1"/>
                </a:solidFill>
                <a:latin typeface="Arial" pitchFamily="34" charset="0"/>
              </a:rPr>
              <a:t>a/ Corresponde al promedio simple de 16 países, excluidos Bolivia y El Salvador.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53499-5BE6-45ED-9821-DA42FE65FA83}" type="slidenum">
              <a:rPr lang="en-US"/>
              <a:pPr/>
              <a:t>18</a:t>
            </a:fld>
            <a:endParaRPr lang="en-US"/>
          </a:p>
        </p:txBody>
      </p:sp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09613" y="196850"/>
            <a:ext cx="7772400" cy="1143000"/>
          </a:xfrm>
        </p:spPr>
        <p:txBody>
          <a:bodyPr/>
          <a:lstStyle/>
          <a:p>
            <a:pPr algn="ctr"/>
            <a:r>
              <a:rPr lang="en-US" sz="3600">
                <a:solidFill>
                  <a:srgbClr val="071DBF"/>
                </a:solidFill>
              </a:rPr>
              <a:t>III.Prelación para el gasto social? </a:t>
            </a:r>
            <a:endParaRPr lang="es-CL" sz="3600">
              <a:solidFill>
                <a:srgbClr val="071DBF"/>
              </a:solidFill>
            </a:endParaRPr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36738"/>
            <a:ext cx="88963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Colombia: “el gasto público social tendrá prioridad sobre cualquier otra asignación” (artículo 350 de la Constitución)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</a:t>
            </a:r>
            <a:r>
              <a:rPr lang="es-CL" sz="2000">
                <a:cs typeface="Arial" pitchFamily="34" charset="0"/>
              </a:rPr>
              <a:t>láusula final del primer inciso de la definición que dispuso la Ley 179 de 1994 incorpora además de actividades específicas “(...) las tendientes al bienestar general y el mejoramiento de la calidad de vida de la población”. El artículo vigente es de carácter enunciativo, al abrir el espacio a todas las categorías que tengan cabida en el bienestar general y el mejoramiento de la calidad de vida de la población. </a:t>
            </a:r>
          </a:p>
          <a:p>
            <a:pPr lvl="1">
              <a:lnSpc>
                <a:spcPct val="90000"/>
              </a:lnSpc>
            </a:pPr>
            <a:r>
              <a:rPr lang="es-CL" sz="2000">
                <a:cs typeface="Arial" pitchFamily="34" charset="0"/>
              </a:rPr>
              <a:t>La propuesta contenida en el proyecto es taxativa, al considerar gasto público social sólo las actividades allí definidas. La propuesta se refiere a las apropiaciones destinadas a la solución de necesidades básicas insatisfechas de salud, educación, deporte, saneamiento ambiental, agua potable, y subsidios para servicios públicos domiciliarios asociados a estos dos últimos conceptos. </a:t>
            </a:r>
            <a:endParaRPr lang="en-US" sz="20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F840-531B-4635-B6E3-23ACFE2CC102}" type="slidenum">
              <a:rPr lang="en-US"/>
              <a:pPr/>
              <a:t>19</a:t>
            </a:fld>
            <a:endParaRPr lang="en-US"/>
          </a:p>
        </p:txBody>
      </p:sp>
      <p:sp>
        <p:nvSpPr>
          <p:cNvPr id="101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-184150"/>
            <a:ext cx="7772400" cy="1143000"/>
          </a:xfrm>
        </p:spPr>
        <p:txBody>
          <a:bodyPr/>
          <a:lstStyle/>
          <a:p>
            <a:pPr algn="ctr"/>
            <a:r>
              <a:rPr lang="en-US" sz="3600">
                <a:solidFill>
                  <a:srgbClr val="071DBF"/>
                </a:solidFill>
              </a:rPr>
              <a:t>III.Pro-poor budgeting?</a:t>
            </a:r>
            <a:endParaRPr lang="es-CL" sz="3600">
              <a:solidFill>
                <a:srgbClr val="071DBF"/>
              </a:solidFill>
            </a:endParaRPr>
          </a:p>
        </p:txBody>
      </p:sp>
      <p:graphicFrame>
        <p:nvGraphicFramePr>
          <p:cNvPr id="1094656" name="Object 1024"/>
          <p:cNvGraphicFramePr>
            <a:graphicFrameLocks noChangeAspect="1"/>
          </p:cNvGraphicFramePr>
          <p:nvPr/>
        </p:nvGraphicFramePr>
        <p:xfrm>
          <a:off x="1219200" y="1389063"/>
          <a:ext cx="6934200" cy="3878262"/>
        </p:xfrm>
        <a:graphic>
          <a:graphicData uri="http://schemas.openxmlformats.org/presentationml/2006/ole">
            <p:oleObj spid="_x0000_s1094656" name="Worksheet" r:id="rId3" imgW="5705856" imgH="3181807" progId="Excel.Sheet.8">
              <p:embed/>
            </p:oleObj>
          </a:graphicData>
        </a:graphic>
      </p:graphicFrame>
      <p:sp>
        <p:nvSpPr>
          <p:cNvPr id="1014791" name="Rectangle 7"/>
          <p:cNvSpPr>
            <a:spLocks noChangeArrowheads="1"/>
          </p:cNvSpPr>
          <p:nvPr/>
        </p:nvSpPr>
        <p:spPr bwMode="auto">
          <a:xfrm>
            <a:off x="1169988" y="5233988"/>
            <a:ext cx="7018337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BA180C"/>
                </a:solidFill>
              </a:rPr>
              <a:t>1: intereses de la deuda pública</a:t>
            </a:r>
          </a:p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chemeClr val="tx1"/>
                </a:solidFill>
              </a:rPr>
              <a:t>2:consumo público, salarios, pensiones</a:t>
            </a:r>
          </a:p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rgbClr val="071DBF"/>
                </a:solidFill>
              </a:rPr>
              <a:t>3: vivienda, exclusión, familia y niños, desempleo</a:t>
            </a:r>
          </a:p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chemeClr val="tx1"/>
                </a:solidFill>
              </a:rPr>
              <a:t>4: educación, políticas activas de empleo, salud, investigación y desarrollo, infraestructura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14A-1413-443A-A55F-494E43D6ABA8}" type="slidenum">
              <a:rPr lang="en-US"/>
              <a:pPr/>
              <a:t>2</a:t>
            </a:fld>
            <a:endParaRPr lang="en-US"/>
          </a:p>
        </p:txBody>
      </p:sp>
      <p:sp>
        <p:nvSpPr>
          <p:cNvPr id="976898" name="Rectangle 2"/>
          <p:cNvSpPr>
            <a:spLocks noChangeArrowheads="1"/>
          </p:cNvSpPr>
          <p:nvPr/>
        </p:nvSpPr>
        <p:spPr bwMode="auto">
          <a:xfrm>
            <a:off x="990600" y="228600"/>
            <a:ext cx="7315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0" lang="es-ES">
                <a:solidFill>
                  <a:srgbClr val="FF6600"/>
                </a:solidFill>
              </a:rPr>
              <a:t>PANORAMA DE LA GESTIÓN PÚBLICA</a:t>
            </a:r>
          </a:p>
        </p:txBody>
      </p:sp>
      <p:sp>
        <p:nvSpPr>
          <p:cNvPr id="976899" name="Rectangle 3"/>
          <p:cNvSpPr>
            <a:spLocks noChangeArrowheads="1"/>
          </p:cNvSpPr>
          <p:nvPr/>
        </p:nvSpPr>
        <p:spPr bwMode="auto">
          <a:xfrm>
            <a:off x="838200" y="1600200"/>
            <a:ext cx="7620000" cy="4724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6900" name="Text Box 4"/>
          <p:cNvSpPr txBox="1">
            <a:spLocks noChangeArrowheads="1"/>
          </p:cNvSpPr>
          <p:nvPr/>
        </p:nvSpPr>
        <p:spPr bwMode="auto">
          <a:xfrm>
            <a:off x="609600" y="18288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kumimoji="0" lang="es-ES" sz="2400" b="0">
              <a:solidFill>
                <a:schemeClr val="tx1"/>
              </a:solidFill>
            </a:endParaRPr>
          </a:p>
        </p:txBody>
      </p:sp>
      <p:sp>
        <p:nvSpPr>
          <p:cNvPr id="976901" name="Text Box 5"/>
          <p:cNvSpPr txBox="1">
            <a:spLocks noChangeArrowheads="1"/>
          </p:cNvSpPr>
          <p:nvPr/>
        </p:nvSpPr>
        <p:spPr bwMode="auto">
          <a:xfrm>
            <a:off x="631825" y="1897063"/>
            <a:ext cx="81311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kumimoji="0" lang="es-ES" sz="2400" b="0">
              <a:solidFill>
                <a:schemeClr val="tx1"/>
              </a:solidFill>
            </a:endParaRPr>
          </a:p>
        </p:txBody>
      </p:sp>
      <p:sp>
        <p:nvSpPr>
          <p:cNvPr id="976902" name="Text Box 6"/>
          <p:cNvSpPr txBox="1">
            <a:spLocks noChangeArrowheads="1"/>
          </p:cNvSpPr>
          <p:nvPr/>
        </p:nvSpPr>
        <p:spPr bwMode="auto">
          <a:xfrm>
            <a:off x="1066800" y="1752600"/>
            <a:ext cx="7239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kumimoji="0" lang="es-ES" sz="2400" b="0">
              <a:solidFill>
                <a:schemeClr val="tx1"/>
              </a:solidFill>
            </a:endParaRPr>
          </a:p>
        </p:txBody>
      </p:sp>
      <p:sp>
        <p:nvSpPr>
          <p:cNvPr id="976903" name="Text Box 7"/>
          <p:cNvSpPr txBox="1">
            <a:spLocks noChangeArrowheads="1"/>
          </p:cNvSpPr>
          <p:nvPr/>
        </p:nvSpPr>
        <p:spPr bwMode="auto">
          <a:xfrm>
            <a:off x="381000" y="1104900"/>
            <a:ext cx="8001000" cy="5448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kumimoji="0" lang="es-ES" sz="2400" b="0"/>
              <a:t> </a:t>
            </a:r>
            <a:r>
              <a:rPr kumimoji="0" lang="es-ES" sz="2400">
                <a:solidFill>
                  <a:srgbClr val="071DBF"/>
                </a:solidFill>
              </a:rPr>
              <a:t>Parte A:</a:t>
            </a:r>
            <a:r>
              <a:rPr kumimoji="0" lang="es-ES" sz="2400" b="0">
                <a:solidFill>
                  <a:srgbClr val="071DBF"/>
                </a:solidFill>
              </a:rPr>
              <a:t> </a:t>
            </a:r>
            <a:r>
              <a:rPr kumimoji="0" lang="es-ES" sz="2400">
                <a:solidFill>
                  <a:srgbClr val="071DBF"/>
                </a:solidFill>
              </a:rPr>
              <a:t>LAS FINANZAS PÚBLICAS</a:t>
            </a:r>
          </a:p>
          <a:p>
            <a:pPr lvl="2" algn="l" eaLnBrk="1" hangingPunct="1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kumimoji="0" lang="es-ES" sz="2000" b="0">
                <a:solidFill>
                  <a:schemeClr val="tx1"/>
                </a:solidFill>
              </a:rPr>
              <a:t>   visión de conjunto</a:t>
            </a:r>
          </a:p>
          <a:p>
            <a:pPr lvl="2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0" lang="es-ES" sz="2000" b="0">
                <a:solidFill>
                  <a:schemeClr val="tx1"/>
                </a:solidFill>
              </a:rPr>
              <a:t>   ingresos públicos</a:t>
            </a:r>
          </a:p>
          <a:p>
            <a:pPr lvl="2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0" lang="es-ES" sz="2000" b="0">
                <a:solidFill>
                  <a:schemeClr val="tx1"/>
                </a:solidFill>
              </a:rPr>
              <a:t>   gasto público</a:t>
            </a:r>
          </a:p>
          <a:p>
            <a:pPr lvl="2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0" lang="es-ES" sz="2000" b="0">
                <a:solidFill>
                  <a:schemeClr val="tx1"/>
                </a:solidFill>
              </a:rPr>
              <a:t>   descentralización fiscal</a:t>
            </a:r>
          </a:p>
          <a:p>
            <a:pPr lvl="2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0" lang="es-ES" sz="2000" b="0">
                <a:solidFill>
                  <a:schemeClr val="tx1"/>
                </a:solidFill>
              </a:rPr>
              <a:t>   deuda pública</a:t>
            </a:r>
          </a:p>
          <a:p>
            <a:pPr lvl="2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0" lang="es-ES" sz="2000" b="0">
                <a:solidFill>
                  <a:schemeClr val="tx1"/>
                </a:solidFill>
              </a:rPr>
              <a:t>   saldo público y ciclo macroeconómico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endParaRPr kumimoji="0" lang="es-ES" sz="2000" b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kumimoji="0" lang="es-ES" sz="2000"/>
              <a:t>  </a:t>
            </a:r>
            <a:r>
              <a:rPr kumimoji="0" lang="es-ES" sz="2400">
                <a:solidFill>
                  <a:srgbClr val="071DBF"/>
                </a:solidFill>
              </a:rPr>
              <a:t>Parte B</a:t>
            </a:r>
            <a:r>
              <a:rPr kumimoji="0" lang="es-ES" sz="2000">
                <a:solidFill>
                  <a:srgbClr val="071DBF"/>
                </a:solidFill>
              </a:rPr>
              <a:t>: </a:t>
            </a:r>
            <a:r>
              <a:rPr kumimoji="0" lang="es-ES" sz="2400">
                <a:solidFill>
                  <a:srgbClr val="071DBF"/>
                </a:solidFill>
              </a:rPr>
              <a:t>LAS INNOVACIONES PRESUPUESTARIAS</a:t>
            </a:r>
          </a:p>
          <a:p>
            <a:pPr lvl="2" algn="l" eaLnBrk="1" hangingPunct="1">
              <a:lnSpc>
                <a:spcPct val="80000"/>
              </a:lnSpc>
              <a:spcBef>
                <a:spcPct val="40000"/>
              </a:spcBef>
              <a:buFontTx/>
              <a:buChar char="•"/>
            </a:pPr>
            <a:r>
              <a:rPr kumimoji="0" lang="es-ES" sz="2000" b="0">
                <a:solidFill>
                  <a:schemeClr val="tx1"/>
                </a:solidFill>
              </a:rPr>
              <a:t>   reglas macro-fiscales</a:t>
            </a:r>
          </a:p>
          <a:p>
            <a:pPr lvl="2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0" lang="es-ES" sz="2000" b="0">
                <a:solidFill>
                  <a:schemeClr val="tx1"/>
                </a:solidFill>
              </a:rPr>
              <a:t>   políticas contra-cíclicas</a:t>
            </a:r>
          </a:p>
          <a:p>
            <a:pPr lvl="2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0" lang="es-ES" sz="2000" b="0">
                <a:solidFill>
                  <a:schemeClr val="tx1"/>
                </a:solidFill>
              </a:rPr>
              <a:t>   transparencia, sistemas y pasivos contingentes</a:t>
            </a:r>
          </a:p>
          <a:p>
            <a:pPr lvl="2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0" lang="es-ES" sz="2000" b="0">
                <a:solidFill>
                  <a:schemeClr val="tx1"/>
                </a:solidFill>
              </a:rPr>
              <a:t>   participación ciudadana y presupuesto</a:t>
            </a:r>
          </a:p>
          <a:p>
            <a:pPr lvl="2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0" lang="es-ES" sz="2000" b="0">
                <a:solidFill>
                  <a:schemeClr val="tx1"/>
                </a:solidFill>
              </a:rPr>
              <a:t>   gestión pública por resultados</a:t>
            </a:r>
          </a:p>
          <a:p>
            <a:pPr lvl="2" algn="l" eaLnBrk="1" hangingPunct="1">
              <a:lnSpc>
                <a:spcPct val="80000"/>
              </a:lnSpc>
              <a:buFontTx/>
              <a:buChar char="•"/>
            </a:pPr>
            <a:endParaRPr kumimoji="0" lang="es-ES" sz="2000" b="0">
              <a:solidFill>
                <a:schemeClr val="tx1"/>
              </a:solidFill>
            </a:endParaRPr>
          </a:p>
          <a:p>
            <a:pPr lvl="2" algn="l" eaLnBrk="1" hangingPunct="1">
              <a:lnSpc>
                <a:spcPct val="80000"/>
              </a:lnSpc>
              <a:buFontTx/>
              <a:buChar char="•"/>
            </a:pPr>
            <a:endParaRPr kumimoji="0" lang="es-ES" sz="2000" b="0">
              <a:solidFill>
                <a:schemeClr val="tx1"/>
              </a:solidFill>
            </a:endParaRPr>
          </a:p>
          <a:p>
            <a:pPr lvl="2" algn="l" eaLnBrk="1" hangingPunct="1">
              <a:lnSpc>
                <a:spcPct val="80000"/>
              </a:lnSpc>
              <a:buFontTx/>
              <a:buChar char="•"/>
            </a:pPr>
            <a:endParaRPr kumimoji="0" lang="es-ES" sz="2000" b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endParaRPr kumimoji="0" lang="es-ES" sz="2000" b="0">
              <a:solidFill>
                <a:schemeClr val="tx1"/>
              </a:solidFill>
            </a:endParaRPr>
          </a:p>
        </p:txBody>
      </p:sp>
      <p:pic>
        <p:nvPicPr>
          <p:cNvPr id="976904" name="Picture 8" descr="D:\My Pictures\2004-06 (Jun)\TapaPanoramaG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267200"/>
            <a:ext cx="1752600" cy="2433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74259-22C8-4BD5-AA23-228E2147FCDB}" type="slidenum">
              <a:rPr lang="en-US"/>
              <a:pPr/>
              <a:t>20</a:t>
            </a:fld>
            <a:endParaRPr lang="en-US"/>
          </a:p>
        </p:txBody>
      </p:sp>
      <p:sp>
        <p:nvSpPr>
          <p:cNvPr id="1076226" name="Rectangle 2"/>
          <p:cNvSpPr>
            <a:spLocks noChangeArrowheads="1"/>
          </p:cNvSpPr>
          <p:nvPr>
            <p:ph type="title"/>
          </p:nvPr>
        </p:nvSpPr>
        <p:spPr>
          <a:xfrm>
            <a:off x="211138" y="161925"/>
            <a:ext cx="8247062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s-ES_tradnl" sz="3600">
                <a:solidFill>
                  <a:srgbClr val="071DBF"/>
                </a:solidFill>
                <a:latin typeface="Comic Sans MS" pitchFamily="66" charset="0"/>
              </a:rPr>
              <a:t>Conclusiones y recomendaciones</a:t>
            </a:r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5925" y="1495425"/>
            <a:ext cx="8121650" cy="4686300"/>
          </a:xfrm>
        </p:spPr>
        <p:txBody>
          <a:bodyPr/>
          <a:lstStyle/>
          <a:p>
            <a:pPr marL="533400" indent="-533400" algn="just"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  <a:buFont typeface="Symbol" pitchFamily="18" charset="2"/>
              <a:buAutoNum type="arabicPeriod"/>
            </a:pPr>
            <a:r>
              <a:rPr lang="es-ES_tradnl" sz="2000"/>
              <a:t>Avanzar hacia una cobertura de Gobierno General en la rendición de cuentas. </a:t>
            </a:r>
          </a:p>
          <a:p>
            <a:pPr marL="533400" indent="-533400" algn="just"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  <a:buFont typeface="Symbol" pitchFamily="18" charset="2"/>
              <a:buAutoNum type="arabicPeriod"/>
            </a:pPr>
            <a:r>
              <a:rPr lang="es-ES_tradnl" sz="2000"/>
              <a:t>Transitar hacia la contabilidad en base a devengado. La migración hacia el manual 2001 requerirá de otras adaptaciones profundas en el registro y la presentación de los datos fiscales.</a:t>
            </a:r>
            <a:endParaRPr lang="es-CL" sz="2000"/>
          </a:p>
          <a:p>
            <a:pPr marL="533400" indent="-533400" algn="just"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  <a:buFont typeface="Symbol" pitchFamily="18" charset="2"/>
              <a:buAutoNum type="arabicPeriod"/>
            </a:pPr>
            <a:r>
              <a:rPr lang="es-ES_tradnl" sz="2000"/>
              <a:t>Incorporar oficialmente medidas de saldos cíclicamente ajustados, para reflejar el impacto del entorno macroeconómico en las cuentas públicas.</a:t>
            </a:r>
            <a:endParaRPr lang="es-CL" sz="2000"/>
          </a:p>
          <a:p>
            <a:pPr marL="533400" indent="-533400" algn="just"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  <a:buFont typeface="Symbol" pitchFamily="18" charset="2"/>
              <a:buAutoNum type="arabicPeriod"/>
            </a:pPr>
            <a:r>
              <a:rPr lang="es-ES_tradnl" sz="2000"/>
              <a:t>Informar de la magnitud y las modalidades que toman las asociaciones público-privadas.</a:t>
            </a:r>
            <a:endParaRPr lang="es-CL" sz="2000"/>
          </a:p>
          <a:p>
            <a:pPr marL="533400" indent="-533400" algn="just"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  <a:buFont typeface="Symbol" pitchFamily="18" charset="2"/>
              <a:buAutoNum type="arabicPeriod"/>
            </a:pPr>
            <a:r>
              <a:rPr lang="es-ES_tradnl" sz="2000"/>
              <a:t>Mejorar la información y las proyecciones presupuestarias en materia de clasificación funcional.</a:t>
            </a:r>
            <a:endParaRPr lang="es-CL" sz="2000"/>
          </a:p>
          <a:p>
            <a:pPr marL="533400" indent="-533400">
              <a:spcBef>
                <a:spcPct val="35000"/>
              </a:spcBef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ü"/>
            </a:pPr>
            <a:r>
              <a:rPr lang="es-ES_tradnl" sz="2000"/>
              <a:t>La red puede transformarse en catalizador de estos cambios...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EE66-EF92-47FA-B5D6-50BCA73462CC}" type="slidenum">
              <a:rPr lang="en-US"/>
              <a:pPr/>
              <a:t>21</a:t>
            </a:fld>
            <a:endParaRPr lang="en-US"/>
          </a:p>
        </p:txBody>
      </p:sp>
      <p:pic>
        <p:nvPicPr>
          <p:cNvPr id="1052674" name="Picture 2"/>
          <p:cNvPicPr>
            <a:picLocks noChangeAspect="1" noChangeArrowheads="1"/>
          </p:cNvPicPr>
          <p:nvPr/>
        </p:nvPicPr>
        <p:blipFill>
          <a:blip r:embed="rId3" cstate="print">
            <a:lum bright="-12000"/>
          </a:blip>
          <a:srcRect/>
          <a:stretch>
            <a:fillRect/>
          </a:stretch>
        </p:blipFill>
        <p:spPr bwMode="auto">
          <a:xfrm>
            <a:off x="928688" y="1166813"/>
            <a:ext cx="7056437" cy="4908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052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97213"/>
            <a:ext cx="8686800" cy="1244600"/>
          </a:xfrm>
          <a:noFill/>
          <a:ln/>
        </p:spPr>
        <p:txBody>
          <a:bodyPr lIns="92075" tIns="46038" rIns="92075" bIns="46038" anchor="ctr"/>
          <a:lstStyle/>
          <a:p>
            <a:pPr algn="ctr" defTabSz="917575"/>
            <a:r>
              <a:rPr lang="es-ES_tradnl" sz="2800" b="1">
                <a:solidFill>
                  <a:srgbClr val="071DBF"/>
                </a:solidFill>
              </a:rPr>
              <a:t/>
            </a:r>
            <a:br>
              <a:rPr lang="es-ES_tradnl" sz="2800" b="1">
                <a:solidFill>
                  <a:srgbClr val="071DBF"/>
                </a:solidFill>
              </a:rPr>
            </a:br>
            <a:r>
              <a:rPr lang="es-ES_tradnl" sz="3200" b="1">
                <a:solidFill>
                  <a:srgbClr val="071DBF"/>
                </a:solidFill>
              </a:rPr>
              <a:t>Muchas gracias...</a:t>
            </a:r>
            <a:br>
              <a:rPr lang="es-ES_tradnl" sz="3200" b="1">
                <a:solidFill>
                  <a:srgbClr val="071DBF"/>
                </a:solidFill>
              </a:rPr>
            </a:br>
            <a:r>
              <a:rPr lang="es-ES_tradnl" sz="3200" b="1">
                <a:solidFill>
                  <a:srgbClr val="071DBF"/>
                </a:solidFill>
              </a:rPr>
              <a:t/>
            </a:r>
            <a:br>
              <a:rPr lang="es-ES_tradnl" sz="3200" b="1">
                <a:solidFill>
                  <a:srgbClr val="071DBF"/>
                </a:solidFill>
              </a:rPr>
            </a:br>
            <a:r>
              <a:rPr lang="es-ES_tradnl" sz="3200" b="1">
                <a:solidFill>
                  <a:srgbClr val="071DBF"/>
                </a:solidFill>
              </a:rPr>
              <a:t/>
            </a:r>
            <a:br>
              <a:rPr lang="es-ES_tradnl" sz="3200" b="1">
                <a:solidFill>
                  <a:srgbClr val="071DBF"/>
                </a:solidFill>
              </a:rPr>
            </a:br>
            <a:endParaRPr lang="es-ES_tradnl" sz="3200" b="1">
              <a:solidFill>
                <a:srgbClr val="071DBF"/>
              </a:solidFill>
            </a:endParaRPr>
          </a:p>
        </p:txBody>
      </p:sp>
      <p:sp>
        <p:nvSpPr>
          <p:cNvPr id="1052680" name="Rectangle 8"/>
          <p:cNvSpPr>
            <a:spLocks noChangeArrowheads="1"/>
          </p:cNvSpPr>
          <p:nvPr/>
        </p:nvSpPr>
        <p:spPr bwMode="auto">
          <a:xfrm>
            <a:off x="0" y="42863"/>
            <a:ext cx="8445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s-CL" sz="1600">
                <a:solidFill>
                  <a:srgbClr val="000000"/>
                </a:solidFill>
                <a:latin typeface="Tms Rmn"/>
              </a:rPr>
              <a:t>Reunión de la Red de Gestión y Transparencia de la Política Pública</a:t>
            </a:r>
          </a:p>
          <a:p>
            <a:pPr algn="l"/>
            <a:r>
              <a:rPr lang="es-CL" sz="1600">
                <a:solidFill>
                  <a:srgbClr val="000000"/>
                </a:solidFill>
                <a:latin typeface="Tms Rmn"/>
              </a:rPr>
              <a:t> BID, Washington,  23 y 24 de mayo de 2004</a:t>
            </a:r>
            <a:endParaRPr lang="en-US" sz="140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D9FB-2C1F-4036-9045-2D22EB7D6608}" type="slidenum">
              <a:rPr lang="en-US"/>
              <a:pPr/>
              <a:t>3</a:t>
            </a:fld>
            <a:endParaRPr lang="en-US"/>
          </a:p>
        </p:txBody>
      </p:sp>
      <p:sp>
        <p:nvSpPr>
          <p:cNvPr id="781314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44488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pPr algn="ctr"/>
            <a:r>
              <a:rPr lang="es-ES_tradnl" sz="2800">
                <a:solidFill>
                  <a:srgbClr val="0308D5"/>
                </a:solidFill>
                <a:latin typeface="Comic Sans MS" pitchFamily="66" charset="0"/>
              </a:rPr>
              <a:t>Índice</a:t>
            </a:r>
            <a:r>
              <a:rPr lang="es-ES_tradnl" sz="2800" b="1">
                <a:solidFill>
                  <a:srgbClr val="0308D5"/>
                </a:solidFill>
              </a:rPr>
              <a:t> </a:t>
            </a:r>
          </a:p>
        </p:txBody>
      </p:sp>
      <p:sp>
        <p:nvSpPr>
          <p:cNvPr id="78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2263" y="1341438"/>
            <a:ext cx="8478837" cy="1657350"/>
          </a:xfrm>
          <a:noFill/>
          <a:ln/>
        </p:spPr>
        <p:txBody>
          <a:bodyPr lIns="92075" tIns="46038" rIns="92075" bIns="46038"/>
          <a:lstStyle/>
          <a:p>
            <a:pPr marL="812800" indent="-812800">
              <a:lnSpc>
                <a:spcPct val="90000"/>
              </a:lnSpc>
              <a:spcBef>
                <a:spcPct val="0"/>
              </a:spcBef>
              <a:buSzPct val="120000"/>
              <a:buFont typeface="Monotype Sorts" pitchFamily="2" charset="2"/>
              <a:buAutoNum type="romanUcPeriod"/>
            </a:pPr>
            <a:r>
              <a:rPr lang="es-ES_tradnl" sz="2800"/>
              <a:t>La cobertura de las operaciones fiscales: un debate recurrente</a:t>
            </a:r>
          </a:p>
          <a:p>
            <a:pPr marL="812800" indent="-812800">
              <a:lnSpc>
                <a:spcPct val="90000"/>
              </a:lnSpc>
              <a:spcBef>
                <a:spcPct val="0"/>
              </a:spcBef>
              <a:buSzPct val="120000"/>
              <a:buFont typeface="Monotype Sorts" pitchFamily="2" charset="2"/>
              <a:buAutoNum type="romanUcPeriod"/>
            </a:pPr>
            <a:r>
              <a:rPr lang="es-ES_tradnl" sz="2800"/>
              <a:t>Ejemplos de “creatividad contable”</a:t>
            </a:r>
          </a:p>
          <a:p>
            <a:pPr marL="1168400" lvl="1" indent="-711200">
              <a:lnSpc>
                <a:spcPct val="90000"/>
              </a:lnSpc>
              <a:spcBef>
                <a:spcPct val="0"/>
              </a:spcBef>
              <a:buSzPct val="120000"/>
              <a:buFontTx/>
              <a:buChar char="-"/>
            </a:pPr>
            <a:r>
              <a:rPr lang="es-ES_tradnl" sz="2400"/>
              <a:t>Chile: balance estructural y nuevo marco contable</a:t>
            </a:r>
          </a:p>
          <a:p>
            <a:pPr marL="1168400" lvl="1" indent="-711200">
              <a:lnSpc>
                <a:spcPct val="90000"/>
              </a:lnSpc>
              <a:spcBef>
                <a:spcPct val="0"/>
              </a:spcBef>
              <a:buSzPct val="120000"/>
              <a:buFontTx/>
              <a:buChar char="-"/>
            </a:pPr>
            <a:r>
              <a:rPr lang="es-ES_tradnl" sz="2400"/>
              <a:t>México: requerimientos financieros y asociaciones público-privadas</a:t>
            </a:r>
          </a:p>
          <a:p>
            <a:pPr marL="1168400" lvl="1" indent="-711200">
              <a:lnSpc>
                <a:spcPct val="90000"/>
              </a:lnSpc>
              <a:spcBef>
                <a:spcPct val="0"/>
              </a:spcBef>
              <a:buSzPct val="120000"/>
              <a:buFontTx/>
              <a:buChar char="-"/>
            </a:pPr>
            <a:r>
              <a:rPr lang="es-ES_tradnl" sz="2400"/>
              <a:t>La metodología de cálculo de la deuda pública en Brasil</a:t>
            </a:r>
          </a:p>
          <a:p>
            <a:pPr marL="1168400" lvl="1" indent="-711200">
              <a:lnSpc>
                <a:spcPct val="90000"/>
              </a:lnSpc>
              <a:spcBef>
                <a:spcPct val="0"/>
              </a:spcBef>
              <a:buSzPct val="120000"/>
              <a:buFontTx/>
              <a:buChar char="-"/>
            </a:pPr>
            <a:endParaRPr lang="es-ES_tradnl" sz="2400"/>
          </a:p>
          <a:p>
            <a:pPr marL="812800" indent="-812800">
              <a:lnSpc>
                <a:spcPct val="90000"/>
              </a:lnSpc>
              <a:spcBef>
                <a:spcPct val="0"/>
              </a:spcBef>
              <a:buSzPct val="120000"/>
              <a:buFont typeface="Monotype Sorts" pitchFamily="2" charset="2"/>
              <a:buAutoNum type="romanUcPeriod" startAt="3"/>
            </a:pPr>
            <a:r>
              <a:rPr lang="es-ES_tradnl" sz="2800"/>
              <a:t> Indicadores de “calidad” del gasto público</a:t>
            </a:r>
            <a:endParaRPr lang="es-ES_tradnl" sz="2400"/>
          </a:p>
          <a:p>
            <a:pPr marL="1168400" lvl="1" indent="-711200">
              <a:lnSpc>
                <a:spcPct val="90000"/>
              </a:lnSpc>
              <a:spcBef>
                <a:spcPct val="0"/>
              </a:spcBef>
              <a:buSzPct val="120000"/>
              <a:buFontTx/>
              <a:buChar char="-"/>
            </a:pPr>
            <a:r>
              <a:rPr lang="es-ES_tradnl" sz="2400"/>
              <a:t>La clasificación funcional</a:t>
            </a:r>
          </a:p>
          <a:p>
            <a:pPr marL="1168400" lvl="1" indent="-711200">
              <a:lnSpc>
                <a:spcPct val="90000"/>
              </a:lnSpc>
              <a:spcBef>
                <a:spcPct val="0"/>
              </a:spcBef>
              <a:buSzPct val="120000"/>
              <a:buFontTx/>
              <a:buChar char="-"/>
            </a:pPr>
            <a:r>
              <a:rPr lang="es-ES_tradnl" sz="2400"/>
              <a:t>El gasto social en Colombia</a:t>
            </a:r>
          </a:p>
          <a:p>
            <a:pPr marL="1168400" lvl="1" indent="-711200">
              <a:lnSpc>
                <a:spcPct val="90000"/>
              </a:lnSpc>
              <a:spcBef>
                <a:spcPct val="0"/>
              </a:spcBef>
              <a:buSzPct val="120000"/>
              <a:buFontTx/>
              <a:buChar char="-"/>
            </a:pPr>
            <a:r>
              <a:rPr lang="es-ES_tradnl" sz="2400"/>
              <a:t>Un indicador sintético de “calidad”</a:t>
            </a:r>
          </a:p>
          <a:p>
            <a:pPr marL="812800" indent="-812800">
              <a:lnSpc>
                <a:spcPct val="90000"/>
              </a:lnSpc>
              <a:spcBef>
                <a:spcPct val="0"/>
              </a:spcBef>
              <a:buSzPct val="120000"/>
              <a:buFont typeface="Monotype Sorts" pitchFamily="2" charset="2"/>
              <a:buNone/>
            </a:pPr>
            <a:endParaRPr lang="es-ES_tradnl" sz="2800"/>
          </a:p>
          <a:p>
            <a:pPr marL="812800" indent="-812800">
              <a:lnSpc>
                <a:spcPct val="90000"/>
              </a:lnSpc>
              <a:spcBef>
                <a:spcPct val="0"/>
              </a:spcBef>
              <a:buSzPct val="120000"/>
              <a:buFont typeface="Monotype Sorts" pitchFamily="2" charset="2"/>
              <a:buAutoNum type="romanUcPeriod" startAt="4"/>
            </a:pPr>
            <a:r>
              <a:rPr lang="es-ES_tradnl" sz="2800"/>
              <a:t>Conclusiones y recomendaciones</a:t>
            </a:r>
          </a:p>
          <a:p>
            <a:pPr marL="812800" indent="-812800">
              <a:lnSpc>
                <a:spcPct val="90000"/>
              </a:lnSpc>
              <a:spcBef>
                <a:spcPct val="0"/>
              </a:spcBef>
              <a:buSzPct val="120000"/>
              <a:buFont typeface="Monotype Sorts" pitchFamily="2" charset="2"/>
              <a:buNone/>
            </a:pPr>
            <a:endParaRPr lang="es-ES_tradnl" sz="2800"/>
          </a:p>
          <a:p>
            <a:pPr marL="812800" indent="-812800">
              <a:lnSpc>
                <a:spcPct val="90000"/>
              </a:lnSpc>
              <a:spcBef>
                <a:spcPct val="0"/>
              </a:spcBef>
              <a:buSzPct val="120000"/>
              <a:buFont typeface="Monotype Sorts" pitchFamily="2" charset="2"/>
              <a:buNone/>
            </a:pPr>
            <a:endParaRPr lang="es-ES_tradnl" sz="2800">
              <a:solidFill>
                <a:srgbClr val="020580"/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4870-91FA-4526-A990-5424FA73FFE1}" type="slidenum">
              <a:rPr lang="en-US"/>
              <a:pPr/>
              <a:t>4</a:t>
            </a:fld>
            <a:endParaRPr lang="en-US"/>
          </a:p>
        </p:txBody>
      </p:sp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s-ES" sz="2400" b="1">
                <a:solidFill>
                  <a:srgbClr val="071DBF"/>
                </a:solidFill>
              </a:rPr>
              <a:t>Comparaciones internacionales: evolución del gasto público del gobierno general</a:t>
            </a:r>
            <a:r>
              <a:rPr lang="es-ES" sz="2400" b="1" baseline="30000">
                <a:solidFill>
                  <a:srgbClr val="071DBF"/>
                </a:solidFill>
              </a:rPr>
              <a:t>1</a:t>
            </a:r>
            <a:r>
              <a:rPr lang="es-ES" sz="2400" b="1">
                <a:solidFill>
                  <a:srgbClr val="071DBF"/>
                </a:solidFill>
              </a:rPr>
              <a:t>, 1970-2005, en % de PIB</a:t>
            </a:r>
          </a:p>
        </p:txBody>
      </p:sp>
      <p:sp>
        <p:nvSpPr>
          <p:cNvPr id="1000452" name="Text Box 4"/>
          <p:cNvSpPr txBox="1">
            <a:spLocks noChangeArrowheads="1"/>
          </p:cNvSpPr>
          <p:nvPr/>
        </p:nvSpPr>
        <p:spPr bwMode="auto">
          <a:xfrm>
            <a:off x="1143000" y="5486400"/>
            <a:ext cx="67818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0" lang="es-ES" sz="1400" b="0" i="1">
                <a:solidFill>
                  <a:schemeClr val="tx1"/>
                </a:solidFill>
              </a:rPr>
              <a:t>Fuente: OCDE, Economic Outlook N. 75 para países de la OCDE; FMI y CEPAL para América Latina. Se muestra el promedio simple para Unión Europea y América Latina. </a:t>
            </a:r>
          </a:p>
          <a:p>
            <a:pPr algn="l" eaLnBrk="1" hangingPunct="1">
              <a:spcBef>
                <a:spcPct val="50000"/>
              </a:spcBef>
            </a:pPr>
            <a:r>
              <a:rPr kumimoji="0" lang="es-ES" sz="1400" b="0" i="1">
                <a:solidFill>
                  <a:schemeClr val="tx1"/>
                </a:solidFill>
              </a:rPr>
              <a:t>1/ Para América Latina la cobertura es gobierno central.</a:t>
            </a:r>
          </a:p>
        </p:txBody>
      </p:sp>
      <p:pic>
        <p:nvPicPr>
          <p:cNvPr id="1000454" name="Picture 6"/>
          <p:cNvPicPr>
            <a:picLocks noChangeAspect="1" noChangeArrowheads="1"/>
          </p:cNvPicPr>
          <p:nvPr>
            <p:ph type="chart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79475" y="1270000"/>
            <a:ext cx="6918325" cy="4114800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85634-F204-4EEB-91C9-44059DF49C7A}" type="slidenum">
              <a:rPr lang="en-US"/>
              <a:pPr/>
              <a:t>5</a:t>
            </a:fld>
            <a:endParaRPr lang="en-US"/>
          </a:p>
        </p:txBody>
      </p:sp>
      <p:sp>
        <p:nvSpPr>
          <p:cNvPr id="1065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07963"/>
            <a:ext cx="7772400" cy="477837"/>
          </a:xfrm>
        </p:spPr>
        <p:txBody>
          <a:bodyPr/>
          <a:lstStyle/>
          <a:p>
            <a:pPr algn="r"/>
            <a:r>
              <a:rPr lang="es-ES" sz="2800" b="1">
                <a:solidFill>
                  <a:srgbClr val="071DBF"/>
                </a:solidFill>
              </a:rPr>
              <a:t>América Latina: Evolución del Gobierno Central</a:t>
            </a:r>
          </a:p>
        </p:txBody>
      </p:sp>
      <p:sp>
        <p:nvSpPr>
          <p:cNvPr id="10659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25475" y="806450"/>
            <a:ext cx="7772400" cy="1360488"/>
          </a:xfrm>
        </p:spPr>
        <p:txBody>
          <a:bodyPr/>
          <a:lstStyle/>
          <a:p>
            <a:r>
              <a:rPr lang="es-ES" sz="2400"/>
              <a:t>Cuando la base de comparación es 1990:</a:t>
            </a:r>
          </a:p>
          <a:p>
            <a:pPr lvl="1"/>
            <a:r>
              <a:rPr lang="es-ES" sz="2000"/>
              <a:t>El aumento es generalizado;</a:t>
            </a:r>
          </a:p>
          <a:p>
            <a:pPr lvl="1"/>
            <a:r>
              <a:rPr lang="es-ES" sz="2000"/>
              <a:t>Y más intenso cuanto menor el punto de partida</a:t>
            </a:r>
          </a:p>
          <a:p>
            <a:pPr lvl="1"/>
            <a:endParaRPr lang="es-ES" sz="2000"/>
          </a:p>
        </p:txBody>
      </p:sp>
      <p:pic>
        <p:nvPicPr>
          <p:cNvPr id="1065988" name="Picture 10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925" y="1931988"/>
            <a:ext cx="7296150" cy="463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66A4-BE6E-4F04-9C7E-24225A8CA896}" type="slidenum">
              <a:rPr lang="en-US"/>
              <a:pPr/>
              <a:t>6</a:t>
            </a:fld>
            <a:endParaRPr lang="en-US"/>
          </a:p>
        </p:txBody>
      </p:sp>
      <p:sp>
        <p:nvSpPr>
          <p:cNvPr id="1067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55625" y="249238"/>
            <a:ext cx="8139113" cy="762000"/>
          </a:xfrm>
        </p:spPr>
        <p:txBody>
          <a:bodyPr/>
          <a:lstStyle/>
          <a:p>
            <a:pPr algn="r"/>
            <a:r>
              <a:rPr lang="es-ES" sz="2800" b="1">
                <a:solidFill>
                  <a:srgbClr val="071DBF"/>
                </a:solidFill>
                <a:latin typeface="Comic Sans MS" pitchFamily="66" charset="0"/>
              </a:rPr>
              <a:t>América Latina: Evolución del Gobierno Central</a:t>
            </a:r>
          </a:p>
        </p:txBody>
      </p:sp>
      <p:sp>
        <p:nvSpPr>
          <p:cNvPr id="1067011" name="Rectangle 1027"/>
          <p:cNvSpPr>
            <a:spLocks noChangeArrowheads="1"/>
          </p:cNvSpPr>
          <p:nvPr/>
        </p:nvSpPr>
        <p:spPr bwMode="auto">
          <a:xfrm>
            <a:off x="625475" y="806450"/>
            <a:ext cx="77724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</a:pPr>
            <a:r>
              <a:rPr lang="es-ES" sz="2400" b="0">
                <a:solidFill>
                  <a:schemeClr val="tx1"/>
                </a:solidFill>
              </a:rPr>
              <a:t>Cuando la base de comparación es 1980:</a:t>
            </a:r>
          </a:p>
          <a:p>
            <a:pPr marL="742950" lvl="1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</a:pPr>
            <a:r>
              <a:rPr lang="es-ES" sz="2000" b="0">
                <a:solidFill>
                  <a:schemeClr val="tx1"/>
                </a:solidFill>
              </a:rPr>
              <a:t>El aumento se circunscribe a los países de menor tamaño inicial;</a:t>
            </a:r>
          </a:p>
          <a:p>
            <a:pPr marL="742950" lvl="1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</a:pPr>
            <a:r>
              <a:rPr lang="es-ES" sz="2000" b="0">
                <a:solidFill>
                  <a:schemeClr val="tx1"/>
                </a:solidFill>
              </a:rPr>
              <a:t>Para los demás, el alza de los noventa es sólo recuperación </a:t>
            </a:r>
          </a:p>
          <a:p>
            <a:pPr marL="742950" lvl="1" indent="-285750" algn="l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</a:pPr>
            <a:endParaRPr lang="es-ES" sz="2000" b="0">
              <a:solidFill>
                <a:schemeClr val="tx1"/>
              </a:solidFill>
            </a:endParaRPr>
          </a:p>
        </p:txBody>
      </p:sp>
      <p:pic>
        <p:nvPicPr>
          <p:cNvPr id="1067012" name="Picture 1028"/>
          <p:cNvPicPr>
            <a:picLocks noChangeAspect="1" noChangeArrowheads="1"/>
          </p:cNvPicPr>
          <p:nvPr>
            <p:ph type="chart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5175" y="2009775"/>
            <a:ext cx="7127875" cy="4375150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7598-A5B7-42F4-A030-92B64C5231DF}" type="slidenum">
              <a:rPr lang="en-US"/>
              <a:pPr/>
              <a:t>7</a:t>
            </a:fld>
            <a:endParaRPr lang="en-US"/>
          </a:p>
        </p:txBody>
      </p:sp>
      <p:sp>
        <p:nvSpPr>
          <p:cNvPr id="100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10525" cy="914400"/>
          </a:xfrm>
        </p:spPr>
        <p:txBody>
          <a:bodyPr/>
          <a:lstStyle/>
          <a:p>
            <a:r>
              <a:rPr lang="es-ES" sz="2400">
                <a:solidFill>
                  <a:srgbClr val="071DBF"/>
                </a:solidFill>
                <a:latin typeface="Comic Sans MS" pitchFamily="66" charset="0"/>
              </a:rPr>
              <a:t>América Latina: Ingresos y gastos del gobierno central </a:t>
            </a:r>
            <a:br>
              <a:rPr lang="es-ES" sz="2400">
                <a:solidFill>
                  <a:srgbClr val="071DBF"/>
                </a:solidFill>
                <a:latin typeface="Comic Sans MS" pitchFamily="66" charset="0"/>
              </a:rPr>
            </a:br>
            <a:r>
              <a:rPr lang="es-ES" sz="2400">
                <a:solidFill>
                  <a:srgbClr val="071DBF"/>
                </a:solidFill>
                <a:latin typeface="Comic Sans MS" pitchFamily="66" charset="0"/>
              </a:rPr>
              <a:t>1950-2003, promedio simple, % de PIB</a:t>
            </a:r>
          </a:p>
        </p:txBody>
      </p:sp>
      <p:sp>
        <p:nvSpPr>
          <p:cNvPr id="1004547" name="Text Box 3"/>
          <p:cNvSpPr txBox="1">
            <a:spLocks noChangeArrowheads="1"/>
          </p:cNvSpPr>
          <p:nvPr/>
        </p:nvSpPr>
        <p:spPr bwMode="auto">
          <a:xfrm>
            <a:off x="1330325" y="6064250"/>
            <a:ext cx="6899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1600" b="0" i="1">
                <a:solidFill>
                  <a:srgbClr val="071DBF"/>
                </a:solidFill>
              </a:rPr>
              <a:t>Fuente: OXLAD para serie 1950-1989, CEPAL para serie 1990-2003</a:t>
            </a:r>
          </a:p>
        </p:txBody>
      </p:sp>
      <p:pic>
        <p:nvPicPr>
          <p:cNvPr id="1004550" name="Picture 6"/>
          <p:cNvPicPr>
            <a:picLocks noChangeAspect="1" noChangeArrowheads="1"/>
          </p:cNvPicPr>
          <p:nvPr>
            <p:ph type="chart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79463" y="1458913"/>
            <a:ext cx="7461250" cy="4114800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9584-E21A-4B4F-833C-D0A6E8049E9C}" type="slidenum">
              <a:rPr lang="en-US"/>
              <a:pPr/>
              <a:t>8</a:t>
            </a:fld>
            <a:endParaRPr lang="en-US"/>
          </a:p>
        </p:txBody>
      </p:sp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z="3200">
                <a:solidFill>
                  <a:srgbClr val="071DBF"/>
                </a:solidFill>
                <a:latin typeface="Comic Sans MS" pitchFamily="66" charset="0"/>
              </a:rPr>
              <a:t>Evolución de la deuda pública según cobertura institucional</a:t>
            </a:r>
          </a:p>
        </p:txBody>
      </p:sp>
      <p:graphicFrame>
        <p:nvGraphicFramePr>
          <p:cNvPr id="1088512" name="Object 1024"/>
          <p:cNvGraphicFramePr>
            <a:graphicFrameLocks noChangeAspect="1"/>
          </p:cNvGraphicFramePr>
          <p:nvPr>
            <p:ph type="chart" idx="1"/>
          </p:nvPr>
        </p:nvGraphicFramePr>
        <p:xfrm>
          <a:off x="762000" y="1679575"/>
          <a:ext cx="7546975" cy="3810000"/>
        </p:xfrm>
        <a:graphic>
          <a:graphicData uri="http://schemas.openxmlformats.org/presentationml/2006/ole">
            <p:oleObj spid="_x0000_s1088512" name="Chart" r:id="rId3" imgW="5925007" imgH="2991307" progId="Excel.Chart.8">
              <p:embed/>
            </p:oleObj>
          </a:graphicData>
        </a:graphic>
      </p:graphicFrame>
      <p:sp>
        <p:nvSpPr>
          <p:cNvPr id="1057796" name="Text Box 4"/>
          <p:cNvSpPr txBox="1">
            <a:spLocks noChangeArrowheads="1"/>
          </p:cNvSpPr>
          <p:nvPr/>
        </p:nvSpPr>
        <p:spPr bwMode="auto">
          <a:xfrm>
            <a:off x="1066800" y="6003925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kumimoji="0" lang="es-ES" sz="1200">
                <a:solidFill>
                  <a:schemeClr val="tx1"/>
                </a:solidFill>
                <a:latin typeface="Arial" pitchFamily="34" charset="0"/>
              </a:rPr>
              <a:t>Fuente</a:t>
            </a:r>
            <a:r>
              <a:rPr kumimoji="0" lang="es-ES" sz="1200" b="0">
                <a:solidFill>
                  <a:schemeClr val="tx1"/>
                </a:solidFill>
                <a:latin typeface="Arial" pitchFamily="34" charset="0"/>
              </a:rPr>
              <a:t>: ILPES-CEPAL sobre la base de información oficial. En % de PIB, promedio simple sin considerar Nicaragua. Saldos de deuda a final de cada período, para 2004, último dato disponible.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A785-0373-429E-BA0C-9C184649332C}" type="slidenum">
              <a:rPr lang="en-US"/>
              <a:pPr/>
              <a:t>9</a:t>
            </a:fld>
            <a:endParaRPr lang="en-US"/>
          </a:p>
        </p:txBody>
      </p:sp>
      <p:sp>
        <p:nvSpPr>
          <p:cNvPr id="1064962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496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44488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pPr algn="ctr"/>
            <a:r>
              <a:rPr lang="es-ES_tradnl" sz="2400">
                <a:solidFill>
                  <a:srgbClr val="0308D5"/>
                </a:solidFill>
                <a:latin typeface="Comic Sans MS" pitchFamily="66" charset="0"/>
              </a:rPr>
              <a:t>EVOLUCIÓN DEL TAMAÑO DEL ESTADO </a:t>
            </a:r>
            <a:br>
              <a:rPr lang="es-ES_tradnl" sz="2400">
                <a:solidFill>
                  <a:srgbClr val="0308D5"/>
                </a:solidFill>
                <a:latin typeface="Comic Sans MS" pitchFamily="66" charset="0"/>
              </a:rPr>
            </a:br>
            <a:r>
              <a:rPr lang="es-ES_tradnl" sz="2400">
                <a:solidFill>
                  <a:srgbClr val="0308D5"/>
                </a:solidFill>
                <a:latin typeface="Comic Sans MS" pitchFamily="66" charset="0"/>
              </a:rPr>
              <a:t>SEGÚN COBERTURA INSTITUCIONAL, 1990-2003 (porcentajes de PIB)</a:t>
            </a:r>
            <a:br>
              <a:rPr lang="es-ES_tradnl" sz="2400">
                <a:solidFill>
                  <a:srgbClr val="0308D5"/>
                </a:solidFill>
                <a:latin typeface="Comic Sans MS" pitchFamily="66" charset="0"/>
              </a:rPr>
            </a:br>
            <a:endParaRPr lang="es-ES_tradnl" sz="2400">
              <a:solidFill>
                <a:srgbClr val="0308D5"/>
              </a:solidFill>
              <a:latin typeface="Comic Sans MS" pitchFamily="66" charset="0"/>
            </a:endParaRPr>
          </a:p>
        </p:txBody>
      </p:sp>
      <p:graphicFrame>
        <p:nvGraphicFramePr>
          <p:cNvPr id="1089536" name="Object 1024"/>
          <p:cNvGraphicFramePr>
            <a:graphicFrameLocks noChangeAspect="1"/>
          </p:cNvGraphicFramePr>
          <p:nvPr/>
        </p:nvGraphicFramePr>
        <p:xfrm>
          <a:off x="1143000" y="1393825"/>
          <a:ext cx="6942138" cy="5130800"/>
        </p:xfrm>
        <a:graphic>
          <a:graphicData uri="http://schemas.openxmlformats.org/presentationml/2006/ole">
            <p:oleObj spid="_x0000_s1089536" name="Document" r:id="rId3" imgW="5505480" imgH="4069440" progId="Word.Document.8">
              <p:embed/>
            </p:oleObj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erene">
  <a:themeElements>
    <a:clrScheme name="">
      <a:dk1>
        <a:srgbClr val="333333"/>
      </a:dk1>
      <a:lt1>
        <a:srgbClr val="EAEAEA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F3F3F3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Seren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s-ES_tradnl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s-ES_tradnl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ren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Designs\SERENE.POT</Template>
  <TotalTime>0</TotalTime>
  <Pages>46</Pages>
  <Words>1085</Words>
  <Application>Microsoft Office PowerPoint</Application>
  <PresentationFormat>On-screen Show (4:3)</PresentationFormat>
  <Paragraphs>151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Times New Roman</vt:lpstr>
      <vt:lpstr>Monotype Sorts</vt:lpstr>
      <vt:lpstr>Arial</vt:lpstr>
      <vt:lpstr>Tms Rmn</vt:lpstr>
      <vt:lpstr>Wingdings</vt:lpstr>
      <vt:lpstr>Comic Sans MS</vt:lpstr>
      <vt:lpstr>Symbol</vt:lpstr>
      <vt:lpstr>Serene</vt:lpstr>
      <vt:lpstr>Microsoft Excel Chart</vt:lpstr>
      <vt:lpstr>Microsoft Word Document</vt:lpstr>
      <vt:lpstr>Microsoft Excel Worksheet</vt:lpstr>
      <vt:lpstr> Indicadores fiscales en América Latina y el Caribe</vt:lpstr>
      <vt:lpstr>Slide 2</vt:lpstr>
      <vt:lpstr>Índice </vt:lpstr>
      <vt:lpstr>Comparaciones internacionales: evolución del gasto público del gobierno general1, 1970-2005, en % de PIB</vt:lpstr>
      <vt:lpstr>América Latina: Evolución del Gobierno Central</vt:lpstr>
      <vt:lpstr>América Latina: Evolución del Gobierno Central</vt:lpstr>
      <vt:lpstr>América Latina: Ingresos y gastos del gobierno central  1950-2003, promedio simple, % de PIB</vt:lpstr>
      <vt:lpstr>Evolución de la deuda pública según cobertura institucional</vt:lpstr>
      <vt:lpstr>EVOLUCIÓN DEL TAMAÑO DEL ESTADO  SEGÚN COBERTURA INSTITUCIONAL, 1990-2003 (porcentajes de PIB) </vt:lpstr>
      <vt:lpstr>I. La cobertura de las operaciones fiscales</vt:lpstr>
      <vt:lpstr>II. Ejemplos de “creatividad contable” </vt:lpstr>
      <vt:lpstr>II.Componente Cíclico del Presupuesto en Chile</vt:lpstr>
      <vt:lpstr>II.La deuda pública en Brasil</vt:lpstr>
      <vt:lpstr>II.Los requerimientos financieros en México</vt:lpstr>
      <vt:lpstr>II.México: asociaciones público-privadas </vt:lpstr>
      <vt:lpstr>III. Hacia una mayor calidad del gasto </vt:lpstr>
      <vt:lpstr>Slide 17</vt:lpstr>
      <vt:lpstr>III.Prelación para el gasto social? </vt:lpstr>
      <vt:lpstr>III.Pro-poor budgeting?</vt:lpstr>
      <vt:lpstr>Conclusiones y recomendaciones</vt:lpstr>
      <vt:lpstr> Muchas gracias...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subject/>
  <dc:creator/>
  <cp:keywords/>
  <dc:description/>
  <cp:lastModifiedBy>anarod</cp:lastModifiedBy>
  <cp:revision>740</cp:revision>
  <cp:lastPrinted>2002-01-18T19:45:09Z</cp:lastPrinted>
  <dcterms:created xsi:type="dcterms:W3CDTF">1997-09-23T15:28:58Z</dcterms:created>
  <dcterms:modified xsi:type="dcterms:W3CDTF">2010-07-11T03:27:09Z</dcterms:modified>
</cp:coreProperties>
</file>