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3" r:id="rId12"/>
    <p:sldId id="267" r:id="rId13"/>
  </p:sldIdLst>
  <p:sldSz cx="9144000" cy="6858000" type="screen4x3"/>
  <p:notesSz cx="6858000" cy="9144000"/>
  <p:embeddedFontLst>
    <p:embeddedFont>
      <p:font typeface="Verdana" pitchFamily="34" charset="0"/>
      <p:regular r:id="rId16"/>
      <p:bold r:id="rId17"/>
      <p:italic r:id="rId18"/>
      <p:boldItalic r:id="rId19"/>
    </p:embeddedFont>
  </p:embeddedFontLst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2" autoAdjust="0"/>
    <p:restoredTop sz="90929"/>
  </p:normalViewPr>
  <p:slideViewPr>
    <p:cSldViewPr>
      <p:cViewPr varScale="1">
        <p:scale>
          <a:sx n="61" d="100"/>
          <a:sy n="61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17E9EC8-F281-4499-9F5A-1344AB7DFA5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7C21A43-812F-48F9-9750-8E8A5E860C9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20483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20484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5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6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7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8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9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0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2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3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5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7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9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0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1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2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4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6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7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8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9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1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2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3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44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7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0548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0549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0550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0551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A8DEBC-A5A9-4BB2-BC4C-5AF0CF24751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4AC7-C08B-4A10-807F-5CA3828306B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353B-9151-457F-9788-9B4436E1747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5B406-2CCD-418E-AB7A-6DF784F7DC4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5E5C5-4137-4DEF-A16E-CEB99549A9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FC886-E604-4DF2-8B98-1F68F601C8C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89475-A4B4-4AD3-AB55-1EBF00BB3B1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DF23-B585-456A-8857-458C3FC9F08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F11B7-D975-42D2-A178-CF1F5554E0E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667CF-0EA1-4D38-8F46-8904D34A998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963E1-2FEA-481C-ACF5-81372720596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2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952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2EDED8-5407-42DF-86D3-AC9FD247391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leton.ca/ct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6251575"/>
          </a:xfrm>
        </p:spPr>
        <p:txBody>
          <a:bodyPr/>
          <a:lstStyle/>
          <a:p>
            <a:r>
              <a:rPr lang="en-CA"/>
              <a:t> </a:t>
            </a:r>
            <a:r>
              <a:rPr lang="en-US"/>
              <a:t/>
            </a:r>
            <a:br>
              <a:rPr lang="en-US"/>
            </a:br>
            <a:r>
              <a:rPr lang="es-ES_tradnl" sz="3600" b="1">
                <a:solidFill>
                  <a:srgbClr val="000000"/>
                </a:solidFill>
                <a:cs typeface="Times New Roman" pitchFamily="18" charset="0"/>
              </a:rPr>
              <a:t>El Proceso de Consulta y la Formulación de la Política Comercial en Canadá</a:t>
            </a:r>
            <a:r>
              <a:rPr lang="es-ES_tradnl" sz="3600">
                <a:cs typeface="Times New Roman" pitchFamily="18" charset="0"/>
              </a:rPr>
              <a:t/>
            </a:r>
            <a:br>
              <a:rPr lang="es-ES_tradnl" sz="3600">
                <a:cs typeface="Times New Roman" pitchFamily="18" charset="0"/>
              </a:rPr>
            </a:br>
            <a:r>
              <a:rPr lang="es-ES_tradnl" sz="3600" b="1">
                <a:solidFill>
                  <a:srgbClr val="000000"/>
                </a:solidFill>
                <a:cs typeface="Times New Roman" pitchFamily="18" charset="0"/>
              </a:rPr>
              <a:t>¿Necesidad Política o Búsqueda de Provecho por parte de la Burocracia?</a:t>
            </a:r>
            <a:r>
              <a:rPr lang="es-ES_tradnl">
                <a:cs typeface="Times New Roman" pitchFamily="18" charset="0"/>
              </a:rPr>
              <a:t/>
            </a:r>
            <a:br>
              <a:rPr lang="es-ES_tradnl">
                <a:cs typeface="Times New Roman" pitchFamily="18" charset="0"/>
              </a:rPr>
            </a:br>
            <a:r>
              <a:rPr lang="es-ES_tradnl"/>
              <a:t/>
            </a:r>
            <a:br>
              <a:rPr lang="es-ES_tradnl"/>
            </a:br>
            <a:r>
              <a:rPr lang="es-ES_tradnl" sz="2800"/>
              <a:t>William A. Dymond</a:t>
            </a:r>
            <a:br>
              <a:rPr lang="es-ES_tradnl" sz="2800"/>
            </a:br>
            <a:r>
              <a:rPr lang="es-ES_tradnl" sz="2800"/>
              <a:t>Centre for Trade Policy and Law</a:t>
            </a:r>
            <a:r>
              <a:rPr lang="es-ES_tradnl"/>
              <a:t/>
            </a:r>
            <a:br>
              <a:rPr lang="es-ES_tradnl"/>
            </a:br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7F5B-553B-4294-8C68-C89BD389E35F}" type="slidenum">
              <a:rPr lang="en-CA"/>
              <a:pPr/>
              <a:t>10</a:t>
            </a:fld>
            <a:endParaRPr lang="en-CA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Deconstruir la Burocracia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926387" cy="4191000"/>
          </a:xfrm>
        </p:spPr>
        <p:txBody>
          <a:bodyPr/>
          <a:lstStyle/>
          <a:p>
            <a:r>
              <a:rPr lang="es-AR"/>
              <a:t>El proceso de consulta está construido sobre el compromiso político y la significativa inversión de recursos federales </a:t>
            </a:r>
          </a:p>
          <a:p>
            <a:pPr>
              <a:buFont typeface="Wingdings" pitchFamily="2" charset="2"/>
              <a:buNone/>
            </a:pPr>
            <a:endParaRPr lang="es-AR"/>
          </a:p>
          <a:p>
            <a:r>
              <a:rPr lang="es-AR"/>
              <a:t>¿Puede ser remodelado el sistema?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127-A36A-4ED0-86E3-91406562992B}" type="slidenum">
              <a:rPr lang="en-CA"/>
              <a:pPr/>
              <a:t>11</a:t>
            </a:fld>
            <a:endParaRPr lang="en-CA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Desafíos de Renovación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s-AR"/>
              <a:t>Requeridos: Un sistema que sirva a los objetivos políticos de la consulta pública, pero que no sacrifique la efectividad de la política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AR"/>
              <a:t>	Posibles catalizadores: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s-AR"/>
              <a:t>¿Retroceso del empresariado? 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s-AR"/>
              <a:t>¿Crisis del comercio?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s-AR"/>
          </a:p>
          <a:p>
            <a:pPr lvl="1">
              <a:lnSpc>
                <a:spcPct val="90000"/>
              </a:lnSpc>
            </a:pPr>
            <a:r>
              <a:rPr lang="es-AR"/>
              <a:t>Adicionalmente, voluntad política para desarrollar alternativas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AR"/>
          </a:p>
          <a:p>
            <a:pPr>
              <a:lnSpc>
                <a:spcPct val="90000"/>
              </a:lnSpc>
            </a:pPr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70DF-1BB0-4B64-83EF-FE102026CD77}" type="slidenum">
              <a:rPr lang="en-CA"/>
              <a:pPr/>
              <a:t>12</a:t>
            </a:fld>
            <a:endParaRPr lang="en-CA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338"/>
            <a:ext cx="8348663" cy="701675"/>
          </a:xfrm>
        </p:spPr>
        <p:txBody>
          <a:bodyPr/>
          <a:lstStyle/>
          <a:p>
            <a:r>
              <a:rPr lang="en-US" sz="4000"/>
              <a:t>Centre for Trade Policy and Law</a:t>
            </a:r>
            <a:endParaRPr lang="en-CA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SR 106, </a:t>
            </a:r>
            <a:r>
              <a:rPr lang="es-ES_tradnl">
                <a:cs typeface="Times New Roman" pitchFamily="18" charset="0"/>
              </a:rPr>
              <a:t>Universidad de Carleton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Ottawa, Ontario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Canad</a:t>
            </a:r>
            <a:r>
              <a:rPr lang="es-ES_tradnl">
                <a:cs typeface="Times New Roman" pitchFamily="18" charset="0"/>
              </a:rPr>
              <a:t>á</a:t>
            </a:r>
            <a:r>
              <a:rPr lang="en-US">
                <a:cs typeface="Times New Roman" pitchFamily="18" charset="0"/>
              </a:rPr>
              <a:t> K1S 5B6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 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u="sng">
                <a:cs typeface="Times New Roman" pitchFamily="18" charset="0"/>
                <a:hlinkClick r:id="rId2"/>
              </a:rPr>
              <a:t>www.carleton.ca/ctpl</a:t>
            </a:r>
            <a:endParaRPr lang="en-US" u="sng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u="sng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i="1"/>
              <a:t>William A. Dymond, </a:t>
            </a:r>
            <a:r>
              <a:rPr lang="es-ES_tradnl" sz="2800" i="1"/>
              <a:t>Director Ejecutivo</a:t>
            </a:r>
            <a:endParaRPr lang="en-CA" sz="28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07BE-B3AD-44A8-BE54-0CA827BC45EB}" type="slidenum">
              <a:rPr lang="en-CA"/>
              <a:pPr/>
              <a:t>2</a:t>
            </a:fld>
            <a:endParaRPr lang="en-CA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Marco Constitucional y Legislativo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La elaboración de la política comercial es eficiente dada la distriución vertical del poder</a:t>
            </a:r>
          </a:p>
          <a:p>
            <a:pPr>
              <a:lnSpc>
                <a:spcPct val="90000"/>
              </a:lnSpc>
            </a:pPr>
            <a:r>
              <a:rPr lang="es-MX"/>
              <a:t>Canadá como estado federal: los funcionarios federales y provinciales deben trabajar en estrecha colaboración en las áreas que presentan una autoridad compartida o superpuesta</a:t>
            </a:r>
          </a:p>
          <a:p>
            <a:pPr>
              <a:lnSpc>
                <a:spcPct val="90000"/>
              </a:lnSpc>
            </a:pPr>
            <a:endParaRPr lang="es-MX"/>
          </a:p>
          <a:p>
            <a:pPr>
              <a:lnSpc>
                <a:spcPct val="90000"/>
              </a:lnSpc>
            </a:pPr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FE3B-2524-428F-8747-6E267D71C28A}" type="slidenum">
              <a:rPr lang="en-CA"/>
              <a:pPr/>
              <a:t>3</a:t>
            </a:fld>
            <a:endParaRPr lang="en-CA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VE"/>
              <a:t>Consultando a los canadienses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Cuestiones de contenido </a:t>
            </a:r>
          </a:p>
          <a:p>
            <a:pPr lvl="1"/>
            <a:r>
              <a:rPr lang="es-ES_tradnl"/>
              <a:t>Nivel burocrático</a:t>
            </a:r>
          </a:p>
          <a:p>
            <a:pPr lvl="1">
              <a:buFont typeface="Wingdings" pitchFamily="2" charset="2"/>
              <a:buNone/>
            </a:pPr>
            <a:endParaRPr lang="es-ES_tradnl"/>
          </a:p>
          <a:p>
            <a:r>
              <a:rPr lang="es-ES_tradnl"/>
              <a:t>Cuestiones de dirección de la política </a:t>
            </a:r>
          </a:p>
          <a:p>
            <a:pPr lvl="1"/>
            <a:r>
              <a:rPr lang="es-ES_tradnl"/>
              <a:t>Nivel político</a:t>
            </a:r>
          </a:p>
          <a:p>
            <a:pPr lvl="2"/>
            <a:r>
              <a:rPr lang="es-ES_tradnl"/>
              <a:t>Parlamento – Comisión Permanente sobre Relaiones Exteriores y Comercio Internacional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AF54-AABD-4BA3-8EF0-EB0631228815}" type="slidenum">
              <a:rPr lang="en-CA"/>
              <a:pPr/>
              <a:t>4</a:t>
            </a:fld>
            <a:endParaRPr lang="en-CA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r>
              <a:rPr lang="es-ES_tradnl" sz="4000"/>
              <a:t>Record de Puntaje: Mecanismo de Consulta Federal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s-MX"/>
              <a:t>Proceso:  A-</a:t>
            </a:r>
          </a:p>
          <a:p>
            <a:pPr>
              <a:buFont typeface="Wingdings" pitchFamily="2" charset="2"/>
              <a:buNone/>
            </a:pPr>
            <a:endParaRPr lang="es-MX"/>
          </a:p>
          <a:p>
            <a:endParaRPr lang="es-MX"/>
          </a:p>
          <a:p>
            <a:r>
              <a:rPr lang="es-MX"/>
              <a:t>Utilidad: D</a:t>
            </a:r>
          </a:p>
          <a:p>
            <a:pPr>
              <a:buFont typeface="Wingdings" pitchFamily="2" charset="2"/>
              <a:buNone/>
            </a:pPr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0CD8-8ABC-4FC7-B5C0-0DA8A0F3DD6B}" type="slidenum">
              <a:rPr lang="en-CA"/>
              <a:pPr/>
              <a:t>5</a:t>
            </a:fld>
            <a:endParaRPr lang="en-CA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La Excepción</a:t>
            </a:r>
            <a:endParaRPr lang="en-CA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2800"/>
              <a:t>El Sitio Electrónico Federal para la Difusión de Documentos e Información sobre Comercio Internacional: A+</a:t>
            </a:r>
          </a:p>
          <a:p>
            <a:endParaRPr lang="es-CR" sz="2800"/>
          </a:p>
          <a:p>
            <a:r>
              <a:rPr lang="es-CR" sz="2800"/>
              <a:t>El Sitio Electrónico </a:t>
            </a:r>
            <a:r>
              <a:rPr lang="es-CR" sz="2800" i="1"/>
              <a:t>Consultando a los canadienses</a:t>
            </a:r>
            <a:r>
              <a:rPr lang="es-CR" sz="2800"/>
              <a:t> del Ministerio de Relaciones Exteriores</a:t>
            </a:r>
          </a:p>
          <a:p>
            <a:pPr lvl="1">
              <a:buFont typeface="Wingdings" pitchFamily="2" charset="2"/>
              <a:buNone/>
            </a:pPr>
            <a:r>
              <a:rPr lang="es-CR" sz="2400" u="sng"/>
              <a:t>www.dfait-maeci.gc.ca/tna-nac/consult-e.asp</a:t>
            </a:r>
          </a:p>
          <a:p>
            <a:pPr lvl="1">
              <a:buFont typeface="Wingdings" pitchFamily="2" charset="2"/>
              <a:buNone/>
            </a:pPr>
            <a:endParaRPr lang="es-C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BA5-2102-44E9-BC78-073C53F19022}" type="slidenum">
              <a:rPr lang="en-CA"/>
              <a:pPr/>
              <a:t>6</a:t>
            </a:fld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Educando a los canadienses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El Gobierno es una fuente importante de información, de apoyo para la investigación, de dirección discursiva</a:t>
            </a:r>
          </a:p>
          <a:p>
            <a:pPr>
              <a:buFont typeface="Wingdings" pitchFamily="2" charset="2"/>
              <a:buNone/>
            </a:pPr>
            <a:endParaRPr lang="es-ES_tradnl"/>
          </a:p>
          <a:p>
            <a:r>
              <a:rPr lang="es-ES_tradnl"/>
              <a:t>Pero está deficientemente equipado para la educación directa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93-0188-4C7E-B59F-540B7F74E591}" type="slidenum">
              <a:rPr lang="en-CA"/>
              <a:pPr/>
              <a:t>7</a:t>
            </a:fld>
            <a:endParaRPr lang="en-CA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Legitimidad</a:t>
            </a:r>
            <a:endParaRPr lang="en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¿Cuáles grupos deberían de expresarse en nombre de los canadienses sobre asuntos de política comercial?</a:t>
            </a:r>
          </a:p>
          <a:p>
            <a:pPr>
              <a:lnSpc>
                <a:spcPct val="90000"/>
              </a:lnSpc>
            </a:pPr>
            <a:r>
              <a:rPr lang="es-ES_tradnl" sz="2800"/>
              <a:t>¿Quién decide?</a:t>
            </a:r>
          </a:p>
          <a:p>
            <a:pPr>
              <a:lnSpc>
                <a:spcPct val="90000"/>
              </a:lnSpc>
            </a:pPr>
            <a:r>
              <a:rPr lang="es-ES_tradnl" sz="2800"/>
              <a:t>¿Se sacrifica el contenido de la política en favor del proceso?</a:t>
            </a:r>
          </a:p>
          <a:p>
            <a:pPr>
              <a:lnSpc>
                <a:spcPct val="90000"/>
              </a:lnSpc>
            </a:pPr>
            <a:r>
              <a:rPr lang="es-ES_tradnl" sz="2800"/>
              <a:t>¿Están siendo puestos de lado aquéllos con intereses directos en la política comercial en favor de grupos marginales?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7EE-050B-481A-887C-53AA7201F18C}" type="slidenum">
              <a:rPr lang="en-CA"/>
              <a:pPr/>
              <a:t>8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Efectividad</a:t>
            </a:r>
            <a:endParaRPr lang="en-CA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926387" cy="4191000"/>
          </a:xfrm>
        </p:spPr>
        <p:txBody>
          <a:bodyPr/>
          <a:lstStyle/>
          <a:p>
            <a:r>
              <a:rPr lang="es-ES_tradnl" sz="2800"/>
              <a:t>Los principales interesados están frustrados por tener que esperar en línea para ser escuchados</a:t>
            </a:r>
          </a:p>
          <a:p>
            <a:r>
              <a:rPr lang="es-ES_tradnl" sz="2800"/>
              <a:t>Los interesados distantes se frustran cuando los funcionarios de gobierno parecieran no escuchar sus demandas por un cambio en la política </a:t>
            </a:r>
          </a:p>
          <a:p>
            <a:r>
              <a:rPr lang="es-ES_tradnl" sz="2800"/>
              <a:t>Provincias – mejor, pero son una categoría aparte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FA5A-A48B-4CFB-A3BE-25DC1D3F6A44}" type="slidenum">
              <a:rPr lang="en-CA"/>
              <a:pPr/>
              <a:t>9</a:t>
            </a:fld>
            <a:endParaRPr lang="en-CA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Consultas Federales-Provinciales-Territoriales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No simplemente un interesado más</a:t>
            </a:r>
          </a:p>
          <a:p>
            <a:r>
              <a:rPr lang="es-ES_tradnl"/>
              <a:t>La consulta único camino para la implementación </a:t>
            </a:r>
          </a:p>
          <a:p>
            <a:r>
              <a:rPr lang="es-ES_tradnl"/>
              <a:t>Colaboración estrecha y continua a través de mecanismos formales e informales</a:t>
            </a:r>
          </a:p>
          <a:p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175</TotalTime>
  <Words>356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</vt:lpstr>
      <vt:lpstr>Bold Stripes</vt:lpstr>
      <vt:lpstr>  El Proceso de Consulta y la Formulación de la Política Comercial en Canadá ¿Necesidad Política o Búsqueda de Provecho por parte de la Burocracia?  William A. Dymond Centre for Trade Policy and Law </vt:lpstr>
      <vt:lpstr>Marco Constitucional y Legislativo</vt:lpstr>
      <vt:lpstr>Consultando a los canadienses</vt:lpstr>
      <vt:lpstr>Record de Puntaje: Mecanismo de Consulta Federal</vt:lpstr>
      <vt:lpstr>La Excepción</vt:lpstr>
      <vt:lpstr>Educando a los canadienses</vt:lpstr>
      <vt:lpstr>Legitimidad</vt:lpstr>
      <vt:lpstr>Efectividad</vt:lpstr>
      <vt:lpstr>Consultas Federales-Provinciales-Territoriales</vt:lpstr>
      <vt:lpstr>Deconstruir la Burocracia</vt:lpstr>
      <vt:lpstr>Desafíos de Renovación</vt:lpstr>
      <vt:lpstr>Centre for Trade Policy and Law</vt:lpstr>
    </vt:vector>
  </TitlesOfParts>
  <Company>Carleton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Consultative Process and Trade Policy Creation in Canada: Political Necessity or Bureaucratic Rent Seeking?   William A. Dymond Centre for Trade Policy and Law </dc:title>
  <dc:creator>CTPL</dc:creator>
  <cp:lastModifiedBy>anarod</cp:lastModifiedBy>
  <cp:revision>15</cp:revision>
  <dcterms:created xsi:type="dcterms:W3CDTF">2002-09-11T15:49:17Z</dcterms:created>
  <dcterms:modified xsi:type="dcterms:W3CDTF">2010-07-11T03:23:40Z</dcterms:modified>
</cp:coreProperties>
</file>