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9" r:id="rId1"/>
  </p:sldMasterIdLst>
  <p:notesMasterIdLst>
    <p:notesMasterId r:id="rId17"/>
  </p:notesMasterIdLst>
  <p:handoutMasterIdLst>
    <p:handoutMasterId r:id="rId18"/>
  </p:handoutMasterIdLst>
  <p:sldIdLst>
    <p:sldId id="289" r:id="rId2"/>
    <p:sldId id="286" r:id="rId3"/>
    <p:sldId id="290" r:id="rId4"/>
    <p:sldId id="298" r:id="rId5"/>
    <p:sldId id="291" r:id="rId6"/>
    <p:sldId id="274" r:id="rId7"/>
    <p:sldId id="276" r:id="rId8"/>
    <p:sldId id="285" r:id="rId9"/>
    <p:sldId id="269" r:id="rId10"/>
    <p:sldId id="292" r:id="rId11"/>
    <p:sldId id="284" r:id="rId12"/>
    <p:sldId id="282" r:id="rId13"/>
    <p:sldId id="272" r:id="rId14"/>
    <p:sldId id="302" r:id="rId15"/>
    <p:sldId id="303" r:id="rId16"/>
  </p:sldIdLst>
  <p:sldSz cx="9144000" cy="6858000" type="screen4x3"/>
  <p:notesSz cx="6858000" cy="9144000"/>
  <p:embeddedFontLst>
    <p:embeddedFont>
      <p:font typeface="Arial Narrow" pitchFamily="34" charset="0"/>
      <p:regular r:id="rId19"/>
      <p:bold r:id="rId20"/>
      <p:italic r:id="rId21"/>
      <p:boldItalic r:id="rId22"/>
    </p:embeddedFont>
    <p:embeddedFont>
      <p:font typeface="Webdings" pitchFamily="18" charset="2"/>
      <p:regular r:id="rId23"/>
    </p:embeddedFont>
    <p:embeddedFont>
      <p:font typeface="Wingdings 2" pitchFamily="18" charset="2"/>
      <p:regular r:id="rId24"/>
    </p:embeddedFont>
    <p:embeddedFont>
      <p:font typeface="Garamond" pitchFamily="18" charset="0"/>
      <p:regular r:id="rId25"/>
      <p:bold r:id="rId26"/>
      <p:italic r:id="rId27"/>
    </p:embeddedFont>
  </p:embeddedFontLst>
  <p:defaultTextStyle>
    <a:defPPr>
      <a:defRPr lang="en-US"/>
    </a:defPPr>
    <a:lvl1pPr algn="l" rtl="0" fontAlgn="base">
      <a:spcBef>
        <a:spcPct val="20000"/>
      </a:spcBef>
      <a:spcAft>
        <a:spcPct val="0"/>
      </a:spcAft>
      <a:defRPr sz="2400" b="1" kern="1200">
        <a:solidFill>
          <a:schemeClr val="tx1"/>
        </a:solidFill>
        <a:latin typeface="Arial Narrow" pitchFamily="34" charset="0"/>
        <a:ea typeface="+mn-ea"/>
        <a:cs typeface="+mn-cs"/>
      </a:defRPr>
    </a:lvl1pPr>
    <a:lvl2pPr marL="457200" algn="l" rtl="0" fontAlgn="base">
      <a:spcBef>
        <a:spcPct val="20000"/>
      </a:spcBef>
      <a:spcAft>
        <a:spcPct val="0"/>
      </a:spcAft>
      <a:defRPr sz="2400" b="1" kern="1200">
        <a:solidFill>
          <a:schemeClr val="tx1"/>
        </a:solidFill>
        <a:latin typeface="Arial Narrow" pitchFamily="34" charset="0"/>
        <a:ea typeface="+mn-ea"/>
        <a:cs typeface="+mn-cs"/>
      </a:defRPr>
    </a:lvl2pPr>
    <a:lvl3pPr marL="914400" algn="l" rtl="0" fontAlgn="base">
      <a:spcBef>
        <a:spcPct val="20000"/>
      </a:spcBef>
      <a:spcAft>
        <a:spcPct val="0"/>
      </a:spcAft>
      <a:defRPr sz="2400" b="1" kern="1200">
        <a:solidFill>
          <a:schemeClr val="tx1"/>
        </a:solidFill>
        <a:latin typeface="Arial Narrow" pitchFamily="34" charset="0"/>
        <a:ea typeface="+mn-ea"/>
        <a:cs typeface="+mn-cs"/>
      </a:defRPr>
    </a:lvl3pPr>
    <a:lvl4pPr marL="1371600" algn="l" rtl="0" fontAlgn="base">
      <a:spcBef>
        <a:spcPct val="20000"/>
      </a:spcBef>
      <a:spcAft>
        <a:spcPct val="0"/>
      </a:spcAft>
      <a:defRPr sz="2400" b="1" kern="1200">
        <a:solidFill>
          <a:schemeClr val="tx1"/>
        </a:solidFill>
        <a:latin typeface="Arial Narrow" pitchFamily="34" charset="0"/>
        <a:ea typeface="+mn-ea"/>
        <a:cs typeface="+mn-cs"/>
      </a:defRPr>
    </a:lvl4pPr>
    <a:lvl5pPr marL="1828800" algn="l" rtl="0" fontAlgn="base">
      <a:spcBef>
        <a:spcPct val="2000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99CCFF"/>
    <a:srgbClr val="660066"/>
    <a:srgbClr val="6666FF"/>
    <a:srgbClr val="6699FF"/>
    <a:srgbClr val="FF5050"/>
    <a:srgbClr val="FFFF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94682" autoAdjust="0"/>
  </p:normalViewPr>
  <p:slideViewPr>
    <p:cSldViewPr>
      <p:cViewPr varScale="1">
        <p:scale>
          <a:sx n="64" d="100"/>
          <a:sy n="64" d="100"/>
        </p:scale>
        <p:origin x="-5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b="0">
                <a:latin typeface="Times New Roman" pitchFamily="18" charset="0"/>
              </a:defRPr>
            </a:lvl1pPr>
          </a:lstStyle>
          <a:p>
            <a:endParaRPr lang="en-US"/>
          </a:p>
        </p:txBody>
      </p:sp>
      <p:sp>
        <p:nvSpPr>
          <p:cNvPr id="5529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b="0">
                <a:latin typeface="Times New Roman" pitchFamily="18" charset="0"/>
              </a:defRPr>
            </a:lvl1pPr>
          </a:lstStyle>
          <a:p>
            <a:endParaRPr lang="en-US"/>
          </a:p>
        </p:txBody>
      </p:sp>
      <p:sp>
        <p:nvSpPr>
          <p:cNvPr id="5530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b="0">
                <a:latin typeface="Times New Roman" pitchFamily="18" charset="0"/>
              </a:defRPr>
            </a:lvl1pPr>
          </a:lstStyle>
          <a:p>
            <a:endParaRPr lang="en-US"/>
          </a:p>
        </p:txBody>
      </p:sp>
      <p:sp>
        <p:nvSpPr>
          <p:cNvPr id="5530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b="0">
                <a:latin typeface="Times New Roman" pitchFamily="18" charset="0"/>
              </a:defRPr>
            </a:lvl1pPr>
          </a:lstStyle>
          <a:p>
            <a:fld id="{800ED290-A861-431B-82E1-751AE48A4248}"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4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4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09D609D-63D3-4945-BAC2-F3C7BC4EF17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92BF6-C03C-4046-AA12-3F26DC7A52FB}" type="slidenum">
              <a:rPr lang="en-US"/>
              <a:pPr/>
              <a:t>1</a:t>
            </a:fld>
            <a:endParaRPr lang="en-US"/>
          </a:p>
        </p:txBody>
      </p:sp>
      <p:sp>
        <p:nvSpPr>
          <p:cNvPr id="70658" name="Rectangle 2"/>
          <p:cNvSpPr>
            <a:spLocks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1C4967-EC07-4AA6-B1B4-C02CC44FA214}" type="slidenum">
              <a:rPr lang="en-US"/>
              <a:pPr/>
              <a:t>15</a:t>
            </a:fld>
            <a:endParaRPr lang="en-US"/>
          </a:p>
        </p:txBody>
      </p:sp>
      <p:sp>
        <p:nvSpPr>
          <p:cNvPr id="89090" name="Rectangle 2"/>
          <p:cNvSpPr>
            <a:spLocks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9154" name="Picture 2" descr="TitleBG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9155" name="Rectangle 3"/>
          <p:cNvSpPr>
            <a:spLocks noGrp="1" noChangeArrowheads="1"/>
          </p:cNvSpPr>
          <p:nvPr>
            <p:ph type="ctrTitle"/>
          </p:nvPr>
        </p:nvSpPr>
        <p:spPr bwMode="black">
          <a:xfrm>
            <a:off x="1371600" y="3038475"/>
            <a:ext cx="7191375" cy="1143000"/>
          </a:xfrm>
        </p:spPr>
        <p:txBody>
          <a:bodyPr/>
          <a:lstStyle>
            <a:lvl1pPr>
              <a:lnSpc>
                <a:spcPct val="100000"/>
              </a:lnSpc>
              <a:defRPr sz="3000"/>
            </a:lvl1pPr>
          </a:lstStyle>
          <a:p>
            <a:r>
              <a:rPr lang="en-US"/>
              <a:t>Click to edit Master title style</a:t>
            </a:r>
          </a:p>
        </p:txBody>
      </p:sp>
      <p:sp>
        <p:nvSpPr>
          <p:cNvPr id="49156" name="Rectangle 4"/>
          <p:cNvSpPr>
            <a:spLocks noGrp="1" noChangeArrowheads="1"/>
          </p:cNvSpPr>
          <p:nvPr>
            <p:ph type="subTitle" idx="1"/>
          </p:nvPr>
        </p:nvSpPr>
        <p:spPr bwMode="black">
          <a:xfrm>
            <a:off x="1371600" y="4343400"/>
            <a:ext cx="7105650" cy="1554163"/>
          </a:xfrm>
        </p:spPr>
        <p:txBody>
          <a:bodyPr/>
          <a:lstStyle>
            <a:lvl1pPr marL="0" indent="0">
              <a:lnSpc>
                <a:spcPct val="100000"/>
              </a:lnSpc>
              <a:spcBef>
                <a:spcPct val="20000"/>
              </a:spcBef>
              <a:buClrTx/>
              <a:buSzTx/>
              <a:buFontTx/>
              <a:buNone/>
              <a:defRPr>
                <a:solidFill>
                  <a:srgbClr val="E3F1F5"/>
                </a:solidFill>
              </a:defRPr>
            </a:lvl1pPr>
          </a:lstStyle>
          <a:p>
            <a:r>
              <a:rPr lang="en-US"/>
              <a:t>Click to edit Master subtitle style</a:t>
            </a:r>
          </a:p>
        </p:txBody>
      </p:sp>
      <p:sp>
        <p:nvSpPr>
          <p:cNvPr id="49157" name="Line 5"/>
          <p:cNvSpPr>
            <a:spLocks noChangeShapeType="1"/>
          </p:cNvSpPr>
          <p:nvPr/>
        </p:nvSpPr>
        <p:spPr bwMode="auto">
          <a:xfrm>
            <a:off x="1303338" y="2562225"/>
            <a:ext cx="0" cy="2759075"/>
          </a:xfrm>
          <a:prstGeom prst="line">
            <a:avLst/>
          </a:prstGeom>
          <a:noFill/>
          <a:ln w="9525">
            <a:solidFill>
              <a:srgbClr val="2E2E2E"/>
            </a:solidFill>
            <a:round/>
            <a:headEnd/>
            <a:tailEnd/>
          </a:ln>
          <a:effectLst/>
        </p:spPr>
        <p:txBody>
          <a:bodyPr wrap="none" anchor="ctr"/>
          <a:lstStyle/>
          <a:p>
            <a:endParaRPr lang="en-US"/>
          </a:p>
        </p:txBody>
      </p:sp>
      <p:sp>
        <p:nvSpPr>
          <p:cNvPr id="49158" name="Rectangle 6"/>
          <p:cNvSpPr>
            <a:spLocks noChangeArrowheads="1"/>
          </p:cNvSpPr>
          <p:nvPr/>
        </p:nvSpPr>
        <p:spPr bwMode="gray">
          <a:xfrm>
            <a:off x="0" y="0"/>
            <a:ext cx="196850" cy="6858000"/>
          </a:xfrm>
          <a:prstGeom prst="rect">
            <a:avLst/>
          </a:prstGeom>
          <a:solidFill>
            <a:srgbClr val="777777"/>
          </a:solidFill>
          <a:ln w="9525">
            <a:solidFill>
              <a:srgbClr val="5F5F5F"/>
            </a:solidFill>
            <a:miter lim="800000"/>
            <a:headEnd/>
            <a:tailEnd/>
          </a:ln>
          <a:effectLst/>
        </p:spPr>
        <p:txBody>
          <a:bodyPr wrap="none" anchor="ct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2288" y="101600"/>
            <a:ext cx="2032000" cy="6219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4700" y="101600"/>
            <a:ext cx="5945188" cy="6219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4700" y="1651000"/>
            <a:ext cx="3963988"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91088" y="1651000"/>
            <a:ext cx="3965575"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F5F5F"/>
        </a:solidFill>
        <a:effectLst/>
      </p:bgPr>
    </p:bg>
    <p:spTree>
      <p:nvGrpSpPr>
        <p:cNvPr id="1" name=""/>
        <p:cNvGrpSpPr/>
        <p:nvPr/>
      </p:nvGrpSpPr>
      <p:grpSpPr>
        <a:xfrm>
          <a:off x="0" y="0"/>
          <a:ext cx="0" cy="0"/>
          <a:chOff x="0" y="0"/>
          <a:chExt cx="0" cy="0"/>
        </a:xfrm>
      </p:grpSpPr>
      <p:pic>
        <p:nvPicPr>
          <p:cNvPr id="48130" name="Picture 2" descr="ContentBGD"/>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pic>
        <p:nvPicPr>
          <p:cNvPr id="48131" name="Picture 3" descr="SCU Format Final blue"/>
          <p:cNvPicPr>
            <a:picLocks noChangeAspect="1" noChangeArrowheads="1"/>
          </p:cNvPicPr>
          <p:nvPr/>
        </p:nvPicPr>
        <p:blipFill>
          <a:blip r:embed="rId14" cstate="print"/>
          <a:srcRect/>
          <a:stretch>
            <a:fillRect/>
          </a:stretch>
        </p:blipFill>
        <p:spPr bwMode="ltGray">
          <a:xfrm>
            <a:off x="0" y="7507288"/>
            <a:ext cx="9144000" cy="6858000"/>
          </a:xfrm>
          <a:prstGeom prst="rect">
            <a:avLst/>
          </a:prstGeom>
          <a:noFill/>
        </p:spPr>
      </p:pic>
      <p:sp>
        <p:nvSpPr>
          <p:cNvPr id="48132" name="Rectangle 4"/>
          <p:cNvSpPr>
            <a:spLocks noGrp="1" noChangeArrowheads="1"/>
          </p:cNvSpPr>
          <p:nvPr>
            <p:ph type="title"/>
          </p:nvPr>
        </p:nvSpPr>
        <p:spPr bwMode="auto">
          <a:xfrm>
            <a:off x="774700" y="101600"/>
            <a:ext cx="8129588" cy="8953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8133" name="Rectangle 5"/>
          <p:cNvSpPr>
            <a:spLocks noGrp="1" noChangeArrowheads="1"/>
          </p:cNvSpPr>
          <p:nvPr>
            <p:ph type="body" idx="1"/>
          </p:nvPr>
        </p:nvSpPr>
        <p:spPr bwMode="gray">
          <a:xfrm>
            <a:off x="774700" y="1651000"/>
            <a:ext cx="8081963" cy="4670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8134" name="Rectangle 6"/>
          <p:cNvSpPr>
            <a:spLocks noChangeArrowheads="1"/>
          </p:cNvSpPr>
          <p:nvPr/>
        </p:nvSpPr>
        <p:spPr bwMode="gray">
          <a:xfrm>
            <a:off x="0" y="0"/>
            <a:ext cx="196850" cy="6858000"/>
          </a:xfrm>
          <a:prstGeom prst="rect">
            <a:avLst/>
          </a:prstGeom>
          <a:solidFill>
            <a:srgbClr val="777777"/>
          </a:solidFill>
          <a:ln w="9525">
            <a:solidFill>
              <a:srgbClr val="5F5F5F"/>
            </a:solidFill>
            <a:miter lim="800000"/>
            <a:headEnd/>
            <a:tailEnd/>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lnSpc>
          <a:spcPct val="85000"/>
        </a:lnSpc>
        <a:spcBef>
          <a:spcPct val="0"/>
        </a:spcBef>
        <a:spcAft>
          <a:spcPct val="0"/>
        </a:spcAft>
        <a:defRPr sz="2800" b="1">
          <a:solidFill>
            <a:schemeClr val="bg1"/>
          </a:solidFill>
          <a:latin typeface="+mj-lt"/>
          <a:ea typeface="+mj-ea"/>
          <a:cs typeface="+mj-cs"/>
        </a:defRPr>
      </a:lvl1pPr>
      <a:lvl2pPr algn="l" rtl="0" fontAlgn="base">
        <a:lnSpc>
          <a:spcPct val="85000"/>
        </a:lnSpc>
        <a:spcBef>
          <a:spcPct val="0"/>
        </a:spcBef>
        <a:spcAft>
          <a:spcPct val="0"/>
        </a:spcAft>
        <a:defRPr sz="2800" b="1">
          <a:solidFill>
            <a:schemeClr val="bg1"/>
          </a:solidFill>
          <a:latin typeface="Arial" pitchFamily="34" charset="0"/>
        </a:defRPr>
      </a:lvl2pPr>
      <a:lvl3pPr algn="l" rtl="0" fontAlgn="base">
        <a:lnSpc>
          <a:spcPct val="85000"/>
        </a:lnSpc>
        <a:spcBef>
          <a:spcPct val="0"/>
        </a:spcBef>
        <a:spcAft>
          <a:spcPct val="0"/>
        </a:spcAft>
        <a:defRPr sz="2800" b="1">
          <a:solidFill>
            <a:schemeClr val="bg1"/>
          </a:solidFill>
          <a:latin typeface="Arial" pitchFamily="34" charset="0"/>
        </a:defRPr>
      </a:lvl3pPr>
      <a:lvl4pPr algn="l" rtl="0" fontAlgn="base">
        <a:lnSpc>
          <a:spcPct val="85000"/>
        </a:lnSpc>
        <a:spcBef>
          <a:spcPct val="0"/>
        </a:spcBef>
        <a:spcAft>
          <a:spcPct val="0"/>
        </a:spcAft>
        <a:defRPr sz="2800" b="1">
          <a:solidFill>
            <a:schemeClr val="bg1"/>
          </a:solidFill>
          <a:latin typeface="Arial" pitchFamily="34" charset="0"/>
        </a:defRPr>
      </a:lvl4pPr>
      <a:lvl5pPr algn="l" rtl="0" fontAlgn="base">
        <a:lnSpc>
          <a:spcPct val="85000"/>
        </a:lnSpc>
        <a:spcBef>
          <a:spcPct val="0"/>
        </a:spcBef>
        <a:spcAft>
          <a:spcPct val="0"/>
        </a:spcAft>
        <a:defRPr sz="2800" b="1">
          <a:solidFill>
            <a:schemeClr val="bg1"/>
          </a:solidFill>
          <a:latin typeface="Arial" pitchFamily="34" charset="0"/>
        </a:defRPr>
      </a:lvl5pPr>
      <a:lvl6pPr marL="457200" algn="l" rtl="0" fontAlgn="base">
        <a:lnSpc>
          <a:spcPct val="85000"/>
        </a:lnSpc>
        <a:spcBef>
          <a:spcPct val="0"/>
        </a:spcBef>
        <a:spcAft>
          <a:spcPct val="0"/>
        </a:spcAft>
        <a:defRPr sz="2800" b="1">
          <a:solidFill>
            <a:schemeClr val="bg1"/>
          </a:solidFill>
          <a:latin typeface="Arial" pitchFamily="34" charset="0"/>
        </a:defRPr>
      </a:lvl6pPr>
      <a:lvl7pPr marL="914400" algn="l" rtl="0" fontAlgn="base">
        <a:lnSpc>
          <a:spcPct val="85000"/>
        </a:lnSpc>
        <a:spcBef>
          <a:spcPct val="0"/>
        </a:spcBef>
        <a:spcAft>
          <a:spcPct val="0"/>
        </a:spcAft>
        <a:defRPr sz="2800" b="1">
          <a:solidFill>
            <a:schemeClr val="bg1"/>
          </a:solidFill>
          <a:latin typeface="Arial" pitchFamily="34" charset="0"/>
        </a:defRPr>
      </a:lvl7pPr>
      <a:lvl8pPr marL="1371600" algn="l" rtl="0" fontAlgn="base">
        <a:lnSpc>
          <a:spcPct val="85000"/>
        </a:lnSpc>
        <a:spcBef>
          <a:spcPct val="0"/>
        </a:spcBef>
        <a:spcAft>
          <a:spcPct val="0"/>
        </a:spcAft>
        <a:defRPr sz="2800" b="1">
          <a:solidFill>
            <a:schemeClr val="bg1"/>
          </a:solidFill>
          <a:latin typeface="Arial" pitchFamily="34" charset="0"/>
        </a:defRPr>
      </a:lvl8pPr>
      <a:lvl9pPr marL="1828800" algn="l" rtl="0" fontAlgn="base">
        <a:lnSpc>
          <a:spcPct val="85000"/>
        </a:lnSpc>
        <a:spcBef>
          <a:spcPct val="0"/>
        </a:spcBef>
        <a:spcAft>
          <a:spcPct val="0"/>
        </a:spcAft>
        <a:defRPr sz="2800" b="1">
          <a:solidFill>
            <a:schemeClr val="bg1"/>
          </a:solidFill>
          <a:latin typeface="Arial" pitchFamily="34" charset="0"/>
        </a:defRPr>
      </a:lvl9pPr>
    </p:titleStyle>
    <p:bodyStyle>
      <a:lvl1pPr marL="342900" indent="-342900" algn="l" rtl="0" fontAlgn="base">
        <a:lnSpc>
          <a:spcPct val="85000"/>
        </a:lnSpc>
        <a:spcBef>
          <a:spcPct val="65000"/>
        </a:spcBef>
        <a:spcAft>
          <a:spcPct val="0"/>
        </a:spcAft>
        <a:buClr>
          <a:schemeClr val="accent2"/>
        </a:buClr>
        <a:buSzPct val="85000"/>
        <a:buFont typeface="Webdings" pitchFamily="18" charset="2"/>
        <a:buChar char="="/>
        <a:defRPr sz="2400" b="1">
          <a:solidFill>
            <a:srgbClr val="4D4D4D"/>
          </a:solidFill>
          <a:latin typeface="+mn-lt"/>
          <a:ea typeface="+mn-ea"/>
          <a:cs typeface="+mn-cs"/>
        </a:defRPr>
      </a:lvl1pPr>
      <a:lvl2pPr marL="742950" indent="-285750" algn="l" rtl="0" fontAlgn="base">
        <a:lnSpc>
          <a:spcPct val="85000"/>
        </a:lnSpc>
        <a:spcBef>
          <a:spcPct val="30000"/>
        </a:spcBef>
        <a:spcAft>
          <a:spcPct val="0"/>
        </a:spcAft>
        <a:buClr>
          <a:schemeClr val="accent2"/>
        </a:buClr>
        <a:buChar char="–"/>
        <a:defRPr sz="2000">
          <a:solidFill>
            <a:srgbClr val="4D4D4D"/>
          </a:solidFill>
          <a:latin typeface="+mn-lt"/>
        </a:defRPr>
      </a:lvl2pPr>
      <a:lvl3pPr marL="1204913" indent="-290513" algn="l" rtl="0" fontAlgn="base">
        <a:lnSpc>
          <a:spcPct val="85000"/>
        </a:lnSpc>
        <a:spcBef>
          <a:spcPct val="30000"/>
        </a:spcBef>
        <a:spcAft>
          <a:spcPct val="0"/>
        </a:spcAft>
        <a:buClr>
          <a:schemeClr val="accent2"/>
        </a:buClr>
        <a:buSzPct val="90000"/>
        <a:buFont typeface="Webdings" pitchFamily="18" charset="2"/>
        <a:buChar char="="/>
        <a:defRPr>
          <a:solidFill>
            <a:srgbClr val="4D4D4D"/>
          </a:solidFill>
          <a:latin typeface="+mn-lt"/>
        </a:defRPr>
      </a:lvl3pPr>
      <a:lvl4pPr marL="1600200" indent="-228600" algn="l" rtl="0" fontAlgn="base">
        <a:lnSpc>
          <a:spcPct val="85000"/>
        </a:lnSpc>
        <a:spcBef>
          <a:spcPct val="30000"/>
        </a:spcBef>
        <a:spcAft>
          <a:spcPct val="0"/>
        </a:spcAft>
        <a:buClr>
          <a:schemeClr val="accent2"/>
        </a:buClr>
        <a:buSzPct val="95000"/>
        <a:buFont typeface="Webdings" pitchFamily="18" charset="2"/>
        <a:defRPr>
          <a:solidFill>
            <a:srgbClr val="4D4D4D"/>
          </a:solidFill>
          <a:latin typeface="+mn-lt"/>
        </a:defRPr>
      </a:lvl4pPr>
      <a:lvl5pPr marL="2057400" indent="-228600" algn="l" rtl="0" fontAlgn="base">
        <a:lnSpc>
          <a:spcPct val="85000"/>
        </a:lnSpc>
        <a:spcBef>
          <a:spcPct val="30000"/>
        </a:spcBef>
        <a:spcAft>
          <a:spcPct val="0"/>
        </a:spcAft>
        <a:buClr>
          <a:schemeClr val="accent2"/>
        </a:buClr>
        <a:buSzPct val="95000"/>
        <a:buFont typeface="Wingdings 2" pitchFamily="18" charset="2"/>
        <a:buChar char=""/>
        <a:defRPr>
          <a:solidFill>
            <a:srgbClr val="4D4D4D"/>
          </a:solidFill>
          <a:latin typeface="+mn-lt"/>
        </a:defRPr>
      </a:lvl5pPr>
      <a:lvl6pPr marL="2514600" indent="-228600" algn="l" rtl="0" fontAlgn="base">
        <a:lnSpc>
          <a:spcPct val="85000"/>
        </a:lnSpc>
        <a:spcBef>
          <a:spcPct val="30000"/>
        </a:spcBef>
        <a:spcAft>
          <a:spcPct val="0"/>
        </a:spcAft>
        <a:buClr>
          <a:schemeClr val="accent2"/>
        </a:buClr>
        <a:buSzPct val="95000"/>
        <a:buFont typeface="Wingdings 2" pitchFamily="18" charset="2"/>
        <a:buChar char=""/>
        <a:defRPr>
          <a:solidFill>
            <a:srgbClr val="4D4D4D"/>
          </a:solidFill>
          <a:latin typeface="+mn-lt"/>
        </a:defRPr>
      </a:lvl6pPr>
      <a:lvl7pPr marL="2971800" indent="-228600" algn="l" rtl="0" fontAlgn="base">
        <a:lnSpc>
          <a:spcPct val="85000"/>
        </a:lnSpc>
        <a:spcBef>
          <a:spcPct val="30000"/>
        </a:spcBef>
        <a:spcAft>
          <a:spcPct val="0"/>
        </a:spcAft>
        <a:buClr>
          <a:schemeClr val="accent2"/>
        </a:buClr>
        <a:buSzPct val="95000"/>
        <a:buFont typeface="Wingdings 2" pitchFamily="18" charset="2"/>
        <a:buChar char=""/>
        <a:defRPr>
          <a:solidFill>
            <a:srgbClr val="4D4D4D"/>
          </a:solidFill>
          <a:latin typeface="+mn-lt"/>
        </a:defRPr>
      </a:lvl7pPr>
      <a:lvl8pPr marL="3429000" indent="-228600" algn="l" rtl="0" fontAlgn="base">
        <a:lnSpc>
          <a:spcPct val="85000"/>
        </a:lnSpc>
        <a:spcBef>
          <a:spcPct val="30000"/>
        </a:spcBef>
        <a:spcAft>
          <a:spcPct val="0"/>
        </a:spcAft>
        <a:buClr>
          <a:schemeClr val="accent2"/>
        </a:buClr>
        <a:buSzPct val="95000"/>
        <a:buFont typeface="Wingdings 2" pitchFamily="18" charset="2"/>
        <a:buChar char=""/>
        <a:defRPr>
          <a:solidFill>
            <a:srgbClr val="4D4D4D"/>
          </a:solidFill>
          <a:latin typeface="+mn-lt"/>
        </a:defRPr>
      </a:lvl8pPr>
      <a:lvl9pPr marL="3886200" indent="-228600" algn="l" rtl="0" fontAlgn="base">
        <a:lnSpc>
          <a:spcPct val="85000"/>
        </a:lnSpc>
        <a:spcBef>
          <a:spcPct val="30000"/>
        </a:spcBef>
        <a:spcAft>
          <a:spcPct val="0"/>
        </a:spcAft>
        <a:buClr>
          <a:schemeClr val="accent2"/>
        </a:buClr>
        <a:buSzPct val="95000"/>
        <a:buFont typeface="Wingdings 2" pitchFamily="18" charset="2"/>
        <a:buChar char=""/>
        <a:defRPr>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6.xml"/><Relationship Id="rId5" Type="http://schemas.openxmlformats.org/officeDocument/2006/relationships/image" Target="../media/image7.emf"/><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6.xml"/><Relationship Id="rId5" Type="http://schemas.openxmlformats.org/officeDocument/2006/relationships/image" Target="../media/image11.emf"/><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1295400" y="3048000"/>
            <a:ext cx="7620000" cy="914400"/>
          </a:xfrm>
        </p:spPr>
        <p:txBody>
          <a:bodyPr/>
          <a:lstStyle/>
          <a:p>
            <a:r>
              <a:rPr lang="es-AR" sz="2400"/>
              <a:t>Base de datos de prácticas y procedimientos presupuestarios.</a:t>
            </a:r>
          </a:p>
        </p:txBody>
      </p:sp>
      <p:sp>
        <p:nvSpPr>
          <p:cNvPr id="69635" name="Rectangle 3"/>
          <p:cNvSpPr>
            <a:spLocks noGrp="1" noChangeArrowheads="1"/>
          </p:cNvSpPr>
          <p:nvPr>
            <p:ph type="subTitle" idx="1"/>
          </p:nvPr>
        </p:nvSpPr>
        <p:spPr>
          <a:xfrm>
            <a:off x="1371600" y="4191000"/>
            <a:ext cx="7105650" cy="609600"/>
          </a:xfrm>
        </p:spPr>
        <p:txBody>
          <a:bodyPr/>
          <a:lstStyle/>
          <a:p>
            <a:r>
              <a:rPr lang="es-AR" sz="2200"/>
              <a:t>Carlos Scartascini*</a:t>
            </a:r>
          </a:p>
        </p:txBody>
      </p:sp>
      <p:sp>
        <p:nvSpPr>
          <p:cNvPr id="69636" name="Rectangle 4"/>
          <p:cNvSpPr>
            <a:spLocks noChangeArrowheads="1"/>
          </p:cNvSpPr>
          <p:nvPr/>
        </p:nvSpPr>
        <p:spPr bwMode="black">
          <a:xfrm>
            <a:off x="1371600" y="4800600"/>
            <a:ext cx="7772400" cy="1143000"/>
          </a:xfrm>
          <a:prstGeom prst="rect">
            <a:avLst/>
          </a:prstGeom>
          <a:noFill/>
          <a:ln w="9525">
            <a:noFill/>
            <a:miter lim="800000"/>
            <a:headEnd/>
            <a:tailEnd/>
          </a:ln>
          <a:effectLst/>
        </p:spPr>
        <p:txBody>
          <a:bodyPr/>
          <a:lstStyle/>
          <a:p>
            <a:r>
              <a:rPr lang="es-AR" sz="1800">
                <a:solidFill>
                  <a:srgbClr val="E3F1F5"/>
                </a:solidFill>
              </a:rPr>
              <a:t>Reunión sub-regional de la Red de Gestión y Transparencia de la Política Pública sobre la Efectividad del Desarrollo y Gestión Presupuestaria por Resultados.</a:t>
            </a:r>
          </a:p>
          <a:p>
            <a:endParaRPr lang="es-AR" sz="800">
              <a:solidFill>
                <a:srgbClr val="E3F1F5"/>
              </a:solidFill>
            </a:endParaRPr>
          </a:p>
          <a:p>
            <a:r>
              <a:rPr lang="es-AR" sz="1800">
                <a:solidFill>
                  <a:srgbClr val="E3F1F5"/>
                </a:solidFill>
              </a:rPr>
              <a:t>26 de Agosto de 2005</a:t>
            </a:r>
          </a:p>
        </p:txBody>
      </p:sp>
      <p:sp>
        <p:nvSpPr>
          <p:cNvPr id="69637" name="Rectangle 5"/>
          <p:cNvSpPr>
            <a:spLocks noChangeArrowheads="1"/>
          </p:cNvSpPr>
          <p:nvPr/>
        </p:nvSpPr>
        <p:spPr bwMode="black">
          <a:xfrm>
            <a:off x="3505200" y="6248400"/>
            <a:ext cx="4419600" cy="457200"/>
          </a:xfrm>
          <a:prstGeom prst="rect">
            <a:avLst/>
          </a:prstGeom>
          <a:noFill/>
          <a:ln w="9525">
            <a:noFill/>
            <a:miter lim="800000"/>
            <a:headEnd/>
            <a:tailEnd/>
          </a:ln>
          <a:effectLst/>
        </p:spPr>
        <p:txBody>
          <a:bodyPr/>
          <a:lstStyle/>
          <a:p>
            <a:r>
              <a:rPr lang="en-US" sz="1600">
                <a:solidFill>
                  <a:srgbClr val="E3F1F5"/>
                </a:solidFill>
              </a:rPr>
              <a:t>* Basado en trabajo conjunto con la OECD.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z="3600"/>
              <a:t>Información valiosa e inédita</a:t>
            </a:r>
            <a:endParaRPr lang="es-AR" sz="3600"/>
          </a:p>
        </p:txBody>
      </p:sp>
      <p:sp>
        <p:nvSpPr>
          <p:cNvPr id="73731" name="Rectangle 3"/>
          <p:cNvSpPr>
            <a:spLocks noGrp="1" noChangeArrowheads="1"/>
          </p:cNvSpPr>
          <p:nvPr>
            <p:ph type="body" idx="1"/>
          </p:nvPr>
        </p:nvSpPr>
        <p:spPr>
          <a:xfrm>
            <a:off x="774700" y="1651000"/>
            <a:ext cx="8369300" cy="5207000"/>
          </a:xfrm>
        </p:spPr>
        <p:txBody>
          <a:bodyPr/>
          <a:lstStyle/>
          <a:p>
            <a:r>
              <a:rPr lang="en-US"/>
              <a:t>ANTE TODO, LA ENCUESTA PROPORCIONA UNA FUENTE DE INFORMACI</a:t>
            </a:r>
            <a:r>
              <a:rPr lang="es-ES"/>
              <a:t>ÓN VALIOSA E INÉDITA</a:t>
            </a:r>
            <a:r>
              <a:rPr lang="en-GB"/>
              <a:t> </a:t>
            </a:r>
          </a:p>
          <a:p>
            <a:r>
              <a:rPr lang="en-GB"/>
              <a:t>Para los Directores de Presupuesto y su personal. </a:t>
            </a:r>
          </a:p>
          <a:p>
            <a:r>
              <a:rPr lang="en-GB"/>
              <a:t>Para los funcionarios del Ministerio de Finanzas</a:t>
            </a:r>
          </a:p>
          <a:p>
            <a:r>
              <a:rPr lang="en-GB"/>
              <a:t>Para los funcionarios del Banco Central</a:t>
            </a:r>
          </a:p>
          <a:p>
            <a:r>
              <a:rPr lang="en-GB"/>
              <a:t>Para los legisladores</a:t>
            </a:r>
          </a:p>
          <a:p>
            <a:r>
              <a:rPr lang="en-GB"/>
              <a:t>Para analistas y planificadores en IFIs, ONGs, y think tanks</a:t>
            </a:r>
          </a:p>
          <a:p>
            <a:r>
              <a:rPr lang="en-GB"/>
              <a:t>Para académicos</a:t>
            </a:r>
          </a:p>
          <a:p>
            <a:r>
              <a:rPr lang="en-GB"/>
              <a:t>Para periodistas</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lang="es-AR" sz="3200"/>
              <a:t>Las versiones “completa” y “reducida”</a:t>
            </a:r>
          </a:p>
        </p:txBody>
      </p:sp>
      <p:sp>
        <p:nvSpPr>
          <p:cNvPr id="1027" name="Rectangle 3"/>
          <p:cNvSpPr>
            <a:spLocks noGrp="1" noChangeArrowheads="1"/>
          </p:cNvSpPr>
          <p:nvPr>
            <p:ph type="body" idx="1"/>
          </p:nvPr>
        </p:nvSpPr>
        <p:spPr>
          <a:xfrm>
            <a:off x="685800" y="1600200"/>
            <a:ext cx="8153400" cy="4949825"/>
          </a:xfrm>
        </p:spPr>
        <p:txBody>
          <a:bodyPr/>
          <a:lstStyle/>
          <a:p>
            <a:r>
              <a:rPr lang="es-AR" sz="2200"/>
              <a:t>Sin embargo, la recolección de información tuvo sus dificultades.</a:t>
            </a:r>
          </a:p>
          <a:p>
            <a:r>
              <a:rPr lang="es-AR" sz="2200"/>
              <a:t>Mientras que algunos países respondieron con premura, otros no lo han hecho o lo hicieron en forma incompleta.</a:t>
            </a:r>
          </a:p>
          <a:p>
            <a:r>
              <a:rPr lang="es-AR" sz="2200"/>
              <a:t>Debido a la baja tasa de respuesta obtenida con la “versión completa”, se implementó una versión reducida, focalizada en preguntas específicas a la existencia de reglas fiscales y de transparencia.</a:t>
            </a:r>
          </a:p>
          <a:p>
            <a:r>
              <a:rPr lang="es-AR" sz="2200"/>
              <a:t>Mientras que la versión completa cuenta con 359 preguntas, la reducida tiene sólo 22. </a:t>
            </a:r>
          </a:p>
          <a:p>
            <a:r>
              <a:rPr lang="es-AR" sz="2200"/>
              <a:t>La información del cuestionario, tanto de la versión completa como de la reducida, ya ha sido utilizada en diversos documentos presentados en encuentros organizados por RES y RE1 en el BID y en foros internacionales (Ej., Seminario Regional de Política Fiscal).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body" sz="half" idx="1"/>
          </p:nvPr>
        </p:nvSpPr>
        <p:spPr>
          <a:xfrm>
            <a:off x="685800" y="2209800"/>
            <a:ext cx="3810000" cy="4114800"/>
          </a:xfrm>
        </p:spPr>
        <p:txBody>
          <a:bodyPr/>
          <a:lstStyle/>
          <a:p>
            <a:r>
              <a:rPr lang="es-AR" sz="2000" u="sng"/>
              <a:t>“Versión completa”</a:t>
            </a:r>
          </a:p>
          <a:p>
            <a:r>
              <a:rPr lang="es-AR" sz="2000"/>
              <a:t>Argentina</a:t>
            </a:r>
          </a:p>
          <a:p>
            <a:r>
              <a:rPr lang="es-AR" sz="2000"/>
              <a:t>Bolivia</a:t>
            </a:r>
          </a:p>
          <a:p>
            <a:r>
              <a:rPr lang="es-AR" sz="2000"/>
              <a:t>Chile </a:t>
            </a:r>
          </a:p>
          <a:p>
            <a:r>
              <a:rPr lang="es-AR" sz="2000"/>
              <a:t>Colombia</a:t>
            </a:r>
          </a:p>
          <a:p>
            <a:r>
              <a:rPr lang="es-AR" sz="2000"/>
              <a:t>México</a:t>
            </a:r>
          </a:p>
          <a:p>
            <a:r>
              <a:rPr lang="es-AR" sz="2000"/>
              <a:t>Paraguay</a:t>
            </a:r>
          </a:p>
          <a:p>
            <a:r>
              <a:rPr lang="es-AR" sz="2000"/>
              <a:t>República Dominicana</a:t>
            </a:r>
          </a:p>
          <a:p>
            <a:r>
              <a:rPr lang="es-AR" sz="2000"/>
              <a:t>Surinam</a:t>
            </a:r>
          </a:p>
          <a:p>
            <a:r>
              <a:rPr lang="es-AR" sz="2000"/>
              <a:t>Uruguay</a:t>
            </a:r>
          </a:p>
          <a:p>
            <a:endParaRPr lang="es-AR" sz="2000"/>
          </a:p>
        </p:txBody>
      </p:sp>
      <p:sp>
        <p:nvSpPr>
          <p:cNvPr id="50179" name="Rectangle 3"/>
          <p:cNvSpPr>
            <a:spLocks noGrp="1" noChangeArrowheads="1"/>
          </p:cNvSpPr>
          <p:nvPr>
            <p:ph type="body" sz="half" idx="2"/>
          </p:nvPr>
        </p:nvSpPr>
        <p:spPr>
          <a:xfrm>
            <a:off x="4648200" y="2209800"/>
            <a:ext cx="3810000" cy="4114800"/>
          </a:xfrm>
        </p:spPr>
        <p:txBody>
          <a:bodyPr/>
          <a:lstStyle/>
          <a:p>
            <a:pPr>
              <a:lnSpc>
                <a:spcPct val="75000"/>
              </a:lnSpc>
            </a:pPr>
            <a:r>
              <a:rPr lang="es-AR" sz="2000" u="sng"/>
              <a:t>“Versión reducida” </a:t>
            </a:r>
          </a:p>
          <a:p>
            <a:pPr>
              <a:lnSpc>
                <a:spcPct val="75000"/>
              </a:lnSpc>
            </a:pPr>
            <a:r>
              <a:rPr lang="es-AR" sz="2000"/>
              <a:t>Perú </a:t>
            </a:r>
          </a:p>
          <a:p>
            <a:pPr>
              <a:lnSpc>
                <a:spcPct val="75000"/>
              </a:lnSpc>
            </a:pPr>
            <a:r>
              <a:rPr lang="es-AR" sz="2000"/>
              <a:t>Brasil </a:t>
            </a:r>
          </a:p>
          <a:p>
            <a:pPr>
              <a:lnSpc>
                <a:spcPct val="75000"/>
              </a:lnSpc>
            </a:pPr>
            <a:r>
              <a:rPr lang="es-AR" sz="2000"/>
              <a:t>El Salvador</a:t>
            </a:r>
          </a:p>
          <a:p>
            <a:pPr>
              <a:lnSpc>
                <a:spcPct val="75000"/>
              </a:lnSpc>
            </a:pPr>
            <a:r>
              <a:rPr lang="es-AR" sz="2000"/>
              <a:t>Venezuela</a:t>
            </a:r>
          </a:p>
          <a:p>
            <a:pPr>
              <a:lnSpc>
                <a:spcPct val="75000"/>
              </a:lnSpc>
            </a:pPr>
            <a:r>
              <a:rPr lang="es-AR" sz="2000"/>
              <a:t>Guatemala</a:t>
            </a:r>
          </a:p>
          <a:p>
            <a:pPr>
              <a:lnSpc>
                <a:spcPct val="75000"/>
              </a:lnSpc>
            </a:pPr>
            <a:r>
              <a:rPr lang="es-AR" sz="2000"/>
              <a:t>Ecuador</a:t>
            </a:r>
          </a:p>
          <a:p>
            <a:pPr>
              <a:lnSpc>
                <a:spcPct val="75000"/>
              </a:lnSpc>
            </a:pPr>
            <a:r>
              <a:rPr lang="es-AR" sz="2000"/>
              <a:t>Panamá </a:t>
            </a:r>
          </a:p>
          <a:p>
            <a:pPr>
              <a:lnSpc>
                <a:spcPct val="75000"/>
              </a:lnSpc>
            </a:pPr>
            <a:r>
              <a:rPr lang="es-AR" sz="2000"/>
              <a:t>Costa Rica</a:t>
            </a:r>
          </a:p>
          <a:p>
            <a:pPr>
              <a:lnSpc>
                <a:spcPct val="75000"/>
              </a:lnSpc>
            </a:pPr>
            <a:r>
              <a:rPr lang="es-AR" sz="2000"/>
              <a:t>Honduras</a:t>
            </a:r>
          </a:p>
          <a:p>
            <a:pPr>
              <a:lnSpc>
                <a:spcPct val="75000"/>
              </a:lnSpc>
            </a:pPr>
            <a:r>
              <a:rPr lang="es-AR" sz="2000"/>
              <a:t>Nicaragua</a:t>
            </a:r>
          </a:p>
        </p:txBody>
      </p:sp>
      <p:sp>
        <p:nvSpPr>
          <p:cNvPr id="50181" name="Rectangle 5"/>
          <p:cNvSpPr>
            <a:spLocks noGrp="1" noChangeArrowheads="1"/>
          </p:cNvSpPr>
          <p:nvPr>
            <p:ph type="title"/>
          </p:nvPr>
        </p:nvSpPr>
        <p:spPr/>
        <p:txBody>
          <a:bodyPr/>
          <a:lstStyle/>
          <a:p>
            <a:r>
              <a:rPr lang="es-AR" sz="3600"/>
              <a:t>Respuestas de los países</a:t>
            </a:r>
          </a:p>
        </p:txBody>
      </p:sp>
      <p:sp>
        <p:nvSpPr>
          <p:cNvPr id="50182" name="Rectangle 6"/>
          <p:cNvSpPr>
            <a:spLocks noChangeArrowheads="1"/>
          </p:cNvSpPr>
          <p:nvPr/>
        </p:nvSpPr>
        <p:spPr bwMode="gray">
          <a:xfrm>
            <a:off x="609600" y="1295400"/>
            <a:ext cx="8153400" cy="838200"/>
          </a:xfrm>
          <a:prstGeom prst="rect">
            <a:avLst/>
          </a:prstGeom>
          <a:noFill/>
          <a:ln w="9525">
            <a:noFill/>
            <a:miter lim="800000"/>
            <a:headEnd/>
            <a:tailEnd/>
          </a:ln>
          <a:effectLst/>
        </p:spPr>
        <p:txBody>
          <a:bodyPr/>
          <a:lstStyle/>
          <a:p>
            <a:pPr marL="342900" indent="-342900">
              <a:lnSpc>
                <a:spcPct val="85000"/>
              </a:lnSpc>
              <a:spcBef>
                <a:spcPct val="65000"/>
              </a:spcBef>
              <a:buClr>
                <a:schemeClr val="accent2"/>
              </a:buClr>
              <a:buSzPct val="85000"/>
              <a:buFont typeface="Webdings" pitchFamily="18" charset="2"/>
              <a:buChar char="="/>
            </a:pPr>
            <a:r>
              <a:rPr lang="es-ES">
                <a:solidFill>
                  <a:srgbClr val="4D4D4D"/>
                </a:solidFill>
              </a:rPr>
              <a:t>Hasta el momento, obtuvimos respuestas de los siguientes países:</a:t>
            </a:r>
            <a:endParaRPr lang="en-US">
              <a:solidFill>
                <a:srgbClr val="4D4D4D"/>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p:txBody>
          <a:bodyPr/>
          <a:lstStyle/>
          <a:p>
            <a:r>
              <a:rPr lang="es-AR" sz="3600"/>
              <a:t>Conclusiones</a:t>
            </a:r>
            <a:r>
              <a:rPr lang="es-AR"/>
              <a:t> …</a:t>
            </a:r>
          </a:p>
        </p:txBody>
      </p:sp>
      <p:sp>
        <p:nvSpPr>
          <p:cNvPr id="18437" name="Rectangle 5"/>
          <p:cNvSpPr>
            <a:spLocks noGrp="1" noChangeArrowheads="1"/>
          </p:cNvSpPr>
          <p:nvPr>
            <p:ph type="body" idx="1"/>
          </p:nvPr>
        </p:nvSpPr>
        <p:spPr>
          <a:xfrm>
            <a:off x="774700" y="1651000"/>
            <a:ext cx="8369300" cy="4978400"/>
          </a:xfrm>
        </p:spPr>
        <p:txBody>
          <a:bodyPr/>
          <a:lstStyle/>
          <a:p>
            <a:r>
              <a:rPr lang="es-AR"/>
              <a:t>Contar con una base de datos completa ayudará a los Directores de Presupuesto a comparar sus procedimientos con los de países de desarrollo e historia similar, así como con los países de la OCDE.</a:t>
            </a:r>
          </a:p>
          <a:p>
            <a:r>
              <a:rPr lang="es-AR"/>
              <a:t>Ayudará a los investigadores a contar con una mejor base empírica para su análisis.</a:t>
            </a:r>
          </a:p>
          <a:p>
            <a:r>
              <a:rPr lang="es-AR"/>
              <a:t>Esta información, sumada a estudios individuales enfocados a las prácticas informales, puede formar un conjunto de información básica de fundamental valor para orientar los procesos de reforma.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s-AR" sz="3600"/>
              <a:t>Próximos pasos</a:t>
            </a:r>
          </a:p>
        </p:txBody>
      </p:sp>
      <p:sp>
        <p:nvSpPr>
          <p:cNvPr id="87043" name="Rectangle 3"/>
          <p:cNvSpPr>
            <a:spLocks noGrp="1" noChangeArrowheads="1"/>
          </p:cNvSpPr>
          <p:nvPr>
            <p:ph type="body" idx="1"/>
          </p:nvPr>
        </p:nvSpPr>
        <p:spPr>
          <a:xfrm>
            <a:off x="774700" y="1651000"/>
            <a:ext cx="8369300" cy="4978400"/>
          </a:xfrm>
        </p:spPr>
        <p:txBody>
          <a:bodyPr/>
          <a:lstStyle/>
          <a:p>
            <a:pPr>
              <a:lnSpc>
                <a:spcPct val="65000"/>
              </a:lnSpc>
            </a:pPr>
            <a:r>
              <a:rPr lang="en-US"/>
              <a:t>Aumentar la cobertura, </a:t>
            </a:r>
            <a:r>
              <a:rPr lang="es-AR"/>
              <a:t>buscando la mayor tasa de respuesta posibles</a:t>
            </a:r>
          </a:p>
          <a:p>
            <a:pPr>
              <a:lnSpc>
                <a:spcPct val="65000"/>
              </a:lnSpc>
            </a:pPr>
            <a:r>
              <a:rPr lang="es-AR"/>
              <a:t>Identificar aquellas prácticas y procedimientos presupuestarios que tienen mayor relevancia en materia de políticas públicas. </a:t>
            </a:r>
          </a:p>
          <a:p>
            <a:pPr>
              <a:lnSpc>
                <a:spcPct val="65000"/>
              </a:lnSpc>
            </a:pPr>
            <a:r>
              <a:rPr lang="en-GB"/>
              <a:t>Buscar definiciones estándar, mejores referencias, y descripciones más claras</a:t>
            </a:r>
          </a:p>
          <a:p>
            <a:pPr>
              <a:lnSpc>
                <a:spcPct val="65000"/>
              </a:lnSpc>
            </a:pPr>
            <a:r>
              <a:rPr lang="en-GB"/>
              <a:t>Añadir más preguntas? </a:t>
            </a:r>
          </a:p>
          <a:p>
            <a:pPr lvl="1">
              <a:lnSpc>
                <a:spcPct val="65000"/>
              </a:lnSpc>
            </a:pPr>
            <a:r>
              <a:rPr lang="en-GB"/>
              <a:t>Rendimiento</a:t>
            </a:r>
          </a:p>
          <a:p>
            <a:pPr lvl="1">
              <a:lnSpc>
                <a:spcPct val="65000"/>
              </a:lnSpc>
            </a:pPr>
            <a:r>
              <a:rPr lang="en-GB"/>
              <a:t>Gasto tributario</a:t>
            </a:r>
          </a:p>
          <a:p>
            <a:pPr lvl="1">
              <a:lnSpc>
                <a:spcPct val="65000"/>
              </a:lnSpc>
            </a:pPr>
            <a:r>
              <a:rPr lang="en-GB"/>
              <a:t>Asociación público privado </a:t>
            </a:r>
          </a:p>
          <a:p>
            <a:pPr>
              <a:lnSpc>
                <a:spcPct val="65000"/>
              </a:lnSpc>
            </a:pPr>
            <a:r>
              <a:rPr lang="en-GB"/>
              <a:t>Versión corta/Versión larga?</a:t>
            </a:r>
            <a:endParaRPr lang="es-AR"/>
          </a:p>
          <a:p>
            <a:pPr>
              <a:lnSpc>
                <a:spcPct val="65000"/>
              </a:lnSpc>
            </a:pPr>
            <a:r>
              <a:rPr lang="es-AR"/>
              <a:t>Una vez definido el cuestionario correcto y conseguido un buen número de respuestas, seremos capaces de avanzar hacia el análisis de buenas prácticas</a:t>
            </a:r>
            <a:r>
              <a:rPr lang="es-AR" sz="2000"/>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a:xfrm>
            <a:off x="1295400" y="3048000"/>
            <a:ext cx="7620000" cy="914400"/>
          </a:xfrm>
        </p:spPr>
        <p:txBody>
          <a:bodyPr/>
          <a:lstStyle/>
          <a:p>
            <a:r>
              <a:rPr lang="es-AR" sz="2400"/>
              <a:t>Base de datos de prácticas y procedimientos presupuestarios.</a:t>
            </a:r>
          </a:p>
        </p:txBody>
      </p:sp>
      <p:sp>
        <p:nvSpPr>
          <p:cNvPr id="88067" name="Rectangle 3"/>
          <p:cNvSpPr>
            <a:spLocks noGrp="1" noChangeArrowheads="1"/>
          </p:cNvSpPr>
          <p:nvPr>
            <p:ph type="subTitle" idx="1"/>
          </p:nvPr>
        </p:nvSpPr>
        <p:spPr>
          <a:xfrm>
            <a:off x="1371600" y="4191000"/>
            <a:ext cx="7105650" cy="609600"/>
          </a:xfrm>
        </p:spPr>
        <p:txBody>
          <a:bodyPr/>
          <a:lstStyle/>
          <a:p>
            <a:r>
              <a:rPr lang="es-AR" sz="2200"/>
              <a:t>Carlos Scartascini*</a:t>
            </a:r>
          </a:p>
        </p:txBody>
      </p:sp>
      <p:sp>
        <p:nvSpPr>
          <p:cNvPr id="88068" name="Rectangle 4"/>
          <p:cNvSpPr>
            <a:spLocks noChangeArrowheads="1"/>
          </p:cNvSpPr>
          <p:nvPr/>
        </p:nvSpPr>
        <p:spPr bwMode="black">
          <a:xfrm>
            <a:off x="1371600" y="4800600"/>
            <a:ext cx="7772400" cy="1143000"/>
          </a:xfrm>
          <a:prstGeom prst="rect">
            <a:avLst/>
          </a:prstGeom>
          <a:noFill/>
          <a:ln w="9525">
            <a:noFill/>
            <a:miter lim="800000"/>
            <a:headEnd/>
            <a:tailEnd/>
          </a:ln>
          <a:effectLst/>
        </p:spPr>
        <p:txBody>
          <a:bodyPr/>
          <a:lstStyle/>
          <a:p>
            <a:r>
              <a:rPr lang="es-AR" sz="1800">
                <a:solidFill>
                  <a:srgbClr val="E3F1F5"/>
                </a:solidFill>
              </a:rPr>
              <a:t>Reunión sub-regional de la Red de Gestión y Transparencia de la Política Pública sobre la Efectividad del Desarrollo y Gestión Presupuestaria por Resultados.</a:t>
            </a:r>
          </a:p>
          <a:p>
            <a:endParaRPr lang="es-AR" sz="800">
              <a:solidFill>
                <a:srgbClr val="E3F1F5"/>
              </a:solidFill>
            </a:endParaRPr>
          </a:p>
          <a:p>
            <a:r>
              <a:rPr lang="es-AR" sz="1800">
                <a:solidFill>
                  <a:srgbClr val="E3F1F5"/>
                </a:solidFill>
              </a:rPr>
              <a:t>26 de Agosto de 2005</a:t>
            </a:r>
          </a:p>
        </p:txBody>
      </p:sp>
      <p:sp>
        <p:nvSpPr>
          <p:cNvPr id="88069" name="Rectangle 5"/>
          <p:cNvSpPr>
            <a:spLocks noChangeArrowheads="1"/>
          </p:cNvSpPr>
          <p:nvPr/>
        </p:nvSpPr>
        <p:spPr bwMode="black">
          <a:xfrm>
            <a:off x="3505200" y="6248400"/>
            <a:ext cx="4419600" cy="457200"/>
          </a:xfrm>
          <a:prstGeom prst="rect">
            <a:avLst/>
          </a:prstGeom>
          <a:noFill/>
          <a:ln w="9525">
            <a:noFill/>
            <a:miter lim="800000"/>
            <a:headEnd/>
            <a:tailEnd/>
          </a:ln>
          <a:effectLst/>
        </p:spPr>
        <p:txBody>
          <a:bodyPr/>
          <a:lstStyle/>
          <a:p>
            <a:r>
              <a:rPr lang="en-US" sz="1600">
                <a:solidFill>
                  <a:srgbClr val="E3F1F5"/>
                </a:solidFill>
              </a:rPr>
              <a:t>* Basado en trabajo conjunto con la OECD.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z="3600"/>
              <a:t>Objetivo</a:t>
            </a:r>
            <a:endParaRPr lang="es-AR" sz="3600"/>
          </a:p>
        </p:txBody>
      </p:sp>
      <p:sp>
        <p:nvSpPr>
          <p:cNvPr id="60419" name="Rectangle 3"/>
          <p:cNvSpPr>
            <a:spLocks noGrp="1" noChangeArrowheads="1"/>
          </p:cNvSpPr>
          <p:nvPr>
            <p:ph type="body" idx="1"/>
          </p:nvPr>
        </p:nvSpPr>
        <p:spPr>
          <a:xfrm>
            <a:off x="774700" y="1651000"/>
            <a:ext cx="8369300" cy="5207000"/>
          </a:xfrm>
        </p:spPr>
        <p:txBody>
          <a:bodyPr/>
          <a:lstStyle/>
          <a:p>
            <a:pPr>
              <a:buClr>
                <a:schemeClr val="tx1"/>
              </a:buClr>
              <a:buSzTx/>
              <a:buFont typeface="Wingdings" pitchFamily="2" charset="2"/>
              <a:buChar char="Ø"/>
            </a:pPr>
            <a:r>
              <a:rPr lang="en-US"/>
              <a:t>DESARROLLAR UN CUESTIONARIO ABARCATIVO SOBRE TEMAS PRESUPUESTARIOS</a:t>
            </a:r>
          </a:p>
          <a:p>
            <a:pPr>
              <a:buClr>
                <a:schemeClr val="tx1"/>
              </a:buClr>
              <a:buSzTx/>
              <a:buFont typeface="Wingdings" pitchFamily="2" charset="2"/>
              <a:buChar char="Ø"/>
            </a:pPr>
            <a:r>
              <a:rPr lang="en-US"/>
              <a:t>Etapas del proceso presupuestario</a:t>
            </a:r>
          </a:p>
          <a:p>
            <a:pPr lvl="1">
              <a:buClr>
                <a:schemeClr val="tx1"/>
              </a:buClr>
              <a:buFont typeface="Wingdings" pitchFamily="2" charset="2"/>
              <a:buChar char="§"/>
            </a:pPr>
            <a:r>
              <a:rPr lang="en-GB"/>
              <a:t>Formulación</a:t>
            </a:r>
          </a:p>
          <a:p>
            <a:pPr lvl="1">
              <a:buClr>
                <a:schemeClr val="tx1"/>
              </a:buClr>
              <a:buFont typeface="Wingdings" pitchFamily="2" charset="2"/>
              <a:buChar char="§"/>
            </a:pPr>
            <a:r>
              <a:rPr lang="en-US"/>
              <a:t>Promulgaci</a:t>
            </a:r>
            <a:r>
              <a:rPr lang="es-ES"/>
              <a:t>ón</a:t>
            </a:r>
            <a:endParaRPr lang="en-US"/>
          </a:p>
          <a:p>
            <a:pPr lvl="1">
              <a:buClr>
                <a:schemeClr val="tx1"/>
              </a:buClr>
              <a:buFont typeface="Wingdings" pitchFamily="2" charset="2"/>
              <a:buChar char="§"/>
            </a:pPr>
            <a:r>
              <a:rPr lang="en-US"/>
              <a:t>Ejecución</a:t>
            </a:r>
          </a:p>
          <a:p>
            <a:pPr lvl="1">
              <a:buClr>
                <a:schemeClr val="tx1"/>
              </a:buClr>
              <a:buFont typeface="Wingdings" pitchFamily="2" charset="2"/>
              <a:buChar char="§"/>
            </a:pPr>
            <a:r>
              <a:rPr lang="en-US"/>
              <a:t>Control</a:t>
            </a:r>
          </a:p>
          <a:p>
            <a:pPr>
              <a:buClr>
                <a:schemeClr val="tx1"/>
              </a:buClr>
              <a:buSzTx/>
              <a:buFont typeface="Wingdings" pitchFamily="2" charset="2"/>
              <a:buChar char="Ø"/>
            </a:pPr>
            <a:r>
              <a:rPr lang="en-US"/>
              <a:t>Funciones del Presupuesto</a:t>
            </a:r>
          </a:p>
          <a:p>
            <a:pPr lvl="1">
              <a:buClr>
                <a:schemeClr val="tx1"/>
              </a:buClr>
              <a:buFont typeface="Wingdings" pitchFamily="2" charset="2"/>
              <a:buChar char="§"/>
            </a:pPr>
            <a:r>
              <a:rPr lang="en-US"/>
              <a:t>Decisión de gasto total </a:t>
            </a:r>
          </a:p>
          <a:p>
            <a:pPr lvl="1">
              <a:buClr>
                <a:schemeClr val="tx1"/>
              </a:buClr>
              <a:buFont typeface="Wingdings" pitchFamily="2" charset="2"/>
              <a:buChar char="§"/>
            </a:pPr>
            <a:r>
              <a:rPr lang="en-US"/>
              <a:t>Asignación estratégica </a:t>
            </a:r>
          </a:p>
          <a:p>
            <a:pPr lvl="1">
              <a:buClr>
                <a:schemeClr val="tx1"/>
              </a:buClr>
              <a:buFont typeface="Wingdings" pitchFamily="2" charset="2"/>
              <a:buChar char="§"/>
            </a:pPr>
            <a:r>
              <a:rPr lang="en-US"/>
              <a:t>Eficiencia operacional</a:t>
            </a:r>
            <a:endParaRPr lang="es-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GB" sz="3600"/>
              <a:t>Contenido</a:t>
            </a:r>
            <a:endParaRPr lang="es-AR" sz="3600"/>
          </a:p>
        </p:txBody>
      </p:sp>
      <p:sp>
        <p:nvSpPr>
          <p:cNvPr id="71683" name="Rectangle 3"/>
          <p:cNvSpPr>
            <a:spLocks noGrp="1" noChangeArrowheads="1"/>
          </p:cNvSpPr>
          <p:nvPr>
            <p:ph type="body" idx="1"/>
          </p:nvPr>
        </p:nvSpPr>
        <p:spPr>
          <a:xfrm>
            <a:off x="774700" y="1651000"/>
            <a:ext cx="8369300" cy="5207000"/>
          </a:xfrm>
        </p:spPr>
        <p:txBody>
          <a:bodyPr/>
          <a:lstStyle/>
          <a:p>
            <a:pPr>
              <a:buFont typeface="Webdings" pitchFamily="18" charset="2"/>
              <a:buNone/>
            </a:pPr>
            <a:r>
              <a:rPr lang="en-US" sz="2600"/>
              <a:t>Parte 1. Informaci</a:t>
            </a:r>
            <a:r>
              <a:rPr lang="en-US" sz="2600">
                <a:latin typeface="Arial"/>
              </a:rPr>
              <a:t>ó</a:t>
            </a:r>
            <a:r>
              <a:rPr lang="en-US" sz="2600"/>
              <a:t>n general</a:t>
            </a:r>
          </a:p>
          <a:p>
            <a:pPr>
              <a:buFont typeface="Webdings" pitchFamily="18" charset="2"/>
              <a:buNone/>
            </a:pPr>
            <a:r>
              <a:rPr lang="en-US" sz="2600"/>
              <a:t>Parte 2. Formulaci</a:t>
            </a:r>
            <a:r>
              <a:rPr lang="en-US" sz="2600">
                <a:latin typeface="Arial"/>
              </a:rPr>
              <a:t>ó</a:t>
            </a:r>
            <a:r>
              <a:rPr lang="en-US" sz="2600"/>
              <a:t>n </a:t>
            </a:r>
          </a:p>
          <a:p>
            <a:pPr>
              <a:buFont typeface="Webdings" pitchFamily="18" charset="2"/>
              <a:buNone/>
            </a:pPr>
            <a:r>
              <a:rPr lang="en-US" sz="2600"/>
              <a:t>Parte 3. Ejecuci</a:t>
            </a:r>
            <a:r>
              <a:rPr lang="en-US" sz="2600">
                <a:latin typeface="Arial"/>
              </a:rPr>
              <a:t>ó</a:t>
            </a:r>
            <a:r>
              <a:rPr lang="en-US" sz="2600"/>
              <a:t>n presupuestaria </a:t>
            </a:r>
          </a:p>
          <a:p>
            <a:pPr>
              <a:buFont typeface="Webdings" pitchFamily="18" charset="2"/>
              <a:buNone/>
            </a:pPr>
            <a:r>
              <a:rPr lang="en-US" sz="2600"/>
              <a:t>Parte 4. Sistemas contables de control y monitoreo  </a:t>
            </a:r>
          </a:p>
          <a:p>
            <a:pPr>
              <a:buFont typeface="Webdings" pitchFamily="18" charset="2"/>
              <a:buNone/>
            </a:pPr>
            <a:r>
              <a:rPr lang="en-US" sz="2600"/>
              <a:t>Parte 5. Documentos del presupuesto y de la conducci</a:t>
            </a:r>
            <a:r>
              <a:rPr lang="en-US" sz="2600">
                <a:latin typeface="Arial"/>
              </a:rPr>
              <a:t>ó</a:t>
            </a:r>
            <a:r>
              <a:rPr lang="en-US" sz="2600"/>
              <a:t>n de la gesti</a:t>
            </a:r>
            <a:r>
              <a:rPr lang="en-US" sz="2600">
                <a:latin typeface="Arial"/>
              </a:rPr>
              <a:t>ó</a:t>
            </a:r>
            <a:r>
              <a:rPr lang="en-US" sz="2600"/>
              <a:t>n</a:t>
            </a:r>
          </a:p>
          <a:p>
            <a:pPr>
              <a:buFont typeface="Webdings" pitchFamily="18" charset="2"/>
              <a:buNone/>
            </a:pPr>
            <a:r>
              <a:rPr lang="en-US" sz="2600"/>
              <a:t>Parte 6. Relaciones fiscales entre niveles de gobierno </a:t>
            </a:r>
          </a:p>
          <a:p>
            <a:pPr>
              <a:buFont typeface="Webdings" pitchFamily="18" charset="2"/>
              <a:buNone/>
            </a:pPr>
            <a:r>
              <a:rPr lang="en-US" sz="2600"/>
              <a:t>Parte 7. Relaciones/ Cuestiones especiales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GB" sz="3600"/>
              <a:t>Ejemplo de contenido – Parte 2</a:t>
            </a:r>
            <a:endParaRPr lang="es-AR" sz="3600"/>
          </a:p>
        </p:txBody>
      </p:sp>
      <p:sp>
        <p:nvSpPr>
          <p:cNvPr id="79875" name="Rectangle 3"/>
          <p:cNvSpPr>
            <a:spLocks noGrp="1" noChangeArrowheads="1"/>
          </p:cNvSpPr>
          <p:nvPr>
            <p:ph type="body" idx="1"/>
          </p:nvPr>
        </p:nvSpPr>
        <p:spPr>
          <a:xfrm>
            <a:off x="774700" y="1651000"/>
            <a:ext cx="8369300" cy="5207000"/>
          </a:xfrm>
        </p:spPr>
        <p:txBody>
          <a:bodyPr/>
          <a:lstStyle/>
          <a:p>
            <a:pPr>
              <a:lnSpc>
                <a:spcPct val="75000"/>
              </a:lnSpc>
              <a:buFont typeface="Webdings" pitchFamily="18" charset="2"/>
              <a:buNone/>
            </a:pPr>
            <a:r>
              <a:rPr lang="en-US" sz="2200" b="0"/>
              <a:t>2.1   </a:t>
            </a:r>
            <a:r>
              <a:rPr lang="en-US" sz="2200"/>
              <a:t>Determinaci</a:t>
            </a:r>
            <a:r>
              <a:rPr lang="en-US" sz="2200">
                <a:latin typeface="Arial"/>
              </a:rPr>
              <a:t>ó</a:t>
            </a:r>
            <a:r>
              <a:rPr lang="en-US" sz="2200"/>
              <a:t>n de las metas fiscales y niveles de gasto</a:t>
            </a:r>
            <a:r>
              <a:rPr lang="en-US" sz="2200" b="0"/>
              <a:t>  </a:t>
            </a:r>
          </a:p>
          <a:p>
            <a:pPr>
              <a:lnSpc>
                <a:spcPct val="75000"/>
              </a:lnSpc>
              <a:buFont typeface="Webdings" pitchFamily="18" charset="2"/>
              <a:buNone/>
            </a:pPr>
            <a:r>
              <a:rPr lang="en-US" sz="2200" b="0"/>
              <a:t>2.2</a:t>
            </a:r>
            <a:r>
              <a:rPr lang="en-US" sz="2200"/>
              <a:t>   Elaboraci</a:t>
            </a:r>
            <a:r>
              <a:rPr lang="en-US" sz="2200">
                <a:latin typeface="Arial"/>
              </a:rPr>
              <a:t>ó</a:t>
            </a:r>
            <a:r>
              <a:rPr lang="en-US" sz="2200"/>
              <a:t>n de un marco macroecon</a:t>
            </a:r>
            <a:r>
              <a:rPr lang="en-US" sz="2200">
                <a:latin typeface="Arial"/>
              </a:rPr>
              <a:t>ó</a:t>
            </a:r>
            <a:r>
              <a:rPr lang="en-US" sz="2200"/>
              <a:t>mico y fiscal a mediano plazo para el gobierno central </a:t>
            </a:r>
            <a:r>
              <a:rPr lang="en-US" sz="2200">
                <a:latin typeface="Arial"/>
              </a:rPr>
              <a:t>–</a:t>
            </a:r>
            <a:r>
              <a:rPr lang="en-US" sz="2200"/>
              <a:t> a nivel nacional</a:t>
            </a:r>
            <a:r>
              <a:rPr lang="en-US" sz="2200" b="0"/>
              <a:t>  </a:t>
            </a:r>
          </a:p>
          <a:p>
            <a:pPr>
              <a:lnSpc>
                <a:spcPct val="75000"/>
              </a:lnSpc>
              <a:buFont typeface="Webdings" pitchFamily="18" charset="2"/>
              <a:buNone/>
            </a:pPr>
            <a:r>
              <a:rPr lang="en-US" sz="2200" b="0"/>
              <a:t>2.3   </a:t>
            </a:r>
            <a:r>
              <a:rPr lang="en-US" sz="2200"/>
              <a:t>Mecanismos de coordinaci</a:t>
            </a:r>
            <a:r>
              <a:rPr lang="en-US" sz="2200">
                <a:latin typeface="Arial"/>
              </a:rPr>
              <a:t>ó</a:t>
            </a:r>
            <a:r>
              <a:rPr lang="en-US" sz="2200"/>
              <a:t>n para la determinaci</a:t>
            </a:r>
            <a:r>
              <a:rPr lang="en-US" sz="2200">
                <a:latin typeface="Arial"/>
              </a:rPr>
              <a:t>ó</a:t>
            </a:r>
            <a:r>
              <a:rPr lang="en-US" sz="2200"/>
              <a:t>n de las pol</a:t>
            </a:r>
            <a:r>
              <a:rPr lang="en-US" sz="2200">
                <a:latin typeface="Arial"/>
              </a:rPr>
              <a:t>í</a:t>
            </a:r>
            <a:r>
              <a:rPr lang="en-US" sz="2200"/>
              <a:t>ticas  </a:t>
            </a:r>
          </a:p>
          <a:p>
            <a:pPr>
              <a:lnSpc>
                <a:spcPct val="75000"/>
              </a:lnSpc>
              <a:buFont typeface="Webdings" pitchFamily="18" charset="2"/>
              <a:buNone/>
            </a:pPr>
            <a:r>
              <a:rPr lang="en-US" sz="2200" b="0"/>
              <a:t>2.4   </a:t>
            </a:r>
            <a:r>
              <a:rPr lang="en-US" sz="2200"/>
              <a:t>Elaboraci</a:t>
            </a:r>
            <a:r>
              <a:rPr lang="en-US" sz="2200">
                <a:latin typeface="Arial"/>
              </a:rPr>
              <a:t>ó</a:t>
            </a:r>
            <a:r>
              <a:rPr lang="en-US" sz="2200"/>
              <a:t>n del presupuesto  </a:t>
            </a:r>
          </a:p>
          <a:p>
            <a:pPr>
              <a:lnSpc>
                <a:spcPct val="75000"/>
              </a:lnSpc>
              <a:buFont typeface="Webdings" pitchFamily="18" charset="2"/>
              <a:buNone/>
            </a:pPr>
            <a:r>
              <a:rPr lang="en-US" sz="2200" b="0"/>
              <a:t>2.5</a:t>
            </a:r>
            <a:r>
              <a:rPr lang="en-US" sz="2200"/>
              <a:t>   Gastos o prestaciones fijadas por ley </a:t>
            </a:r>
          </a:p>
          <a:p>
            <a:pPr>
              <a:lnSpc>
                <a:spcPct val="75000"/>
              </a:lnSpc>
              <a:buFont typeface="Webdings" pitchFamily="18" charset="2"/>
              <a:buNone/>
            </a:pPr>
            <a:r>
              <a:rPr lang="en-US" sz="2200" b="0"/>
              <a:t>2.6</a:t>
            </a:r>
            <a:r>
              <a:rPr lang="en-US" sz="2200"/>
              <a:t>   Modificaciones y complementos del presupuesto, financiamiento              provisional </a:t>
            </a:r>
          </a:p>
          <a:p>
            <a:pPr>
              <a:lnSpc>
                <a:spcPct val="75000"/>
              </a:lnSpc>
              <a:buFont typeface="Webdings" pitchFamily="18" charset="2"/>
              <a:buNone/>
            </a:pPr>
            <a:r>
              <a:rPr lang="en-US" sz="2200" b="0"/>
              <a:t>2.7</a:t>
            </a:r>
            <a:r>
              <a:rPr lang="en-US" sz="2200"/>
              <a:t>   Funci</a:t>
            </a:r>
            <a:r>
              <a:rPr lang="en-US" sz="2200">
                <a:latin typeface="Arial"/>
              </a:rPr>
              <a:t>ó</a:t>
            </a:r>
            <a:r>
              <a:rPr lang="en-US" sz="2200"/>
              <a:t>n de la Legislatura </a:t>
            </a:r>
          </a:p>
          <a:p>
            <a:pPr>
              <a:lnSpc>
                <a:spcPct val="75000"/>
              </a:lnSpc>
              <a:buFont typeface="Webdings" pitchFamily="18" charset="2"/>
              <a:buNone/>
            </a:pPr>
            <a:r>
              <a:rPr lang="en-US" sz="2200" b="0"/>
              <a:t>2.8</a:t>
            </a:r>
            <a:r>
              <a:rPr lang="en-US" sz="2200"/>
              <a:t>   Cantidad de leyes de presupuesto </a:t>
            </a:r>
          </a:p>
          <a:p>
            <a:pPr>
              <a:lnSpc>
                <a:spcPct val="75000"/>
              </a:lnSpc>
              <a:buFont typeface="Webdings" pitchFamily="18" charset="2"/>
              <a:buNone/>
            </a:pPr>
            <a:r>
              <a:rPr lang="en-US" sz="2200" b="0"/>
              <a:t>2.9</a:t>
            </a:r>
            <a:r>
              <a:rPr lang="en-US" sz="2200"/>
              <a:t>   Modificaciones del Poder Legislativo </a:t>
            </a:r>
          </a:p>
          <a:p>
            <a:pPr>
              <a:lnSpc>
                <a:spcPct val="75000"/>
              </a:lnSpc>
              <a:buFont typeface="Webdings" pitchFamily="18" charset="2"/>
              <a:buNone/>
            </a:pPr>
            <a:r>
              <a:rPr lang="en-US" sz="2200" b="0"/>
              <a:t>2.10</a:t>
            </a:r>
            <a:r>
              <a:rPr lang="en-US" sz="2200"/>
              <a:t> Comisiones legislativas y ayuda para las comisiones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sz="3600"/>
              <a:t>Qué es? Qué no es?</a:t>
            </a:r>
            <a:endParaRPr lang="es-AR" sz="3600"/>
          </a:p>
        </p:txBody>
      </p:sp>
      <p:sp>
        <p:nvSpPr>
          <p:cNvPr id="72707" name="Rectangle 3"/>
          <p:cNvSpPr>
            <a:spLocks noGrp="1" noChangeArrowheads="1"/>
          </p:cNvSpPr>
          <p:nvPr>
            <p:ph type="body" idx="1"/>
          </p:nvPr>
        </p:nvSpPr>
        <p:spPr>
          <a:xfrm>
            <a:off x="774700" y="1651000"/>
            <a:ext cx="8369300" cy="5207000"/>
          </a:xfrm>
        </p:spPr>
        <p:txBody>
          <a:bodyPr/>
          <a:lstStyle/>
          <a:p>
            <a:r>
              <a:rPr lang="en-US"/>
              <a:t>Es m</a:t>
            </a:r>
            <a:r>
              <a:rPr lang="en-US">
                <a:latin typeface="Arial"/>
              </a:rPr>
              <a:t>á</a:t>
            </a:r>
            <a:r>
              <a:rPr lang="en-US"/>
              <a:t>s una descripci</a:t>
            </a:r>
            <a:r>
              <a:rPr lang="en-US">
                <a:latin typeface="Arial"/>
              </a:rPr>
              <a:t>ó</a:t>
            </a:r>
            <a:r>
              <a:rPr lang="en-US"/>
              <a:t>n de procedimientos formales que de pr</a:t>
            </a:r>
            <a:r>
              <a:rPr lang="en-US">
                <a:latin typeface="Arial"/>
              </a:rPr>
              <a:t>á</a:t>
            </a:r>
            <a:r>
              <a:rPr lang="en-US"/>
              <a:t>cticas informales</a:t>
            </a:r>
          </a:p>
          <a:p>
            <a:r>
              <a:rPr lang="en-US"/>
              <a:t>No hay juicios valorativos</a:t>
            </a:r>
          </a:p>
          <a:p>
            <a:pPr lvl="1"/>
            <a:r>
              <a:rPr lang="en-US" sz="2400"/>
              <a:t>No es un documento de Informe del Gasto P</a:t>
            </a:r>
            <a:r>
              <a:rPr lang="en-US" sz="2400">
                <a:latin typeface="Arial"/>
              </a:rPr>
              <a:t>ú</a:t>
            </a:r>
            <a:r>
              <a:rPr lang="en-US" sz="2400"/>
              <a:t>blico (PER)</a:t>
            </a:r>
          </a:p>
          <a:p>
            <a:r>
              <a:rPr lang="en-US"/>
              <a:t>No implica </a:t>
            </a:r>
            <a:r>
              <a:rPr lang="en-US">
                <a:latin typeface="Arial"/>
              </a:rPr>
              <a:t>“</a:t>
            </a:r>
            <a:r>
              <a:rPr lang="en-US"/>
              <a:t>Buenas pr</a:t>
            </a:r>
            <a:r>
              <a:rPr lang="en-US">
                <a:latin typeface="Arial"/>
              </a:rPr>
              <a:t>á</a:t>
            </a:r>
            <a:r>
              <a:rPr lang="en-US"/>
              <a:t>cticas</a:t>
            </a:r>
            <a:r>
              <a:rPr lang="en-US">
                <a:latin typeface="Arial"/>
              </a:rPr>
              <a:t>”</a:t>
            </a:r>
            <a:r>
              <a:rPr lang="en-US"/>
              <a:t> (a</a:t>
            </a:r>
            <a:r>
              <a:rPr lang="en-US">
                <a:latin typeface="Arial"/>
              </a:rPr>
              <a:t>ú</a:t>
            </a:r>
            <a:r>
              <a:rPr lang="en-US"/>
              <a:t>n</a:t>
            </a:r>
            <a:r>
              <a:rPr lang="en-US">
                <a:latin typeface="Arial"/>
              </a:rPr>
              <a:t>…</a:t>
            </a:r>
            <a:r>
              <a:rPr lang="en-US"/>
              <a:t>)</a:t>
            </a:r>
          </a:p>
          <a:p>
            <a:r>
              <a:rPr lang="en-GB"/>
              <a:t>Sirve para:</a:t>
            </a:r>
          </a:p>
          <a:p>
            <a:pPr lvl="1"/>
            <a:r>
              <a:rPr lang="en-GB" sz="2400" b="1"/>
              <a:t>Determinar </a:t>
            </a:r>
            <a:r>
              <a:rPr lang="en-US" sz="2400" b="1"/>
              <a:t>“Prácticas estándares”.</a:t>
            </a:r>
            <a:r>
              <a:rPr lang="en-US" sz="2400"/>
              <a:t> </a:t>
            </a:r>
            <a:r>
              <a:rPr lang="es-AR" sz="2400"/>
              <a:t>Por ejemplo para comparar las estructuras de las oficinas de presupuesto, y sus atribuciones y responsabilidades</a:t>
            </a:r>
          </a:p>
          <a:p>
            <a:pPr lvl="1"/>
            <a:r>
              <a:rPr lang="es-AR" sz="2400" b="1"/>
              <a:t>Examinar hipótesis</a:t>
            </a:r>
            <a:r>
              <a:rPr lang="es-AR" sz="2400"/>
              <a:t>. Por ejemplo, la relación entre instituciones fiscales y resultados fiscales: reglas fiscales, jerarquía y transparencia, y déficit del gobierno.</a:t>
            </a:r>
          </a:p>
          <a:p>
            <a:pPr lvl="2"/>
            <a:endParaRPr lang="en-US"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
          <p:cNvGrpSpPr>
            <a:grpSpLocks/>
          </p:cNvGrpSpPr>
          <p:nvPr/>
        </p:nvGrpSpPr>
        <p:grpSpPr bwMode="auto">
          <a:xfrm>
            <a:off x="228600" y="1219200"/>
            <a:ext cx="2209800" cy="5270500"/>
            <a:chOff x="96" y="777"/>
            <a:chExt cx="1392" cy="3320"/>
          </a:xfrm>
        </p:grpSpPr>
        <p:sp>
          <p:nvSpPr>
            <p:cNvPr id="21507" name="Rectangle 3"/>
            <p:cNvSpPr>
              <a:spLocks noChangeArrowheads="1"/>
            </p:cNvSpPr>
            <p:nvPr/>
          </p:nvSpPr>
          <p:spPr bwMode="auto">
            <a:xfrm>
              <a:off x="96" y="977"/>
              <a:ext cx="1344" cy="3120"/>
            </a:xfrm>
            <a:prstGeom prst="rect">
              <a:avLst/>
            </a:prstGeom>
            <a:noFill/>
            <a:ln w="9525">
              <a:solidFill>
                <a:schemeClr val="tx1"/>
              </a:solidFill>
              <a:prstDash val="sysDot"/>
              <a:miter lim="800000"/>
              <a:headEnd/>
              <a:tailEnd/>
            </a:ln>
            <a:effectLst/>
          </p:spPr>
          <p:txBody>
            <a:bodyPr wrap="none" anchor="ctr"/>
            <a:lstStyle/>
            <a:p>
              <a:endParaRPr lang="en-US"/>
            </a:p>
          </p:txBody>
        </p:sp>
        <p:sp>
          <p:nvSpPr>
            <p:cNvPr id="21508" name="Text Box 4"/>
            <p:cNvSpPr txBox="1">
              <a:spLocks noChangeArrowheads="1"/>
            </p:cNvSpPr>
            <p:nvPr/>
          </p:nvSpPr>
          <p:spPr bwMode="auto">
            <a:xfrm>
              <a:off x="240" y="777"/>
              <a:ext cx="1248" cy="510"/>
            </a:xfrm>
            <a:prstGeom prst="rect">
              <a:avLst/>
            </a:prstGeom>
            <a:noFill/>
            <a:ln w="9525">
              <a:noFill/>
              <a:miter lim="800000"/>
              <a:headEnd/>
              <a:tailEnd/>
            </a:ln>
            <a:effectLst/>
          </p:spPr>
          <p:txBody>
            <a:bodyPr>
              <a:spAutoFit/>
            </a:bodyPr>
            <a:lstStyle/>
            <a:p>
              <a:pPr eaLnBrk="0" hangingPunct="0">
                <a:spcBef>
                  <a:spcPct val="50000"/>
                </a:spcBef>
              </a:pPr>
              <a:r>
                <a:rPr lang="es-ES_tradnl" sz="2000" b="0">
                  <a:latin typeface="Garamond" pitchFamily="18" charset="0"/>
                </a:rPr>
                <a:t>PREPARACION</a:t>
              </a:r>
            </a:p>
            <a:p>
              <a:pPr eaLnBrk="0" hangingPunct="0">
                <a:spcBef>
                  <a:spcPct val="50000"/>
                </a:spcBef>
              </a:pPr>
              <a:endParaRPr lang="es-ES_tradnl" sz="1800" b="0">
                <a:latin typeface="Arial" pitchFamily="34" charset="0"/>
              </a:endParaRPr>
            </a:p>
          </p:txBody>
        </p:sp>
        <p:grpSp>
          <p:nvGrpSpPr>
            <p:cNvPr id="21509" name="Group 5"/>
            <p:cNvGrpSpPr>
              <a:grpSpLocks/>
            </p:cNvGrpSpPr>
            <p:nvPr/>
          </p:nvGrpSpPr>
          <p:grpSpPr bwMode="auto">
            <a:xfrm>
              <a:off x="192" y="1457"/>
              <a:ext cx="1008" cy="384"/>
              <a:chOff x="624" y="816"/>
              <a:chExt cx="1008" cy="384"/>
            </a:xfrm>
          </p:grpSpPr>
          <p:sp>
            <p:nvSpPr>
              <p:cNvPr id="21510" name="Rectangle 6"/>
              <p:cNvSpPr>
                <a:spLocks noChangeArrowheads="1"/>
              </p:cNvSpPr>
              <p:nvPr/>
            </p:nvSpPr>
            <p:spPr bwMode="auto">
              <a:xfrm>
                <a:off x="624" y="816"/>
                <a:ext cx="1008" cy="384"/>
              </a:xfrm>
              <a:prstGeom prst="rect">
                <a:avLst/>
              </a:prstGeom>
              <a:solidFill>
                <a:schemeClr val="bg1"/>
              </a:solidFill>
              <a:ln w="38100" cmpd="dbl">
                <a:solidFill>
                  <a:schemeClr val="accent2"/>
                </a:solidFill>
                <a:miter lim="800000"/>
                <a:headEnd/>
                <a:tailEnd/>
              </a:ln>
              <a:effectLst>
                <a:outerShdw dist="107763" dir="2700000" algn="ctr" rotWithShape="0">
                  <a:schemeClr val="bg2"/>
                </a:outerShdw>
              </a:effectLst>
            </p:spPr>
            <p:txBody>
              <a:bodyPr wrap="none" lIns="87312" tIns="115200" rIns="87312" bIns="44450" anchor="ctr"/>
              <a:lstStyle/>
              <a:p>
                <a:endParaRPr lang="en-US"/>
              </a:p>
            </p:txBody>
          </p:sp>
          <p:sp>
            <p:nvSpPr>
              <p:cNvPr id="21511" name="Text Box 7"/>
              <p:cNvSpPr txBox="1">
                <a:spLocks noChangeArrowheads="1"/>
              </p:cNvSpPr>
              <p:nvPr/>
            </p:nvSpPr>
            <p:spPr bwMode="auto">
              <a:xfrm>
                <a:off x="624" y="816"/>
                <a:ext cx="960" cy="218"/>
              </a:xfrm>
              <a:prstGeom prst="rect">
                <a:avLst/>
              </a:prstGeom>
              <a:noFill/>
              <a:ln w="38100" cmpd="dbl">
                <a:noFill/>
                <a:miter lim="800000"/>
                <a:headEnd/>
                <a:tailEnd/>
              </a:ln>
              <a:effectLst/>
            </p:spPr>
            <p:txBody>
              <a:bodyPr lIns="87312" tIns="43200" rIns="87312" bIns="44450">
                <a:spAutoFit/>
              </a:bodyPr>
              <a:lstStyle/>
              <a:p>
                <a:pPr algn="ctr" eaLnBrk="0" hangingPunct="0">
                  <a:spcBef>
                    <a:spcPct val="50000"/>
                  </a:spcBef>
                </a:pPr>
                <a:r>
                  <a:rPr lang="en-US" sz="1700">
                    <a:latin typeface="Arial" pitchFamily="34" charset="0"/>
                  </a:rPr>
                  <a:t>Ejecutivo</a:t>
                </a:r>
                <a:endParaRPr lang="es-ES" sz="1700">
                  <a:latin typeface="Arial" pitchFamily="34" charset="0"/>
                </a:endParaRPr>
              </a:p>
            </p:txBody>
          </p:sp>
        </p:grpSp>
        <p:grpSp>
          <p:nvGrpSpPr>
            <p:cNvPr id="21512" name="Group 8"/>
            <p:cNvGrpSpPr>
              <a:grpSpLocks/>
            </p:cNvGrpSpPr>
            <p:nvPr/>
          </p:nvGrpSpPr>
          <p:grpSpPr bwMode="auto">
            <a:xfrm>
              <a:off x="240" y="2321"/>
              <a:ext cx="1008" cy="698"/>
              <a:chOff x="624" y="816"/>
              <a:chExt cx="1008" cy="384"/>
            </a:xfrm>
          </p:grpSpPr>
          <p:sp>
            <p:nvSpPr>
              <p:cNvPr id="21513" name="Rectangle 9"/>
              <p:cNvSpPr>
                <a:spLocks noChangeArrowheads="1"/>
              </p:cNvSpPr>
              <p:nvPr/>
            </p:nvSpPr>
            <p:spPr bwMode="auto">
              <a:xfrm>
                <a:off x="624" y="816"/>
                <a:ext cx="1008" cy="384"/>
              </a:xfrm>
              <a:prstGeom prst="rect">
                <a:avLst/>
              </a:prstGeom>
              <a:solidFill>
                <a:schemeClr val="bg1"/>
              </a:solidFill>
              <a:ln w="38100" cmpd="dbl">
                <a:solidFill>
                  <a:schemeClr val="accent2"/>
                </a:solidFill>
                <a:miter lim="800000"/>
                <a:headEnd/>
                <a:tailEnd/>
              </a:ln>
              <a:effectLst>
                <a:outerShdw dist="107763" dir="2700000" algn="ctr" rotWithShape="0">
                  <a:schemeClr val="bg2"/>
                </a:outerShdw>
              </a:effectLst>
            </p:spPr>
            <p:txBody>
              <a:bodyPr wrap="none" lIns="87312" tIns="115200" rIns="87312" bIns="44450" anchor="ctr"/>
              <a:lstStyle/>
              <a:p>
                <a:endParaRPr lang="en-US"/>
              </a:p>
            </p:txBody>
          </p:sp>
          <p:sp>
            <p:nvSpPr>
              <p:cNvPr id="21514" name="Text Box 10"/>
              <p:cNvSpPr txBox="1">
                <a:spLocks noChangeArrowheads="1"/>
              </p:cNvSpPr>
              <p:nvPr/>
            </p:nvSpPr>
            <p:spPr bwMode="auto">
              <a:xfrm>
                <a:off x="624" y="816"/>
                <a:ext cx="960" cy="299"/>
              </a:xfrm>
              <a:prstGeom prst="rect">
                <a:avLst/>
              </a:prstGeom>
              <a:noFill/>
              <a:ln w="38100" cmpd="dbl">
                <a:noFill/>
                <a:miter lim="800000"/>
                <a:headEnd/>
                <a:tailEnd/>
              </a:ln>
              <a:effectLst/>
            </p:spPr>
            <p:txBody>
              <a:bodyPr lIns="87312" tIns="43200" rIns="87312" bIns="44450">
                <a:spAutoFit/>
              </a:bodyPr>
              <a:lstStyle/>
              <a:p>
                <a:pPr algn="ctr" eaLnBrk="0" hangingPunct="0">
                  <a:spcBef>
                    <a:spcPct val="50000"/>
                  </a:spcBef>
                </a:pPr>
                <a:r>
                  <a:rPr lang="en-US" sz="1700">
                    <a:latin typeface="Arial" pitchFamily="34" charset="0"/>
                  </a:rPr>
                  <a:t>Oficina Central de Presupuesto</a:t>
                </a:r>
                <a:endParaRPr lang="es-ES" sz="1700">
                  <a:latin typeface="Arial" pitchFamily="34" charset="0"/>
                </a:endParaRPr>
              </a:p>
            </p:txBody>
          </p:sp>
        </p:grpSp>
        <p:sp>
          <p:nvSpPr>
            <p:cNvPr id="21515" name="AutoShape 11"/>
            <p:cNvSpPr>
              <a:spLocks noChangeArrowheads="1"/>
            </p:cNvSpPr>
            <p:nvPr/>
          </p:nvSpPr>
          <p:spPr bwMode="auto">
            <a:xfrm>
              <a:off x="624" y="3137"/>
              <a:ext cx="288" cy="288"/>
            </a:xfrm>
            <a:prstGeom prst="upDownArrow">
              <a:avLst>
                <a:gd name="adj1" fmla="val 50000"/>
                <a:gd name="adj2" fmla="val 20000"/>
              </a:avLst>
            </a:prstGeom>
            <a:solidFill>
              <a:schemeClr val="accent2"/>
            </a:solidFill>
            <a:ln w="9525">
              <a:solidFill>
                <a:schemeClr val="tx1"/>
              </a:solidFill>
              <a:miter lim="800000"/>
              <a:headEnd/>
              <a:tailEnd/>
            </a:ln>
            <a:effectLst/>
          </p:spPr>
          <p:txBody>
            <a:bodyPr wrap="none" anchor="ctr"/>
            <a:lstStyle/>
            <a:p>
              <a:endParaRPr lang="en-US"/>
            </a:p>
          </p:txBody>
        </p:sp>
        <p:grpSp>
          <p:nvGrpSpPr>
            <p:cNvPr id="21516" name="Group 12"/>
            <p:cNvGrpSpPr>
              <a:grpSpLocks/>
            </p:cNvGrpSpPr>
            <p:nvPr/>
          </p:nvGrpSpPr>
          <p:grpSpPr bwMode="auto">
            <a:xfrm>
              <a:off x="192" y="3521"/>
              <a:ext cx="1152" cy="384"/>
              <a:chOff x="624" y="816"/>
              <a:chExt cx="1008" cy="384"/>
            </a:xfrm>
          </p:grpSpPr>
          <p:sp>
            <p:nvSpPr>
              <p:cNvPr id="21517" name="Rectangle 13"/>
              <p:cNvSpPr>
                <a:spLocks noChangeArrowheads="1"/>
              </p:cNvSpPr>
              <p:nvPr/>
            </p:nvSpPr>
            <p:spPr bwMode="auto">
              <a:xfrm>
                <a:off x="624" y="816"/>
                <a:ext cx="1008" cy="384"/>
              </a:xfrm>
              <a:prstGeom prst="rect">
                <a:avLst/>
              </a:prstGeom>
              <a:solidFill>
                <a:schemeClr val="bg1"/>
              </a:solidFill>
              <a:ln w="38100" cmpd="dbl">
                <a:solidFill>
                  <a:schemeClr val="accent2"/>
                </a:solidFill>
                <a:miter lim="800000"/>
                <a:headEnd/>
                <a:tailEnd/>
              </a:ln>
              <a:effectLst>
                <a:outerShdw dist="107763" dir="2700000" algn="ctr" rotWithShape="0">
                  <a:schemeClr val="bg2"/>
                </a:outerShdw>
              </a:effectLst>
            </p:spPr>
            <p:txBody>
              <a:bodyPr wrap="none" lIns="87312" tIns="115200" rIns="87312" bIns="44450" anchor="ctr"/>
              <a:lstStyle/>
              <a:p>
                <a:endParaRPr lang="en-US"/>
              </a:p>
            </p:txBody>
          </p:sp>
          <p:sp>
            <p:nvSpPr>
              <p:cNvPr id="21518" name="Text Box 14"/>
              <p:cNvSpPr txBox="1">
                <a:spLocks noChangeArrowheads="1"/>
              </p:cNvSpPr>
              <p:nvPr/>
            </p:nvSpPr>
            <p:spPr bwMode="auto">
              <a:xfrm>
                <a:off x="624" y="816"/>
                <a:ext cx="960" cy="381"/>
              </a:xfrm>
              <a:prstGeom prst="rect">
                <a:avLst/>
              </a:prstGeom>
              <a:noFill/>
              <a:ln w="38100" cmpd="dbl">
                <a:noFill/>
                <a:miter lim="800000"/>
                <a:headEnd/>
                <a:tailEnd/>
              </a:ln>
              <a:effectLst/>
            </p:spPr>
            <p:txBody>
              <a:bodyPr lIns="87312" tIns="43200" rIns="87312" bIns="44450">
                <a:spAutoFit/>
              </a:bodyPr>
              <a:lstStyle/>
              <a:p>
                <a:pPr algn="ctr" eaLnBrk="0" hangingPunct="0">
                  <a:spcBef>
                    <a:spcPct val="50000"/>
                  </a:spcBef>
                </a:pPr>
                <a:r>
                  <a:rPr lang="en-US" sz="1700">
                    <a:latin typeface="Arial" pitchFamily="34" charset="0"/>
                  </a:rPr>
                  <a:t>Ministerios y jurisdicciones</a:t>
                </a:r>
                <a:endParaRPr lang="es-ES" sz="1700">
                  <a:latin typeface="Arial" pitchFamily="34" charset="0"/>
                </a:endParaRPr>
              </a:p>
            </p:txBody>
          </p:sp>
        </p:grpSp>
        <p:sp>
          <p:nvSpPr>
            <p:cNvPr id="21519" name="AutoShape 15"/>
            <p:cNvSpPr>
              <a:spLocks noChangeArrowheads="1"/>
            </p:cNvSpPr>
            <p:nvPr/>
          </p:nvSpPr>
          <p:spPr bwMode="auto">
            <a:xfrm>
              <a:off x="624" y="1937"/>
              <a:ext cx="288" cy="288"/>
            </a:xfrm>
            <a:prstGeom prst="upDownArrow">
              <a:avLst>
                <a:gd name="adj1" fmla="val 50000"/>
                <a:gd name="adj2" fmla="val 20000"/>
              </a:avLst>
            </a:prstGeom>
            <a:solidFill>
              <a:schemeClr val="accent2"/>
            </a:solidFill>
            <a:ln w="9525">
              <a:solidFill>
                <a:schemeClr val="tx1"/>
              </a:solidFill>
              <a:miter lim="800000"/>
              <a:headEnd/>
              <a:tailEnd/>
            </a:ln>
            <a:effectLst/>
          </p:spPr>
          <p:txBody>
            <a:bodyPr wrap="none" anchor="ctr"/>
            <a:lstStyle/>
            <a:p>
              <a:endParaRPr lang="en-US"/>
            </a:p>
          </p:txBody>
        </p:sp>
      </p:grpSp>
      <p:sp>
        <p:nvSpPr>
          <p:cNvPr id="21522" name="Rectangle 18"/>
          <p:cNvSpPr>
            <a:spLocks noGrp="1" noChangeArrowheads="1"/>
          </p:cNvSpPr>
          <p:nvPr>
            <p:ph type="title"/>
          </p:nvPr>
        </p:nvSpPr>
        <p:spPr>
          <a:xfrm>
            <a:off x="381000" y="0"/>
            <a:ext cx="8229600" cy="990600"/>
          </a:xfrm>
          <a:noFill/>
          <a:ln/>
        </p:spPr>
        <p:txBody>
          <a:bodyPr/>
          <a:lstStyle/>
          <a:p>
            <a:r>
              <a:rPr lang="es-AR" sz="2600"/>
              <a:t>“Prácticas estándar”. </a:t>
            </a:r>
            <a:br>
              <a:rPr lang="es-AR" sz="2600"/>
            </a:br>
            <a:r>
              <a:rPr lang="es-AR" sz="2600"/>
              <a:t>Ejemplo 1: Tamaño de la Oficina de Presupuesto</a:t>
            </a:r>
          </a:p>
        </p:txBody>
      </p:sp>
      <p:sp>
        <p:nvSpPr>
          <p:cNvPr id="21523" name="Text Box 19"/>
          <p:cNvSpPr txBox="1">
            <a:spLocks noChangeArrowheads="1"/>
          </p:cNvSpPr>
          <p:nvPr/>
        </p:nvSpPr>
        <p:spPr bwMode="auto">
          <a:xfrm>
            <a:off x="2590800" y="1066800"/>
            <a:ext cx="6553200" cy="1054100"/>
          </a:xfrm>
          <a:prstGeom prst="rect">
            <a:avLst/>
          </a:prstGeom>
          <a:noFill/>
          <a:ln w="9525">
            <a:noFill/>
            <a:miter lim="800000"/>
            <a:headEnd/>
            <a:tailEnd/>
          </a:ln>
          <a:effectLst/>
        </p:spPr>
        <p:txBody>
          <a:bodyPr>
            <a:spAutoFit/>
          </a:bodyPr>
          <a:lstStyle/>
          <a:p>
            <a:pPr>
              <a:spcBef>
                <a:spcPct val="50000"/>
              </a:spcBef>
            </a:pPr>
            <a:r>
              <a:rPr lang="es-ES" sz="1800">
                <a:latin typeface="Times New Roman" pitchFamily="18" charset="0"/>
              </a:rPr>
              <a:t>¿Cuántos empleados de categoría profesional posee la autoridad-oficina central de presupuesto?</a:t>
            </a:r>
            <a:endParaRPr lang="en-US" sz="1800">
              <a:latin typeface="Times New Roman" pitchFamily="18" charset="0"/>
            </a:endParaRPr>
          </a:p>
          <a:p>
            <a:pPr>
              <a:spcBef>
                <a:spcPct val="50000"/>
              </a:spcBef>
            </a:pPr>
            <a:endParaRPr lang="en-US" sz="1800">
              <a:latin typeface="Times New Roman" pitchFamily="18" charset="0"/>
            </a:endParaRPr>
          </a:p>
        </p:txBody>
      </p:sp>
      <p:pic>
        <p:nvPicPr>
          <p:cNvPr id="21525" name="Picture 21"/>
          <p:cNvPicPr>
            <a:picLocks noChangeAspect="1" noChangeArrowheads="1"/>
          </p:cNvPicPr>
          <p:nvPr/>
        </p:nvPicPr>
        <p:blipFill>
          <a:blip r:embed="rId2" cstate="print"/>
          <a:srcRect/>
          <a:stretch>
            <a:fillRect/>
          </a:stretch>
        </p:blipFill>
        <p:spPr bwMode="auto">
          <a:xfrm>
            <a:off x="4419600" y="1752600"/>
            <a:ext cx="2805113" cy="1570038"/>
          </a:xfrm>
          <a:prstGeom prst="rect">
            <a:avLst/>
          </a:prstGeom>
          <a:noFill/>
          <a:ln w="9525">
            <a:noFill/>
            <a:miter lim="800000"/>
            <a:headEnd/>
            <a:tailEnd/>
          </a:ln>
          <a:effectLst/>
        </p:spPr>
      </p:pic>
      <p:pic>
        <p:nvPicPr>
          <p:cNvPr id="21526" name="Picture 22"/>
          <p:cNvPicPr>
            <a:picLocks noChangeAspect="1" noChangeArrowheads="1"/>
          </p:cNvPicPr>
          <p:nvPr/>
        </p:nvPicPr>
        <p:blipFill>
          <a:blip r:embed="rId3" cstate="print"/>
          <a:srcRect/>
          <a:stretch>
            <a:fillRect/>
          </a:stretch>
        </p:blipFill>
        <p:spPr bwMode="auto">
          <a:xfrm>
            <a:off x="4419600" y="3505200"/>
            <a:ext cx="2805113" cy="1570038"/>
          </a:xfrm>
          <a:prstGeom prst="rect">
            <a:avLst/>
          </a:prstGeom>
          <a:noFill/>
          <a:ln w="9525">
            <a:noFill/>
            <a:miter lim="800000"/>
            <a:headEnd/>
            <a:tailEnd/>
          </a:ln>
          <a:effectLst/>
        </p:spPr>
      </p:pic>
      <p:pic>
        <p:nvPicPr>
          <p:cNvPr id="21527" name="Picture 23"/>
          <p:cNvPicPr>
            <a:picLocks noChangeAspect="1" noChangeArrowheads="1"/>
          </p:cNvPicPr>
          <p:nvPr/>
        </p:nvPicPr>
        <p:blipFill>
          <a:blip r:embed="rId4" cstate="print"/>
          <a:srcRect/>
          <a:stretch>
            <a:fillRect/>
          </a:stretch>
        </p:blipFill>
        <p:spPr bwMode="auto">
          <a:xfrm>
            <a:off x="4419600" y="5287963"/>
            <a:ext cx="2805113" cy="1570037"/>
          </a:xfrm>
          <a:prstGeom prst="rect">
            <a:avLst/>
          </a:prstGeom>
          <a:noFill/>
          <a:ln w="9525">
            <a:noFill/>
            <a:miter lim="800000"/>
            <a:headEnd/>
            <a:tailEnd/>
          </a:ln>
          <a:effectLst/>
        </p:spPr>
      </p:pic>
      <p:sp>
        <p:nvSpPr>
          <p:cNvPr id="21534" name="Text Box 30"/>
          <p:cNvSpPr txBox="1">
            <a:spLocks noChangeArrowheads="1"/>
          </p:cNvSpPr>
          <p:nvPr/>
        </p:nvSpPr>
        <p:spPr bwMode="auto">
          <a:xfrm>
            <a:off x="2971800" y="2133600"/>
            <a:ext cx="1600200" cy="701675"/>
          </a:xfrm>
          <a:prstGeom prst="rect">
            <a:avLst/>
          </a:prstGeom>
          <a:noFill/>
          <a:ln w="9525">
            <a:noFill/>
            <a:miter lim="800000"/>
            <a:headEnd/>
            <a:tailEnd/>
          </a:ln>
          <a:effectLst/>
        </p:spPr>
        <p:txBody>
          <a:bodyPr>
            <a:spAutoFit/>
          </a:bodyPr>
          <a:lstStyle/>
          <a:p>
            <a:pPr>
              <a:spcBef>
                <a:spcPct val="50000"/>
              </a:spcBef>
            </a:pPr>
            <a:r>
              <a:rPr lang="en-US" sz="2000" b="0">
                <a:latin typeface="Times New Roman" pitchFamily="18" charset="0"/>
              </a:rPr>
              <a:t>Pa</a:t>
            </a:r>
            <a:r>
              <a:rPr lang="es-ES" sz="2000" b="0">
                <a:latin typeface="Times New Roman" pitchFamily="18" charset="0"/>
              </a:rPr>
              <a:t>íses desarrollados</a:t>
            </a:r>
            <a:endParaRPr lang="en-US" sz="2000" b="0">
              <a:latin typeface="Times New Roman" pitchFamily="18" charset="0"/>
            </a:endParaRPr>
          </a:p>
        </p:txBody>
      </p:sp>
      <p:sp>
        <p:nvSpPr>
          <p:cNvPr id="21535" name="Text Box 31"/>
          <p:cNvSpPr txBox="1">
            <a:spLocks noChangeArrowheads="1"/>
          </p:cNvSpPr>
          <p:nvPr/>
        </p:nvSpPr>
        <p:spPr bwMode="auto">
          <a:xfrm>
            <a:off x="2971800" y="3886200"/>
            <a:ext cx="1752600" cy="701675"/>
          </a:xfrm>
          <a:prstGeom prst="rect">
            <a:avLst/>
          </a:prstGeom>
          <a:noFill/>
          <a:ln w="9525">
            <a:noFill/>
            <a:miter lim="800000"/>
            <a:headEnd/>
            <a:tailEnd/>
          </a:ln>
          <a:effectLst/>
        </p:spPr>
        <p:txBody>
          <a:bodyPr>
            <a:spAutoFit/>
          </a:bodyPr>
          <a:lstStyle/>
          <a:p>
            <a:pPr>
              <a:spcBef>
                <a:spcPct val="50000"/>
              </a:spcBef>
            </a:pPr>
            <a:r>
              <a:rPr lang="en-US" sz="2000" b="0">
                <a:latin typeface="Times New Roman" pitchFamily="18" charset="0"/>
              </a:rPr>
              <a:t>Países en desarrollo</a:t>
            </a:r>
          </a:p>
        </p:txBody>
      </p:sp>
      <p:sp>
        <p:nvSpPr>
          <p:cNvPr id="21536" name="Text Box 32"/>
          <p:cNvSpPr txBox="1">
            <a:spLocks noChangeArrowheads="1"/>
          </p:cNvSpPr>
          <p:nvPr/>
        </p:nvSpPr>
        <p:spPr bwMode="auto">
          <a:xfrm>
            <a:off x="3048000" y="5486400"/>
            <a:ext cx="1447800" cy="1006475"/>
          </a:xfrm>
          <a:prstGeom prst="rect">
            <a:avLst/>
          </a:prstGeom>
          <a:noFill/>
          <a:ln w="9525">
            <a:noFill/>
            <a:miter lim="800000"/>
            <a:headEnd/>
            <a:tailEnd/>
          </a:ln>
          <a:effectLst/>
        </p:spPr>
        <p:txBody>
          <a:bodyPr>
            <a:spAutoFit/>
          </a:bodyPr>
          <a:lstStyle/>
          <a:p>
            <a:pPr>
              <a:spcBef>
                <a:spcPct val="50000"/>
              </a:spcBef>
            </a:pPr>
            <a:r>
              <a:rPr lang="en-US" sz="2000" b="0">
                <a:latin typeface="Times New Roman" pitchFamily="18" charset="0"/>
              </a:rPr>
              <a:t>Países de América Latina</a:t>
            </a:r>
          </a:p>
        </p:txBody>
      </p:sp>
      <p:sp>
        <p:nvSpPr>
          <p:cNvPr id="21537" name="AutoShape 33"/>
          <p:cNvSpPr>
            <a:spLocks/>
          </p:cNvSpPr>
          <p:nvPr/>
        </p:nvSpPr>
        <p:spPr bwMode="auto">
          <a:xfrm>
            <a:off x="2438400" y="1828800"/>
            <a:ext cx="685800" cy="4724400"/>
          </a:xfrm>
          <a:prstGeom prst="leftBrace">
            <a:avLst>
              <a:gd name="adj1" fmla="val 57407"/>
              <a:gd name="adj2" fmla="val 51412"/>
            </a:avLst>
          </a:prstGeom>
          <a:noFill/>
          <a:ln w="9525">
            <a:solidFill>
              <a:schemeClr val="tx1"/>
            </a:solidFill>
            <a:round/>
            <a:headEnd/>
            <a:tailEnd/>
          </a:ln>
          <a:effectLst/>
        </p:spPr>
        <p:txBody>
          <a:bodyPr anchor="ctr">
            <a:spAutoFit/>
          </a:bodyPr>
          <a:lstStyle/>
          <a:p>
            <a:endParaRPr lang="en-US"/>
          </a:p>
        </p:txBody>
      </p:sp>
      <p:pic>
        <p:nvPicPr>
          <p:cNvPr id="21545" name="Picture 41"/>
          <p:cNvPicPr>
            <a:picLocks noChangeAspect="1" noChangeArrowheads="1"/>
          </p:cNvPicPr>
          <p:nvPr/>
        </p:nvPicPr>
        <p:blipFill>
          <a:blip r:embed="rId5" cstate="print"/>
          <a:srcRect/>
          <a:stretch>
            <a:fillRect/>
          </a:stretch>
        </p:blipFill>
        <p:spPr bwMode="auto">
          <a:xfrm>
            <a:off x="7451725" y="1752600"/>
            <a:ext cx="1692275" cy="1309688"/>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2"/>
          <p:cNvGrpSpPr>
            <a:grpSpLocks/>
          </p:cNvGrpSpPr>
          <p:nvPr/>
        </p:nvGrpSpPr>
        <p:grpSpPr bwMode="auto">
          <a:xfrm>
            <a:off x="228600" y="1143000"/>
            <a:ext cx="2209800" cy="5270500"/>
            <a:chOff x="96" y="777"/>
            <a:chExt cx="1392" cy="3320"/>
          </a:xfrm>
        </p:grpSpPr>
        <p:sp>
          <p:nvSpPr>
            <p:cNvPr id="23555" name="Rectangle 3"/>
            <p:cNvSpPr>
              <a:spLocks noChangeArrowheads="1"/>
            </p:cNvSpPr>
            <p:nvPr/>
          </p:nvSpPr>
          <p:spPr bwMode="auto">
            <a:xfrm>
              <a:off x="96" y="977"/>
              <a:ext cx="1344" cy="3120"/>
            </a:xfrm>
            <a:prstGeom prst="rect">
              <a:avLst/>
            </a:prstGeom>
            <a:noFill/>
            <a:ln w="9525">
              <a:solidFill>
                <a:schemeClr val="tx1"/>
              </a:solidFill>
              <a:prstDash val="sysDot"/>
              <a:miter lim="800000"/>
              <a:headEnd/>
              <a:tailEnd/>
            </a:ln>
            <a:effectLst/>
          </p:spPr>
          <p:txBody>
            <a:bodyPr wrap="none" anchor="ctr"/>
            <a:lstStyle/>
            <a:p>
              <a:endParaRPr lang="en-US"/>
            </a:p>
          </p:txBody>
        </p:sp>
        <p:sp>
          <p:nvSpPr>
            <p:cNvPr id="23556" name="Text Box 4"/>
            <p:cNvSpPr txBox="1">
              <a:spLocks noChangeArrowheads="1"/>
            </p:cNvSpPr>
            <p:nvPr/>
          </p:nvSpPr>
          <p:spPr bwMode="auto">
            <a:xfrm>
              <a:off x="240" y="777"/>
              <a:ext cx="1248" cy="250"/>
            </a:xfrm>
            <a:prstGeom prst="rect">
              <a:avLst/>
            </a:prstGeom>
            <a:noFill/>
            <a:ln w="9525">
              <a:noFill/>
              <a:miter lim="800000"/>
              <a:headEnd/>
              <a:tailEnd/>
            </a:ln>
            <a:effectLst/>
          </p:spPr>
          <p:txBody>
            <a:bodyPr>
              <a:spAutoFit/>
            </a:bodyPr>
            <a:lstStyle/>
            <a:p>
              <a:pPr eaLnBrk="0" hangingPunct="0">
                <a:spcBef>
                  <a:spcPct val="50000"/>
                </a:spcBef>
              </a:pPr>
              <a:r>
                <a:rPr lang="es-ES_tradnl" sz="2000" b="0">
                  <a:latin typeface="Garamond" pitchFamily="18" charset="0"/>
                </a:rPr>
                <a:t>PREPARACION</a:t>
              </a:r>
            </a:p>
          </p:txBody>
        </p:sp>
        <p:grpSp>
          <p:nvGrpSpPr>
            <p:cNvPr id="23557" name="Group 5"/>
            <p:cNvGrpSpPr>
              <a:grpSpLocks/>
            </p:cNvGrpSpPr>
            <p:nvPr/>
          </p:nvGrpSpPr>
          <p:grpSpPr bwMode="auto">
            <a:xfrm>
              <a:off x="192" y="1457"/>
              <a:ext cx="1008" cy="384"/>
              <a:chOff x="624" y="816"/>
              <a:chExt cx="1008" cy="384"/>
            </a:xfrm>
          </p:grpSpPr>
          <p:sp>
            <p:nvSpPr>
              <p:cNvPr id="23558" name="Rectangle 6"/>
              <p:cNvSpPr>
                <a:spLocks noChangeArrowheads="1"/>
              </p:cNvSpPr>
              <p:nvPr/>
            </p:nvSpPr>
            <p:spPr bwMode="auto">
              <a:xfrm>
                <a:off x="624" y="816"/>
                <a:ext cx="1008" cy="384"/>
              </a:xfrm>
              <a:prstGeom prst="rect">
                <a:avLst/>
              </a:prstGeom>
              <a:solidFill>
                <a:schemeClr val="bg1"/>
              </a:solidFill>
              <a:ln w="38100" cmpd="dbl">
                <a:solidFill>
                  <a:schemeClr val="accent2"/>
                </a:solidFill>
                <a:miter lim="800000"/>
                <a:headEnd/>
                <a:tailEnd/>
              </a:ln>
              <a:effectLst>
                <a:outerShdw dist="107763" dir="2700000" algn="ctr" rotWithShape="0">
                  <a:schemeClr val="bg2"/>
                </a:outerShdw>
              </a:effectLst>
            </p:spPr>
            <p:txBody>
              <a:bodyPr wrap="none" lIns="87312" tIns="115200" rIns="87312" bIns="44450" anchor="ctr"/>
              <a:lstStyle/>
              <a:p>
                <a:endParaRPr lang="en-US"/>
              </a:p>
            </p:txBody>
          </p:sp>
          <p:sp>
            <p:nvSpPr>
              <p:cNvPr id="23559" name="Text Box 7"/>
              <p:cNvSpPr txBox="1">
                <a:spLocks noChangeArrowheads="1"/>
              </p:cNvSpPr>
              <p:nvPr/>
            </p:nvSpPr>
            <p:spPr bwMode="auto">
              <a:xfrm>
                <a:off x="624" y="816"/>
                <a:ext cx="960" cy="218"/>
              </a:xfrm>
              <a:prstGeom prst="rect">
                <a:avLst/>
              </a:prstGeom>
              <a:noFill/>
              <a:ln w="38100" cmpd="dbl">
                <a:noFill/>
                <a:miter lim="800000"/>
                <a:headEnd/>
                <a:tailEnd/>
              </a:ln>
              <a:effectLst/>
            </p:spPr>
            <p:txBody>
              <a:bodyPr lIns="87312" tIns="43200" rIns="87312" bIns="44450">
                <a:spAutoFit/>
              </a:bodyPr>
              <a:lstStyle/>
              <a:p>
                <a:pPr algn="ctr" eaLnBrk="0" hangingPunct="0">
                  <a:spcBef>
                    <a:spcPct val="50000"/>
                  </a:spcBef>
                </a:pPr>
                <a:r>
                  <a:rPr lang="en-US" sz="1700">
                    <a:latin typeface="Arial" pitchFamily="34" charset="0"/>
                  </a:rPr>
                  <a:t>Ejecutivo</a:t>
                </a:r>
                <a:endParaRPr lang="es-ES" sz="1700">
                  <a:latin typeface="Arial" pitchFamily="34" charset="0"/>
                </a:endParaRPr>
              </a:p>
            </p:txBody>
          </p:sp>
        </p:grpSp>
        <p:grpSp>
          <p:nvGrpSpPr>
            <p:cNvPr id="23560" name="Group 8"/>
            <p:cNvGrpSpPr>
              <a:grpSpLocks/>
            </p:cNvGrpSpPr>
            <p:nvPr/>
          </p:nvGrpSpPr>
          <p:grpSpPr bwMode="auto">
            <a:xfrm>
              <a:off x="240" y="2321"/>
              <a:ext cx="1008" cy="698"/>
              <a:chOff x="624" y="816"/>
              <a:chExt cx="1008" cy="384"/>
            </a:xfrm>
          </p:grpSpPr>
          <p:sp>
            <p:nvSpPr>
              <p:cNvPr id="23561" name="Rectangle 9"/>
              <p:cNvSpPr>
                <a:spLocks noChangeArrowheads="1"/>
              </p:cNvSpPr>
              <p:nvPr/>
            </p:nvSpPr>
            <p:spPr bwMode="auto">
              <a:xfrm>
                <a:off x="624" y="816"/>
                <a:ext cx="1008" cy="384"/>
              </a:xfrm>
              <a:prstGeom prst="rect">
                <a:avLst/>
              </a:prstGeom>
              <a:solidFill>
                <a:schemeClr val="bg1"/>
              </a:solidFill>
              <a:ln w="38100" cmpd="dbl">
                <a:solidFill>
                  <a:schemeClr val="accent2"/>
                </a:solidFill>
                <a:miter lim="800000"/>
                <a:headEnd/>
                <a:tailEnd/>
              </a:ln>
              <a:effectLst>
                <a:outerShdw dist="107763" dir="2700000" algn="ctr" rotWithShape="0">
                  <a:schemeClr val="bg2"/>
                </a:outerShdw>
              </a:effectLst>
            </p:spPr>
            <p:txBody>
              <a:bodyPr wrap="none" lIns="87312" tIns="115200" rIns="87312" bIns="44450" anchor="ctr"/>
              <a:lstStyle/>
              <a:p>
                <a:endParaRPr lang="en-US"/>
              </a:p>
            </p:txBody>
          </p:sp>
          <p:sp>
            <p:nvSpPr>
              <p:cNvPr id="23562" name="Text Box 10"/>
              <p:cNvSpPr txBox="1">
                <a:spLocks noChangeArrowheads="1"/>
              </p:cNvSpPr>
              <p:nvPr/>
            </p:nvSpPr>
            <p:spPr bwMode="auto">
              <a:xfrm>
                <a:off x="624" y="816"/>
                <a:ext cx="960" cy="299"/>
              </a:xfrm>
              <a:prstGeom prst="rect">
                <a:avLst/>
              </a:prstGeom>
              <a:noFill/>
              <a:ln w="38100" cmpd="dbl">
                <a:noFill/>
                <a:miter lim="800000"/>
                <a:headEnd/>
                <a:tailEnd/>
              </a:ln>
              <a:effectLst/>
            </p:spPr>
            <p:txBody>
              <a:bodyPr lIns="87312" tIns="43200" rIns="87312" bIns="44450">
                <a:spAutoFit/>
              </a:bodyPr>
              <a:lstStyle/>
              <a:p>
                <a:pPr algn="ctr" eaLnBrk="0" hangingPunct="0">
                  <a:spcBef>
                    <a:spcPct val="50000"/>
                  </a:spcBef>
                </a:pPr>
                <a:r>
                  <a:rPr lang="en-US" sz="1700">
                    <a:latin typeface="Arial" pitchFamily="34" charset="0"/>
                  </a:rPr>
                  <a:t>Oficina Central de Presupuesto</a:t>
                </a:r>
                <a:endParaRPr lang="es-ES" sz="1700">
                  <a:latin typeface="Arial" pitchFamily="34" charset="0"/>
                </a:endParaRPr>
              </a:p>
            </p:txBody>
          </p:sp>
        </p:grpSp>
        <p:sp>
          <p:nvSpPr>
            <p:cNvPr id="23563" name="AutoShape 11"/>
            <p:cNvSpPr>
              <a:spLocks noChangeArrowheads="1"/>
            </p:cNvSpPr>
            <p:nvPr/>
          </p:nvSpPr>
          <p:spPr bwMode="auto">
            <a:xfrm>
              <a:off x="624" y="3137"/>
              <a:ext cx="288" cy="288"/>
            </a:xfrm>
            <a:prstGeom prst="upDownArrow">
              <a:avLst>
                <a:gd name="adj1" fmla="val 50000"/>
                <a:gd name="adj2" fmla="val 20000"/>
              </a:avLst>
            </a:prstGeom>
            <a:solidFill>
              <a:schemeClr val="accent2"/>
            </a:solidFill>
            <a:ln w="9525">
              <a:solidFill>
                <a:schemeClr val="tx1"/>
              </a:solidFill>
              <a:miter lim="800000"/>
              <a:headEnd/>
              <a:tailEnd/>
            </a:ln>
            <a:effectLst/>
          </p:spPr>
          <p:txBody>
            <a:bodyPr wrap="none" anchor="ctr"/>
            <a:lstStyle/>
            <a:p>
              <a:endParaRPr lang="en-US"/>
            </a:p>
          </p:txBody>
        </p:sp>
        <p:grpSp>
          <p:nvGrpSpPr>
            <p:cNvPr id="23564" name="Group 12"/>
            <p:cNvGrpSpPr>
              <a:grpSpLocks/>
            </p:cNvGrpSpPr>
            <p:nvPr/>
          </p:nvGrpSpPr>
          <p:grpSpPr bwMode="auto">
            <a:xfrm>
              <a:off x="192" y="3521"/>
              <a:ext cx="1152" cy="384"/>
              <a:chOff x="624" y="816"/>
              <a:chExt cx="1008" cy="384"/>
            </a:xfrm>
          </p:grpSpPr>
          <p:sp>
            <p:nvSpPr>
              <p:cNvPr id="23565" name="Rectangle 13"/>
              <p:cNvSpPr>
                <a:spLocks noChangeArrowheads="1"/>
              </p:cNvSpPr>
              <p:nvPr/>
            </p:nvSpPr>
            <p:spPr bwMode="auto">
              <a:xfrm>
                <a:off x="624" y="816"/>
                <a:ext cx="1008" cy="384"/>
              </a:xfrm>
              <a:prstGeom prst="rect">
                <a:avLst/>
              </a:prstGeom>
              <a:solidFill>
                <a:schemeClr val="bg1"/>
              </a:solidFill>
              <a:ln w="38100" cmpd="dbl">
                <a:solidFill>
                  <a:schemeClr val="accent2"/>
                </a:solidFill>
                <a:miter lim="800000"/>
                <a:headEnd/>
                <a:tailEnd/>
              </a:ln>
              <a:effectLst>
                <a:outerShdw dist="107763" dir="2700000" algn="ctr" rotWithShape="0">
                  <a:schemeClr val="bg2"/>
                </a:outerShdw>
              </a:effectLst>
            </p:spPr>
            <p:txBody>
              <a:bodyPr wrap="none" lIns="87312" tIns="115200" rIns="87312" bIns="44450" anchor="ctr"/>
              <a:lstStyle/>
              <a:p>
                <a:endParaRPr lang="en-US"/>
              </a:p>
            </p:txBody>
          </p:sp>
          <p:sp>
            <p:nvSpPr>
              <p:cNvPr id="23566" name="Text Box 14"/>
              <p:cNvSpPr txBox="1">
                <a:spLocks noChangeArrowheads="1"/>
              </p:cNvSpPr>
              <p:nvPr/>
            </p:nvSpPr>
            <p:spPr bwMode="auto">
              <a:xfrm>
                <a:off x="624" y="816"/>
                <a:ext cx="960" cy="381"/>
              </a:xfrm>
              <a:prstGeom prst="rect">
                <a:avLst/>
              </a:prstGeom>
              <a:noFill/>
              <a:ln w="38100" cmpd="dbl">
                <a:noFill/>
                <a:miter lim="800000"/>
                <a:headEnd/>
                <a:tailEnd/>
              </a:ln>
              <a:effectLst/>
            </p:spPr>
            <p:txBody>
              <a:bodyPr lIns="87312" tIns="43200" rIns="87312" bIns="44450">
                <a:spAutoFit/>
              </a:bodyPr>
              <a:lstStyle/>
              <a:p>
                <a:pPr algn="ctr" eaLnBrk="0" hangingPunct="0">
                  <a:spcBef>
                    <a:spcPct val="50000"/>
                  </a:spcBef>
                </a:pPr>
                <a:r>
                  <a:rPr lang="en-US" sz="1700">
                    <a:latin typeface="Arial" pitchFamily="34" charset="0"/>
                  </a:rPr>
                  <a:t>Ministerios y jurisdicciones</a:t>
                </a:r>
                <a:endParaRPr lang="es-ES" sz="1700">
                  <a:latin typeface="Arial" pitchFamily="34" charset="0"/>
                </a:endParaRPr>
              </a:p>
            </p:txBody>
          </p:sp>
        </p:grpSp>
        <p:sp>
          <p:nvSpPr>
            <p:cNvPr id="23567" name="AutoShape 15"/>
            <p:cNvSpPr>
              <a:spLocks noChangeArrowheads="1"/>
            </p:cNvSpPr>
            <p:nvPr/>
          </p:nvSpPr>
          <p:spPr bwMode="auto">
            <a:xfrm>
              <a:off x="624" y="1937"/>
              <a:ext cx="288" cy="288"/>
            </a:xfrm>
            <a:prstGeom prst="upDownArrow">
              <a:avLst>
                <a:gd name="adj1" fmla="val 50000"/>
                <a:gd name="adj2" fmla="val 20000"/>
              </a:avLst>
            </a:prstGeom>
            <a:solidFill>
              <a:schemeClr val="accent2"/>
            </a:solidFill>
            <a:ln w="9525">
              <a:solidFill>
                <a:schemeClr val="tx1"/>
              </a:solidFill>
              <a:miter lim="800000"/>
              <a:headEnd/>
              <a:tailEnd/>
            </a:ln>
            <a:effectLst/>
          </p:spPr>
          <p:txBody>
            <a:bodyPr wrap="none" anchor="ctr"/>
            <a:lstStyle/>
            <a:p>
              <a:endParaRPr lang="en-US"/>
            </a:p>
          </p:txBody>
        </p:sp>
      </p:grpSp>
      <p:sp>
        <p:nvSpPr>
          <p:cNvPr id="23570" name="Rectangle 18"/>
          <p:cNvSpPr>
            <a:spLocks noGrp="1" noChangeArrowheads="1"/>
          </p:cNvSpPr>
          <p:nvPr>
            <p:ph type="title"/>
          </p:nvPr>
        </p:nvSpPr>
        <p:spPr>
          <a:xfrm>
            <a:off x="381000" y="0"/>
            <a:ext cx="8153400" cy="990600"/>
          </a:xfrm>
        </p:spPr>
        <p:txBody>
          <a:bodyPr/>
          <a:lstStyle/>
          <a:p>
            <a:r>
              <a:rPr lang="es-AR" sz="2600"/>
              <a:t>“Prácticas estándar”.</a:t>
            </a:r>
            <a:br>
              <a:rPr lang="es-AR" sz="2600"/>
            </a:br>
            <a:r>
              <a:rPr lang="es-AR" sz="2600"/>
              <a:t>Ej. 2: La Oficina de Presupuesto en la negociación</a:t>
            </a:r>
          </a:p>
        </p:txBody>
      </p:sp>
      <p:sp>
        <p:nvSpPr>
          <p:cNvPr id="23571" name="Text Box 19"/>
          <p:cNvSpPr txBox="1">
            <a:spLocks noChangeArrowheads="1"/>
          </p:cNvSpPr>
          <p:nvPr/>
        </p:nvSpPr>
        <p:spPr bwMode="auto">
          <a:xfrm>
            <a:off x="2590800" y="1066800"/>
            <a:ext cx="6172200" cy="641350"/>
          </a:xfrm>
          <a:prstGeom prst="rect">
            <a:avLst/>
          </a:prstGeom>
          <a:noFill/>
          <a:ln w="9525">
            <a:noFill/>
            <a:miter lim="800000"/>
            <a:headEnd/>
            <a:tailEnd/>
          </a:ln>
          <a:effectLst/>
        </p:spPr>
        <p:txBody>
          <a:bodyPr>
            <a:spAutoFit/>
          </a:bodyPr>
          <a:lstStyle/>
          <a:p>
            <a:pPr>
              <a:spcBef>
                <a:spcPct val="50000"/>
              </a:spcBef>
            </a:pPr>
            <a:r>
              <a:rPr lang="en-US" sz="1800">
                <a:latin typeface="Times New Roman" pitchFamily="18" charset="0"/>
              </a:rPr>
              <a:t>¿Quién tiene la última palabra? ¿Cómo se resuelven las disputas entre la oficina de presupuesto y los ministerios?</a:t>
            </a:r>
          </a:p>
        </p:txBody>
      </p:sp>
      <p:pic>
        <p:nvPicPr>
          <p:cNvPr id="23572" name="Picture 20"/>
          <p:cNvPicPr>
            <a:picLocks noChangeAspect="1" noChangeArrowheads="1"/>
          </p:cNvPicPr>
          <p:nvPr/>
        </p:nvPicPr>
        <p:blipFill>
          <a:blip r:embed="rId2" cstate="print"/>
          <a:srcRect/>
          <a:stretch>
            <a:fillRect/>
          </a:stretch>
        </p:blipFill>
        <p:spPr bwMode="auto">
          <a:xfrm>
            <a:off x="4267200" y="1752600"/>
            <a:ext cx="2805113" cy="1570038"/>
          </a:xfrm>
          <a:prstGeom prst="rect">
            <a:avLst/>
          </a:prstGeom>
          <a:noFill/>
          <a:ln w="9525">
            <a:noFill/>
            <a:miter lim="800000"/>
            <a:headEnd/>
            <a:tailEnd/>
          </a:ln>
          <a:effectLst/>
        </p:spPr>
      </p:pic>
      <p:pic>
        <p:nvPicPr>
          <p:cNvPr id="23579" name="Picture 27"/>
          <p:cNvPicPr>
            <a:picLocks noChangeAspect="1" noChangeArrowheads="1"/>
          </p:cNvPicPr>
          <p:nvPr/>
        </p:nvPicPr>
        <p:blipFill>
          <a:blip r:embed="rId3" cstate="print"/>
          <a:srcRect/>
          <a:stretch>
            <a:fillRect/>
          </a:stretch>
        </p:blipFill>
        <p:spPr bwMode="auto">
          <a:xfrm>
            <a:off x="4267200" y="3386138"/>
            <a:ext cx="2805113" cy="1570037"/>
          </a:xfrm>
          <a:prstGeom prst="rect">
            <a:avLst/>
          </a:prstGeom>
          <a:noFill/>
          <a:ln w="9525">
            <a:noFill/>
            <a:miter lim="800000"/>
            <a:headEnd/>
            <a:tailEnd/>
          </a:ln>
          <a:effectLst/>
        </p:spPr>
      </p:pic>
      <p:pic>
        <p:nvPicPr>
          <p:cNvPr id="23580" name="Picture 28"/>
          <p:cNvPicPr>
            <a:picLocks noChangeAspect="1" noChangeArrowheads="1"/>
          </p:cNvPicPr>
          <p:nvPr/>
        </p:nvPicPr>
        <p:blipFill>
          <a:blip r:embed="rId4" cstate="print"/>
          <a:srcRect/>
          <a:stretch>
            <a:fillRect/>
          </a:stretch>
        </p:blipFill>
        <p:spPr bwMode="auto">
          <a:xfrm>
            <a:off x="4267200" y="5029200"/>
            <a:ext cx="2819400" cy="1676400"/>
          </a:xfrm>
          <a:prstGeom prst="rect">
            <a:avLst/>
          </a:prstGeom>
          <a:noFill/>
          <a:ln w="9525">
            <a:noFill/>
            <a:miter lim="800000"/>
            <a:headEnd/>
            <a:tailEnd/>
          </a:ln>
          <a:effectLst/>
        </p:spPr>
      </p:pic>
      <p:sp>
        <p:nvSpPr>
          <p:cNvPr id="23585" name="AutoShape 33"/>
          <p:cNvSpPr>
            <a:spLocks/>
          </p:cNvSpPr>
          <p:nvPr/>
        </p:nvSpPr>
        <p:spPr bwMode="auto">
          <a:xfrm>
            <a:off x="2362200" y="1905000"/>
            <a:ext cx="762000" cy="4724400"/>
          </a:xfrm>
          <a:prstGeom prst="leftBrace">
            <a:avLst>
              <a:gd name="adj1" fmla="val 51667"/>
              <a:gd name="adj2" fmla="val 68481"/>
            </a:avLst>
          </a:prstGeom>
          <a:noFill/>
          <a:ln w="9525">
            <a:solidFill>
              <a:schemeClr val="tx1"/>
            </a:solidFill>
            <a:round/>
            <a:headEnd/>
            <a:tailEnd/>
          </a:ln>
          <a:effectLst/>
        </p:spPr>
        <p:txBody>
          <a:bodyPr anchor="ctr">
            <a:spAutoFit/>
          </a:bodyPr>
          <a:lstStyle/>
          <a:p>
            <a:endParaRPr lang="en-US"/>
          </a:p>
        </p:txBody>
      </p:sp>
      <p:sp>
        <p:nvSpPr>
          <p:cNvPr id="23591" name="Text Box 39"/>
          <p:cNvSpPr txBox="1">
            <a:spLocks noChangeArrowheads="1"/>
          </p:cNvSpPr>
          <p:nvPr/>
        </p:nvSpPr>
        <p:spPr bwMode="auto">
          <a:xfrm>
            <a:off x="2819400" y="2133600"/>
            <a:ext cx="1600200" cy="701675"/>
          </a:xfrm>
          <a:prstGeom prst="rect">
            <a:avLst/>
          </a:prstGeom>
          <a:noFill/>
          <a:ln w="9525">
            <a:noFill/>
            <a:miter lim="800000"/>
            <a:headEnd/>
            <a:tailEnd/>
          </a:ln>
          <a:effectLst/>
        </p:spPr>
        <p:txBody>
          <a:bodyPr>
            <a:spAutoFit/>
          </a:bodyPr>
          <a:lstStyle/>
          <a:p>
            <a:pPr>
              <a:spcBef>
                <a:spcPct val="50000"/>
              </a:spcBef>
            </a:pPr>
            <a:r>
              <a:rPr lang="en-US" sz="2000" b="0">
                <a:latin typeface="Times New Roman" pitchFamily="18" charset="0"/>
              </a:rPr>
              <a:t>Pa</a:t>
            </a:r>
            <a:r>
              <a:rPr lang="es-ES" sz="2000" b="0">
                <a:latin typeface="Times New Roman" pitchFamily="18" charset="0"/>
              </a:rPr>
              <a:t>íses desarrollados</a:t>
            </a:r>
            <a:endParaRPr lang="en-US" sz="2000" b="0">
              <a:latin typeface="Times New Roman" pitchFamily="18" charset="0"/>
            </a:endParaRPr>
          </a:p>
        </p:txBody>
      </p:sp>
      <p:sp>
        <p:nvSpPr>
          <p:cNvPr id="23592" name="Text Box 40"/>
          <p:cNvSpPr txBox="1">
            <a:spLocks noChangeArrowheads="1"/>
          </p:cNvSpPr>
          <p:nvPr/>
        </p:nvSpPr>
        <p:spPr bwMode="auto">
          <a:xfrm>
            <a:off x="2971800" y="3886200"/>
            <a:ext cx="1752600" cy="701675"/>
          </a:xfrm>
          <a:prstGeom prst="rect">
            <a:avLst/>
          </a:prstGeom>
          <a:noFill/>
          <a:ln w="9525">
            <a:noFill/>
            <a:miter lim="800000"/>
            <a:headEnd/>
            <a:tailEnd/>
          </a:ln>
          <a:effectLst/>
        </p:spPr>
        <p:txBody>
          <a:bodyPr>
            <a:spAutoFit/>
          </a:bodyPr>
          <a:lstStyle/>
          <a:p>
            <a:pPr>
              <a:spcBef>
                <a:spcPct val="50000"/>
              </a:spcBef>
            </a:pPr>
            <a:r>
              <a:rPr lang="en-US" sz="2000" b="0">
                <a:latin typeface="Times New Roman" pitchFamily="18" charset="0"/>
              </a:rPr>
              <a:t>Países en desarrollo</a:t>
            </a:r>
          </a:p>
        </p:txBody>
      </p:sp>
      <p:sp>
        <p:nvSpPr>
          <p:cNvPr id="23593" name="Text Box 41"/>
          <p:cNvSpPr txBox="1">
            <a:spLocks noChangeArrowheads="1"/>
          </p:cNvSpPr>
          <p:nvPr/>
        </p:nvSpPr>
        <p:spPr bwMode="auto">
          <a:xfrm>
            <a:off x="3048000" y="5486400"/>
            <a:ext cx="1447800" cy="1006475"/>
          </a:xfrm>
          <a:prstGeom prst="rect">
            <a:avLst/>
          </a:prstGeom>
          <a:noFill/>
          <a:ln w="9525">
            <a:noFill/>
            <a:miter lim="800000"/>
            <a:headEnd/>
            <a:tailEnd/>
          </a:ln>
          <a:effectLst/>
        </p:spPr>
        <p:txBody>
          <a:bodyPr>
            <a:spAutoFit/>
          </a:bodyPr>
          <a:lstStyle/>
          <a:p>
            <a:pPr>
              <a:spcBef>
                <a:spcPct val="50000"/>
              </a:spcBef>
            </a:pPr>
            <a:r>
              <a:rPr lang="en-US" sz="2000" b="0">
                <a:latin typeface="Times New Roman" pitchFamily="18" charset="0"/>
              </a:rPr>
              <a:t>Países de América Latina</a:t>
            </a:r>
          </a:p>
        </p:txBody>
      </p:sp>
      <p:pic>
        <p:nvPicPr>
          <p:cNvPr id="23594" name="Picture 42"/>
          <p:cNvPicPr>
            <a:picLocks noChangeAspect="1" noChangeArrowheads="1"/>
          </p:cNvPicPr>
          <p:nvPr/>
        </p:nvPicPr>
        <p:blipFill>
          <a:blip r:embed="rId5" cstate="print"/>
          <a:srcRect/>
          <a:stretch>
            <a:fillRect/>
          </a:stretch>
        </p:blipFill>
        <p:spPr bwMode="auto">
          <a:xfrm>
            <a:off x="7223125" y="1828800"/>
            <a:ext cx="1920875" cy="2255838"/>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s-AR"/>
              <a:t>Examinando hipótesis:</a:t>
            </a:r>
            <a:br>
              <a:rPr lang="es-AR"/>
            </a:br>
            <a:r>
              <a:rPr lang="es-AR"/>
              <a:t>Instituciones fiscales y resultados fiscales</a:t>
            </a:r>
          </a:p>
        </p:txBody>
      </p:sp>
      <p:sp>
        <p:nvSpPr>
          <p:cNvPr id="57347" name="Rectangle 3"/>
          <p:cNvSpPr>
            <a:spLocks noGrp="1" noChangeArrowheads="1"/>
          </p:cNvSpPr>
          <p:nvPr>
            <p:ph type="body" idx="1"/>
          </p:nvPr>
        </p:nvSpPr>
        <p:spPr>
          <a:xfrm>
            <a:off x="774700" y="1651000"/>
            <a:ext cx="8140700" cy="5207000"/>
          </a:xfrm>
        </p:spPr>
        <p:txBody>
          <a:bodyPr/>
          <a:lstStyle/>
          <a:p>
            <a:pPr>
              <a:lnSpc>
                <a:spcPct val="75000"/>
              </a:lnSpc>
            </a:pPr>
            <a:r>
              <a:rPr lang="es-AR" sz="2000"/>
              <a:t>Construyendo un índice de instituciones presupuestarias puede examinarse si aquellos con mayores restricciones (reglas fiscales más severas, mayor control del presupuesto por parte del Min. de Finanzas, etc) poseen mejores resultados fiscales en términos de déficit.</a:t>
            </a:r>
          </a:p>
          <a:p>
            <a:pPr>
              <a:lnSpc>
                <a:spcPct val="75000"/>
              </a:lnSpc>
            </a:pPr>
            <a:r>
              <a:rPr lang="es-AR" sz="2000"/>
              <a:t>La evidencia preliminar parece indicar que un país dentro del  grupo con puntajes altos tendría un balance fiscal primario más positivo que aquellos países pertenecientes al grupo de puntajes más bajos.  Por ejemplo, la celda marcada con * indica que un país dentro del grupo con reglas fiscales más restrictivas presentaría en promedio un balance fiscal casi 2,4% mejor que un país perteneciente al otro grupo.</a:t>
            </a:r>
          </a:p>
          <a:p>
            <a:pPr>
              <a:lnSpc>
                <a:spcPct val="75000"/>
              </a:lnSpc>
            </a:pPr>
            <a:endParaRPr lang="es-AR" sz="2000"/>
          </a:p>
          <a:p>
            <a:pPr>
              <a:lnSpc>
                <a:spcPct val="75000"/>
              </a:lnSpc>
            </a:pPr>
            <a:endParaRPr lang="es-AR" sz="2000"/>
          </a:p>
          <a:p>
            <a:pPr>
              <a:lnSpc>
                <a:spcPct val="75000"/>
              </a:lnSpc>
            </a:pPr>
            <a:endParaRPr lang="es-AR" sz="2000"/>
          </a:p>
          <a:p>
            <a:pPr>
              <a:lnSpc>
                <a:spcPct val="75000"/>
              </a:lnSpc>
            </a:pPr>
            <a:r>
              <a:rPr lang="es-AR" sz="2000"/>
              <a:t>El análisis de regresiones muestra resultados similares. Reglas fiscales más restrictivas y procedimientos más jerárquicos parecen estar asociados con mejores resultados fiscales como se ve en el siguiente gráfico.</a:t>
            </a:r>
          </a:p>
        </p:txBody>
      </p:sp>
      <p:grpSp>
        <p:nvGrpSpPr>
          <p:cNvPr id="57348" name="Group 4"/>
          <p:cNvGrpSpPr>
            <a:grpSpLocks/>
          </p:cNvGrpSpPr>
          <p:nvPr/>
        </p:nvGrpSpPr>
        <p:grpSpPr bwMode="auto">
          <a:xfrm>
            <a:off x="762000" y="4267200"/>
            <a:ext cx="8077200" cy="1219200"/>
            <a:chOff x="-3" y="669"/>
            <a:chExt cx="5087" cy="1406"/>
          </a:xfrm>
        </p:grpSpPr>
        <p:grpSp>
          <p:nvGrpSpPr>
            <p:cNvPr id="57349" name="Group 5"/>
            <p:cNvGrpSpPr>
              <a:grpSpLocks/>
            </p:cNvGrpSpPr>
            <p:nvPr/>
          </p:nvGrpSpPr>
          <p:grpSpPr bwMode="auto">
            <a:xfrm>
              <a:off x="0" y="672"/>
              <a:ext cx="5081" cy="1400"/>
              <a:chOff x="0" y="672"/>
              <a:chExt cx="5081" cy="1400"/>
            </a:xfrm>
          </p:grpSpPr>
          <p:grpSp>
            <p:nvGrpSpPr>
              <p:cNvPr id="57350" name="Group 6"/>
              <p:cNvGrpSpPr>
                <a:grpSpLocks/>
              </p:cNvGrpSpPr>
              <p:nvPr/>
            </p:nvGrpSpPr>
            <p:grpSpPr bwMode="auto">
              <a:xfrm>
                <a:off x="0" y="672"/>
                <a:ext cx="1425" cy="422"/>
                <a:chOff x="0" y="672"/>
                <a:chExt cx="1425" cy="422"/>
              </a:xfrm>
            </p:grpSpPr>
            <p:sp>
              <p:nvSpPr>
                <p:cNvPr id="57351" name="Rectangle 7"/>
                <p:cNvSpPr>
                  <a:spLocks noChangeArrowheads="1"/>
                </p:cNvSpPr>
                <p:nvPr/>
              </p:nvSpPr>
              <p:spPr bwMode="auto">
                <a:xfrm>
                  <a:off x="0" y="672"/>
                  <a:ext cx="1425" cy="422"/>
                </a:xfrm>
                <a:prstGeom prst="rect">
                  <a:avLst/>
                </a:prstGeom>
                <a:noFill/>
                <a:ln w="9525">
                  <a:noFill/>
                  <a:miter lim="800000"/>
                  <a:headEnd/>
                  <a:tailEnd/>
                </a:ln>
                <a:effectLst/>
              </p:spPr>
              <p:txBody>
                <a:bodyPr/>
                <a:lstStyle/>
                <a:p>
                  <a:endParaRPr lang="en-US"/>
                </a:p>
              </p:txBody>
            </p:sp>
            <p:grpSp>
              <p:nvGrpSpPr>
                <p:cNvPr id="57352" name="Group 8"/>
                <p:cNvGrpSpPr>
                  <a:grpSpLocks/>
                </p:cNvGrpSpPr>
                <p:nvPr/>
              </p:nvGrpSpPr>
              <p:grpSpPr bwMode="auto">
                <a:xfrm>
                  <a:off x="0" y="672"/>
                  <a:ext cx="1425" cy="422"/>
                  <a:chOff x="0" y="672"/>
                  <a:chExt cx="1425" cy="422"/>
                </a:xfrm>
              </p:grpSpPr>
              <p:sp>
                <p:nvSpPr>
                  <p:cNvPr id="57353" name="Rectangle 9"/>
                  <p:cNvSpPr>
                    <a:spLocks noChangeArrowheads="1"/>
                  </p:cNvSpPr>
                  <p:nvPr/>
                </p:nvSpPr>
                <p:spPr bwMode="auto">
                  <a:xfrm>
                    <a:off x="43" y="672"/>
                    <a:ext cx="1339" cy="422"/>
                  </a:xfrm>
                  <a:prstGeom prst="rect">
                    <a:avLst/>
                  </a:prstGeom>
                  <a:noFill/>
                  <a:ln w="9525">
                    <a:noFill/>
                    <a:miter lim="800000"/>
                    <a:headEnd/>
                    <a:tailEnd/>
                  </a:ln>
                  <a:effectLst/>
                </p:spPr>
                <p:txBody>
                  <a:bodyPr/>
                  <a:lstStyle/>
                  <a:p>
                    <a:pPr>
                      <a:spcBef>
                        <a:spcPct val="0"/>
                      </a:spcBef>
                    </a:pPr>
                    <a:r>
                      <a:rPr lang="en-US" sz="1400" b="0">
                        <a:latin typeface="Arial" pitchFamily="34" charset="0"/>
                        <a:cs typeface="Arial" pitchFamily="34" charset="0"/>
                      </a:rPr>
                      <a:t> </a:t>
                    </a:r>
                  </a:p>
                  <a:p>
                    <a:pPr eaLnBrk="0" hangingPunct="0">
                      <a:spcBef>
                        <a:spcPct val="0"/>
                      </a:spcBef>
                    </a:pPr>
                    <a:endParaRPr lang="en-US" sz="1400" b="0">
                      <a:latin typeface="Times New Roman" pitchFamily="18" charset="0"/>
                    </a:endParaRPr>
                  </a:p>
                </p:txBody>
              </p:sp>
              <p:sp>
                <p:nvSpPr>
                  <p:cNvPr id="57354" name="Rectangle 10"/>
                  <p:cNvSpPr>
                    <a:spLocks noChangeArrowheads="1"/>
                  </p:cNvSpPr>
                  <p:nvPr/>
                </p:nvSpPr>
                <p:spPr bwMode="auto">
                  <a:xfrm>
                    <a:off x="0" y="672"/>
                    <a:ext cx="1425" cy="422"/>
                  </a:xfrm>
                  <a:prstGeom prst="rect">
                    <a:avLst/>
                  </a:prstGeom>
                  <a:noFill/>
                  <a:ln w="7">
                    <a:solidFill>
                      <a:srgbClr val="A0A0A0"/>
                    </a:solidFill>
                    <a:miter lim="800000"/>
                    <a:headEnd/>
                    <a:tailEnd/>
                  </a:ln>
                  <a:effectLst/>
                </p:spPr>
                <p:txBody>
                  <a:bodyPr/>
                  <a:lstStyle/>
                  <a:p>
                    <a:endParaRPr lang="en-US"/>
                  </a:p>
                </p:txBody>
              </p:sp>
            </p:grpSp>
          </p:grpSp>
          <p:grpSp>
            <p:nvGrpSpPr>
              <p:cNvPr id="57355" name="Group 11"/>
              <p:cNvGrpSpPr>
                <a:grpSpLocks/>
              </p:cNvGrpSpPr>
              <p:nvPr/>
            </p:nvGrpSpPr>
            <p:grpSpPr bwMode="auto">
              <a:xfrm>
                <a:off x="1425" y="672"/>
                <a:ext cx="626" cy="422"/>
                <a:chOff x="1425" y="672"/>
                <a:chExt cx="626" cy="422"/>
              </a:xfrm>
            </p:grpSpPr>
            <p:sp>
              <p:nvSpPr>
                <p:cNvPr id="57356" name="Rectangle 12"/>
                <p:cNvSpPr>
                  <a:spLocks noChangeArrowheads="1"/>
                </p:cNvSpPr>
                <p:nvPr/>
              </p:nvSpPr>
              <p:spPr bwMode="auto">
                <a:xfrm>
                  <a:off x="1425" y="672"/>
                  <a:ext cx="626" cy="422"/>
                </a:xfrm>
                <a:prstGeom prst="rect">
                  <a:avLst/>
                </a:prstGeom>
                <a:noFill/>
                <a:ln w="9525">
                  <a:noFill/>
                  <a:miter lim="800000"/>
                  <a:headEnd/>
                  <a:tailEnd/>
                </a:ln>
                <a:effectLst/>
              </p:spPr>
              <p:txBody>
                <a:bodyPr/>
                <a:lstStyle/>
                <a:p>
                  <a:endParaRPr lang="en-US"/>
                </a:p>
              </p:txBody>
            </p:sp>
            <p:grpSp>
              <p:nvGrpSpPr>
                <p:cNvPr id="57357" name="Group 13"/>
                <p:cNvGrpSpPr>
                  <a:grpSpLocks/>
                </p:cNvGrpSpPr>
                <p:nvPr/>
              </p:nvGrpSpPr>
              <p:grpSpPr bwMode="auto">
                <a:xfrm>
                  <a:off x="1425" y="672"/>
                  <a:ext cx="626" cy="422"/>
                  <a:chOff x="1425" y="672"/>
                  <a:chExt cx="626" cy="422"/>
                </a:xfrm>
              </p:grpSpPr>
              <p:sp>
                <p:nvSpPr>
                  <p:cNvPr id="57358" name="Rectangle 14"/>
                  <p:cNvSpPr>
                    <a:spLocks noChangeArrowheads="1"/>
                  </p:cNvSpPr>
                  <p:nvPr/>
                </p:nvSpPr>
                <p:spPr bwMode="auto">
                  <a:xfrm>
                    <a:off x="1468" y="672"/>
                    <a:ext cx="540" cy="422"/>
                  </a:xfrm>
                  <a:prstGeom prst="rect">
                    <a:avLst/>
                  </a:prstGeom>
                  <a:noFill/>
                  <a:ln w="9525">
                    <a:noFill/>
                    <a:miter lim="800000"/>
                    <a:headEnd/>
                    <a:tailEnd/>
                  </a:ln>
                  <a:effectLst/>
                </p:spPr>
                <p:txBody>
                  <a:bodyPr/>
                  <a:lstStyle/>
                  <a:p>
                    <a:pPr algn="ctr">
                      <a:spcBef>
                        <a:spcPct val="0"/>
                      </a:spcBef>
                    </a:pPr>
                    <a:r>
                      <a:rPr lang="en-US" sz="1400">
                        <a:latin typeface="Times New Roman" pitchFamily="18" charset="0"/>
                        <a:cs typeface="Times New Roman" pitchFamily="18" charset="0"/>
                      </a:rPr>
                      <a:t>INDEX</a:t>
                    </a:r>
                    <a:endParaRPr lang="en-US" sz="1400" b="0">
                      <a:latin typeface="Arial" pitchFamily="34" charset="0"/>
                      <a:cs typeface="Arial" pitchFamily="34" charset="0"/>
                    </a:endParaRPr>
                  </a:p>
                  <a:p>
                    <a:pPr algn="ctr" eaLnBrk="0" hangingPunct="0">
                      <a:spcBef>
                        <a:spcPct val="0"/>
                      </a:spcBef>
                    </a:pPr>
                    <a:endParaRPr lang="en-US" sz="1400" b="0">
                      <a:latin typeface="Times New Roman" pitchFamily="18" charset="0"/>
                    </a:endParaRPr>
                  </a:p>
                </p:txBody>
              </p:sp>
              <p:sp>
                <p:nvSpPr>
                  <p:cNvPr id="57359" name="Rectangle 15"/>
                  <p:cNvSpPr>
                    <a:spLocks noChangeArrowheads="1"/>
                  </p:cNvSpPr>
                  <p:nvPr/>
                </p:nvSpPr>
                <p:spPr bwMode="auto">
                  <a:xfrm>
                    <a:off x="1425" y="672"/>
                    <a:ext cx="626" cy="422"/>
                  </a:xfrm>
                  <a:prstGeom prst="rect">
                    <a:avLst/>
                  </a:prstGeom>
                  <a:noFill/>
                  <a:ln w="7">
                    <a:solidFill>
                      <a:srgbClr val="A0A0A0"/>
                    </a:solidFill>
                    <a:miter lim="800000"/>
                    <a:headEnd/>
                    <a:tailEnd/>
                  </a:ln>
                  <a:effectLst/>
                </p:spPr>
                <p:txBody>
                  <a:bodyPr/>
                  <a:lstStyle/>
                  <a:p>
                    <a:endParaRPr lang="en-US"/>
                  </a:p>
                </p:txBody>
              </p:sp>
            </p:grpSp>
          </p:grpSp>
          <p:grpSp>
            <p:nvGrpSpPr>
              <p:cNvPr id="57360" name="Group 16"/>
              <p:cNvGrpSpPr>
                <a:grpSpLocks/>
              </p:cNvGrpSpPr>
              <p:nvPr/>
            </p:nvGrpSpPr>
            <p:grpSpPr bwMode="auto">
              <a:xfrm>
                <a:off x="2051" y="672"/>
                <a:ext cx="1022" cy="422"/>
                <a:chOff x="2051" y="672"/>
                <a:chExt cx="1022" cy="422"/>
              </a:xfrm>
            </p:grpSpPr>
            <p:sp>
              <p:nvSpPr>
                <p:cNvPr id="57361" name="Rectangle 17"/>
                <p:cNvSpPr>
                  <a:spLocks noChangeArrowheads="1"/>
                </p:cNvSpPr>
                <p:nvPr/>
              </p:nvSpPr>
              <p:spPr bwMode="auto">
                <a:xfrm>
                  <a:off x="2051" y="672"/>
                  <a:ext cx="1022" cy="422"/>
                </a:xfrm>
                <a:prstGeom prst="rect">
                  <a:avLst/>
                </a:prstGeom>
                <a:noFill/>
                <a:ln w="9525">
                  <a:noFill/>
                  <a:miter lim="800000"/>
                  <a:headEnd/>
                  <a:tailEnd/>
                </a:ln>
                <a:effectLst/>
              </p:spPr>
              <p:txBody>
                <a:bodyPr/>
                <a:lstStyle/>
                <a:p>
                  <a:endParaRPr lang="en-US"/>
                </a:p>
              </p:txBody>
            </p:sp>
            <p:grpSp>
              <p:nvGrpSpPr>
                <p:cNvPr id="57362" name="Group 18"/>
                <p:cNvGrpSpPr>
                  <a:grpSpLocks/>
                </p:cNvGrpSpPr>
                <p:nvPr/>
              </p:nvGrpSpPr>
              <p:grpSpPr bwMode="auto">
                <a:xfrm>
                  <a:off x="2051" y="672"/>
                  <a:ext cx="1022" cy="422"/>
                  <a:chOff x="2051" y="672"/>
                  <a:chExt cx="1022" cy="422"/>
                </a:xfrm>
              </p:grpSpPr>
              <p:sp>
                <p:nvSpPr>
                  <p:cNvPr id="57363" name="Rectangle 19"/>
                  <p:cNvSpPr>
                    <a:spLocks noChangeArrowheads="1"/>
                  </p:cNvSpPr>
                  <p:nvPr/>
                </p:nvSpPr>
                <p:spPr bwMode="auto">
                  <a:xfrm>
                    <a:off x="2094" y="672"/>
                    <a:ext cx="936" cy="422"/>
                  </a:xfrm>
                  <a:prstGeom prst="rect">
                    <a:avLst/>
                  </a:prstGeom>
                  <a:noFill/>
                  <a:ln w="9525">
                    <a:noFill/>
                    <a:miter lim="800000"/>
                    <a:headEnd/>
                    <a:tailEnd/>
                  </a:ln>
                  <a:effectLst/>
                </p:spPr>
                <p:txBody>
                  <a:bodyPr/>
                  <a:lstStyle/>
                  <a:p>
                    <a:pPr algn="ctr">
                      <a:spcBef>
                        <a:spcPct val="0"/>
                      </a:spcBef>
                    </a:pPr>
                    <a:r>
                      <a:rPr lang="en-US" sz="1400">
                        <a:latin typeface="Times New Roman" pitchFamily="18" charset="0"/>
                        <a:cs typeface="Times New Roman" pitchFamily="18" charset="0"/>
                      </a:rPr>
                      <a:t>Reglas fiscales</a:t>
                    </a:r>
                    <a:endParaRPr lang="en-US" sz="1400" b="0">
                      <a:latin typeface="Arial" pitchFamily="34" charset="0"/>
                      <a:cs typeface="Arial" pitchFamily="34" charset="0"/>
                    </a:endParaRPr>
                  </a:p>
                  <a:p>
                    <a:pPr algn="ctr" eaLnBrk="0" hangingPunct="0">
                      <a:spcBef>
                        <a:spcPct val="0"/>
                      </a:spcBef>
                    </a:pPr>
                    <a:endParaRPr lang="en-US" sz="1400" b="0">
                      <a:latin typeface="Times New Roman" pitchFamily="18" charset="0"/>
                    </a:endParaRPr>
                  </a:p>
                </p:txBody>
              </p:sp>
              <p:sp>
                <p:nvSpPr>
                  <p:cNvPr id="57364" name="Rectangle 20"/>
                  <p:cNvSpPr>
                    <a:spLocks noChangeArrowheads="1"/>
                  </p:cNvSpPr>
                  <p:nvPr/>
                </p:nvSpPr>
                <p:spPr bwMode="auto">
                  <a:xfrm>
                    <a:off x="2051" y="672"/>
                    <a:ext cx="1022" cy="422"/>
                  </a:xfrm>
                  <a:prstGeom prst="rect">
                    <a:avLst/>
                  </a:prstGeom>
                  <a:noFill/>
                  <a:ln w="7">
                    <a:solidFill>
                      <a:srgbClr val="A0A0A0"/>
                    </a:solidFill>
                    <a:miter lim="800000"/>
                    <a:headEnd/>
                    <a:tailEnd/>
                  </a:ln>
                  <a:effectLst/>
                </p:spPr>
                <p:txBody>
                  <a:bodyPr/>
                  <a:lstStyle/>
                  <a:p>
                    <a:endParaRPr lang="en-US"/>
                  </a:p>
                </p:txBody>
              </p:sp>
            </p:grpSp>
          </p:grpSp>
          <p:grpSp>
            <p:nvGrpSpPr>
              <p:cNvPr id="57365" name="Group 21"/>
              <p:cNvGrpSpPr>
                <a:grpSpLocks/>
              </p:cNvGrpSpPr>
              <p:nvPr/>
            </p:nvGrpSpPr>
            <p:grpSpPr bwMode="auto">
              <a:xfrm>
                <a:off x="3073" y="672"/>
                <a:ext cx="1094" cy="422"/>
                <a:chOff x="3073" y="672"/>
                <a:chExt cx="1094" cy="422"/>
              </a:xfrm>
            </p:grpSpPr>
            <p:sp>
              <p:nvSpPr>
                <p:cNvPr id="57366" name="Rectangle 22"/>
                <p:cNvSpPr>
                  <a:spLocks noChangeArrowheads="1"/>
                </p:cNvSpPr>
                <p:nvPr/>
              </p:nvSpPr>
              <p:spPr bwMode="auto">
                <a:xfrm>
                  <a:off x="3073" y="672"/>
                  <a:ext cx="1094" cy="422"/>
                </a:xfrm>
                <a:prstGeom prst="rect">
                  <a:avLst/>
                </a:prstGeom>
                <a:noFill/>
                <a:ln w="9525">
                  <a:noFill/>
                  <a:miter lim="800000"/>
                  <a:headEnd/>
                  <a:tailEnd/>
                </a:ln>
                <a:effectLst/>
              </p:spPr>
              <p:txBody>
                <a:bodyPr/>
                <a:lstStyle/>
                <a:p>
                  <a:endParaRPr lang="en-US"/>
                </a:p>
              </p:txBody>
            </p:sp>
            <p:grpSp>
              <p:nvGrpSpPr>
                <p:cNvPr id="57367" name="Group 23"/>
                <p:cNvGrpSpPr>
                  <a:grpSpLocks/>
                </p:cNvGrpSpPr>
                <p:nvPr/>
              </p:nvGrpSpPr>
              <p:grpSpPr bwMode="auto">
                <a:xfrm>
                  <a:off x="3073" y="672"/>
                  <a:ext cx="1094" cy="422"/>
                  <a:chOff x="3073" y="672"/>
                  <a:chExt cx="1094" cy="422"/>
                </a:xfrm>
              </p:grpSpPr>
              <p:sp>
                <p:nvSpPr>
                  <p:cNvPr id="57368" name="Rectangle 24"/>
                  <p:cNvSpPr>
                    <a:spLocks noChangeArrowheads="1"/>
                  </p:cNvSpPr>
                  <p:nvPr/>
                </p:nvSpPr>
                <p:spPr bwMode="auto">
                  <a:xfrm>
                    <a:off x="3116" y="672"/>
                    <a:ext cx="1008" cy="422"/>
                  </a:xfrm>
                  <a:prstGeom prst="rect">
                    <a:avLst/>
                  </a:prstGeom>
                  <a:noFill/>
                  <a:ln w="9525">
                    <a:noFill/>
                    <a:miter lim="800000"/>
                    <a:headEnd/>
                    <a:tailEnd/>
                  </a:ln>
                  <a:effectLst/>
                </p:spPr>
                <p:txBody>
                  <a:bodyPr/>
                  <a:lstStyle/>
                  <a:p>
                    <a:pPr algn="ctr">
                      <a:spcBef>
                        <a:spcPct val="0"/>
                      </a:spcBef>
                    </a:pPr>
                    <a:r>
                      <a:rPr lang="en-US" sz="1400">
                        <a:latin typeface="Times New Roman" pitchFamily="18" charset="0"/>
                        <a:cs typeface="Times New Roman" pitchFamily="18" charset="0"/>
                      </a:rPr>
                      <a:t>Jerarquía</a:t>
                    </a:r>
                    <a:endParaRPr lang="en-US" sz="1400" b="0">
                      <a:latin typeface="Arial" pitchFamily="34" charset="0"/>
                      <a:cs typeface="Arial" pitchFamily="34" charset="0"/>
                    </a:endParaRPr>
                  </a:p>
                  <a:p>
                    <a:pPr algn="ctr" eaLnBrk="0" hangingPunct="0">
                      <a:spcBef>
                        <a:spcPct val="0"/>
                      </a:spcBef>
                    </a:pPr>
                    <a:endParaRPr lang="en-US" sz="1400" b="0">
                      <a:latin typeface="Times New Roman" pitchFamily="18" charset="0"/>
                    </a:endParaRPr>
                  </a:p>
                </p:txBody>
              </p:sp>
              <p:sp>
                <p:nvSpPr>
                  <p:cNvPr id="57369" name="Rectangle 25"/>
                  <p:cNvSpPr>
                    <a:spLocks noChangeArrowheads="1"/>
                  </p:cNvSpPr>
                  <p:nvPr/>
                </p:nvSpPr>
                <p:spPr bwMode="auto">
                  <a:xfrm>
                    <a:off x="3073" y="672"/>
                    <a:ext cx="1094" cy="422"/>
                  </a:xfrm>
                  <a:prstGeom prst="rect">
                    <a:avLst/>
                  </a:prstGeom>
                  <a:noFill/>
                  <a:ln w="7">
                    <a:solidFill>
                      <a:srgbClr val="A0A0A0"/>
                    </a:solidFill>
                    <a:miter lim="800000"/>
                    <a:headEnd/>
                    <a:tailEnd/>
                  </a:ln>
                  <a:effectLst/>
                </p:spPr>
                <p:txBody>
                  <a:bodyPr/>
                  <a:lstStyle/>
                  <a:p>
                    <a:endParaRPr lang="en-US"/>
                  </a:p>
                </p:txBody>
              </p:sp>
            </p:grpSp>
          </p:grpSp>
          <p:grpSp>
            <p:nvGrpSpPr>
              <p:cNvPr id="57370" name="Group 26"/>
              <p:cNvGrpSpPr>
                <a:grpSpLocks/>
              </p:cNvGrpSpPr>
              <p:nvPr/>
            </p:nvGrpSpPr>
            <p:grpSpPr bwMode="auto">
              <a:xfrm>
                <a:off x="4167" y="672"/>
                <a:ext cx="914" cy="422"/>
                <a:chOff x="4167" y="672"/>
                <a:chExt cx="914" cy="422"/>
              </a:xfrm>
            </p:grpSpPr>
            <p:sp>
              <p:nvSpPr>
                <p:cNvPr id="57371" name="Rectangle 27"/>
                <p:cNvSpPr>
                  <a:spLocks noChangeArrowheads="1"/>
                </p:cNvSpPr>
                <p:nvPr/>
              </p:nvSpPr>
              <p:spPr bwMode="auto">
                <a:xfrm>
                  <a:off x="4167" y="672"/>
                  <a:ext cx="914" cy="422"/>
                </a:xfrm>
                <a:prstGeom prst="rect">
                  <a:avLst/>
                </a:prstGeom>
                <a:noFill/>
                <a:ln w="9525">
                  <a:noFill/>
                  <a:miter lim="800000"/>
                  <a:headEnd/>
                  <a:tailEnd/>
                </a:ln>
                <a:effectLst/>
              </p:spPr>
              <p:txBody>
                <a:bodyPr/>
                <a:lstStyle/>
                <a:p>
                  <a:endParaRPr lang="en-US"/>
                </a:p>
              </p:txBody>
            </p:sp>
            <p:grpSp>
              <p:nvGrpSpPr>
                <p:cNvPr id="57372" name="Group 28"/>
                <p:cNvGrpSpPr>
                  <a:grpSpLocks/>
                </p:cNvGrpSpPr>
                <p:nvPr/>
              </p:nvGrpSpPr>
              <p:grpSpPr bwMode="auto">
                <a:xfrm>
                  <a:off x="4167" y="672"/>
                  <a:ext cx="914" cy="422"/>
                  <a:chOff x="4167" y="672"/>
                  <a:chExt cx="914" cy="422"/>
                </a:xfrm>
              </p:grpSpPr>
              <p:sp>
                <p:nvSpPr>
                  <p:cNvPr id="57373" name="Rectangle 29"/>
                  <p:cNvSpPr>
                    <a:spLocks noChangeArrowheads="1"/>
                  </p:cNvSpPr>
                  <p:nvPr/>
                </p:nvSpPr>
                <p:spPr bwMode="auto">
                  <a:xfrm>
                    <a:off x="4210" y="672"/>
                    <a:ext cx="828" cy="422"/>
                  </a:xfrm>
                  <a:prstGeom prst="rect">
                    <a:avLst/>
                  </a:prstGeom>
                  <a:noFill/>
                  <a:ln w="9525">
                    <a:noFill/>
                    <a:miter lim="800000"/>
                    <a:headEnd/>
                    <a:tailEnd/>
                  </a:ln>
                  <a:effectLst/>
                </p:spPr>
                <p:txBody>
                  <a:bodyPr/>
                  <a:lstStyle/>
                  <a:p>
                    <a:pPr algn="ctr">
                      <a:spcBef>
                        <a:spcPct val="0"/>
                      </a:spcBef>
                    </a:pPr>
                    <a:r>
                      <a:rPr lang="en-US" sz="1400">
                        <a:latin typeface="Times New Roman" pitchFamily="18" charset="0"/>
                        <a:cs typeface="Times New Roman" pitchFamily="18" charset="0"/>
                      </a:rPr>
                      <a:t>Transparencia</a:t>
                    </a:r>
                    <a:endParaRPr lang="en-US" sz="1400" b="0">
                      <a:latin typeface="Arial" pitchFamily="34" charset="0"/>
                      <a:cs typeface="Arial" pitchFamily="34" charset="0"/>
                    </a:endParaRPr>
                  </a:p>
                  <a:p>
                    <a:pPr algn="ctr" eaLnBrk="0" hangingPunct="0">
                      <a:spcBef>
                        <a:spcPct val="0"/>
                      </a:spcBef>
                    </a:pPr>
                    <a:endParaRPr lang="en-US" sz="1400" b="0">
                      <a:latin typeface="Times New Roman" pitchFamily="18" charset="0"/>
                    </a:endParaRPr>
                  </a:p>
                </p:txBody>
              </p:sp>
              <p:sp>
                <p:nvSpPr>
                  <p:cNvPr id="57374" name="Rectangle 30"/>
                  <p:cNvSpPr>
                    <a:spLocks noChangeArrowheads="1"/>
                  </p:cNvSpPr>
                  <p:nvPr/>
                </p:nvSpPr>
                <p:spPr bwMode="auto">
                  <a:xfrm>
                    <a:off x="4167" y="672"/>
                    <a:ext cx="914" cy="422"/>
                  </a:xfrm>
                  <a:prstGeom prst="rect">
                    <a:avLst/>
                  </a:prstGeom>
                  <a:noFill/>
                  <a:ln w="7">
                    <a:solidFill>
                      <a:srgbClr val="A0A0A0"/>
                    </a:solidFill>
                    <a:miter lim="800000"/>
                    <a:headEnd/>
                    <a:tailEnd/>
                  </a:ln>
                  <a:effectLst/>
                </p:spPr>
                <p:txBody>
                  <a:bodyPr/>
                  <a:lstStyle/>
                  <a:p>
                    <a:endParaRPr lang="en-US"/>
                  </a:p>
                </p:txBody>
              </p:sp>
            </p:grpSp>
          </p:grpSp>
          <p:grpSp>
            <p:nvGrpSpPr>
              <p:cNvPr id="57375" name="Group 31"/>
              <p:cNvGrpSpPr>
                <a:grpSpLocks/>
              </p:cNvGrpSpPr>
              <p:nvPr/>
            </p:nvGrpSpPr>
            <p:grpSpPr bwMode="auto">
              <a:xfrm>
                <a:off x="0" y="1094"/>
                <a:ext cx="1425" cy="422"/>
                <a:chOff x="0" y="1094"/>
                <a:chExt cx="1425" cy="422"/>
              </a:xfrm>
            </p:grpSpPr>
            <p:sp>
              <p:nvSpPr>
                <p:cNvPr id="57376" name="Rectangle 32"/>
                <p:cNvSpPr>
                  <a:spLocks noChangeArrowheads="1"/>
                </p:cNvSpPr>
                <p:nvPr/>
              </p:nvSpPr>
              <p:spPr bwMode="auto">
                <a:xfrm>
                  <a:off x="0" y="1094"/>
                  <a:ext cx="1425" cy="422"/>
                </a:xfrm>
                <a:prstGeom prst="rect">
                  <a:avLst/>
                </a:prstGeom>
                <a:noFill/>
                <a:ln w="9525">
                  <a:noFill/>
                  <a:miter lim="800000"/>
                  <a:headEnd/>
                  <a:tailEnd/>
                </a:ln>
                <a:effectLst/>
              </p:spPr>
              <p:txBody>
                <a:bodyPr/>
                <a:lstStyle/>
                <a:p>
                  <a:endParaRPr lang="en-US"/>
                </a:p>
              </p:txBody>
            </p:sp>
            <p:grpSp>
              <p:nvGrpSpPr>
                <p:cNvPr id="57377" name="Group 33"/>
                <p:cNvGrpSpPr>
                  <a:grpSpLocks/>
                </p:cNvGrpSpPr>
                <p:nvPr/>
              </p:nvGrpSpPr>
              <p:grpSpPr bwMode="auto">
                <a:xfrm>
                  <a:off x="0" y="1094"/>
                  <a:ext cx="1425" cy="422"/>
                  <a:chOff x="0" y="1094"/>
                  <a:chExt cx="1425" cy="422"/>
                </a:xfrm>
              </p:grpSpPr>
              <p:sp>
                <p:nvSpPr>
                  <p:cNvPr id="57378" name="Rectangle 34"/>
                  <p:cNvSpPr>
                    <a:spLocks noChangeArrowheads="1"/>
                  </p:cNvSpPr>
                  <p:nvPr/>
                </p:nvSpPr>
                <p:spPr bwMode="auto">
                  <a:xfrm>
                    <a:off x="43" y="1094"/>
                    <a:ext cx="1339" cy="422"/>
                  </a:xfrm>
                  <a:prstGeom prst="rect">
                    <a:avLst/>
                  </a:prstGeom>
                  <a:noFill/>
                  <a:ln w="9525">
                    <a:noFill/>
                    <a:miter lim="800000"/>
                    <a:headEnd/>
                    <a:tailEnd/>
                  </a:ln>
                  <a:effectLst/>
                </p:spPr>
                <p:txBody>
                  <a:bodyPr/>
                  <a:lstStyle/>
                  <a:p>
                    <a:pPr>
                      <a:spcBef>
                        <a:spcPct val="0"/>
                      </a:spcBef>
                    </a:pPr>
                    <a:r>
                      <a:rPr lang="en-US" sz="1400">
                        <a:latin typeface="Times New Roman" pitchFamily="18" charset="0"/>
                        <a:cs typeface="Times New Roman" pitchFamily="18" charset="0"/>
                      </a:rPr>
                      <a:t>Países en desarrollo</a:t>
                    </a:r>
                    <a:endParaRPr lang="en-US" sz="1400" b="0">
                      <a:latin typeface="Arial" pitchFamily="34" charset="0"/>
                      <a:cs typeface="Arial" pitchFamily="34" charset="0"/>
                    </a:endParaRPr>
                  </a:p>
                  <a:p>
                    <a:pPr eaLnBrk="0" hangingPunct="0">
                      <a:spcBef>
                        <a:spcPct val="0"/>
                      </a:spcBef>
                    </a:pPr>
                    <a:endParaRPr lang="en-US" sz="1400" b="0">
                      <a:latin typeface="Times New Roman" pitchFamily="18" charset="0"/>
                    </a:endParaRPr>
                  </a:p>
                </p:txBody>
              </p:sp>
              <p:sp>
                <p:nvSpPr>
                  <p:cNvPr id="57379" name="Rectangle 35"/>
                  <p:cNvSpPr>
                    <a:spLocks noChangeArrowheads="1"/>
                  </p:cNvSpPr>
                  <p:nvPr/>
                </p:nvSpPr>
                <p:spPr bwMode="auto">
                  <a:xfrm>
                    <a:off x="0" y="1094"/>
                    <a:ext cx="1425" cy="422"/>
                  </a:xfrm>
                  <a:prstGeom prst="rect">
                    <a:avLst/>
                  </a:prstGeom>
                  <a:noFill/>
                  <a:ln w="7">
                    <a:solidFill>
                      <a:srgbClr val="A0A0A0"/>
                    </a:solidFill>
                    <a:miter lim="800000"/>
                    <a:headEnd/>
                    <a:tailEnd/>
                  </a:ln>
                  <a:effectLst/>
                </p:spPr>
                <p:txBody>
                  <a:bodyPr/>
                  <a:lstStyle/>
                  <a:p>
                    <a:endParaRPr lang="en-US"/>
                  </a:p>
                </p:txBody>
              </p:sp>
            </p:grpSp>
          </p:grpSp>
          <p:grpSp>
            <p:nvGrpSpPr>
              <p:cNvPr id="57380" name="Group 36"/>
              <p:cNvGrpSpPr>
                <a:grpSpLocks/>
              </p:cNvGrpSpPr>
              <p:nvPr/>
            </p:nvGrpSpPr>
            <p:grpSpPr bwMode="auto">
              <a:xfrm>
                <a:off x="1425" y="1094"/>
                <a:ext cx="626" cy="422"/>
                <a:chOff x="1425" y="1094"/>
                <a:chExt cx="626" cy="422"/>
              </a:xfrm>
            </p:grpSpPr>
            <p:sp>
              <p:nvSpPr>
                <p:cNvPr id="57381" name="Rectangle 37"/>
                <p:cNvSpPr>
                  <a:spLocks noChangeArrowheads="1"/>
                </p:cNvSpPr>
                <p:nvPr/>
              </p:nvSpPr>
              <p:spPr bwMode="auto">
                <a:xfrm>
                  <a:off x="1468" y="1094"/>
                  <a:ext cx="540" cy="422"/>
                </a:xfrm>
                <a:prstGeom prst="rect">
                  <a:avLst/>
                </a:prstGeom>
                <a:noFill/>
                <a:ln w="9525">
                  <a:noFill/>
                  <a:miter lim="800000"/>
                  <a:headEnd/>
                  <a:tailEnd/>
                </a:ln>
                <a:effectLst/>
              </p:spPr>
              <p:txBody>
                <a:bodyPr/>
                <a:lstStyle/>
                <a:p>
                  <a:pPr algn="ctr">
                    <a:spcBef>
                      <a:spcPct val="0"/>
                    </a:spcBef>
                  </a:pPr>
                  <a:r>
                    <a:rPr lang="en-US" sz="1600">
                      <a:latin typeface="Times New Roman" pitchFamily="18" charset="0"/>
                      <a:cs typeface="Times New Roman" pitchFamily="18" charset="0"/>
                    </a:rPr>
                    <a:t>2,0</a:t>
                  </a:r>
                  <a:endParaRPr lang="en-US" sz="1600">
                    <a:latin typeface="Arial" pitchFamily="34" charset="0"/>
                    <a:cs typeface="Arial" pitchFamily="34" charset="0"/>
                  </a:endParaRPr>
                </a:p>
                <a:p>
                  <a:pPr algn="ctr" eaLnBrk="0" hangingPunct="0">
                    <a:spcBef>
                      <a:spcPct val="0"/>
                    </a:spcBef>
                  </a:pPr>
                  <a:endParaRPr lang="en-US" sz="1600">
                    <a:latin typeface="Times New Roman" pitchFamily="18" charset="0"/>
                  </a:endParaRPr>
                </a:p>
              </p:txBody>
            </p:sp>
            <p:sp>
              <p:nvSpPr>
                <p:cNvPr id="57382" name="Rectangle 38"/>
                <p:cNvSpPr>
                  <a:spLocks noChangeArrowheads="1"/>
                </p:cNvSpPr>
                <p:nvPr/>
              </p:nvSpPr>
              <p:spPr bwMode="auto">
                <a:xfrm>
                  <a:off x="1425" y="1094"/>
                  <a:ext cx="626" cy="422"/>
                </a:xfrm>
                <a:prstGeom prst="rect">
                  <a:avLst/>
                </a:prstGeom>
                <a:noFill/>
                <a:ln w="7">
                  <a:solidFill>
                    <a:srgbClr val="A0A0A0"/>
                  </a:solidFill>
                  <a:miter lim="800000"/>
                  <a:headEnd/>
                  <a:tailEnd/>
                </a:ln>
                <a:effectLst/>
              </p:spPr>
              <p:txBody>
                <a:bodyPr/>
                <a:lstStyle/>
                <a:p>
                  <a:endParaRPr lang="en-US"/>
                </a:p>
              </p:txBody>
            </p:sp>
          </p:grpSp>
          <p:grpSp>
            <p:nvGrpSpPr>
              <p:cNvPr id="57383" name="Group 39"/>
              <p:cNvGrpSpPr>
                <a:grpSpLocks/>
              </p:cNvGrpSpPr>
              <p:nvPr/>
            </p:nvGrpSpPr>
            <p:grpSpPr bwMode="auto">
              <a:xfrm>
                <a:off x="2051" y="1094"/>
                <a:ext cx="1022" cy="422"/>
                <a:chOff x="2051" y="1094"/>
                <a:chExt cx="1022" cy="422"/>
              </a:xfrm>
            </p:grpSpPr>
            <p:sp>
              <p:nvSpPr>
                <p:cNvPr id="57384" name="Rectangle 40"/>
                <p:cNvSpPr>
                  <a:spLocks noChangeArrowheads="1"/>
                </p:cNvSpPr>
                <p:nvPr/>
              </p:nvSpPr>
              <p:spPr bwMode="auto">
                <a:xfrm>
                  <a:off x="2094" y="1094"/>
                  <a:ext cx="936" cy="422"/>
                </a:xfrm>
                <a:prstGeom prst="rect">
                  <a:avLst/>
                </a:prstGeom>
                <a:noFill/>
                <a:ln w="9525">
                  <a:noFill/>
                  <a:miter lim="800000"/>
                  <a:headEnd/>
                  <a:tailEnd/>
                </a:ln>
                <a:effectLst/>
              </p:spPr>
              <p:txBody>
                <a:bodyPr/>
                <a:lstStyle/>
                <a:p>
                  <a:pPr algn="ctr">
                    <a:spcBef>
                      <a:spcPct val="0"/>
                    </a:spcBef>
                  </a:pPr>
                  <a:r>
                    <a:rPr lang="en-US" sz="1600">
                      <a:latin typeface="Times New Roman" pitchFamily="18" charset="0"/>
                      <a:cs typeface="Times New Roman" pitchFamily="18" charset="0"/>
                    </a:rPr>
                    <a:t>0,6</a:t>
                  </a:r>
                  <a:endParaRPr lang="en-US" sz="1600">
                    <a:latin typeface="Arial" pitchFamily="34" charset="0"/>
                    <a:cs typeface="Arial" pitchFamily="34" charset="0"/>
                  </a:endParaRPr>
                </a:p>
                <a:p>
                  <a:pPr algn="ctr" eaLnBrk="0" hangingPunct="0">
                    <a:spcBef>
                      <a:spcPct val="0"/>
                    </a:spcBef>
                  </a:pPr>
                  <a:endParaRPr lang="en-US" sz="1600">
                    <a:latin typeface="Times New Roman" pitchFamily="18" charset="0"/>
                  </a:endParaRPr>
                </a:p>
              </p:txBody>
            </p:sp>
            <p:sp>
              <p:nvSpPr>
                <p:cNvPr id="57385" name="Rectangle 41"/>
                <p:cNvSpPr>
                  <a:spLocks noChangeArrowheads="1"/>
                </p:cNvSpPr>
                <p:nvPr/>
              </p:nvSpPr>
              <p:spPr bwMode="auto">
                <a:xfrm>
                  <a:off x="2051" y="1094"/>
                  <a:ext cx="1022" cy="422"/>
                </a:xfrm>
                <a:prstGeom prst="rect">
                  <a:avLst/>
                </a:prstGeom>
                <a:noFill/>
                <a:ln w="7">
                  <a:solidFill>
                    <a:srgbClr val="A0A0A0"/>
                  </a:solidFill>
                  <a:miter lim="800000"/>
                  <a:headEnd/>
                  <a:tailEnd/>
                </a:ln>
                <a:effectLst/>
              </p:spPr>
              <p:txBody>
                <a:bodyPr/>
                <a:lstStyle/>
                <a:p>
                  <a:endParaRPr lang="en-US"/>
                </a:p>
              </p:txBody>
            </p:sp>
          </p:grpSp>
          <p:grpSp>
            <p:nvGrpSpPr>
              <p:cNvPr id="57386" name="Group 42"/>
              <p:cNvGrpSpPr>
                <a:grpSpLocks/>
              </p:cNvGrpSpPr>
              <p:nvPr/>
            </p:nvGrpSpPr>
            <p:grpSpPr bwMode="auto">
              <a:xfrm>
                <a:off x="3073" y="1094"/>
                <a:ext cx="1094" cy="422"/>
                <a:chOff x="3073" y="1094"/>
                <a:chExt cx="1094" cy="422"/>
              </a:xfrm>
            </p:grpSpPr>
            <p:sp>
              <p:nvSpPr>
                <p:cNvPr id="57387" name="Rectangle 43"/>
                <p:cNvSpPr>
                  <a:spLocks noChangeArrowheads="1"/>
                </p:cNvSpPr>
                <p:nvPr/>
              </p:nvSpPr>
              <p:spPr bwMode="auto">
                <a:xfrm>
                  <a:off x="3116" y="1094"/>
                  <a:ext cx="1008" cy="422"/>
                </a:xfrm>
                <a:prstGeom prst="rect">
                  <a:avLst/>
                </a:prstGeom>
                <a:noFill/>
                <a:ln w="9525">
                  <a:noFill/>
                  <a:miter lim="800000"/>
                  <a:headEnd/>
                  <a:tailEnd/>
                </a:ln>
                <a:effectLst/>
              </p:spPr>
              <p:txBody>
                <a:bodyPr/>
                <a:lstStyle/>
                <a:p>
                  <a:pPr algn="ctr">
                    <a:spcBef>
                      <a:spcPct val="0"/>
                    </a:spcBef>
                  </a:pPr>
                  <a:r>
                    <a:rPr lang="en-US" sz="1600">
                      <a:latin typeface="Times New Roman" pitchFamily="18" charset="0"/>
                      <a:cs typeface="Times New Roman" pitchFamily="18" charset="0"/>
                    </a:rPr>
                    <a:t>2,7</a:t>
                  </a:r>
                  <a:endParaRPr lang="en-US" sz="1600">
                    <a:latin typeface="Arial" pitchFamily="34" charset="0"/>
                    <a:cs typeface="Arial" pitchFamily="34" charset="0"/>
                  </a:endParaRPr>
                </a:p>
                <a:p>
                  <a:pPr algn="ctr" eaLnBrk="0" hangingPunct="0">
                    <a:spcBef>
                      <a:spcPct val="0"/>
                    </a:spcBef>
                  </a:pPr>
                  <a:endParaRPr lang="en-US" sz="1400" b="0">
                    <a:latin typeface="Times New Roman" pitchFamily="18" charset="0"/>
                  </a:endParaRPr>
                </a:p>
              </p:txBody>
            </p:sp>
            <p:sp>
              <p:nvSpPr>
                <p:cNvPr id="57388" name="Rectangle 44"/>
                <p:cNvSpPr>
                  <a:spLocks noChangeArrowheads="1"/>
                </p:cNvSpPr>
                <p:nvPr/>
              </p:nvSpPr>
              <p:spPr bwMode="auto">
                <a:xfrm>
                  <a:off x="3073" y="1094"/>
                  <a:ext cx="1094" cy="422"/>
                </a:xfrm>
                <a:prstGeom prst="rect">
                  <a:avLst/>
                </a:prstGeom>
                <a:noFill/>
                <a:ln w="7">
                  <a:solidFill>
                    <a:srgbClr val="A0A0A0"/>
                  </a:solidFill>
                  <a:miter lim="800000"/>
                  <a:headEnd/>
                  <a:tailEnd/>
                </a:ln>
                <a:effectLst/>
              </p:spPr>
              <p:txBody>
                <a:bodyPr/>
                <a:lstStyle/>
                <a:p>
                  <a:endParaRPr lang="en-US"/>
                </a:p>
              </p:txBody>
            </p:sp>
          </p:grpSp>
          <p:grpSp>
            <p:nvGrpSpPr>
              <p:cNvPr id="57389" name="Group 45"/>
              <p:cNvGrpSpPr>
                <a:grpSpLocks/>
              </p:cNvGrpSpPr>
              <p:nvPr/>
            </p:nvGrpSpPr>
            <p:grpSpPr bwMode="auto">
              <a:xfrm>
                <a:off x="4167" y="1094"/>
                <a:ext cx="914" cy="422"/>
                <a:chOff x="4167" y="1094"/>
                <a:chExt cx="914" cy="422"/>
              </a:xfrm>
            </p:grpSpPr>
            <p:sp>
              <p:nvSpPr>
                <p:cNvPr id="57390" name="Rectangle 46"/>
                <p:cNvSpPr>
                  <a:spLocks noChangeArrowheads="1"/>
                </p:cNvSpPr>
                <p:nvPr/>
              </p:nvSpPr>
              <p:spPr bwMode="auto">
                <a:xfrm>
                  <a:off x="4210" y="1094"/>
                  <a:ext cx="828" cy="422"/>
                </a:xfrm>
                <a:prstGeom prst="rect">
                  <a:avLst/>
                </a:prstGeom>
                <a:noFill/>
                <a:ln w="9525">
                  <a:noFill/>
                  <a:miter lim="800000"/>
                  <a:headEnd/>
                  <a:tailEnd/>
                </a:ln>
                <a:effectLst/>
              </p:spPr>
              <p:txBody>
                <a:bodyPr/>
                <a:lstStyle/>
                <a:p>
                  <a:pPr algn="ctr">
                    <a:spcBef>
                      <a:spcPct val="0"/>
                    </a:spcBef>
                  </a:pPr>
                  <a:r>
                    <a:rPr lang="en-US" sz="1600">
                      <a:latin typeface="Times New Roman" pitchFamily="18" charset="0"/>
                      <a:cs typeface="Times New Roman" pitchFamily="18" charset="0"/>
                    </a:rPr>
                    <a:t>0,3</a:t>
                  </a:r>
                  <a:endParaRPr lang="en-US" sz="1600">
                    <a:latin typeface="Arial" pitchFamily="34" charset="0"/>
                    <a:cs typeface="Arial" pitchFamily="34" charset="0"/>
                  </a:endParaRPr>
                </a:p>
                <a:p>
                  <a:pPr algn="ctr" eaLnBrk="0" hangingPunct="0">
                    <a:spcBef>
                      <a:spcPct val="0"/>
                    </a:spcBef>
                  </a:pPr>
                  <a:endParaRPr lang="en-US" sz="1600">
                    <a:latin typeface="Times New Roman" pitchFamily="18" charset="0"/>
                  </a:endParaRPr>
                </a:p>
              </p:txBody>
            </p:sp>
            <p:sp>
              <p:nvSpPr>
                <p:cNvPr id="57391" name="Rectangle 47"/>
                <p:cNvSpPr>
                  <a:spLocks noChangeArrowheads="1"/>
                </p:cNvSpPr>
                <p:nvPr/>
              </p:nvSpPr>
              <p:spPr bwMode="auto">
                <a:xfrm>
                  <a:off x="4167" y="1094"/>
                  <a:ext cx="914" cy="422"/>
                </a:xfrm>
                <a:prstGeom prst="rect">
                  <a:avLst/>
                </a:prstGeom>
                <a:noFill/>
                <a:ln w="7">
                  <a:solidFill>
                    <a:srgbClr val="A0A0A0"/>
                  </a:solidFill>
                  <a:miter lim="800000"/>
                  <a:headEnd/>
                  <a:tailEnd/>
                </a:ln>
                <a:effectLst/>
              </p:spPr>
              <p:txBody>
                <a:bodyPr/>
                <a:lstStyle/>
                <a:p>
                  <a:endParaRPr lang="en-US"/>
                </a:p>
              </p:txBody>
            </p:sp>
          </p:grpSp>
          <p:grpSp>
            <p:nvGrpSpPr>
              <p:cNvPr id="57392" name="Group 48"/>
              <p:cNvGrpSpPr>
                <a:grpSpLocks/>
              </p:cNvGrpSpPr>
              <p:nvPr/>
            </p:nvGrpSpPr>
            <p:grpSpPr bwMode="auto">
              <a:xfrm>
                <a:off x="0" y="1516"/>
                <a:ext cx="1425" cy="556"/>
                <a:chOff x="0" y="1516"/>
                <a:chExt cx="1425" cy="556"/>
              </a:xfrm>
            </p:grpSpPr>
            <p:sp>
              <p:nvSpPr>
                <p:cNvPr id="57393" name="Rectangle 49"/>
                <p:cNvSpPr>
                  <a:spLocks noChangeArrowheads="1"/>
                </p:cNvSpPr>
                <p:nvPr/>
              </p:nvSpPr>
              <p:spPr bwMode="auto">
                <a:xfrm>
                  <a:off x="0" y="1516"/>
                  <a:ext cx="1425" cy="556"/>
                </a:xfrm>
                <a:prstGeom prst="rect">
                  <a:avLst/>
                </a:prstGeom>
                <a:noFill/>
                <a:ln w="9525">
                  <a:noFill/>
                  <a:miter lim="800000"/>
                  <a:headEnd/>
                  <a:tailEnd/>
                </a:ln>
                <a:effectLst/>
              </p:spPr>
              <p:txBody>
                <a:bodyPr/>
                <a:lstStyle/>
                <a:p>
                  <a:endParaRPr lang="en-US"/>
                </a:p>
              </p:txBody>
            </p:sp>
            <p:grpSp>
              <p:nvGrpSpPr>
                <p:cNvPr id="57394" name="Group 50"/>
                <p:cNvGrpSpPr>
                  <a:grpSpLocks/>
                </p:cNvGrpSpPr>
                <p:nvPr/>
              </p:nvGrpSpPr>
              <p:grpSpPr bwMode="auto">
                <a:xfrm>
                  <a:off x="0" y="1516"/>
                  <a:ext cx="1425" cy="556"/>
                  <a:chOff x="0" y="1516"/>
                  <a:chExt cx="1425" cy="556"/>
                </a:xfrm>
              </p:grpSpPr>
              <p:sp>
                <p:nvSpPr>
                  <p:cNvPr id="57395" name="Rectangle 51"/>
                  <p:cNvSpPr>
                    <a:spLocks noChangeArrowheads="1"/>
                  </p:cNvSpPr>
                  <p:nvPr/>
                </p:nvSpPr>
                <p:spPr bwMode="auto">
                  <a:xfrm>
                    <a:off x="43" y="1516"/>
                    <a:ext cx="1339" cy="556"/>
                  </a:xfrm>
                  <a:prstGeom prst="rect">
                    <a:avLst/>
                  </a:prstGeom>
                  <a:noFill/>
                  <a:ln w="9525">
                    <a:noFill/>
                    <a:miter lim="800000"/>
                    <a:headEnd/>
                    <a:tailEnd/>
                  </a:ln>
                  <a:effectLst/>
                </p:spPr>
                <p:txBody>
                  <a:bodyPr/>
                  <a:lstStyle/>
                  <a:p>
                    <a:pPr>
                      <a:spcBef>
                        <a:spcPct val="0"/>
                      </a:spcBef>
                    </a:pPr>
                    <a:r>
                      <a:rPr lang="en-US" sz="1400">
                        <a:latin typeface="Times New Roman" pitchFamily="18" charset="0"/>
                        <a:cs typeface="Times New Roman" pitchFamily="18" charset="0"/>
                      </a:rPr>
                      <a:t>Países de América Latina</a:t>
                    </a:r>
                    <a:endParaRPr lang="en-US" sz="1400" b="0">
                      <a:latin typeface="Times New Roman" pitchFamily="18" charset="0"/>
                    </a:endParaRPr>
                  </a:p>
                </p:txBody>
              </p:sp>
              <p:sp>
                <p:nvSpPr>
                  <p:cNvPr id="57396" name="Rectangle 52"/>
                  <p:cNvSpPr>
                    <a:spLocks noChangeArrowheads="1"/>
                  </p:cNvSpPr>
                  <p:nvPr/>
                </p:nvSpPr>
                <p:spPr bwMode="auto">
                  <a:xfrm>
                    <a:off x="0" y="1516"/>
                    <a:ext cx="1425" cy="556"/>
                  </a:xfrm>
                  <a:prstGeom prst="rect">
                    <a:avLst/>
                  </a:prstGeom>
                  <a:noFill/>
                  <a:ln w="7">
                    <a:solidFill>
                      <a:srgbClr val="A0A0A0"/>
                    </a:solidFill>
                    <a:miter lim="800000"/>
                    <a:headEnd/>
                    <a:tailEnd/>
                  </a:ln>
                  <a:effectLst/>
                </p:spPr>
                <p:txBody>
                  <a:bodyPr/>
                  <a:lstStyle/>
                  <a:p>
                    <a:endParaRPr lang="en-US"/>
                  </a:p>
                </p:txBody>
              </p:sp>
            </p:grpSp>
          </p:grpSp>
          <p:grpSp>
            <p:nvGrpSpPr>
              <p:cNvPr id="57397" name="Group 53"/>
              <p:cNvGrpSpPr>
                <a:grpSpLocks/>
              </p:cNvGrpSpPr>
              <p:nvPr/>
            </p:nvGrpSpPr>
            <p:grpSpPr bwMode="auto">
              <a:xfrm>
                <a:off x="1425" y="1516"/>
                <a:ext cx="626" cy="556"/>
                <a:chOff x="1425" y="1516"/>
                <a:chExt cx="626" cy="556"/>
              </a:xfrm>
            </p:grpSpPr>
            <p:sp>
              <p:nvSpPr>
                <p:cNvPr id="57398" name="Rectangle 54"/>
                <p:cNvSpPr>
                  <a:spLocks noChangeArrowheads="1"/>
                </p:cNvSpPr>
                <p:nvPr/>
              </p:nvSpPr>
              <p:spPr bwMode="auto">
                <a:xfrm>
                  <a:off x="1468" y="1516"/>
                  <a:ext cx="540" cy="556"/>
                </a:xfrm>
                <a:prstGeom prst="rect">
                  <a:avLst/>
                </a:prstGeom>
                <a:noFill/>
                <a:ln w="9525">
                  <a:noFill/>
                  <a:miter lim="800000"/>
                  <a:headEnd/>
                  <a:tailEnd/>
                </a:ln>
                <a:effectLst/>
              </p:spPr>
              <p:txBody>
                <a:bodyPr/>
                <a:lstStyle/>
                <a:p>
                  <a:pPr algn="ctr">
                    <a:spcBef>
                      <a:spcPct val="0"/>
                    </a:spcBef>
                  </a:pPr>
                  <a:r>
                    <a:rPr lang="en-US" sz="1600">
                      <a:latin typeface="Times New Roman" pitchFamily="18" charset="0"/>
                      <a:cs typeface="Times New Roman" pitchFamily="18" charset="0"/>
                    </a:rPr>
                    <a:t>1,6</a:t>
                  </a:r>
                  <a:endParaRPr lang="en-US" sz="1600">
                    <a:latin typeface="Times New Roman" pitchFamily="18" charset="0"/>
                  </a:endParaRPr>
                </a:p>
              </p:txBody>
            </p:sp>
            <p:sp>
              <p:nvSpPr>
                <p:cNvPr id="57399" name="Rectangle 55"/>
                <p:cNvSpPr>
                  <a:spLocks noChangeArrowheads="1"/>
                </p:cNvSpPr>
                <p:nvPr/>
              </p:nvSpPr>
              <p:spPr bwMode="auto">
                <a:xfrm>
                  <a:off x="1425" y="1516"/>
                  <a:ext cx="626" cy="556"/>
                </a:xfrm>
                <a:prstGeom prst="rect">
                  <a:avLst/>
                </a:prstGeom>
                <a:noFill/>
                <a:ln w="7">
                  <a:solidFill>
                    <a:srgbClr val="A0A0A0"/>
                  </a:solidFill>
                  <a:miter lim="800000"/>
                  <a:headEnd/>
                  <a:tailEnd/>
                </a:ln>
                <a:effectLst/>
              </p:spPr>
              <p:txBody>
                <a:bodyPr/>
                <a:lstStyle/>
                <a:p>
                  <a:endParaRPr lang="en-US"/>
                </a:p>
              </p:txBody>
            </p:sp>
          </p:grpSp>
          <p:grpSp>
            <p:nvGrpSpPr>
              <p:cNvPr id="57400" name="Group 56"/>
              <p:cNvGrpSpPr>
                <a:grpSpLocks/>
              </p:cNvGrpSpPr>
              <p:nvPr/>
            </p:nvGrpSpPr>
            <p:grpSpPr bwMode="auto">
              <a:xfrm>
                <a:off x="2051" y="1516"/>
                <a:ext cx="1022" cy="556"/>
                <a:chOff x="2051" y="1516"/>
                <a:chExt cx="1022" cy="556"/>
              </a:xfrm>
            </p:grpSpPr>
            <p:sp>
              <p:nvSpPr>
                <p:cNvPr id="57401" name="Rectangle 57"/>
                <p:cNvSpPr>
                  <a:spLocks noChangeArrowheads="1"/>
                </p:cNvSpPr>
                <p:nvPr/>
              </p:nvSpPr>
              <p:spPr bwMode="auto">
                <a:xfrm>
                  <a:off x="2094" y="1516"/>
                  <a:ext cx="936" cy="556"/>
                </a:xfrm>
                <a:prstGeom prst="rect">
                  <a:avLst/>
                </a:prstGeom>
                <a:noFill/>
                <a:ln w="9525">
                  <a:noFill/>
                  <a:miter lim="800000"/>
                  <a:headEnd/>
                  <a:tailEnd/>
                </a:ln>
                <a:effectLst/>
              </p:spPr>
              <p:txBody>
                <a:bodyPr/>
                <a:lstStyle/>
                <a:p>
                  <a:pPr algn="ctr">
                    <a:spcBef>
                      <a:spcPct val="0"/>
                    </a:spcBef>
                  </a:pPr>
                  <a:r>
                    <a:rPr lang="en-US" sz="1600">
                      <a:latin typeface="Times New Roman" pitchFamily="18" charset="0"/>
                      <a:cs typeface="Times New Roman" pitchFamily="18" charset="0"/>
                    </a:rPr>
                    <a:t>2,4*</a:t>
                  </a:r>
                  <a:endParaRPr lang="en-US" sz="1600">
                    <a:latin typeface="Times New Roman" pitchFamily="18" charset="0"/>
                  </a:endParaRPr>
                </a:p>
              </p:txBody>
            </p:sp>
            <p:sp>
              <p:nvSpPr>
                <p:cNvPr id="57402" name="Rectangle 58"/>
                <p:cNvSpPr>
                  <a:spLocks noChangeArrowheads="1"/>
                </p:cNvSpPr>
                <p:nvPr/>
              </p:nvSpPr>
              <p:spPr bwMode="auto">
                <a:xfrm>
                  <a:off x="2051" y="1516"/>
                  <a:ext cx="1022" cy="556"/>
                </a:xfrm>
                <a:prstGeom prst="rect">
                  <a:avLst/>
                </a:prstGeom>
                <a:noFill/>
                <a:ln w="7">
                  <a:solidFill>
                    <a:srgbClr val="A0A0A0"/>
                  </a:solidFill>
                  <a:miter lim="800000"/>
                  <a:headEnd/>
                  <a:tailEnd/>
                </a:ln>
                <a:effectLst/>
              </p:spPr>
              <p:txBody>
                <a:bodyPr/>
                <a:lstStyle/>
                <a:p>
                  <a:endParaRPr lang="en-US"/>
                </a:p>
              </p:txBody>
            </p:sp>
          </p:grpSp>
          <p:grpSp>
            <p:nvGrpSpPr>
              <p:cNvPr id="57403" name="Group 59"/>
              <p:cNvGrpSpPr>
                <a:grpSpLocks/>
              </p:cNvGrpSpPr>
              <p:nvPr/>
            </p:nvGrpSpPr>
            <p:grpSpPr bwMode="auto">
              <a:xfrm>
                <a:off x="3073" y="1516"/>
                <a:ext cx="1094" cy="556"/>
                <a:chOff x="3073" y="1516"/>
                <a:chExt cx="1094" cy="556"/>
              </a:xfrm>
            </p:grpSpPr>
            <p:sp>
              <p:nvSpPr>
                <p:cNvPr id="57404" name="Rectangle 60"/>
                <p:cNvSpPr>
                  <a:spLocks noChangeArrowheads="1"/>
                </p:cNvSpPr>
                <p:nvPr/>
              </p:nvSpPr>
              <p:spPr bwMode="auto">
                <a:xfrm>
                  <a:off x="3116" y="1516"/>
                  <a:ext cx="1008" cy="556"/>
                </a:xfrm>
                <a:prstGeom prst="rect">
                  <a:avLst/>
                </a:prstGeom>
                <a:noFill/>
                <a:ln w="9525">
                  <a:noFill/>
                  <a:miter lim="800000"/>
                  <a:headEnd/>
                  <a:tailEnd/>
                </a:ln>
                <a:effectLst/>
              </p:spPr>
              <p:txBody>
                <a:bodyPr/>
                <a:lstStyle/>
                <a:p>
                  <a:pPr algn="ctr">
                    <a:spcBef>
                      <a:spcPct val="0"/>
                    </a:spcBef>
                  </a:pPr>
                  <a:r>
                    <a:rPr lang="en-US" sz="1600">
                      <a:latin typeface="Times New Roman" pitchFamily="18" charset="0"/>
                      <a:cs typeface="Times New Roman" pitchFamily="18" charset="0"/>
                    </a:rPr>
                    <a:t>2,2</a:t>
                  </a:r>
                  <a:endParaRPr lang="en-US" sz="1600">
                    <a:latin typeface="Times New Roman" pitchFamily="18" charset="0"/>
                  </a:endParaRPr>
                </a:p>
              </p:txBody>
            </p:sp>
            <p:sp>
              <p:nvSpPr>
                <p:cNvPr id="57405" name="Rectangle 61"/>
                <p:cNvSpPr>
                  <a:spLocks noChangeArrowheads="1"/>
                </p:cNvSpPr>
                <p:nvPr/>
              </p:nvSpPr>
              <p:spPr bwMode="auto">
                <a:xfrm>
                  <a:off x="3073" y="1516"/>
                  <a:ext cx="1094" cy="556"/>
                </a:xfrm>
                <a:prstGeom prst="rect">
                  <a:avLst/>
                </a:prstGeom>
                <a:noFill/>
                <a:ln w="7">
                  <a:solidFill>
                    <a:srgbClr val="A0A0A0"/>
                  </a:solidFill>
                  <a:miter lim="800000"/>
                  <a:headEnd/>
                  <a:tailEnd/>
                </a:ln>
                <a:effectLst/>
              </p:spPr>
              <p:txBody>
                <a:bodyPr/>
                <a:lstStyle/>
                <a:p>
                  <a:endParaRPr lang="en-US"/>
                </a:p>
              </p:txBody>
            </p:sp>
          </p:grpSp>
          <p:grpSp>
            <p:nvGrpSpPr>
              <p:cNvPr id="57406" name="Group 62"/>
              <p:cNvGrpSpPr>
                <a:grpSpLocks/>
              </p:cNvGrpSpPr>
              <p:nvPr/>
            </p:nvGrpSpPr>
            <p:grpSpPr bwMode="auto">
              <a:xfrm>
                <a:off x="4167" y="1516"/>
                <a:ext cx="914" cy="556"/>
                <a:chOff x="4167" y="1516"/>
                <a:chExt cx="914" cy="556"/>
              </a:xfrm>
            </p:grpSpPr>
            <p:sp>
              <p:nvSpPr>
                <p:cNvPr id="57407" name="Rectangle 63"/>
                <p:cNvSpPr>
                  <a:spLocks noChangeArrowheads="1"/>
                </p:cNvSpPr>
                <p:nvPr/>
              </p:nvSpPr>
              <p:spPr bwMode="auto">
                <a:xfrm>
                  <a:off x="4210" y="1516"/>
                  <a:ext cx="828" cy="556"/>
                </a:xfrm>
                <a:prstGeom prst="rect">
                  <a:avLst/>
                </a:prstGeom>
                <a:noFill/>
                <a:ln w="9525">
                  <a:noFill/>
                  <a:miter lim="800000"/>
                  <a:headEnd/>
                  <a:tailEnd/>
                </a:ln>
                <a:effectLst/>
              </p:spPr>
              <p:txBody>
                <a:bodyPr/>
                <a:lstStyle/>
                <a:p>
                  <a:pPr algn="ctr">
                    <a:spcBef>
                      <a:spcPct val="0"/>
                    </a:spcBef>
                  </a:pPr>
                  <a:r>
                    <a:rPr lang="en-US" sz="1600">
                      <a:latin typeface="Times New Roman" pitchFamily="18" charset="0"/>
                      <a:cs typeface="Times New Roman" pitchFamily="18" charset="0"/>
                    </a:rPr>
                    <a:t>0,2</a:t>
                  </a:r>
                  <a:endParaRPr lang="en-US" sz="1600">
                    <a:latin typeface="Times New Roman" pitchFamily="18" charset="0"/>
                  </a:endParaRPr>
                </a:p>
              </p:txBody>
            </p:sp>
            <p:sp>
              <p:nvSpPr>
                <p:cNvPr id="57408" name="Rectangle 64"/>
                <p:cNvSpPr>
                  <a:spLocks noChangeArrowheads="1"/>
                </p:cNvSpPr>
                <p:nvPr/>
              </p:nvSpPr>
              <p:spPr bwMode="auto">
                <a:xfrm>
                  <a:off x="4167" y="1516"/>
                  <a:ext cx="914" cy="556"/>
                </a:xfrm>
                <a:prstGeom prst="rect">
                  <a:avLst/>
                </a:prstGeom>
                <a:noFill/>
                <a:ln w="7">
                  <a:solidFill>
                    <a:srgbClr val="A0A0A0"/>
                  </a:solidFill>
                  <a:miter lim="800000"/>
                  <a:headEnd/>
                  <a:tailEnd/>
                </a:ln>
                <a:effectLst/>
              </p:spPr>
              <p:txBody>
                <a:bodyPr/>
                <a:lstStyle/>
                <a:p>
                  <a:endParaRPr lang="en-US"/>
                </a:p>
              </p:txBody>
            </p:sp>
          </p:grpSp>
        </p:grpSp>
        <p:sp>
          <p:nvSpPr>
            <p:cNvPr id="57409" name="Rectangle 65"/>
            <p:cNvSpPr>
              <a:spLocks noChangeArrowheads="1"/>
            </p:cNvSpPr>
            <p:nvPr/>
          </p:nvSpPr>
          <p:spPr bwMode="auto">
            <a:xfrm>
              <a:off x="-3" y="669"/>
              <a:ext cx="5087" cy="1406"/>
            </a:xfrm>
            <a:prstGeom prst="rect">
              <a:avLst/>
            </a:prstGeom>
            <a:noFill/>
            <a:ln w="9525">
              <a:solidFill>
                <a:srgbClr val="A0A0A0"/>
              </a:solidFill>
              <a:miter lim="800000"/>
              <a:headEnd/>
              <a:tailEnd/>
            </a:ln>
            <a:effectLst/>
          </p:spPr>
          <p:txBody>
            <a:bodyPr/>
            <a:lstStyle/>
            <a:p>
              <a:pPr eaLnBrk="0" hangingPunct="0">
                <a:spcBef>
                  <a:spcPct val="0"/>
                </a:spcBef>
              </a:pPr>
              <a:endParaRPr lang="es-MX" sz="1800">
                <a:latin typeface="Arial" pitchFamily="34" charset="0"/>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Text Box 8"/>
          <p:cNvSpPr txBox="1">
            <a:spLocks noChangeArrowheads="1"/>
          </p:cNvSpPr>
          <p:nvPr/>
        </p:nvSpPr>
        <p:spPr bwMode="auto">
          <a:xfrm>
            <a:off x="4876800" y="2057400"/>
            <a:ext cx="4267200" cy="457200"/>
          </a:xfrm>
          <a:prstGeom prst="rect">
            <a:avLst/>
          </a:prstGeom>
          <a:noFill/>
          <a:ln w="9525">
            <a:noFill/>
            <a:miter lim="800000"/>
            <a:headEnd/>
            <a:tailEnd/>
          </a:ln>
          <a:effectLst/>
        </p:spPr>
        <p:txBody>
          <a:bodyPr>
            <a:spAutoFit/>
          </a:bodyPr>
          <a:lstStyle/>
          <a:p>
            <a:pPr>
              <a:spcBef>
                <a:spcPct val="50000"/>
              </a:spcBef>
            </a:pPr>
            <a:endParaRPr lang="es-MX" b="0">
              <a:solidFill>
                <a:schemeClr val="tx2"/>
              </a:solidFill>
              <a:latin typeface="Times New Roman" pitchFamily="18" charset="0"/>
            </a:endParaRPr>
          </a:p>
        </p:txBody>
      </p:sp>
      <p:sp>
        <p:nvSpPr>
          <p:cNvPr id="15372" name="Text Box 12"/>
          <p:cNvSpPr txBox="1">
            <a:spLocks noChangeArrowheads="1"/>
          </p:cNvSpPr>
          <p:nvPr/>
        </p:nvSpPr>
        <p:spPr bwMode="auto">
          <a:xfrm>
            <a:off x="0" y="4191000"/>
            <a:ext cx="4495800" cy="457200"/>
          </a:xfrm>
          <a:prstGeom prst="rect">
            <a:avLst/>
          </a:prstGeom>
          <a:noFill/>
          <a:ln w="9525">
            <a:noFill/>
            <a:miter lim="800000"/>
            <a:headEnd/>
            <a:tailEnd/>
          </a:ln>
          <a:effectLst/>
        </p:spPr>
        <p:txBody>
          <a:bodyPr>
            <a:spAutoFit/>
          </a:bodyPr>
          <a:lstStyle/>
          <a:p>
            <a:pPr>
              <a:spcBef>
                <a:spcPct val="50000"/>
              </a:spcBef>
            </a:pPr>
            <a:endParaRPr lang="es-MX" b="0">
              <a:solidFill>
                <a:schemeClr val="tx2"/>
              </a:solidFill>
              <a:latin typeface="Times New Roman" pitchFamily="18" charset="0"/>
            </a:endParaRPr>
          </a:p>
        </p:txBody>
      </p:sp>
      <p:pic>
        <p:nvPicPr>
          <p:cNvPr id="15377" name="Picture 17"/>
          <p:cNvPicPr>
            <a:picLocks noChangeAspect="1" noChangeArrowheads="1"/>
          </p:cNvPicPr>
          <p:nvPr/>
        </p:nvPicPr>
        <p:blipFill>
          <a:blip r:embed="rId2" cstate="print"/>
          <a:srcRect/>
          <a:stretch>
            <a:fillRect/>
          </a:stretch>
        </p:blipFill>
        <p:spPr bwMode="auto">
          <a:xfrm>
            <a:off x="304800" y="1676400"/>
            <a:ext cx="8610600" cy="4830763"/>
          </a:xfrm>
          <a:prstGeom prst="rect">
            <a:avLst/>
          </a:prstGeom>
          <a:noFill/>
          <a:ln w="9525">
            <a:noFill/>
            <a:miter lim="800000"/>
            <a:headEnd/>
            <a:tailEnd/>
          </a:ln>
          <a:effectLst/>
        </p:spPr>
      </p:pic>
      <p:sp>
        <p:nvSpPr>
          <p:cNvPr id="15378" name="Rectangle 18"/>
          <p:cNvSpPr>
            <a:spLocks noGrp="1" noChangeArrowheads="1"/>
          </p:cNvSpPr>
          <p:nvPr>
            <p:ph type="title"/>
          </p:nvPr>
        </p:nvSpPr>
        <p:spPr/>
        <p:txBody>
          <a:bodyPr/>
          <a:lstStyle/>
          <a:p>
            <a:r>
              <a:rPr lang="es-AR"/>
              <a:t>Instituciones fiscales y resultados fiscales.  Índice compuesto</a:t>
            </a:r>
          </a:p>
        </p:txBody>
      </p:sp>
    </p:spTree>
  </p:cSld>
  <p:clrMapOvr>
    <a:masterClrMapping/>
  </p:clrMapOvr>
</p:sld>
</file>

<file path=ppt/theme/theme1.xml><?xml version="1.0" encoding="utf-8"?>
<a:theme xmlns:a="http://schemas.openxmlformats.org/drawingml/2006/main" name="OVE_Powerpoint_Template">
  <a:themeElements>
    <a:clrScheme name="OVE_Powerpoint_Template 8">
      <a:dk1>
        <a:srgbClr val="414141"/>
      </a:dk1>
      <a:lt1>
        <a:srgbClr val="FFFFFF"/>
      </a:lt1>
      <a:dk2>
        <a:srgbClr val="892134"/>
      </a:dk2>
      <a:lt2>
        <a:srgbClr val="F0AA24"/>
      </a:lt2>
      <a:accent1>
        <a:srgbClr val="002F5D"/>
      </a:accent1>
      <a:accent2>
        <a:srgbClr val="508E98"/>
      </a:accent2>
      <a:accent3>
        <a:srgbClr val="FFFFFF"/>
      </a:accent3>
      <a:accent4>
        <a:srgbClr val="363636"/>
      </a:accent4>
      <a:accent5>
        <a:srgbClr val="AAADB6"/>
      </a:accent5>
      <a:accent6>
        <a:srgbClr val="488089"/>
      </a:accent6>
      <a:hlink>
        <a:srgbClr val="704265"/>
      </a:hlink>
      <a:folHlink>
        <a:srgbClr val="A9AB87"/>
      </a:folHlink>
    </a:clrScheme>
    <a:fontScheme name="OVE_Powerpoint_Template">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OVE_Powerpoint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VE_Powerpoint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VE_Powerpoint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VE_Powerpoint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VE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VE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VE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VE_Powerpoint_Template 8">
        <a:dk1>
          <a:srgbClr val="414141"/>
        </a:dk1>
        <a:lt1>
          <a:srgbClr val="FFFFFF"/>
        </a:lt1>
        <a:dk2>
          <a:srgbClr val="892134"/>
        </a:dk2>
        <a:lt2>
          <a:srgbClr val="F0AA24"/>
        </a:lt2>
        <a:accent1>
          <a:srgbClr val="002F5D"/>
        </a:accent1>
        <a:accent2>
          <a:srgbClr val="508E98"/>
        </a:accent2>
        <a:accent3>
          <a:srgbClr val="FFFFFF"/>
        </a:accent3>
        <a:accent4>
          <a:srgbClr val="363636"/>
        </a:accent4>
        <a:accent5>
          <a:srgbClr val="AAADB6"/>
        </a:accent5>
        <a:accent6>
          <a:srgbClr val="488089"/>
        </a:accent6>
        <a:hlink>
          <a:srgbClr val="704265"/>
        </a:hlink>
        <a:folHlink>
          <a:srgbClr val="A9AB8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::ODMA\PCDOCS\IDBDOCS_CARLOSSC\1\1</Template>
  <TotalTime>3263</TotalTime>
  <Words>1025</Words>
  <Application>Microsoft Office PowerPoint</Application>
  <PresentationFormat>On-screen Show (4:3)</PresentationFormat>
  <Paragraphs>145</Paragraphs>
  <Slides>15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Times New Roman</vt:lpstr>
      <vt:lpstr>Arial</vt:lpstr>
      <vt:lpstr>Arial Narrow</vt:lpstr>
      <vt:lpstr>Webdings</vt:lpstr>
      <vt:lpstr>Wingdings 2</vt:lpstr>
      <vt:lpstr>Wingdings</vt:lpstr>
      <vt:lpstr>Garamond</vt:lpstr>
      <vt:lpstr>OVE_Powerpoint_Template</vt:lpstr>
      <vt:lpstr>Base de datos de prácticas y procedimientos presupuestarios.</vt:lpstr>
      <vt:lpstr>Objetivo</vt:lpstr>
      <vt:lpstr>Contenido</vt:lpstr>
      <vt:lpstr>Ejemplo de contenido – Parte 2</vt:lpstr>
      <vt:lpstr>Qué es? Qué no es?</vt:lpstr>
      <vt:lpstr>“Prácticas estándar”.  Ejemplo 1: Tamaño de la Oficina de Presupuesto</vt:lpstr>
      <vt:lpstr>“Prácticas estándar”. Ej. 2: La Oficina de Presupuesto en la negociación</vt:lpstr>
      <vt:lpstr>Examinando hipótesis: Instituciones fiscales y resultados fiscales</vt:lpstr>
      <vt:lpstr>Instituciones fiscales y resultados fiscales.  Índice compuesto</vt:lpstr>
      <vt:lpstr>Información valiosa e inédita</vt:lpstr>
      <vt:lpstr>Las versiones “completa” y “reducida”</vt:lpstr>
      <vt:lpstr>Respuestas de los países</vt:lpstr>
      <vt:lpstr>Conclusiones …</vt:lpstr>
      <vt:lpstr>Próximos pasos</vt:lpstr>
      <vt:lpstr>Base de datos de prácticas y procedimientos presupuestarios.</vt:lpstr>
    </vt:vector>
  </TitlesOfParts>
  <Company>Inter-American Development Bank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 Filc</dc:creator>
  <cp:lastModifiedBy>anarod</cp:lastModifiedBy>
  <cp:revision>313</cp:revision>
  <dcterms:created xsi:type="dcterms:W3CDTF">2005-05-09T15:20:51Z</dcterms:created>
  <dcterms:modified xsi:type="dcterms:W3CDTF">2010-07-12T02:19:50Z</dcterms:modified>
</cp:coreProperties>
</file>