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</p:sldMasterIdLst>
  <p:notesMasterIdLst>
    <p:notesMasterId r:id="rId29"/>
  </p:notesMasterIdLst>
  <p:handoutMasterIdLst>
    <p:handoutMasterId r:id="rId30"/>
  </p:handoutMasterIdLst>
  <p:sldIdLst>
    <p:sldId id="449" r:id="rId3"/>
    <p:sldId id="448" r:id="rId4"/>
    <p:sldId id="420" r:id="rId5"/>
    <p:sldId id="421" r:id="rId6"/>
    <p:sldId id="423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7" r:id="rId18"/>
    <p:sldId id="438" r:id="rId19"/>
    <p:sldId id="439" r:id="rId20"/>
    <p:sldId id="441" r:id="rId21"/>
    <p:sldId id="440" r:id="rId22"/>
    <p:sldId id="442" r:id="rId23"/>
    <p:sldId id="443" r:id="rId24"/>
    <p:sldId id="444" r:id="rId25"/>
    <p:sldId id="445" r:id="rId26"/>
    <p:sldId id="446" r:id="rId27"/>
    <p:sldId id="447" r:id="rId28"/>
  </p:sldIdLst>
  <p:sldSz cx="9906000" cy="6858000" type="A4"/>
  <p:notesSz cx="6797675" cy="9926638"/>
  <p:defaultTextStyle>
    <a:defPPr>
      <a:defRPr lang="es-ES"/>
    </a:defPPr>
    <a:lvl1pPr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2B2B2"/>
    <a:srgbClr val="969696"/>
    <a:srgbClr val="FFFFFF"/>
    <a:srgbClr val="EAEAEA"/>
    <a:srgbClr val="FFCC99"/>
    <a:srgbClr val="FFCC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08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552" y="-108"/>
      </p:cViewPr>
      <p:guideLst>
        <p:guide orient="horz" pos="3974"/>
        <p:guide orient="horz" pos="2251"/>
        <p:guide orient="horz" pos="618"/>
        <p:guide pos="3120"/>
        <p:guide pos="217"/>
        <p:guide pos="60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56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io%20Suarez\Escritorio\REPORTE%20ANUAL\Reporte%20Anual%202008-2009\Cumplimiento%20de%20Objetivo%20SGC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io%20Suarez\Escritorio\REPORTE%20ANUAL\Reporte%20Anual%202008-2009\Tiempos%20de%20Respuesta%20del%20CAU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io%20Suarez\Escritorio\REPORTE%20ANUAL\Reporte%20Anual%202008-2009\TOTAL_REPORTES_2008_2009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gio%20Suarez\Escritorio\REPORTE%20ANUAL\REPORTE%20ANUAL%202\16,%2022%20G.%20ADMINISTRATIVA\F-200-02%20Consumo%20Serv.%20Pu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/>
            </a:pPr>
            <a:r>
              <a:rPr lang="en-US"/>
              <a:t>Comportamiento Mensual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2501954954745748E-2"/>
          <c:y val="9.5268263551186158E-2"/>
          <c:w val="0.74682645925116931"/>
          <c:h val="0.82739635557027669"/>
        </c:manualLayout>
      </c:layout>
      <c:lineChart>
        <c:grouping val="standard"/>
        <c:ser>
          <c:idx val="0"/>
          <c:order val="0"/>
          <c:tx>
            <c:v>Calificación en porcentaje</c:v>
          </c:tx>
          <c:spPr>
            <a:ln>
              <a:solidFill>
                <a:srgbClr val="FF0000"/>
              </a:solidFill>
            </a:ln>
          </c:spPr>
          <c:cat>
            <c:strRef>
              <c:f>'GRAFICA GENERAL'!$C$1:$O$1</c:f>
              <c:strCache>
                <c:ptCount val="13"/>
                <c:pt idx="0">
                  <c:v>OCTUBRE. 08</c:v>
                </c:pt>
                <c:pt idx="1">
                  <c:v>NOVIEMBRE. 08</c:v>
                </c:pt>
                <c:pt idx="2">
                  <c:v>DICIEMBRE. 08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  <c:pt idx="6">
                  <c:v>ABRIL</c:v>
                </c:pt>
                <c:pt idx="7">
                  <c:v>MAYO</c:v>
                </c:pt>
                <c:pt idx="8">
                  <c:v>JUNIO</c:v>
                </c:pt>
                <c:pt idx="9">
                  <c:v>JULIO</c:v>
                </c:pt>
                <c:pt idx="10">
                  <c:v>AGOSTO</c:v>
                </c:pt>
                <c:pt idx="11">
                  <c:v>SEPTIEMBRE</c:v>
                </c:pt>
                <c:pt idx="12">
                  <c:v>OCTUBRE</c:v>
                </c:pt>
              </c:strCache>
            </c:strRef>
          </c:cat>
          <c:val>
            <c:numRef>
              <c:f>'GRAFICA GENERAL'!$C$22:$O$22</c:f>
              <c:numCache>
                <c:formatCode>0.00%</c:formatCode>
                <c:ptCount val="13"/>
                <c:pt idx="0">
                  <c:v>0.96470588235294119</c:v>
                </c:pt>
                <c:pt idx="1">
                  <c:v>0.95140664961636834</c:v>
                </c:pt>
                <c:pt idx="2">
                  <c:v>0.9285714285714286</c:v>
                </c:pt>
                <c:pt idx="3">
                  <c:v>0.96202531645569622</c:v>
                </c:pt>
                <c:pt idx="4">
                  <c:v>0.94301994301994307</c:v>
                </c:pt>
                <c:pt idx="5">
                  <c:v>0.90243902439024393</c:v>
                </c:pt>
                <c:pt idx="6">
                  <c:v>0.92783505154639179</c:v>
                </c:pt>
                <c:pt idx="7">
                  <c:v>0.96026490066225167</c:v>
                </c:pt>
                <c:pt idx="8">
                  <c:v>0.99230769230769234</c:v>
                </c:pt>
                <c:pt idx="9">
                  <c:v>1</c:v>
                </c:pt>
                <c:pt idx="10">
                  <c:v>0.98039215686274506</c:v>
                </c:pt>
                <c:pt idx="11">
                  <c:v>0.98734177215189878</c:v>
                </c:pt>
                <c:pt idx="12">
                  <c:v>0.97520661157024791</c:v>
                </c:pt>
              </c:numCache>
            </c:numRef>
          </c:val>
        </c:ser>
        <c:marker val="1"/>
        <c:axId val="135332224"/>
        <c:axId val="135334528"/>
      </c:lineChart>
      <c:catAx>
        <c:axId val="135332224"/>
        <c:scaling>
          <c:orientation val="minMax"/>
        </c:scaling>
        <c:axPos val="b"/>
        <c:numFmt formatCode="General" sourceLinked="1"/>
        <c:tickLblPos val="nextTo"/>
        <c:crossAx val="135334528"/>
        <c:crosses val="autoZero"/>
        <c:auto val="1"/>
        <c:lblAlgn val="ctr"/>
        <c:lblOffset val="100"/>
      </c:catAx>
      <c:valAx>
        <c:axId val="135334528"/>
        <c:scaling>
          <c:orientation val="minMax"/>
          <c:max val="1"/>
          <c:min val="0.9"/>
        </c:scaling>
        <c:axPos val="l"/>
        <c:majorGridlines/>
        <c:numFmt formatCode="0.00%" sourceLinked="1"/>
        <c:tickLblPos val="nextTo"/>
        <c:crossAx val="135332224"/>
        <c:crosses val="autoZero"/>
        <c:crossBetween val="between"/>
        <c:majorUnit val="1.0000000000000005E-2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2497586995173988"/>
          <c:y val="0.44141541580724986"/>
          <c:w val="0.16284656610894371"/>
          <c:h val="0.1758967536749613"/>
        </c:manualLayout>
      </c:layout>
    </c:legend>
    <c:plotVisOnly val="1"/>
    <c:dispBlanksAs val="gap"/>
  </c:chart>
  <c:spPr>
    <a:solidFill>
      <a:schemeClr val="accent4">
        <a:lumMod val="40000"/>
        <a:lumOff val="60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/>
            </a:pPr>
            <a:r>
              <a:rPr lang="en-US"/>
              <a:t>Tiempos Promedios de Respuesta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4838076342819378E-2"/>
          <c:y val="0.1427567737238952"/>
          <c:w val="0.88497819662305999"/>
          <c:h val="0.74704520713536793"/>
        </c:manualLayout>
      </c:layout>
      <c:lineChart>
        <c:grouping val="standard"/>
        <c:ser>
          <c:idx val="0"/>
          <c:order val="0"/>
          <c:tx>
            <c:strRef>
              <c:f>Hoja1!$J$3</c:f>
              <c:strCache>
                <c:ptCount val="1"/>
                <c:pt idx="0">
                  <c:v>Tiempos Promedios</c:v>
                </c:pt>
              </c:strCache>
            </c:strRef>
          </c:tx>
          <c:cat>
            <c:strRef>
              <c:f>Hoja1!$I$4:$I$12</c:f>
              <c:strCache>
                <c:ptCount val="9"/>
                <c:pt idx="0">
                  <c:v>Febrero</c:v>
                </c:pt>
                <c:pt idx="1">
                  <c:v>Marzo</c:v>
                </c:pt>
                <c:pt idx="2">
                  <c:v>Abril</c:v>
                </c:pt>
                <c:pt idx="3">
                  <c:v>Mayo</c:v>
                </c:pt>
                <c:pt idx="4">
                  <c:v>Junio</c:v>
                </c:pt>
                <c:pt idx="5">
                  <c:v>Julio</c:v>
                </c:pt>
                <c:pt idx="6">
                  <c:v>Agosto</c:v>
                </c:pt>
                <c:pt idx="7">
                  <c:v>Septiembre</c:v>
                </c:pt>
                <c:pt idx="8">
                  <c:v>Octubre</c:v>
                </c:pt>
              </c:strCache>
            </c:strRef>
          </c:cat>
          <c:val>
            <c:numRef>
              <c:f>Hoja1!$J$4:$J$12</c:f>
              <c:numCache>
                <c:formatCode>hh:mm</c:formatCode>
                <c:ptCount val="9"/>
                <c:pt idx="0">
                  <c:v>2.1267361111111119E-2</c:v>
                </c:pt>
                <c:pt idx="1">
                  <c:v>2.3546678121420379E-2</c:v>
                </c:pt>
                <c:pt idx="2">
                  <c:v>2.8813352826510721E-2</c:v>
                </c:pt>
                <c:pt idx="3">
                  <c:v>3.3918128654970757E-2</c:v>
                </c:pt>
                <c:pt idx="4">
                  <c:v>2.8949652777777789E-2</c:v>
                </c:pt>
                <c:pt idx="5">
                  <c:v>1.9865792759051183E-2</c:v>
                </c:pt>
                <c:pt idx="6">
                  <c:v>1.3872739018087861E-2</c:v>
                </c:pt>
                <c:pt idx="7">
                  <c:v>1.9133333333333332E-2</c:v>
                </c:pt>
                <c:pt idx="8">
                  <c:v>1.0416666666666666E-2</c:v>
                </c:pt>
              </c:numCache>
            </c:numRef>
          </c:val>
        </c:ser>
        <c:marker val="1"/>
        <c:axId val="164305920"/>
        <c:axId val="164357632"/>
      </c:lineChart>
      <c:catAx>
        <c:axId val="164305920"/>
        <c:scaling>
          <c:orientation val="minMax"/>
        </c:scaling>
        <c:axPos val="b"/>
        <c:numFmt formatCode="General" sourceLinked="1"/>
        <c:tickLblPos val="nextTo"/>
        <c:crossAx val="164357632"/>
        <c:crosses val="autoZero"/>
        <c:auto val="1"/>
        <c:lblAlgn val="ctr"/>
        <c:lblOffset val="100"/>
      </c:catAx>
      <c:valAx>
        <c:axId val="164357632"/>
        <c:scaling>
          <c:orientation val="minMax"/>
        </c:scaling>
        <c:axPos val="l"/>
        <c:majorGridlines/>
        <c:numFmt formatCode="hh:mm" sourceLinked="1"/>
        <c:tickLblPos val="nextTo"/>
        <c:crossAx val="164305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33408323959521"/>
          <c:y val="0.15545724723340884"/>
          <c:w val="0.16566929133858266"/>
          <c:h val="6.1350003005349513E-2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26"/>
  <c:chart>
    <c:title>
      <c:tx>
        <c:rich>
          <a:bodyPr/>
          <a:lstStyle/>
          <a:p>
            <a:pPr>
              <a:defRPr sz="2800" b="0" i="0" u="none" strike="noStrike" baseline="300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MX" dirty="0"/>
              <a:t>Reporte </a:t>
            </a:r>
            <a:r>
              <a:rPr lang="es-MX" dirty="0" smtClean="0"/>
              <a:t>Anual</a:t>
            </a:r>
            <a:endParaRPr lang="es-MX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3933562279736783"/>
          <c:y val="0.15443037974683549"/>
          <c:w val="0.72883248847853932"/>
          <c:h val="0.53164556962025311"/>
        </c:manualLayout>
      </c:layout>
      <c:barChart>
        <c:barDir val="col"/>
        <c:grouping val="clustered"/>
        <c:ser>
          <c:idx val="0"/>
          <c:order val="0"/>
          <c:tx>
            <c:v>No. De Reportes</c:v>
          </c:tx>
          <c:cat>
            <c:strRef>
              <c:f>'REP. GENERAL'!$B$7:$B$19</c:f>
              <c:strCache>
                <c:ptCount val="13"/>
                <c:pt idx="0">
                  <c:v>Mantenimiento</c:v>
                </c:pt>
                <c:pt idx="1">
                  <c:v>Mensajería</c:v>
                </c:pt>
                <c:pt idx="2">
                  <c:v>Limpieza</c:v>
                </c:pt>
                <c:pt idx="3">
                  <c:v>Intendencia</c:v>
                </c:pt>
                <c:pt idx="4">
                  <c:v>Impresión, Pepelería</c:v>
                </c:pt>
                <c:pt idx="5">
                  <c:v>Serv. Cafetería// Café</c:v>
                </c:pt>
                <c:pt idx="6">
                  <c:v>Venta de Alimentos Ligeros</c:v>
                </c:pt>
                <c:pt idx="7">
                  <c:v>CAU</c:v>
                </c:pt>
                <c:pt idx="8">
                  <c:v>Recepción</c:v>
                </c:pt>
                <c:pt idx="9">
                  <c:v>Vigilancia  </c:v>
                </c:pt>
                <c:pt idx="10">
                  <c:v>Telecomunicaciones</c:v>
                </c:pt>
                <c:pt idx="11">
                  <c:v>G. Emerg// Interrup. Serv</c:v>
                </c:pt>
                <c:pt idx="12">
                  <c:v>Control de Plagas//Jardinería</c:v>
                </c:pt>
              </c:strCache>
            </c:strRef>
          </c:cat>
          <c:val>
            <c:numRef>
              <c:f>'REP. GENERAL'!$C$7:$C$19</c:f>
              <c:numCache>
                <c:formatCode>General</c:formatCode>
                <c:ptCount val="13"/>
                <c:pt idx="0">
                  <c:v>1497</c:v>
                </c:pt>
                <c:pt idx="1">
                  <c:v>11</c:v>
                </c:pt>
                <c:pt idx="2">
                  <c:v>124</c:v>
                </c:pt>
                <c:pt idx="3">
                  <c:v>308</c:v>
                </c:pt>
                <c:pt idx="4">
                  <c:v>7</c:v>
                </c:pt>
                <c:pt idx="5">
                  <c:v>68</c:v>
                </c:pt>
                <c:pt idx="6">
                  <c:v>2</c:v>
                </c:pt>
                <c:pt idx="7">
                  <c:v>22</c:v>
                </c:pt>
                <c:pt idx="8">
                  <c:v>6</c:v>
                </c:pt>
                <c:pt idx="9">
                  <c:v>554</c:v>
                </c:pt>
                <c:pt idx="10">
                  <c:v>16</c:v>
                </c:pt>
                <c:pt idx="11">
                  <c:v>9</c:v>
                </c:pt>
                <c:pt idx="12">
                  <c:v>41</c:v>
                </c:pt>
              </c:numCache>
            </c:numRef>
          </c:val>
        </c:ser>
        <c:ser>
          <c:idx val="1"/>
          <c:order val="1"/>
          <c:tx>
            <c:v>Cerrados</c:v>
          </c:tx>
          <c:cat>
            <c:strRef>
              <c:f>'REP. GENERAL'!$B$7:$B$19</c:f>
              <c:strCache>
                <c:ptCount val="13"/>
                <c:pt idx="0">
                  <c:v>Mantenimiento</c:v>
                </c:pt>
                <c:pt idx="1">
                  <c:v>Mensajería</c:v>
                </c:pt>
                <c:pt idx="2">
                  <c:v>Limpieza</c:v>
                </c:pt>
                <c:pt idx="3">
                  <c:v>Intendencia</c:v>
                </c:pt>
                <c:pt idx="4">
                  <c:v>Impresión, Pepelería</c:v>
                </c:pt>
                <c:pt idx="5">
                  <c:v>Serv. Cafetería// Café</c:v>
                </c:pt>
                <c:pt idx="6">
                  <c:v>Venta de Alimentos Ligeros</c:v>
                </c:pt>
                <c:pt idx="7">
                  <c:v>CAU</c:v>
                </c:pt>
                <c:pt idx="8">
                  <c:v>Recepción</c:v>
                </c:pt>
                <c:pt idx="9">
                  <c:v>Vigilancia  </c:v>
                </c:pt>
                <c:pt idx="10">
                  <c:v>Telecomunicaciones</c:v>
                </c:pt>
                <c:pt idx="11">
                  <c:v>G. Emerg// Interrup. Serv</c:v>
                </c:pt>
                <c:pt idx="12">
                  <c:v>Control de Plagas//Jardinería</c:v>
                </c:pt>
              </c:strCache>
            </c:strRef>
          </c:cat>
          <c:val>
            <c:numRef>
              <c:f>'REP. GENERAL'!$E$7:$E$19</c:f>
              <c:numCache>
                <c:formatCode>General</c:formatCode>
                <c:ptCount val="13"/>
                <c:pt idx="0">
                  <c:v>1468</c:v>
                </c:pt>
                <c:pt idx="1">
                  <c:v>11</c:v>
                </c:pt>
                <c:pt idx="2">
                  <c:v>124</c:v>
                </c:pt>
                <c:pt idx="3">
                  <c:v>308</c:v>
                </c:pt>
                <c:pt idx="4">
                  <c:v>7</c:v>
                </c:pt>
                <c:pt idx="5">
                  <c:v>68</c:v>
                </c:pt>
                <c:pt idx="6">
                  <c:v>2</c:v>
                </c:pt>
                <c:pt idx="7">
                  <c:v>22</c:v>
                </c:pt>
                <c:pt idx="8">
                  <c:v>6</c:v>
                </c:pt>
                <c:pt idx="9">
                  <c:v>554</c:v>
                </c:pt>
                <c:pt idx="10">
                  <c:v>16</c:v>
                </c:pt>
                <c:pt idx="11">
                  <c:v>9</c:v>
                </c:pt>
                <c:pt idx="12">
                  <c:v>41</c:v>
                </c:pt>
              </c:numCache>
            </c:numRef>
          </c:val>
        </c:ser>
        <c:ser>
          <c:idx val="2"/>
          <c:order val="2"/>
          <c:tx>
            <c:v>En Resolución</c:v>
          </c:tx>
          <c:cat>
            <c:strRef>
              <c:f>'REP. GENERAL'!$B$7:$B$19</c:f>
              <c:strCache>
                <c:ptCount val="13"/>
                <c:pt idx="0">
                  <c:v>Mantenimiento</c:v>
                </c:pt>
                <c:pt idx="1">
                  <c:v>Mensajería</c:v>
                </c:pt>
                <c:pt idx="2">
                  <c:v>Limpieza</c:v>
                </c:pt>
                <c:pt idx="3">
                  <c:v>Intendencia</c:v>
                </c:pt>
                <c:pt idx="4">
                  <c:v>Impresión, Pepelería</c:v>
                </c:pt>
                <c:pt idx="5">
                  <c:v>Serv. Cafetería// Café</c:v>
                </c:pt>
                <c:pt idx="6">
                  <c:v>Venta de Alimentos Ligeros</c:v>
                </c:pt>
                <c:pt idx="7">
                  <c:v>CAU</c:v>
                </c:pt>
                <c:pt idx="8">
                  <c:v>Recepción</c:v>
                </c:pt>
                <c:pt idx="9">
                  <c:v>Vigilancia  </c:v>
                </c:pt>
                <c:pt idx="10">
                  <c:v>Telecomunicaciones</c:v>
                </c:pt>
                <c:pt idx="11">
                  <c:v>G. Emerg// Interrup. Serv</c:v>
                </c:pt>
                <c:pt idx="12">
                  <c:v>Control de Plagas//Jardinería</c:v>
                </c:pt>
              </c:strCache>
            </c:strRef>
          </c:cat>
          <c:val>
            <c:numRef>
              <c:f>'REP. GENERAL'!$G$7:$G$19</c:f>
              <c:numCache>
                <c:formatCode>General</c:formatCode>
                <c:ptCount val="13"/>
                <c:pt idx="0">
                  <c:v>29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axId val="164448896"/>
        <c:axId val="167015936"/>
      </c:barChart>
      <c:catAx>
        <c:axId val="164448896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ahoma" pitchFamily="34" charset="0"/>
                <a:ea typeface="Calibri"/>
                <a:cs typeface="Tahoma" pitchFamily="34" charset="0"/>
              </a:defRPr>
            </a:pPr>
            <a:endParaRPr lang="es-MX"/>
          </a:p>
        </c:txPr>
        <c:crossAx val="167015936"/>
        <c:crosses val="autoZero"/>
        <c:auto val="1"/>
        <c:lblAlgn val="ctr"/>
        <c:lblOffset val="100"/>
      </c:catAx>
      <c:valAx>
        <c:axId val="167015936"/>
        <c:scaling>
          <c:orientation val="minMax"/>
          <c:max val="1500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ahoma" pitchFamily="34" charset="0"/>
                <a:ea typeface="Calibri"/>
                <a:cs typeface="Tahoma" pitchFamily="34" charset="0"/>
              </a:defRPr>
            </a:pPr>
            <a:endParaRPr lang="es-MX"/>
          </a:p>
        </c:txPr>
        <c:crossAx val="164448896"/>
        <c:crosses val="autoZero"/>
        <c:crossBetween val="between"/>
        <c:majorUnit val="100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</c:spPr>
    </c:plotArea>
    <c:legend>
      <c:legendPos val="r"/>
      <c:legendEntry>
        <c:idx val="0"/>
        <c:txPr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ahoma" pitchFamily="34" charset="0"/>
                <a:ea typeface="Calibri"/>
                <a:cs typeface="Tahoma" pitchFamily="34" charset="0"/>
              </a:defRPr>
            </a:pPr>
            <a:endParaRPr lang="es-MX"/>
          </a:p>
        </c:txPr>
      </c:legendEntry>
      <c:legendEntry>
        <c:idx val="1"/>
        <c:txPr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ahoma" pitchFamily="34" charset="0"/>
                <a:ea typeface="Calibri"/>
                <a:cs typeface="Tahoma" pitchFamily="34" charset="0"/>
              </a:defRPr>
            </a:pPr>
            <a:endParaRPr lang="es-MX"/>
          </a:p>
        </c:txPr>
      </c:legendEntry>
      <c:legendEntry>
        <c:idx val="2"/>
        <c:txPr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ahoma" pitchFamily="34" charset="0"/>
                <a:ea typeface="Calibri"/>
                <a:cs typeface="Tahoma" pitchFamily="34" charset="0"/>
              </a:defRPr>
            </a:pPr>
            <a:endParaRPr lang="es-MX"/>
          </a:p>
        </c:txPr>
      </c:legendEntry>
      <c:layout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ahoma" pitchFamily="34" charset="0"/>
              <a:ea typeface="Calibri"/>
              <a:cs typeface="Tahoma" pitchFamily="34" charset="0"/>
            </a:defRPr>
          </a:pPr>
          <a:endParaRPr lang="es-MX"/>
        </a:p>
      </c:txPr>
    </c:legend>
    <c:plotVisOnly val="1"/>
    <c:dispBlanksAs val="gap"/>
  </c:chart>
  <c:spPr>
    <a:gradFill flip="none" rotWithShape="1"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path path="shape">
        <a:fillToRect l="50000" t="50000" r="50000" b="50000"/>
      </a:path>
      <a:tileRect/>
    </a:gradFill>
    <a:scene3d>
      <a:camera prst="orthographicFront"/>
      <a:lightRig rig="threePt" dir="t"/>
    </a:scene3d>
    <a:sp3d prstMaterial="dkEdge">
      <a:bevelB w="165100" prst="coolSlant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>
        <c:manualLayout>
          <c:layoutTarget val="inner"/>
          <c:xMode val="edge"/>
          <c:yMode val="edge"/>
          <c:x val="9.1502187226596671E-2"/>
          <c:y val="0.19955368199586876"/>
          <c:w val="0.63617979002624669"/>
          <c:h val="0.55236667818086349"/>
        </c:manualLayout>
      </c:layout>
      <c:barChart>
        <c:barDir val="col"/>
        <c:grouping val="clustered"/>
        <c:ser>
          <c:idx val="1"/>
          <c:order val="0"/>
          <c:tx>
            <c:strRef>
              <c:f>'Graficas CFE'!$B$156</c:f>
              <c:strCache>
                <c:ptCount val="1"/>
                <c:pt idx="0">
                  <c:v>DEMANDA Kw</c:v>
                </c:pt>
              </c:strCache>
            </c:strRef>
          </c:tx>
          <c:cat>
            <c:strRef>
              <c:f>'Graficas CFE'!$A$157:$A$170</c:f>
              <c:strCache>
                <c:ptCount val="14"/>
                <c:pt idx="0">
                  <c:v>SEPTIEMBRE</c:v>
                </c:pt>
                <c:pt idx="1">
                  <c:v>OCTUBRE</c:v>
                </c:pt>
                <c:pt idx="2">
                  <c:v>NOVIEMBRE</c:v>
                </c:pt>
                <c:pt idx="3">
                  <c:v>DICIEMBRE</c:v>
                </c:pt>
                <c:pt idx="4">
                  <c:v>ENERO</c:v>
                </c:pt>
                <c:pt idx="5">
                  <c:v>FEBRERO</c:v>
                </c:pt>
                <c:pt idx="6">
                  <c:v>MARZO</c:v>
                </c:pt>
                <c:pt idx="7">
                  <c:v>ABRIL</c:v>
                </c:pt>
                <c:pt idx="8">
                  <c:v>MAYO</c:v>
                </c:pt>
                <c:pt idx="9">
                  <c:v>JUNIO</c:v>
                </c:pt>
                <c:pt idx="10">
                  <c:v>JULIO</c:v>
                </c:pt>
                <c:pt idx="11">
                  <c:v>AGOSTO</c:v>
                </c:pt>
                <c:pt idx="12">
                  <c:v>SEPTIEMBRE</c:v>
                </c:pt>
                <c:pt idx="13">
                  <c:v>OCTUBRE</c:v>
                </c:pt>
              </c:strCache>
            </c:strRef>
          </c:cat>
          <c:val>
            <c:numRef>
              <c:f>'Graficas CFE'!$B$157:$B$170</c:f>
              <c:numCache>
                <c:formatCode>#,##0</c:formatCode>
                <c:ptCount val="14"/>
                <c:pt idx="0">
                  <c:v>60</c:v>
                </c:pt>
                <c:pt idx="1">
                  <c:v>334</c:v>
                </c:pt>
                <c:pt idx="2">
                  <c:v>564</c:v>
                </c:pt>
                <c:pt idx="3">
                  <c:v>730</c:v>
                </c:pt>
                <c:pt idx="4">
                  <c:v>360</c:v>
                </c:pt>
                <c:pt idx="5">
                  <c:v>672</c:v>
                </c:pt>
                <c:pt idx="6">
                  <c:v>572</c:v>
                </c:pt>
                <c:pt idx="7">
                  <c:v>37489</c:v>
                </c:pt>
                <c:pt idx="8">
                  <c:v>42803</c:v>
                </c:pt>
                <c:pt idx="9">
                  <c:v>48449</c:v>
                </c:pt>
                <c:pt idx="10">
                  <c:v>43122</c:v>
                </c:pt>
                <c:pt idx="11">
                  <c:v>43748</c:v>
                </c:pt>
                <c:pt idx="12">
                  <c:v>45762</c:v>
                </c:pt>
                <c:pt idx="13">
                  <c:v>46350</c:v>
                </c:pt>
              </c:numCache>
            </c:numRef>
          </c:val>
        </c:ser>
        <c:ser>
          <c:idx val="2"/>
          <c:order val="1"/>
          <c:tx>
            <c:strRef>
              <c:f>'Graficas CFE'!$C$156</c:f>
              <c:strCache>
                <c:ptCount val="1"/>
                <c:pt idx="0">
                  <c:v>BASE kWh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'Graficas CFE'!$A$157:$A$170</c:f>
              <c:strCache>
                <c:ptCount val="14"/>
                <c:pt idx="0">
                  <c:v>SEPTIEMBRE</c:v>
                </c:pt>
                <c:pt idx="1">
                  <c:v>OCTUBRE</c:v>
                </c:pt>
                <c:pt idx="2">
                  <c:v>NOVIEMBRE</c:v>
                </c:pt>
                <c:pt idx="3">
                  <c:v>DICIEMBRE</c:v>
                </c:pt>
                <c:pt idx="4">
                  <c:v>ENERO</c:v>
                </c:pt>
                <c:pt idx="5">
                  <c:v>FEBRERO</c:v>
                </c:pt>
                <c:pt idx="6">
                  <c:v>MARZO</c:v>
                </c:pt>
                <c:pt idx="7">
                  <c:v>ABRIL</c:v>
                </c:pt>
                <c:pt idx="8">
                  <c:v>MAYO</c:v>
                </c:pt>
                <c:pt idx="9">
                  <c:v>JUNIO</c:v>
                </c:pt>
                <c:pt idx="10">
                  <c:v>JULIO</c:v>
                </c:pt>
                <c:pt idx="11">
                  <c:v>AGOSTO</c:v>
                </c:pt>
                <c:pt idx="12">
                  <c:v>SEPTIEMBRE</c:v>
                </c:pt>
                <c:pt idx="13">
                  <c:v>OCTUBRE</c:v>
                </c:pt>
              </c:strCache>
            </c:strRef>
          </c:cat>
          <c:val>
            <c:numRef>
              <c:f>'Graficas CFE'!$C$157:$C$170</c:f>
              <c:numCache>
                <c:formatCode>#,##0</c:formatCode>
                <c:ptCount val="14"/>
                <c:pt idx="0">
                  <c:v>1400</c:v>
                </c:pt>
                <c:pt idx="1">
                  <c:v>45360</c:v>
                </c:pt>
                <c:pt idx="2">
                  <c:v>71680</c:v>
                </c:pt>
                <c:pt idx="3">
                  <c:v>83553</c:v>
                </c:pt>
                <c:pt idx="4">
                  <c:v>54686</c:v>
                </c:pt>
                <c:pt idx="5">
                  <c:v>80070</c:v>
                </c:pt>
                <c:pt idx="6">
                  <c:v>65461</c:v>
                </c:pt>
                <c:pt idx="7">
                  <c:v>37489</c:v>
                </c:pt>
                <c:pt idx="8">
                  <c:v>42803</c:v>
                </c:pt>
                <c:pt idx="9">
                  <c:v>48449</c:v>
                </c:pt>
                <c:pt idx="10">
                  <c:v>43122</c:v>
                </c:pt>
                <c:pt idx="11">
                  <c:v>43748</c:v>
                </c:pt>
                <c:pt idx="12">
                  <c:v>45762</c:v>
                </c:pt>
                <c:pt idx="13">
                  <c:v>46350</c:v>
                </c:pt>
              </c:numCache>
            </c:numRef>
          </c:val>
        </c:ser>
        <c:ser>
          <c:idx val="3"/>
          <c:order val="2"/>
          <c:tx>
            <c:strRef>
              <c:f>'Graficas CFE'!$D$156</c:f>
              <c:strCache>
                <c:ptCount val="1"/>
                <c:pt idx="0">
                  <c:v>INTERMEDIA kWh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'Graficas CFE'!$A$157:$A$170</c:f>
              <c:strCache>
                <c:ptCount val="14"/>
                <c:pt idx="0">
                  <c:v>SEPTIEMBRE</c:v>
                </c:pt>
                <c:pt idx="1">
                  <c:v>OCTUBRE</c:v>
                </c:pt>
                <c:pt idx="2">
                  <c:v>NOVIEMBRE</c:v>
                </c:pt>
                <c:pt idx="3">
                  <c:v>DICIEMBRE</c:v>
                </c:pt>
                <c:pt idx="4">
                  <c:v>ENERO</c:v>
                </c:pt>
                <c:pt idx="5">
                  <c:v>FEBRERO</c:v>
                </c:pt>
                <c:pt idx="6">
                  <c:v>MARZO</c:v>
                </c:pt>
                <c:pt idx="7">
                  <c:v>ABRIL</c:v>
                </c:pt>
                <c:pt idx="8">
                  <c:v>MAYO</c:v>
                </c:pt>
                <c:pt idx="9">
                  <c:v>JUNIO</c:v>
                </c:pt>
                <c:pt idx="10">
                  <c:v>JULIO</c:v>
                </c:pt>
                <c:pt idx="11">
                  <c:v>AGOSTO</c:v>
                </c:pt>
                <c:pt idx="12">
                  <c:v>SEPTIEMBRE</c:v>
                </c:pt>
                <c:pt idx="13">
                  <c:v>OCTUBRE</c:v>
                </c:pt>
              </c:strCache>
            </c:strRef>
          </c:cat>
          <c:val>
            <c:numRef>
              <c:f>'Graficas CFE'!$D$157:$D$170</c:f>
              <c:numCache>
                <c:formatCode>#,##0</c:formatCode>
                <c:ptCount val="14"/>
                <c:pt idx="0">
                  <c:v>4760</c:v>
                </c:pt>
                <c:pt idx="1">
                  <c:v>85330</c:v>
                </c:pt>
                <c:pt idx="2">
                  <c:v>104510</c:v>
                </c:pt>
                <c:pt idx="3">
                  <c:v>133665</c:v>
                </c:pt>
                <c:pt idx="4">
                  <c:v>75573</c:v>
                </c:pt>
                <c:pt idx="5">
                  <c:v>142100</c:v>
                </c:pt>
                <c:pt idx="6">
                  <c:v>131215</c:v>
                </c:pt>
                <c:pt idx="7">
                  <c:v>83416</c:v>
                </c:pt>
                <c:pt idx="8">
                  <c:v>86700</c:v>
                </c:pt>
                <c:pt idx="9">
                  <c:v>140849</c:v>
                </c:pt>
                <c:pt idx="10">
                  <c:v>124655</c:v>
                </c:pt>
                <c:pt idx="11">
                  <c:v>130426</c:v>
                </c:pt>
                <c:pt idx="12">
                  <c:v>131215</c:v>
                </c:pt>
                <c:pt idx="13">
                  <c:v>140565</c:v>
                </c:pt>
              </c:numCache>
            </c:numRef>
          </c:val>
        </c:ser>
        <c:ser>
          <c:idx val="4"/>
          <c:order val="3"/>
          <c:tx>
            <c:strRef>
              <c:f>'Graficas CFE'!$E$156</c:f>
              <c:strCache>
                <c:ptCount val="1"/>
                <c:pt idx="0">
                  <c:v>PUNTA kWh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cat>
            <c:strRef>
              <c:f>'Graficas CFE'!$A$157:$A$170</c:f>
              <c:strCache>
                <c:ptCount val="14"/>
                <c:pt idx="0">
                  <c:v>SEPTIEMBRE</c:v>
                </c:pt>
                <c:pt idx="1">
                  <c:v>OCTUBRE</c:v>
                </c:pt>
                <c:pt idx="2">
                  <c:v>NOVIEMBRE</c:v>
                </c:pt>
                <c:pt idx="3">
                  <c:v>DICIEMBRE</c:v>
                </c:pt>
                <c:pt idx="4">
                  <c:v>ENERO</c:v>
                </c:pt>
                <c:pt idx="5">
                  <c:v>FEBRERO</c:v>
                </c:pt>
                <c:pt idx="6">
                  <c:v>MARZO</c:v>
                </c:pt>
                <c:pt idx="7">
                  <c:v>ABRIL</c:v>
                </c:pt>
                <c:pt idx="8">
                  <c:v>MAYO</c:v>
                </c:pt>
                <c:pt idx="9">
                  <c:v>JUNIO</c:v>
                </c:pt>
                <c:pt idx="10">
                  <c:v>JULIO</c:v>
                </c:pt>
                <c:pt idx="11">
                  <c:v>AGOSTO</c:v>
                </c:pt>
                <c:pt idx="12">
                  <c:v>SEPTIEMBRE</c:v>
                </c:pt>
                <c:pt idx="13">
                  <c:v>OCTUBRE</c:v>
                </c:pt>
              </c:strCache>
            </c:strRef>
          </c:cat>
          <c:val>
            <c:numRef>
              <c:f>'Graficas CFE'!$E$157:$E$170</c:f>
              <c:numCache>
                <c:formatCode>#,##0</c:formatCode>
                <c:ptCount val="14"/>
                <c:pt idx="0">
                  <c:v>700</c:v>
                </c:pt>
                <c:pt idx="1">
                  <c:v>12740</c:v>
                </c:pt>
                <c:pt idx="2">
                  <c:v>27090</c:v>
                </c:pt>
                <c:pt idx="3">
                  <c:v>33552</c:v>
                </c:pt>
                <c:pt idx="4">
                  <c:v>24276.415000000001</c:v>
                </c:pt>
                <c:pt idx="5">
                  <c:v>33842</c:v>
                </c:pt>
                <c:pt idx="6">
                  <c:v>31117</c:v>
                </c:pt>
                <c:pt idx="7">
                  <c:v>12184</c:v>
                </c:pt>
                <c:pt idx="8">
                  <c:v>9226</c:v>
                </c:pt>
                <c:pt idx="9">
                  <c:v>12809</c:v>
                </c:pt>
                <c:pt idx="10">
                  <c:v>10047</c:v>
                </c:pt>
                <c:pt idx="11">
                  <c:v>10604</c:v>
                </c:pt>
                <c:pt idx="12">
                  <c:v>10961</c:v>
                </c:pt>
                <c:pt idx="13">
                  <c:v>16173</c:v>
                </c:pt>
              </c:numCache>
            </c:numRef>
          </c:val>
        </c:ser>
        <c:axId val="169335424"/>
        <c:axId val="169415040"/>
      </c:barChart>
      <c:catAx>
        <c:axId val="169335424"/>
        <c:scaling>
          <c:orientation val="minMax"/>
        </c:scaling>
        <c:axPos val="b"/>
        <c:tickLblPos val="nextTo"/>
        <c:crossAx val="169415040"/>
        <c:crosses val="autoZero"/>
        <c:auto val="1"/>
        <c:lblAlgn val="ctr"/>
        <c:lblOffset val="100"/>
      </c:catAx>
      <c:valAx>
        <c:axId val="169415040"/>
        <c:scaling>
          <c:orientation val="minMax"/>
        </c:scaling>
        <c:axPos val="l"/>
        <c:majorGridlines/>
        <c:numFmt formatCode="#,##0" sourceLinked="1"/>
        <c:tickLblPos val="nextTo"/>
        <c:crossAx val="169335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461562774316163"/>
          <c:y val="0.19101915262392546"/>
          <c:w val="0.18155136855268439"/>
          <c:h val="0.20355090905778214"/>
        </c:manualLayout>
      </c:layout>
    </c:legend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1" tIns="46350" rIns="92701" bIns="46350" numCol="1" anchor="t" anchorCtr="0" compatLnSpc="1">
            <a:prstTxWarp prst="textNoShape">
              <a:avLst/>
            </a:prstTxWarp>
          </a:bodyPr>
          <a:lstStyle>
            <a:lvl1pPr defTabSz="927100">
              <a:spcBef>
                <a:spcPct val="0"/>
              </a:spcBef>
              <a:defRPr sz="1200">
                <a:latin typeface="Times New (W1)" pitchFamily="18" charset="0"/>
              </a:defRPr>
            </a:lvl1pPr>
          </a:lstStyle>
          <a:p>
            <a:endParaRPr lang="es-E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1" tIns="46350" rIns="92701" bIns="46350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(W1)" pitchFamily="18" charset="0"/>
              </a:defRPr>
            </a:lvl1pPr>
          </a:lstStyle>
          <a:p>
            <a:endParaRPr lang="es-E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1" tIns="46350" rIns="92701" bIns="46350" numCol="1" anchor="b" anchorCtr="0" compatLnSpc="1">
            <a:prstTxWarp prst="textNoShape">
              <a:avLst/>
            </a:prstTxWarp>
          </a:bodyPr>
          <a:lstStyle>
            <a:lvl1pPr defTabSz="927100">
              <a:spcBef>
                <a:spcPct val="0"/>
              </a:spcBef>
              <a:defRPr sz="1200">
                <a:latin typeface="Times New (W1)" pitchFamily="18" charset="0"/>
              </a:defRPr>
            </a:lvl1pPr>
          </a:lstStyle>
          <a:p>
            <a:endParaRPr lang="es-E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1" tIns="46350" rIns="92701" bIns="46350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(W1)" pitchFamily="18" charset="0"/>
              </a:defRPr>
            </a:lvl1pPr>
          </a:lstStyle>
          <a:p>
            <a:fld id="{1A6EAD70-89EB-4696-891F-3A0360007C64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1" tIns="47015" rIns="94031" bIns="47015" numCol="1" anchor="t" anchorCtr="0" compatLnSpc="1">
            <a:prstTxWarp prst="textNoShape">
              <a:avLst/>
            </a:prstTxWarp>
          </a:bodyPr>
          <a:lstStyle>
            <a:lvl1pPr defTabSz="939800">
              <a:spcBef>
                <a:spcPct val="0"/>
              </a:spcBef>
              <a:defRPr sz="1200">
                <a:latin typeface="Times New (W1)" pitchFamily="18" charset="0"/>
              </a:defRPr>
            </a:lvl1pPr>
          </a:lstStyle>
          <a:p>
            <a:endParaRPr lang="es-ES"/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3930650" y="0"/>
            <a:ext cx="3006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1" tIns="47015" rIns="94031" bIns="47015" numCol="1" anchor="t" anchorCtr="0" compatLnSpc="1">
            <a:prstTxWarp prst="textNoShape">
              <a:avLst/>
            </a:prstTxWarp>
          </a:bodyPr>
          <a:lstStyle>
            <a:lvl1pPr algn="r" defTabSz="939800">
              <a:spcBef>
                <a:spcPct val="0"/>
              </a:spcBef>
              <a:defRPr sz="1200">
                <a:latin typeface="Times New (W1)" pitchFamily="18" charset="0"/>
              </a:defRPr>
            </a:lvl1pPr>
          </a:lstStyle>
          <a:p>
            <a:endParaRPr lang="es-ES"/>
          </a:p>
        </p:txBody>
      </p:sp>
      <p:sp>
        <p:nvSpPr>
          <p:cNvPr id="56330" name="Rectangle 10"/>
          <p:cNvSpPr>
            <a:spLocks noChangeAspect="1" noChangeArrowheads="1" noTextEdit="1"/>
          </p:cNvSpPr>
          <p:nvPr>
            <p:ph type="sldImg" idx="2"/>
          </p:nvPr>
        </p:nvSpPr>
        <p:spPr bwMode="auto">
          <a:xfrm>
            <a:off x="647700" y="461963"/>
            <a:ext cx="5510213" cy="3814762"/>
          </a:xfrm>
          <a:prstGeom prst="rect">
            <a:avLst/>
          </a:prstGeom>
          <a:noFill/>
          <a:ln w="3175">
            <a:solidFill>
              <a:srgbClr val="DDDDDD"/>
            </a:solidFill>
            <a:miter lim="800000"/>
            <a:headEnd/>
            <a:tailEnd/>
          </a:ln>
          <a:effectLst/>
        </p:spPr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561975" y="5051425"/>
            <a:ext cx="5661025" cy="4410075"/>
          </a:xfrm>
          <a:prstGeom prst="rect">
            <a:avLst/>
          </a:prstGeom>
          <a:solidFill>
            <a:schemeClr val="bg1"/>
          </a:solidFill>
          <a:ln w="3175">
            <a:solidFill>
              <a:srgbClr val="DDDDDD"/>
            </a:solidFill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lIns="93051" tIns="45709" rIns="93051" bIns="45709"/>
          <a:lstStyle/>
          <a:p>
            <a:pPr defTabSz="784225">
              <a:lnSpc>
                <a:spcPct val="150000"/>
              </a:lnSpc>
              <a:spcBef>
                <a:spcPct val="0"/>
              </a:spcBef>
            </a:pPr>
            <a:r>
              <a:rPr lang="es-ES_tradnl" sz="1600" b="1">
                <a:solidFill>
                  <a:srgbClr val="919191"/>
                </a:solidFill>
                <a:latin typeface="FuturaA Bk BT" pitchFamily="34" charset="0"/>
              </a:rPr>
              <a:t>NOTAS:</a:t>
            </a:r>
          </a:p>
          <a:p>
            <a:pPr defTabSz="784225">
              <a:lnSpc>
                <a:spcPct val="150000"/>
              </a:lnSpc>
              <a:spcBef>
                <a:spcPct val="0"/>
              </a:spcBef>
            </a:pPr>
            <a:r>
              <a:rPr lang="es-ES_tradnl" sz="1100" b="1">
                <a:solidFill>
                  <a:srgbClr val="DDDDDD"/>
                </a:solidFill>
                <a:latin typeface="FuturaA Bk BT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  <a:endParaRPr lang="es-ES_tradnl" sz="1100" b="1">
              <a:solidFill>
                <a:srgbClr val="919191"/>
              </a:solidFill>
              <a:latin typeface="FuturaA Bk BT" pitchFamily="34" charset="0"/>
            </a:endParaRPr>
          </a:p>
          <a:p>
            <a:pPr defTabSz="784225">
              <a:lnSpc>
                <a:spcPct val="150000"/>
              </a:lnSpc>
              <a:spcBef>
                <a:spcPct val="0"/>
              </a:spcBef>
            </a:pPr>
            <a:r>
              <a:rPr lang="es-ES_tradnl" sz="1100" b="1">
                <a:solidFill>
                  <a:srgbClr val="919191"/>
                </a:solidFill>
                <a:latin typeface="FuturaA Bk BT" pitchFamily="34" charset="0"/>
              </a:rPr>
              <a:t> </a:t>
            </a:r>
          </a:p>
        </p:txBody>
      </p:sp>
      <p:grpSp>
        <p:nvGrpSpPr>
          <p:cNvPr id="56332" name="Group 12"/>
          <p:cNvGrpSpPr>
            <a:grpSpLocks/>
          </p:cNvGrpSpPr>
          <p:nvPr/>
        </p:nvGrpSpPr>
        <p:grpSpPr bwMode="auto">
          <a:xfrm>
            <a:off x="3325813" y="4908550"/>
            <a:ext cx="249237" cy="382588"/>
            <a:chOff x="2084" y="2767"/>
            <a:chExt cx="152" cy="237"/>
          </a:xfrm>
        </p:grpSpPr>
        <p:sp>
          <p:nvSpPr>
            <p:cNvPr id="56333" name="Oval 13"/>
            <p:cNvSpPr>
              <a:spLocks noChangeArrowheads="1"/>
            </p:cNvSpPr>
            <p:nvPr/>
          </p:nvSpPr>
          <p:spPr bwMode="auto">
            <a:xfrm rot="21000000">
              <a:off x="2096" y="2894"/>
              <a:ext cx="140" cy="110"/>
            </a:xfrm>
            <a:prstGeom prst="ellipse">
              <a:avLst/>
            </a:prstGeom>
            <a:solidFill>
              <a:srgbClr val="A0A0A0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56334" name="Group 14"/>
            <p:cNvGrpSpPr>
              <a:grpSpLocks/>
            </p:cNvGrpSpPr>
            <p:nvPr/>
          </p:nvGrpSpPr>
          <p:grpSpPr bwMode="auto">
            <a:xfrm>
              <a:off x="2084" y="2767"/>
              <a:ext cx="152" cy="197"/>
              <a:chOff x="2084" y="2767"/>
              <a:chExt cx="152" cy="197"/>
            </a:xfrm>
          </p:grpSpPr>
          <p:sp>
            <p:nvSpPr>
              <p:cNvPr id="56335" name="Freeform 15"/>
              <p:cNvSpPr>
                <a:spLocks/>
              </p:cNvSpPr>
              <p:nvPr/>
            </p:nvSpPr>
            <p:spPr bwMode="auto">
              <a:xfrm>
                <a:off x="2158" y="2897"/>
                <a:ext cx="20" cy="6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66"/>
                  </a:cxn>
                  <a:cxn ang="0">
                    <a:pos x="19" y="0"/>
                  </a:cxn>
                  <a:cxn ang="0">
                    <a:pos x="0" y="2"/>
                  </a:cxn>
                </a:cxnLst>
                <a:rect l="0" t="0" r="r" b="b"/>
                <a:pathLst>
                  <a:path w="20" h="67">
                    <a:moveTo>
                      <a:pt x="0" y="2"/>
                    </a:moveTo>
                    <a:lnTo>
                      <a:pt x="10" y="66"/>
                    </a:lnTo>
                    <a:lnTo>
                      <a:pt x="19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MX"/>
              </a:p>
            </p:txBody>
          </p:sp>
          <p:grpSp>
            <p:nvGrpSpPr>
              <p:cNvPr id="56336" name="Group 16"/>
              <p:cNvGrpSpPr>
                <a:grpSpLocks/>
              </p:cNvGrpSpPr>
              <p:nvPr/>
            </p:nvGrpSpPr>
            <p:grpSpPr bwMode="auto">
              <a:xfrm>
                <a:off x="2084" y="2820"/>
                <a:ext cx="152" cy="123"/>
                <a:chOff x="2084" y="2820"/>
                <a:chExt cx="152" cy="123"/>
              </a:xfrm>
            </p:grpSpPr>
            <p:sp>
              <p:nvSpPr>
                <p:cNvPr id="56337" name="Oval 17"/>
                <p:cNvSpPr>
                  <a:spLocks noChangeArrowheads="1"/>
                </p:cNvSpPr>
                <p:nvPr/>
              </p:nvSpPr>
              <p:spPr bwMode="auto">
                <a:xfrm rot="21000000">
                  <a:off x="2084" y="2832"/>
                  <a:ext cx="151" cy="111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56338" name="Oval 18"/>
                <p:cNvSpPr>
                  <a:spLocks noChangeArrowheads="1"/>
                </p:cNvSpPr>
                <p:nvPr/>
              </p:nvSpPr>
              <p:spPr bwMode="auto">
                <a:xfrm rot="21000000">
                  <a:off x="2085" y="2820"/>
                  <a:ext cx="151" cy="111"/>
                </a:xfrm>
                <a:prstGeom prst="ellipse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sp>
            <p:nvSpPr>
              <p:cNvPr id="56339" name="Oval 19"/>
              <p:cNvSpPr>
                <a:spLocks noChangeArrowheads="1"/>
              </p:cNvSpPr>
              <p:nvPr/>
            </p:nvSpPr>
            <p:spPr bwMode="auto">
              <a:xfrm rot="21000000">
                <a:off x="2100" y="2837"/>
                <a:ext cx="125" cy="93"/>
              </a:xfrm>
              <a:prstGeom prst="ellipse">
                <a:avLst/>
              </a:prstGeom>
              <a:solidFill>
                <a:srgbClr val="60606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grpSp>
            <p:nvGrpSpPr>
              <p:cNvPr id="56340" name="Group 20"/>
              <p:cNvGrpSpPr>
                <a:grpSpLocks/>
              </p:cNvGrpSpPr>
              <p:nvPr/>
            </p:nvGrpSpPr>
            <p:grpSpPr bwMode="auto">
              <a:xfrm>
                <a:off x="2106" y="2837"/>
                <a:ext cx="113" cy="75"/>
                <a:chOff x="2106" y="2837"/>
                <a:chExt cx="113" cy="75"/>
              </a:xfrm>
            </p:grpSpPr>
            <p:sp>
              <p:nvSpPr>
                <p:cNvPr id="56341" name="Arc 21"/>
                <p:cNvSpPr>
                  <a:spLocks/>
                </p:cNvSpPr>
                <p:nvPr/>
              </p:nvSpPr>
              <p:spPr bwMode="auto">
                <a:xfrm rot="21000000">
                  <a:off x="2106" y="2849"/>
                  <a:ext cx="113" cy="63"/>
                </a:xfrm>
                <a:custGeom>
                  <a:avLst/>
                  <a:gdLst>
                    <a:gd name="G0" fmla="+- 21600 0 0"/>
                    <a:gd name="G1" fmla="+- 13543 0 0"/>
                    <a:gd name="G2" fmla="+- 21600 0 0"/>
                    <a:gd name="T0" fmla="*/ 42124 w 43200"/>
                    <a:gd name="T1" fmla="*/ 6811 h 35143"/>
                    <a:gd name="T2" fmla="*/ 4773 w 43200"/>
                    <a:gd name="T3" fmla="*/ 0 h 35143"/>
                    <a:gd name="T4" fmla="*/ 21600 w 43200"/>
                    <a:gd name="T5" fmla="*/ 13543 h 35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5143" fill="none" extrusionOk="0">
                      <a:moveTo>
                        <a:pt x="42124" y="6810"/>
                      </a:moveTo>
                      <a:cubicBezTo>
                        <a:pt x="42836" y="8983"/>
                        <a:pt x="43200" y="11256"/>
                        <a:pt x="43200" y="13543"/>
                      </a:cubicBezTo>
                      <a:cubicBezTo>
                        <a:pt x="43200" y="25472"/>
                        <a:pt x="33529" y="35143"/>
                        <a:pt x="21600" y="35143"/>
                      </a:cubicBezTo>
                      <a:cubicBezTo>
                        <a:pt x="9670" y="35143"/>
                        <a:pt x="0" y="25472"/>
                        <a:pt x="0" y="13543"/>
                      </a:cubicBezTo>
                      <a:cubicBezTo>
                        <a:pt x="-1" y="8616"/>
                        <a:pt x="1684" y="3837"/>
                        <a:pt x="4773" y="0"/>
                      </a:cubicBezTo>
                    </a:path>
                    <a:path w="43200" h="35143" stroke="0" extrusionOk="0">
                      <a:moveTo>
                        <a:pt x="42124" y="6810"/>
                      </a:moveTo>
                      <a:cubicBezTo>
                        <a:pt x="42836" y="8983"/>
                        <a:pt x="43200" y="11256"/>
                        <a:pt x="43200" y="13543"/>
                      </a:cubicBezTo>
                      <a:cubicBezTo>
                        <a:pt x="43200" y="25472"/>
                        <a:pt x="33529" y="35143"/>
                        <a:pt x="21600" y="35143"/>
                      </a:cubicBezTo>
                      <a:cubicBezTo>
                        <a:pt x="9670" y="35143"/>
                        <a:pt x="0" y="25472"/>
                        <a:pt x="0" y="13543"/>
                      </a:cubicBezTo>
                      <a:cubicBezTo>
                        <a:pt x="-1" y="8616"/>
                        <a:pt x="1684" y="3837"/>
                        <a:pt x="4773" y="0"/>
                      </a:cubicBezTo>
                      <a:lnTo>
                        <a:pt x="21600" y="1354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12700" cap="rnd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56342" name="Freeform 22"/>
                <p:cNvSpPr>
                  <a:spLocks/>
                </p:cNvSpPr>
                <p:nvPr/>
              </p:nvSpPr>
              <p:spPr bwMode="auto">
                <a:xfrm>
                  <a:off x="2114" y="2837"/>
                  <a:ext cx="97" cy="36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0" y="19"/>
                    </a:cxn>
                    <a:cxn ang="0">
                      <a:pos x="46" y="35"/>
                    </a:cxn>
                    <a:cxn ang="0">
                      <a:pos x="96" y="17"/>
                    </a:cxn>
                    <a:cxn ang="0">
                      <a:pos x="78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97" h="36">
                      <a:moveTo>
                        <a:pt x="14" y="5"/>
                      </a:moveTo>
                      <a:lnTo>
                        <a:pt x="0" y="19"/>
                      </a:lnTo>
                      <a:lnTo>
                        <a:pt x="46" y="35"/>
                      </a:lnTo>
                      <a:lnTo>
                        <a:pt x="96" y="17"/>
                      </a:lnTo>
                      <a:lnTo>
                        <a:pt x="78" y="0"/>
                      </a:lnTo>
                      <a:lnTo>
                        <a:pt x="14" y="5"/>
                      </a:lnTo>
                    </a:path>
                  </a:pathLst>
                </a:custGeom>
                <a:solidFill>
                  <a:srgbClr val="40404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sp>
            <p:nvSpPr>
              <p:cNvPr id="56343" name="Oval 23"/>
              <p:cNvSpPr>
                <a:spLocks noChangeArrowheads="1"/>
              </p:cNvSpPr>
              <p:nvPr/>
            </p:nvSpPr>
            <p:spPr bwMode="auto">
              <a:xfrm rot="21000000">
                <a:off x="2132" y="2825"/>
                <a:ext cx="64" cy="47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grpSp>
            <p:nvGrpSpPr>
              <p:cNvPr id="56344" name="Group 24"/>
              <p:cNvGrpSpPr>
                <a:grpSpLocks/>
              </p:cNvGrpSpPr>
              <p:nvPr/>
            </p:nvGrpSpPr>
            <p:grpSpPr bwMode="auto">
              <a:xfrm>
                <a:off x="2115" y="2767"/>
                <a:ext cx="98" cy="82"/>
                <a:chOff x="2115" y="2767"/>
                <a:chExt cx="98" cy="82"/>
              </a:xfrm>
            </p:grpSpPr>
            <p:sp>
              <p:nvSpPr>
                <p:cNvPr id="56345" name="Oval 25"/>
                <p:cNvSpPr>
                  <a:spLocks noChangeArrowheads="1"/>
                </p:cNvSpPr>
                <p:nvPr/>
              </p:nvSpPr>
              <p:spPr bwMode="auto">
                <a:xfrm rot="21000000">
                  <a:off x="2115" y="2778"/>
                  <a:ext cx="98" cy="71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56346" name="Oval 26"/>
                <p:cNvSpPr>
                  <a:spLocks noChangeArrowheads="1"/>
                </p:cNvSpPr>
                <p:nvPr/>
              </p:nvSpPr>
              <p:spPr bwMode="auto">
                <a:xfrm rot="21000000">
                  <a:off x="2115" y="2767"/>
                  <a:ext cx="97" cy="70"/>
                </a:xfrm>
                <a:prstGeom prst="ellipse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</p:grpSp>
      </p:grp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6434138" y="4852988"/>
            <a:ext cx="381000" cy="260350"/>
          </a:xfrm>
          <a:prstGeom prst="rect">
            <a:avLst/>
          </a:prstGeom>
          <a:solidFill>
            <a:srgbClr val="91919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39179" tIns="39179" rIns="39179" bIns="39179">
            <a:spAutoFit/>
          </a:bodyPr>
          <a:lstStyle/>
          <a:p>
            <a:pPr marL="293688" indent="-293688" algn="ctr" defTabSz="784225"/>
            <a:fld id="{AE5BEC08-5334-42A6-A446-F5080EE8E336}" type="slidenum">
              <a:rPr lang="es-ES_tradnl" sz="1200" b="1">
                <a:solidFill>
                  <a:schemeClr val="bg1"/>
                </a:solidFill>
                <a:latin typeface="FuturaA Bk BT" pitchFamily="34" charset="0"/>
              </a:rPr>
              <a:pPr marL="293688" indent="-293688" algn="ctr" defTabSz="784225"/>
              <a:t>‹Nº›</a:t>
            </a:fld>
            <a:endParaRPr lang="es-ES_tradnl" sz="1200" b="1">
              <a:solidFill>
                <a:schemeClr val="bg1"/>
              </a:solidFill>
              <a:latin typeface="FuturaA Bk BT" pitchFamily="34" charset="0"/>
            </a:endParaRP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466725" y="9556750"/>
            <a:ext cx="260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031" tIns="47015" rIns="94031" bIns="47015">
            <a:spAutoFit/>
          </a:bodyPr>
          <a:lstStyle/>
          <a:p>
            <a:pPr algn="ctr" defTabSz="939800">
              <a:lnSpc>
                <a:spcPct val="150000"/>
              </a:lnSpc>
              <a:spcBef>
                <a:spcPct val="0"/>
              </a:spcBef>
            </a:pPr>
            <a:r>
              <a:rPr lang="es-ES_tradnl" sz="1200" b="1" i="1">
                <a:solidFill>
                  <a:srgbClr val="5F5F5F"/>
                </a:solidFill>
              </a:rPr>
              <a:t>Gestión del Desempeño . Amena</a:t>
            </a:r>
            <a:endParaRPr lang="es-ES" sz="1200" b="1" i="1">
              <a:solidFill>
                <a:srgbClr val="5F5F5F"/>
              </a:solidFill>
            </a:endParaRPr>
          </a:p>
        </p:txBody>
      </p:sp>
      <p:pic>
        <p:nvPicPr>
          <p:cNvPr id="56349" name="Picture 29" descr="LOGONU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1950" y="9612313"/>
            <a:ext cx="777875" cy="311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741613"/>
            <a:ext cx="8518525" cy="1119187"/>
          </a:xfrm>
        </p:spPr>
        <p:txBody>
          <a:bodyPr anchor="b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s-ES"/>
              <a:t>Titulo 1</a:t>
            </a:r>
            <a:br>
              <a:rPr lang="es-ES"/>
            </a:br>
            <a:r>
              <a:rPr lang="es-ES"/>
              <a:t>Titulo 2</a:t>
            </a:r>
            <a:endParaRPr lang="en-GB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6288" y="4221163"/>
            <a:ext cx="8504237" cy="1295400"/>
          </a:xfrm>
          <a:ln w="12700"/>
        </p:spPr>
        <p:txBody>
          <a:bodyPr lIns="0" tIns="0" rIns="0" bIns="0"/>
          <a:lstStyle>
            <a:lvl1pPr marL="0" indent="0">
              <a:buFontTx/>
              <a:buNone/>
              <a:defRPr sz="1900" b="1"/>
            </a:lvl1pPr>
          </a:lstStyle>
          <a:p>
            <a:r>
              <a:rPr lang="en-GB"/>
              <a:t>Click to edit Master subtitle style</a:t>
            </a:r>
          </a:p>
          <a:p>
            <a:endParaRPr lang="en-GB"/>
          </a:p>
          <a:p>
            <a:r>
              <a:rPr lang="en-GB"/>
              <a:t>								xx de xx, 2007</a:t>
            </a:r>
          </a:p>
        </p:txBody>
      </p:sp>
      <p:sp>
        <p:nvSpPr>
          <p:cNvPr id="358404" name="AutoShape 4"/>
          <p:cNvSpPr>
            <a:spLocks noChangeArrowheads="1"/>
          </p:cNvSpPr>
          <p:nvPr/>
        </p:nvSpPr>
        <p:spPr bwMode="auto">
          <a:xfrm>
            <a:off x="685800" y="4111625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s-ES_tradnl" sz="2400">
              <a:latin typeface="Verdana" pitchFamily="34" charset="0"/>
            </a:endParaRPr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0" y="1588"/>
            <a:ext cx="9906000" cy="6921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s-ES_tradnl" sz="1800" b="1">
              <a:latin typeface="Verdana" pitchFamily="34" charset="0"/>
            </a:endParaRPr>
          </a:p>
        </p:txBody>
      </p:sp>
      <p:sp>
        <p:nvSpPr>
          <p:cNvPr id="358406" name="Line 6"/>
          <p:cNvSpPr>
            <a:spLocks noChangeShapeType="1"/>
          </p:cNvSpPr>
          <p:nvPr/>
        </p:nvSpPr>
        <p:spPr bwMode="auto">
          <a:xfrm flipV="1">
            <a:off x="0" y="766763"/>
            <a:ext cx="9906000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pic>
        <p:nvPicPr>
          <p:cNvPr id="358410" name="Imagen 1" descr="C:\Users\sergio\Desktop\Logotipo CUP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12059" y="5929330"/>
            <a:ext cx="24987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75513" y="93663"/>
            <a:ext cx="2286000" cy="62150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15925" y="93663"/>
            <a:ext cx="6707188" cy="62150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5925" y="93663"/>
            <a:ext cx="8970963" cy="59848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15925" y="908050"/>
            <a:ext cx="4495800" cy="54006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64125" y="908050"/>
            <a:ext cx="4497388" cy="54006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9B3-8187-4515-AA19-E97A8C14586F}" type="datetimeFigureOut">
              <a:rPr lang="es-MX" smtClean="0"/>
              <a:t>10/11/2009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C95F-576F-4641-A262-26120D0EA2F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9B3-8187-4515-AA19-E97A8C14586F}" type="datetimeFigureOut">
              <a:rPr lang="es-MX" smtClean="0"/>
              <a:t>10/11/2009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C95F-576F-4641-A262-26120D0EA2F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9B3-8187-4515-AA19-E97A8C14586F}" type="datetimeFigureOut">
              <a:rPr lang="es-MX" smtClean="0"/>
              <a:t>10/11/2009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C95F-576F-4641-A262-26120D0EA2F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9B3-8187-4515-AA19-E97A8C14586F}" type="datetimeFigureOut">
              <a:rPr lang="es-MX" smtClean="0"/>
              <a:t>10/11/2009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C95F-576F-4641-A262-26120D0EA2F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9B3-8187-4515-AA19-E97A8C14586F}" type="datetimeFigureOut">
              <a:rPr lang="es-MX" smtClean="0"/>
              <a:t>10/11/2009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C95F-576F-4641-A262-26120D0EA2F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9B3-8187-4515-AA19-E97A8C14586F}" type="datetimeFigureOut">
              <a:rPr lang="es-MX" smtClean="0"/>
              <a:t>10/11/2009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C95F-576F-4641-A262-26120D0EA2F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9B3-8187-4515-AA19-E97A8C14586F}" type="datetimeFigureOut">
              <a:rPr lang="es-MX" smtClean="0"/>
              <a:t>10/11/2009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C95F-576F-4641-A262-26120D0EA2F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9B3-8187-4515-AA19-E97A8C14586F}" type="datetimeFigureOut">
              <a:rPr lang="es-MX" smtClean="0"/>
              <a:t>10/11/2009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C95F-576F-4641-A262-26120D0EA2F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9B3-8187-4515-AA19-E97A8C14586F}" type="datetimeFigureOut">
              <a:rPr lang="es-MX" smtClean="0"/>
              <a:t>10/11/2009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C95F-576F-4641-A262-26120D0EA2F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9B3-8187-4515-AA19-E97A8C14586F}" type="datetimeFigureOut">
              <a:rPr lang="es-MX" smtClean="0"/>
              <a:t>10/11/2009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C95F-576F-4641-A262-26120D0EA2F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19B3-8187-4515-AA19-E97A8C14586F}" type="datetimeFigureOut">
              <a:rPr lang="es-MX" smtClean="0"/>
              <a:t>10/11/2009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C95F-576F-4641-A262-26120D0EA2F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15925" y="908050"/>
            <a:ext cx="44958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64125" y="908050"/>
            <a:ext cx="4497388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0" y="1588"/>
            <a:ext cx="9906000" cy="6921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s-ES_tradnl" sz="1800" b="1"/>
          </a:p>
        </p:txBody>
      </p:sp>
      <p:sp>
        <p:nvSpPr>
          <p:cNvPr id="357382" name="Line 6"/>
          <p:cNvSpPr>
            <a:spLocks noChangeShapeType="1"/>
          </p:cNvSpPr>
          <p:nvPr/>
        </p:nvSpPr>
        <p:spPr bwMode="auto">
          <a:xfrm flipV="1">
            <a:off x="0" y="766763"/>
            <a:ext cx="9906000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357384" name="Rectangle 8"/>
          <p:cNvSpPr>
            <a:spLocks noChangeArrowheads="1"/>
          </p:cNvSpPr>
          <p:nvPr/>
        </p:nvSpPr>
        <p:spPr bwMode="auto">
          <a:xfrm>
            <a:off x="4684713" y="6524625"/>
            <a:ext cx="5365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fld id="{E53BDA54-F9A9-4832-8C34-24ABE9377834}" type="slidenum">
              <a:rPr lang="en-US" sz="900">
                <a:latin typeface="Verdana" pitchFamily="34" charset="0"/>
              </a:rPr>
              <a:pPr algn="ctr" eaLnBrk="0" hangingPunct="0">
                <a:spcBef>
                  <a:spcPct val="0"/>
                </a:spcBef>
              </a:pPr>
              <a:t>‹Nº›</a:t>
            </a:fld>
            <a:endParaRPr lang="en-US" sz="900">
              <a:latin typeface="Verdana" pitchFamily="34" charset="0"/>
            </a:endParaRPr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93663"/>
            <a:ext cx="8970963" cy="59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Titulo Diapositiva</a:t>
            </a:r>
          </a:p>
        </p:txBody>
      </p:sp>
      <p:sp>
        <p:nvSpPr>
          <p:cNvPr id="3573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908050"/>
            <a:ext cx="91455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</p:txBody>
      </p:sp>
      <p:pic>
        <p:nvPicPr>
          <p:cNvPr id="357407" name="Imagen 1" descr="C:\Users\sergio\Desktop\Logotipo CUP.jp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312059" y="5953148"/>
            <a:ext cx="24987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63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xStyles>
    <p:titleStyle>
      <a:lvl1pPr algn="l" defTabSz="758825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defTabSz="758825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l" defTabSz="758825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l" defTabSz="758825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l" defTabSz="758825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l" defTabSz="758825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l" defTabSz="758825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l" defTabSz="758825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l" defTabSz="758825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284163" indent="-284163" algn="l" defTabSz="758825" rtl="0" fontAlgn="base">
        <a:spcBef>
          <a:spcPct val="30000"/>
        </a:spcBef>
        <a:spcAft>
          <a:spcPct val="0"/>
        </a:spcAft>
        <a:buClr>
          <a:schemeClr val="tx1"/>
        </a:buClr>
        <a:buSzPct val="95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3563" indent="-277813" algn="l" defTabSz="758825" rtl="0" fontAlgn="base">
        <a:spcBef>
          <a:spcPct val="30000"/>
        </a:spcBef>
        <a:spcAft>
          <a:spcPct val="0"/>
        </a:spcAft>
        <a:buClr>
          <a:schemeClr val="tx1"/>
        </a:buClr>
        <a:buSzPct val="95000"/>
        <a:buFont typeface="Arial" charset="0"/>
        <a:buChar char="־"/>
        <a:defRPr>
          <a:solidFill>
            <a:schemeClr val="tx1"/>
          </a:solidFill>
          <a:latin typeface="+mn-lt"/>
        </a:defRPr>
      </a:lvl2pPr>
      <a:lvl3pPr marL="847725" indent="-282575" algn="l" defTabSz="758825" rtl="0" fontAlgn="base">
        <a:spcBef>
          <a:spcPct val="3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143000" indent="-285750" algn="l" defTabSz="758825" rtl="0" fontAlgn="base">
        <a:spcBef>
          <a:spcPct val="30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1400">
          <a:solidFill>
            <a:schemeClr val="tx1"/>
          </a:solidFill>
          <a:latin typeface="+mn-lt"/>
        </a:defRPr>
      </a:lvl4pPr>
      <a:lvl5pPr marL="2122488" indent="-227013" algn="l" defTabSz="75882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2579688" indent="-227013" algn="l" defTabSz="75882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3036888" indent="-227013" algn="l" defTabSz="75882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3494088" indent="-227013" algn="l" defTabSz="75882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951288" indent="-227013" algn="l" defTabSz="758825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119B3-8187-4515-AA19-E97A8C14586F}" type="datetimeFigureOut">
              <a:rPr lang="es-MX" smtClean="0"/>
              <a:t>10/11/2009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C95F-576F-4641-A262-26120D0EA2F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sampayo\Documents\HGR 25\PRESENTACION\archivos de apoyo\portada.jpg"/>
          <p:cNvPicPr>
            <a:picLocks noChangeAspect="1" noChangeArrowheads="1"/>
          </p:cNvPicPr>
          <p:nvPr/>
        </p:nvPicPr>
        <p:blipFill>
          <a:blip r:embed="rId3" cstate="print"/>
          <a:srcRect l="1563"/>
          <a:stretch>
            <a:fillRect/>
          </a:stretch>
        </p:blipFill>
        <p:spPr bwMode="auto">
          <a:xfrm>
            <a:off x="0" y="-4763"/>
            <a:ext cx="995366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39" y="2143140"/>
            <a:ext cx="6804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9562" y="1195389"/>
            <a:ext cx="4572000" cy="8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a) </a:t>
            </a:r>
            <a:r>
              <a:rPr lang="es-ES_tradnl" sz="1400" dirty="0">
                <a:effectLst/>
                <a:latin typeface="Tahoma" pitchFamily="34" charset="0"/>
                <a:cs typeface="Tahoma" pitchFamily="34" charset="0"/>
              </a:rPr>
              <a:t>Capacidad para </a:t>
            </a: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550 </a:t>
            </a:r>
            <a:r>
              <a:rPr lang="es-ES_tradnl" sz="1400" dirty="0">
                <a:effectLst/>
                <a:latin typeface="Tahoma" pitchFamily="34" charset="0"/>
                <a:cs typeface="Tahoma" pitchFamily="34" charset="0"/>
              </a:rPr>
              <a:t>alumnos.</a:t>
            </a:r>
          </a:p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b) </a:t>
            </a:r>
            <a:r>
              <a:rPr lang="es-ES_tradnl" sz="1400" dirty="0">
                <a:effectLst/>
                <a:latin typeface="Tahoma" pitchFamily="34" charset="0"/>
                <a:cs typeface="Tahoma" pitchFamily="34" charset="0"/>
              </a:rPr>
              <a:t>Planta baja, 9 laboratorios.</a:t>
            </a:r>
          </a:p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c) </a:t>
            </a:r>
            <a:r>
              <a:rPr lang="es-ES_tradnl" sz="1400" dirty="0">
                <a:effectLst/>
                <a:latin typeface="Tahoma" pitchFamily="34" charset="0"/>
                <a:cs typeface="Tahoma" pitchFamily="34" charset="0"/>
              </a:rPr>
              <a:t>Planta alta, 7 laboratorios.</a:t>
            </a:r>
          </a:p>
        </p:txBody>
      </p:sp>
      <p:pic>
        <p:nvPicPr>
          <p:cNvPr id="6" name="Picture 17" descr="C:\Users\jsampayo\Documents\UPSLP\jpg\CDNTecnologias.jpg"/>
          <p:cNvPicPr>
            <a:picLocks noChangeAspect="1" noChangeArrowheads="1"/>
          </p:cNvPicPr>
          <p:nvPr/>
        </p:nvPicPr>
        <p:blipFill>
          <a:blip r:embed="rId4" cstate="print"/>
          <a:srcRect r="55782"/>
          <a:stretch>
            <a:fillRect/>
          </a:stretch>
        </p:blipFill>
        <p:spPr bwMode="auto">
          <a:xfrm>
            <a:off x="6977095" y="1971675"/>
            <a:ext cx="25479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 bwMode="auto">
          <a:xfrm>
            <a:off x="0" y="5572140"/>
            <a:ext cx="9144000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Descripción de Edificios         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95216" y="5857893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Centro de Nuevas Tecnologías</a:t>
            </a:r>
            <a:endParaRPr lang="es-MX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238620" y="785794"/>
            <a:ext cx="1317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2,666.67 </a:t>
            </a:r>
            <a:r>
              <a:rPr lang="es-ES_tradnl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m2</a:t>
            </a:r>
            <a:endParaRPr lang="es-MX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38" y="2143140"/>
            <a:ext cx="6732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7190" y="1071546"/>
            <a:ext cx="3167050" cy="101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MX" sz="1400" dirty="0" smtClean="0">
                <a:effectLst/>
                <a:latin typeface="Verdana" pitchFamily="34" charset="0"/>
              </a:rPr>
              <a:t>Planta </a:t>
            </a:r>
            <a:r>
              <a:rPr lang="es-MX" sz="1400" dirty="0">
                <a:effectLst/>
                <a:latin typeface="Verdana" pitchFamily="34" charset="0"/>
              </a:rPr>
              <a:t>baja</a:t>
            </a:r>
          </a:p>
          <a:p>
            <a:pPr marL="342900" indent="-342900">
              <a:spcBef>
                <a:spcPct val="20000"/>
              </a:spcBef>
            </a:pPr>
            <a:r>
              <a:rPr lang="es-MX" sz="1400" dirty="0" smtClean="0">
                <a:effectLst/>
                <a:latin typeface="Verdana" pitchFamily="34" charset="0"/>
              </a:rPr>
              <a:t>a) </a:t>
            </a:r>
            <a:r>
              <a:rPr lang="es-MX" sz="1400" dirty="0">
                <a:effectLst/>
                <a:latin typeface="Verdana" pitchFamily="34" charset="0"/>
              </a:rPr>
              <a:t>10 laboratorios.</a:t>
            </a:r>
          </a:p>
          <a:p>
            <a:pPr marL="342900" indent="-342900">
              <a:spcBef>
                <a:spcPct val="20000"/>
              </a:spcBef>
            </a:pPr>
            <a:r>
              <a:rPr lang="es-MX" sz="1400" dirty="0" smtClean="0">
                <a:effectLst/>
                <a:latin typeface="Verdana" pitchFamily="34" charset="0"/>
              </a:rPr>
              <a:t>b) </a:t>
            </a:r>
            <a:r>
              <a:rPr lang="es-MX" sz="1400" dirty="0">
                <a:effectLst/>
                <a:latin typeface="Verdana" pitchFamily="34" charset="0"/>
              </a:rPr>
              <a:t>3 </a:t>
            </a:r>
            <a:r>
              <a:rPr lang="es-MX" sz="1400" dirty="0" smtClean="0">
                <a:effectLst/>
                <a:latin typeface="Verdana" pitchFamily="34" charset="0"/>
              </a:rPr>
              <a:t>cubículos </a:t>
            </a:r>
            <a:r>
              <a:rPr lang="es-MX" sz="1400" dirty="0">
                <a:effectLst/>
                <a:latin typeface="Verdana" pitchFamily="34" charset="0"/>
              </a:rPr>
              <a:t>de trabajo</a:t>
            </a:r>
            <a:r>
              <a:rPr lang="es-ES_tradnl" sz="1400" dirty="0">
                <a:effectLst/>
                <a:latin typeface="Verdana" pitchFamily="34" charset="0"/>
              </a:rPr>
              <a:t>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0058" y="1071546"/>
            <a:ext cx="3275032" cy="109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MX" sz="1400" dirty="0">
                <a:effectLst/>
                <a:latin typeface="Verdana" pitchFamily="34" charset="0"/>
              </a:rPr>
              <a:t>Planta alta</a:t>
            </a:r>
          </a:p>
          <a:p>
            <a:pPr marL="342900" indent="-342900">
              <a:spcBef>
                <a:spcPct val="20000"/>
              </a:spcBef>
            </a:pPr>
            <a:r>
              <a:rPr lang="es-MX" sz="1400" dirty="0">
                <a:effectLst/>
                <a:latin typeface="Verdana" pitchFamily="34" charset="0"/>
              </a:rPr>
              <a:t>c) 9 laboratorios.</a:t>
            </a:r>
          </a:p>
          <a:p>
            <a:pPr marL="342900" indent="-342900">
              <a:spcBef>
                <a:spcPct val="20000"/>
              </a:spcBef>
            </a:pPr>
            <a:r>
              <a:rPr lang="es-MX" sz="1400" dirty="0">
                <a:effectLst/>
                <a:latin typeface="Verdana" pitchFamily="34" charset="0"/>
              </a:rPr>
              <a:t>d) 5 </a:t>
            </a:r>
            <a:r>
              <a:rPr lang="es-MX" sz="1400" dirty="0" smtClean="0">
                <a:effectLst/>
                <a:latin typeface="Verdana" pitchFamily="34" charset="0"/>
              </a:rPr>
              <a:t>cubículos </a:t>
            </a:r>
            <a:r>
              <a:rPr lang="es-MX" sz="1400" dirty="0">
                <a:effectLst/>
                <a:latin typeface="Verdana" pitchFamily="34" charset="0"/>
              </a:rPr>
              <a:t>de trabajo</a:t>
            </a:r>
            <a:r>
              <a:rPr lang="es-ES_tradnl" sz="1400" dirty="0" smtClean="0">
                <a:effectLst/>
                <a:latin typeface="Verdana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latin typeface="Verdana" pitchFamily="34" charset="0"/>
              </a:rPr>
              <a:t>e)  1 Site</a:t>
            </a:r>
            <a:r>
              <a:rPr lang="es-ES_tradnl" sz="1400" dirty="0" smtClean="0">
                <a:effectLst/>
                <a:latin typeface="Verdana" pitchFamily="34" charset="0"/>
              </a:rPr>
              <a:t> central</a:t>
            </a:r>
            <a:endParaRPr lang="es-ES_tradnl" sz="1400" dirty="0">
              <a:effectLst/>
              <a:latin typeface="Verdana" pitchFamily="34" charset="0"/>
            </a:endParaRPr>
          </a:p>
        </p:txBody>
      </p:sp>
      <p:pic>
        <p:nvPicPr>
          <p:cNvPr id="6" name="Picture 14" descr="C:\Users\jsampayo\Documents\UPSLP\jpg\CComputo pa.jpg"/>
          <p:cNvPicPr>
            <a:picLocks noChangeAspect="1" noChangeArrowheads="1"/>
          </p:cNvPicPr>
          <p:nvPr/>
        </p:nvPicPr>
        <p:blipFill>
          <a:blip r:embed="rId4" cstate="print"/>
          <a:srcRect l="5952" t="10750" r="10703" b="6604"/>
          <a:stretch>
            <a:fillRect/>
          </a:stretch>
        </p:blipFill>
        <p:spPr bwMode="auto">
          <a:xfrm>
            <a:off x="7015193" y="1928802"/>
            <a:ext cx="22955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 bwMode="auto">
          <a:xfrm>
            <a:off x="0" y="5572140"/>
            <a:ext cx="9144000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Descripción de Edificios          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09530" y="5925941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Centro de Computo</a:t>
            </a:r>
            <a:endParaRPr lang="es-MX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166918" y="763769"/>
            <a:ext cx="56436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>
                <a:solidFill>
                  <a:srgbClr val="000000"/>
                </a:solidFill>
                <a:latin typeface="Verdana" pitchFamily="34" charset="0"/>
              </a:rPr>
              <a:t>3,650.23 m2 Capacidad 645 </a:t>
            </a:r>
            <a:r>
              <a:rPr lang="es-MX" sz="1400" b="1" dirty="0">
                <a:solidFill>
                  <a:srgbClr val="000000"/>
                </a:solidFill>
                <a:latin typeface="Verdana" pitchFamily="34" charset="0"/>
              </a:rPr>
              <a:t>alumnos y 105 usuarios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76" y="2143125"/>
            <a:ext cx="6732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0193" y="1142984"/>
            <a:ext cx="7580327" cy="8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_tradnl" sz="1400" dirty="0">
                <a:effectLst/>
                <a:latin typeface="Verdana" pitchFamily="34" charset="0"/>
              </a:rPr>
              <a:t>a) 4 Unidades </a:t>
            </a:r>
            <a:r>
              <a:rPr lang="es-ES_tradnl" sz="1400" dirty="0" smtClean="0">
                <a:latin typeface="Verdana" pitchFamily="34" charset="0"/>
              </a:rPr>
              <a:t>académicas con área de trabajo electrónica </a:t>
            </a:r>
            <a:r>
              <a:rPr lang="es-ES_tradnl" sz="1400" dirty="0" smtClean="0">
                <a:effectLst/>
                <a:latin typeface="Verdana" pitchFamily="34" charset="0"/>
              </a:rPr>
              <a:t>Capacidad 645 </a:t>
            </a:r>
            <a:r>
              <a:rPr lang="es-MX" sz="1400" dirty="0" smtClean="0">
                <a:effectLst/>
                <a:latin typeface="Verdana" pitchFamily="34" charset="0"/>
              </a:rPr>
              <a:t>alumnos y 105 usuarios </a:t>
            </a:r>
            <a:r>
              <a:rPr lang="es-ES_tradnl" sz="1400" dirty="0" smtClean="0">
                <a:latin typeface="Verdana" pitchFamily="34" charset="0"/>
              </a:rPr>
              <a:t>y una sala de dirección</a:t>
            </a:r>
            <a:endParaRPr lang="es-MX" sz="1400" dirty="0">
              <a:effectLst/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s-ES_tradnl" sz="1400" dirty="0">
                <a:effectLst/>
                <a:latin typeface="Verdana" pitchFamily="34" charset="0"/>
              </a:rPr>
              <a:t>b) Capacidad 78 profesores 43 cubículos, sala de maestros y de juntas</a:t>
            </a:r>
            <a:r>
              <a:rPr lang="es-ES" sz="1400" dirty="0">
                <a:effectLst/>
                <a:latin typeface="Verdana" pitchFamily="34" charset="0"/>
              </a:rPr>
              <a:t>, cada una</a:t>
            </a:r>
            <a:r>
              <a:rPr lang="es-ES" sz="1400" dirty="0" smtClean="0">
                <a:effectLst/>
                <a:latin typeface="Verdana" pitchFamily="34" charset="0"/>
              </a:rPr>
              <a:t>.</a:t>
            </a:r>
            <a:endParaRPr lang="es-ES" sz="1400" dirty="0">
              <a:effectLst/>
              <a:latin typeface="Verdana" pitchFamily="34" charset="0"/>
            </a:endParaRPr>
          </a:p>
        </p:txBody>
      </p:sp>
      <p:pic>
        <p:nvPicPr>
          <p:cNvPr id="6" name="Picture 16" descr="C:\Users\jsampayo\Documents\UPSLP\jpg\Uacademica2.jpg"/>
          <p:cNvPicPr>
            <a:picLocks noChangeAspect="1" noChangeArrowheads="1"/>
          </p:cNvPicPr>
          <p:nvPr/>
        </p:nvPicPr>
        <p:blipFill>
          <a:blip r:embed="rId4" cstate="print"/>
          <a:srcRect l="53580" t="26106" r="4749" b="17072"/>
          <a:stretch>
            <a:fillRect/>
          </a:stretch>
        </p:blipFill>
        <p:spPr bwMode="auto">
          <a:xfrm>
            <a:off x="7364442" y="1857364"/>
            <a:ext cx="1731962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 bwMode="auto">
          <a:xfrm>
            <a:off x="0" y="5572140"/>
            <a:ext cx="9144000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Descripción de Edificios         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09530" y="5925941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U. Académica de Maestros</a:t>
            </a:r>
            <a:endParaRPr lang="es-MX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38554" y="785794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rgbClr val="000000"/>
                </a:solidFill>
                <a:latin typeface="Verdana" pitchFamily="34" charset="0"/>
              </a:rPr>
              <a:t>1,240.05 </a:t>
            </a:r>
            <a:r>
              <a:rPr lang="es-ES_tradnl" sz="1400" b="1" dirty="0" smtClean="0">
                <a:solidFill>
                  <a:srgbClr val="000000"/>
                </a:solidFill>
                <a:latin typeface="Verdana" pitchFamily="34" charset="0"/>
              </a:rPr>
              <a:t>m2 por Unidad</a:t>
            </a:r>
            <a:r>
              <a:rPr lang="es-MX" sz="14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38" y="2143125"/>
            <a:ext cx="6732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123941"/>
            <a:ext cx="6667512" cy="87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_tradnl" sz="1400" dirty="0">
                <a:effectLst/>
                <a:latin typeface="Verdana" pitchFamily="34" charset="0"/>
              </a:rPr>
              <a:t>a) 4 Unidades </a:t>
            </a:r>
            <a:r>
              <a:rPr lang="es-ES_tradnl" sz="1400" dirty="0" smtClean="0">
                <a:effectLst/>
                <a:latin typeface="Verdana" pitchFamily="34" charset="0"/>
              </a:rPr>
              <a:t>de estudiantes, con rece</a:t>
            </a:r>
            <a:r>
              <a:rPr lang="es-MX" sz="1400" dirty="0" smtClean="0">
                <a:effectLst/>
                <a:latin typeface="Verdana" pitchFamily="34" charset="0"/>
              </a:rPr>
              <a:t>pci</a:t>
            </a:r>
            <a:r>
              <a:rPr lang="es-MX" sz="1400" dirty="0" smtClean="0">
                <a:latin typeface="Verdana" pitchFamily="34" charset="0"/>
              </a:rPr>
              <a:t>ón</a:t>
            </a:r>
            <a:r>
              <a:rPr lang="es-MX" sz="1400" dirty="0" smtClean="0">
                <a:effectLst/>
                <a:latin typeface="Verdana" pitchFamily="34" charset="0"/>
              </a:rPr>
              <a:t> y jardín interior</a:t>
            </a:r>
            <a:endParaRPr lang="es-MX" sz="1400" dirty="0">
              <a:effectLst/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s-ES_tradnl" sz="1400" dirty="0">
                <a:effectLst/>
                <a:latin typeface="Verdana" pitchFamily="34" charset="0"/>
              </a:rPr>
              <a:t>b) </a:t>
            </a:r>
            <a:r>
              <a:rPr lang="es-MX" sz="1400" dirty="0">
                <a:effectLst/>
                <a:latin typeface="Verdana" pitchFamily="34" charset="0"/>
              </a:rPr>
              <a:t>Capacidad para 800 alumnos, </a:t>
            </a:r>
            <a:r>
              <a:rPr lang="es-MX" sz="1400" dirty="0" smtClean="0">
                <a:effectLst/>
                <a:latin typeface="Verdana" pitchFamily="34" charset="0"/>
              </a:rPr>
              <a:t>2 4 </a:t>
            </a:r>
            <a:r>
              <a:rPr lang="es-MX" sz="1400" dirty="0">
                <a:effectLst/>
                <a:latin typeface="Verdana" pitchFamily="34" charset="0"/>
              </a:rPr>
              <a:t>aulas y 2 laboratorios cada una.</a:t>
            </a:r>
            <a:endParaRPr lang="es-ES" sz="1400" dirty="0">
              <a:effectLst/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s-MX" sz="1400" dirty="0">
                <a:effectLst/>
                <a:latin typeface="Verdana" pitchFamily="34" charset="0"/>
              </a:rPr>
              <a:t>c) Cada unidad se divide en 2 plantas.</a:t>
            </a:r>
            <a:endParaRPr lang="es-ES_tradnl" sz="1400" dirty="0">
              <a:effectLst/>
              <a:latin typeface="Verdana" pitchFamily="34" charset="0"/>
            </a:endParaRPr>
          </a:p>
        </p:txBody>
      </p:sp>
      <p:pic>
        <p:nvPicPr>
          <p:cNvPr id="6" name="Picture 7" descr="C:\Users\jsampayo\Documents\UPSLP\jpg\Uacademica pb.jpg"/>
          <p:cNvPicPr>
            <a:picLocks noChangeAspect="1" noChangeArrowheads="1"/>
          </p:cNvPicPr>
          <p:nvPr/>
        </p:nvPicPr>
        <p:blipFill>
          <a:blip r:embed="rId4" cstate="print"/>
          <a:srcRect l="9921" t="13229" r="10703" b="6854"/>
          <a:stretch>
            <a:fillRect/>
          </a:stretch>
        </p:blipFill>
        <p:spPr bwMode="auto">
          <a:xfrm>
            <a:off x="6953281" y="1643050"/>
            <a:ext cx="24288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 bwMode="auto">
          <a:xfrm>
            <a:off x="0" y="5572140"/>
            <a:ext cx="9144000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Descripción de Edificios         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42876" y="5786454"/>
            <a:ext cx="723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U. Académica de Estudiantes</a:t>
            </a:r>
            <a:endParaRPr lang="es-MX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809992" y="785794"/>
            <a:ext cx="2557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rgbClr val="000000"/>
                </a:solidFill>
                <a:latin typeface="Verdana" pitchFamily="34" charset="0"/>
              </a:rPr>
              <a:t>3,001.98 </a:t>
            </a:r>
            <a:r>
              <a:rPr lang="es-ES_tradnl" sz="1400" b="1" dirty="0" smtClean="0">
                <a:solidFill>
                  <a:srgbClr val="000000"/>
                </a:solidFill>
                <a:latin typeface="Verdana" pitchFamily="34" charset="0"/>
              </a:rPr>
              <a:t>m2 </a:t>
            </a:r>
            <a:r>
              <a:rPr lang="es-MX" sz="1400" b="1" dirty="0" smtClean="0">
                <a:effectLst/>
                <a:latin typeface="Verdana" pitchFamily="34" charset="0"/>
              </a:rPr>
              <a:t>cada una.</a:t>
            </a:r>
            <a:r>
              <a:rPr lang="es-MX" sz="14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Users\jsampayo\Documents\UPSLP\jpg\Cmanufacturas.jpg"/>
          <p:cNvPicPr>
            <a:picLocks noChangeAspect="1" noChangeArrowheads="1"/>
          </p:cNvPicPr>
          <p:nvPr/>
        </p:nvPicPr>
        <p:blipFill>
          <a:blip r:embed="rId3" cstate="print"/>
          <a:srcRect l="9921" t="24385" r="10703" b="11156"/>
          <a:stretch>
            <a:fillRect/>
          </a:stretch>
        </p:blipFill>
        <p:spPr bwMode="auto">
          <a:xfrm>
            <a:off x="6667532" y="1857364"/>
            <a:ext cx="2857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676" y="2325062"/>
            <a:ext cx="6375398" cy="324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4314" y="1214422"/>
            <a:ext cx="6596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Verdana" pitchFamily="34" charset="0"/>
              </a:rPr>
              <a:t>a) </a:t>
            </a:r>
            <a:r>
              <a:rPr lang="es-MX" sz="1400" dirty="0">
                <a:effectLst/>
                <a:latin typeface="Verdana" pitchFamily="34" charset="0"/>
              </a:rPr>
              <a:t>Capacidad para 280 alumnos, 10 </a:t>
            </a:r>
            <a:r>
              <a:rPr lang="es-MX" sz="1400" dirty="0" smtClean="0">
                <a:effectLst/>
                <a:latin typeface="Verdana" pitchFamily="34" charset="0"/>
              </a:rPr>
              <a:t>laboratorios/talleres, </a:t>
            </a:r>
            <a:r>
              <a:rPr lang="es-MX" sz="1400" dirty="0">
                <a:effectLst/>
                <a:latin typeface="Verdana" pitchFamily="34" charset="0"/>
              </a:rPr>
              <a:t>9 cubículos para maestros y estación de trabajo</a:t>
            </a:r>
            <a:r>
              <a:rPr lang="es-MX" sz="1400" dirty="0" smtClean="0">
                <a:effectLst/>
                <a:latin typeface="Verdana" pitchFamily="34" charset="0"/>
              </a:rPr>
              <a:t>. Centro de cad-cam</a:t>
            </a:r>
            <a:endParaRPr lang="es-MX" sz="1400" dirty="0">
              <a:effectLst/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s-MX" sz="1400" dirty="0">
                <a:latin typeface="Verdana" pitchFamily="34" charset="0"/>
              </a:rPr>
              <a:t>b</a:t>
            </a:r>
            <a:r>
              <a:rPr lang="es-MX" sz="1400" dirty="0" smtClean="0">
                <a:effectLst/>
                <a:latin typeface="Verdana" pitchFamily="34" charset="0"/>
              </a:rPr>
              <a:t>) </a:t>
            </a:r>
            <a:r>
              <a:rPr lang="es-MX" sz="1400" dirty="0">
                <a:effectLst/>
                <a:latin typeface="Verdana" pitchFamily="34" charset="0"/>
              </a:rPr>
              <a:t>2 plantas</a:t>
            </a:r>
            <a:r>
              <a:rPr lang="es-MX" sz="1400" dirty="0" smtClean="0">
                <a:effectLst/>
                <a:latin typeface="Verdana" pitchFamily="34" charset="0"/>
              </a:rPr>
              <a:t>. Con AC central, compresor de aire seco.</a:t>
            </a:r>
            <a:endParaRPr lang="es-ES_tradnl" sz="1400" dirty="0">
              <a:effectLst/>
              <a:latin typeface="Verdana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 bwMode="auto">
          <a:xfrm>
            <a:off x="0" y="5572140"/>
            <a:ext cx="9144000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Descripción de Edificios         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95216" y="585789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Centro de Manufactura Avanzada</a:t>
            </a:r>
            <a:endParaRPr lang="es-MX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238620" y="785794"/>
            <a:ext cx="15231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rgbClr val="000000"/>
                </a:solidFill>
                <a:latin typeface="Verdana" pitchFamily="34" charset="0"/>
              </a:rPr>
              <a:t>2,275.47  m2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3844" y="1000108"/>
            <a:ext cx="49292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AutoNum type="alphaLcParenR"/>
            </a:pPr>
            <a:r>
              <a:rPr lang="es-ES_tradnl" sz="1400" dirty="0" smtClean="0">
                <a:effectLst/>
                <a:latin typeface="Verdana" pitchFamily="34" charset="0"/>
              </a:rPr>
              <a:t>Capacidad </a:t>
            </a:r>
            <a:r>
              <a:rPr lang="es-ES_tradnl" sz="1400" dirty="0">
                <a:effectLst/>
                <a:latin typeface="Verdana" pitchFamily="34" charset="0"/>
              </a:rPr>
              <a:t>para 560 usuarios</a:t>
            </a:r>
            <a:r>
              <a:rPr lang="es-ES_tradnl" sz="1400" dirty="0" smtClean="0">
                <a:effectLst/>
                <a:latin typeface="Verdana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AutoNum type="alphaLcParenR"/>
            </a:pPr>
            <a:r>
              <a:rPr lang="es-ES_tradnl" sz="1400" dirty="0" smtClean="0">
                <a:latin typeface="Verdana" pitchFamily="34" charset="0"/>
              </a:rPr>
              <a:t>Auditorio de 280 usuarios</a:t>
            </a:r>
            <a:endParaRPr lang="es-ES_tradnl" sz="1400" dirty="0">
              <a:effectLst/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s-ES_tradnl" sz="1400" dirty="0">
                <a:effectLst/>
                <a:latin typeface="Verdana" pitchFamily="34" charset="0"/>
              </a:rPr>
              <a:t>c</a:t>
            </a:r>
            <a:r>
              <a:rPr lang="es-ES_tradnl" sz="1400" dirty="0" smtClean="0">
                <a:effectLst/>
                <a:latin typeface="Verdana" pitchFamily="34" charset="0"/>
              </a:rPr>
              <a:t>)   6 </a:t>
            </a:r>
            <a:r>
              <a:rPr lang="es-ES_tradnl" sz="1400" dirty="0">
                <a:effectLst/>
                <a:latin typeface="Verdana" pitchFamily="34" charset="0"/>
              </a:rPr>
              <a:t>salas de </a:t>
            </a:r>
            <a:r>
              <a:rPr lang="es-ES_tradnl" sz="1400" dirty="0" smtClean="0">
                <a:effectLst/>
                <a:latin typeface="Verdana" pitchFamily="34" charset="0"/>
              </a:rPr>
              <a:t>audiovisuales, 4 de 35 y 2 de 70.</a:t>
            </a:r>
            <a:endParaRPr lang="es-ES_tradnl" sz="1400" dirty="0">
              <a:effectLst/>
              <a:latin typeface="Verdana" pitchFamily="34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 t="7590" b="4018"/>
          <a:stretch>
            <a:fillRect/>
          </a:stretch>
        </p:blipFill>
        <p:spPr bwMode="auto">
          <a:xfrm>
            <a:off x="5453066" y="2214554"/>
            <a:ext cx="4136450" cy="241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Users\jsampayo\Documents\UPSLP\FOTOS 30-OCT-08\IMGP2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092" y="2000240"/>
            <a:ext cx="5000660" cy="352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Descripción de Edificios         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80968" y="5857892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Auditorio y Salas Audiovisuales</a:t>
            </a:r>
            <a:endParaRPr lang="es-MX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 bwMode="auto">
          <a:xfrm>
            <a:off x="0" y="5572140"/>
            <a:ext cx="9144000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4254814" y="762099"/>
            <a:ext cx="15231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rgbClr val="000000"/>
                </a:solidFill>
                <a:latin typeface="Verdana" pitchFamily="34" charset="0"/>
              </a:rPr>
              <a:t>1,519.72 m2 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38" y="2143116"/>
            <a:ext cx="6732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052513"/>
            <a:ext cx="5595942" cy="11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Verdana" pitchFamily="34" charset="0"/>
              </a:rPr>
              <a:t>a) </a:t>
            </a:r>
            <a:r>
              <a:rPr lang="es-ES_tradnl" sz="1400" dirty="0">
                <a:effectLst/>
                <a:latin typeface="Verdana" pitchFamily="34" charset="0"/>
              </a:rPr>
              <a:t>Capacidad para 400 usuarios.</a:t>
            </a:r>
          </a:p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Verdana" pitchFamily="34" charset="0"/>
              </a:rPr>
              <a:t>b) </a:t>
            </a:r>
            <a:r>
              <a:rPr lang="es-ES_tradnl" sz="1400" dirty="0">
                <a:effectLst/>
                <a:latin typeface="Verdana" pitchFamily="34" charset="0"/>
              </a:rPr>
              <a:t>2 laboratorios </a:t>
            </a:r>
            <a:r>
              <a:rPr lang="es-MX" sz="1400" dirty="0">
                <a:effectLst/>
                <a:latin typeface="Verdana" pitchFamily="34" charset="0"/>
              </a:rPr>
              <a:t>5 aulas, 26 cubículos, 7 estaciones de trabajo, 2 salas de juntas, cámara de gessel.</a:t>
            </a:r>
          </a:p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Verdana" pitchFamily="34" charset="0"/>
              </a:rPr>
              <a:t>c) </a:t>
            </a:r>
            <a:r>
              <a:rPr lang="es-ES_tradnl" sz="1400" dirty="0">
                <a:effectLst/>
                <a:latin typeface="Verdana" pitchFamily="34" charset="0"/>
              </a:rPr>
              <a:t>2 plantas</a:t>
            </a:r>
            <a:r>
              <a:rPr lang="es-MX" sz="1400" dirty="0">
                <a:effectLst/>
                <a:latin typeface="Verdana" pitchFamily="34" charset="0"/>
              </a:rPr>
              <a:t>.</a:t>
            </a:r>
            <a:endParaRPr lang="es-ES_tradnl" sz="1400" dirty="0">
              <a:effectLst/>
              <a:latin typeface="Verdana" pitchFamily="34" charset="0"/>
            </a:endParaRPr>
          </a:p>
        </p:txBody>
      </p:sp>
      <p:pic>
        <p:nvPicPr>
          <p:cNvPr id="6" name="Picture 14" descr="C:\Users\jsampayo\Documents\UPSLP\jpg\CDNegocios.jpg"/>
          <p:cNvPicPr>
            <a:picLocks noChangeAspect="1" noChangeArrowheads="1"/>
          </p:cNvPicPr>
          <p:nvPr/>
        </p:nvPicPr>
        <p:blipFill>
          <a:blip r:embed="rId4" cstate="print"/>
          <a:srcRect l="44624" r="10750"/>
          <a:stretch>
            <a:fillRect/>
          </a:stretch>
        </p:blipFill>
        <p:spPr bwMode="auto">
          <a:xfrm>
            <a:off x="7054882" y="2071678"/>
            <a:ext cx="24701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 bwMode="auto">
          <a:xfrm>
            <a:off x="0" y="5572140"/>
            <a:ext cx="9144000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Descripción de Edificios          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4310058" y="785794"/>
            <a:ext cx="1462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rgbClr val="000000"/>
                </a:solidFill>
                <a:latin typeface="Verdana" pitchFamily="34" charset="0"/>
              </a:rPr>
              <a:t>2,347.90 m2</a:t>
            </a:r>
            <a:endParaRPr lang="es-MX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80968" y="5857892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Auditorio y Salas Audiovisuales</a:t>
            </a:r>
            <a:endParaRPr lang="es-MX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3" name="Picture 3" descr="C:\Documents and Settings\Sergio Suarez\Escritorio\Nueva carpeta\DSC02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0" y="2357430"/>
            <a:ext cx="5572164" cy="3286148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6676" y="1123951"/>
            <a:ext cx="3143250" cy="123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Verdana" pitchFamily="34" charset="0"/>
              </a:rPr>
              <a:t>a) </a:t>
            </a:r>
            <a:r>
              <a:rPr lang="es-ES_tradnl" sz="1400" dirty="0">
                <a:effectLst/>
                <a:latin typeface="Verdana" pitchFamily="34" charset="0"/>
              </a:rPr>
              <a:t>2 canchas de fútbol soccer.</a:t>
            </a:r>
            <a:endParaRPr lang="es-MX" sz="1400" dirty="0">
              <a:effectLst/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Verdana" pitchFamily="34" charset="0"/>
              </a:rPr>
              <a:t>b) </a:t>
            </a:r>
            <a:r>
              <a:rPr lang="es-ES_tradnl" sz="1400" dirty="0">
                <a:effectLst/>
                <a:latin typeface="Verdana" pitchFamily="34" charset="0"/>
              </a:rPr>
              <a:t>1 cancha de fútbol rápido</a:t>
            </a:r>
            <a:r>
              <a:rPr lang="es-MX" sz="1400" dirty="0">
                <a:effectLst/>
                <a:latin typeface="Verdana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s-MX" sz="1400" dirty="0" smtClean="0">
                <a:effectLst/>
                <a:latin typeface="Verdana" pitchFamily="34" charset="0"/>
              </a:rPr>
              <a:t>c) </a:t>
            </a:r>
            <a:r>
              <a:rPr lang="es-MX" sz="1400" dirty="0">
                <a:effectLst/>
                <a:latin typeface="Verdana" pitchFamily="34" charset="0"/>
              </a:rPr>
              <a:t>3 canchas de básquetbol.</a:t>
            </a:r>
          </a:p>
          <a:p>
            <a:pPr marL="342900" indent="-342900">
              <a:spcBef>
                <a:spcPct val="20000"/>
              </a:spcBef>
            </a:pPr>
            <a:r>
              <a:rPr lang="es-MX" sz="1400" dirty="0" smtClean="0">
                <a:effectLst/>
                <a:latin typeface="Verdana" pitchFamily="34" charset="0"/>
              </a:rPr>
              <a:t>d) </a:t>
            </a:r>
            <a:r>
              <a:rPr lang="es-MX" sz="1400" dirty="0">
                <a:effectLst/>
                <a:latin typeface="Verdana" pitchFamily="34" charset="0"/>
              </a:rPr>
              <a:t>Pista de jogging.</a:t>
            </a:r>
          </a:p>
        </p:txBody>
      </p:sp>
      <p:cxnSp>
        <p:nvCxnSpPr>
          <p:cNvPr id="10" name="9 Conector recto"/>
          <p:cNvCxnSpPr/>
          <p:nvPr/>
        </p:nvCxnSpPr>
        <p:spPr bwMode="auto">
          <a:xfrm>
            <a:off x="0" y="5643578"/>
            <a:ext cx="9144000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 l="4167" t="4095" r="4167" b="6898"/>
          <a:stretch>
            <a:fillRect/>
          </a:stretch>
        </p:blipFill>
        <p:spPr bwMode="auto">
          <a:xfrm>
            <a:off x="6381760" y="2357430"/>
            <a:ext cx="32861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953022" y="1143001"/>
            <a:ext cx="3857630" cy="92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AutoNum type="alphaLcParenR"/>
            </a:pPr>
            <a:r>
              <a:rPr lang="es-ES_tradnl" sz="1400" dirty="0" smtClean="0">
                <a:effectLst/>
                <a:latin typeface="Verdana" pitchFamily="34" charset="0"/>
              </a:rPr>
              <a:t>Capacidad </a:t>
            </a:r>
            <a:r>
              <a:rPr lang="es-ES_tradnl" sz="1400" dirty="0">
                <a:effectLst/>
                <a:latin typeface="Verdana" pitchFamily="34" charset="0"/>
              </a:rPr>
              <a:t>para 1200 espectadores y 68 usuarios.</a:t>
            </a:r>
            <a:endParaRPr lang="es-MX" sz="1400" dirty="0">
              <a:effectLst/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Verdana" pitchFamily="34" charset="0"/>
              </a:rPr>
              <a:t>b)  </a:t>
            </a:r>
            <a:r>
              <a:rPr lang="es-ES_tradnl" sz="1400" dirty="0">
                <a:effectLst/>
                <a:latin typeface="Verdana" pitchFamily="34" charset="0"/>
              </a:rPr>
              <a:t>2 canchas de usos</a:t>
            </a:r>
            <a:r>
              <a:rPr lang="es-MX" sz="1400" dirty="0">
                <a:effectLst/>
                <a:latin typeface="Verdana" pitchFamily="34" charset="0"/>
              </a:rPr>
              <a:t> múltiples.</a:t>
            </a:r>
            <a:endParaRPr lang="es-ES_tradnl" sz="1400" dirty="0">
              <a:effectLst/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s-ES_tradnl" sz="1400" dirty="0">
              <a:effectLst/>
              <a:latin typeface="Verdana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Descripción de Edificios          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09530" y="5857892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Áreas Deportivas</a:t>
            </a:r>
            <a:endParaRPr lang="es-MX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09530" y="785794"/>
            <a:ext cx="3089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rgbClr val="000000"/>
                </a:solidFill>
                <a:latin typeface="Verdana" pitchFamily="34" charset="0"/>
              </a:rPr>
              <a:t>17,852.39 </a:t>
            </a:r>
            <a:r>
              <a:rPr lang="es-ES_tradnl" sz="1400" b="1" dirty="0" smtClean="0">
                <a:solidFill>
                  <a:srgbClr val="000000"/>
                </a:solidFill>
                <a:latin typeface="Verdana" pitchFamily="34" charset="0"/>
              </a:rPr>
              <a:t>m2 Áreas abiertas</a:t>
            </a:r>
            <a:endParaRPr lang="es-MX" b="1" dirty="0"/>
          </a:p>
        </p:txBody>
      </p:sp>
      <p:sp>
        <p:nvSpPr>
          <p:cNvPr id="20" name="19 Rectángulo"/>
          <p:cNvSpPr/>
          <p:nvPr/>
        </p:nvSpPr>
        <p:spPr>
          <a:xfrm>
            <a:off x="5024438" y="763769"/>
            <a:ext cx="2837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rgbClr val="000000"/>
                </a:solidFill>
                <a:latin typeface="Verdana" pitchFamily="34" charset="0"/>
              </a:rPr>
              <a:t>3,635.28 </a:t>
            </a:r>
            <a:r>
              <a:rPr lang="es-ES_tradnl" sz="1400" b="1" dirty="0" smtClean="0">
                <a:solidFill>
                  <a:srgbClr val="000000"/>
                </a:solidFill>
                <a:latin typeface="Verdana" pitchFamily="34" charset="0"/>
              </a:rPr>
              <a:t>m2 Edificio </a:t>
            </a:r>
            <a:r>
              <a:rPr lang="es-ES_tradnl" sz="1400" b="1" dirty="0" err="1" smtClean="0">
                <a:solidFill>
                  <a:srgbClr val="000000"/>
                </a:solidFill>
                <a:latin typeface="Verdana" pitchFamily="34" charset="0"/>
              </a:rPr>
              <a:t>Gym</a:t>
            </a:r>
            <a:r>
              <a:rPr lang="es-ES_tradnl" sz="1400" b="1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Servicios en Contrato</a:t>
            </a:r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5095876" y="1254530"/>
            <a:ext cx="48101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0"/>
              </a:spcBef>
            </a:pPr>
            <a:r>
              <a:rPr lang="es-MX" sz="1400" b="1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11. Telecomunicaciones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0"/>
              </a:spcBef>
            </a:pPr>
            <a:r>
              <a:rPr lang="es-MX" sz="1400" b="1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12. Administración </a:t>
            </a: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de Servicios Públicos y Energía	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0"/>
              </a:spcBef>
            </a:pPr>
            <a:r>
              <a:rPr lang="es-MX" sz="1400" b="1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13. Mensajeros </a:t>
            </a: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y </a:t>
            </a:r>
            <a:r>
              <a:rPr lang="es-MX" sz="1400" b="1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Correos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0"/>
              </a:spcBef>
            </a:pPr>
            <a:r>
              <a:rPr lang="es-MX" sz="1400" b="1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14. Cafetería</a:t>
            </a: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0"/>
              </a:spcBef>
            </a:pPr>
            <a:r>
              <a:rPr lang="es-MX" sz="1400" b="1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15. Servicio </a:t>
            </a: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de Café	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0"/>
              </a:spcBef>
            </a:pPr>
            <a:r>
              <a:rPr lang="es-MX" sz="1400" b="1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16. Venta </a:t>
            </a: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de Alimentos Ligeros y </a:t>
            </a:r>
            <a:r>
              <a:rPr lang="es-MX" sz="1400" b="1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Bebidas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0"/>
              </a:spcBef>
            </a:pPr>
            <a:r>
              <a:rPr lang="es-MX" sz="1400" b="1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17. Gestión </a:t>
            </a: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de </a:t>
            </a:r>
            <a:r>
              <a:rPr lang="es-MX" sz="1400" b="1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Emergencias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0"/>
              </a:spcBef>
            </a:pPr>
            <a:r>
              <a:rPr lang="es-MX" sz="1400" b="1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18. Continuidad </a:t>
            </a: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de Servicios Educativos	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0"/>
              </a:spcBef>
            </a:pPr>
            <a:r>
              <a:rPr lang="es-MX" sz="1400" b="1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19. Impresión</a:t>
            </a: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, Copiado y Papelería	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0"/>
              </a:spcBef>
            </a:pPr>
            <a:r>
              <a:rPr lang="es-MX" sz="1400" b="1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20. Impuestos </a:t>
            </a: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Locales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38092" y="1244632"/>
            <a:ext cx="485778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Administración de Servicios </a:t>
            </a:r>
            <a:r>
              <a:rPr lang="es-MX" sz="1400" b="1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Operacionales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Centro de Atención al Usuario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Vigilancia	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Recepción	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Limpieza	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Intendencia	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Retiro de Basura	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Control de Plagas	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Mantenimiento de Instalaciones y Equipamiento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Jardinería y Mantenimiento de Áreas Exteriores	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 bwMode="auto">
          <a:xfrm>
            <a:off x="0" y="5572140"/>
            <a:ext cx="9906000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09530" y="585789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Servicios no Educativos</a:t>
            </a:r>
            <a:endParaRPr lang="es-MX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32422" t="37549" r="30664" b="3125"/>
          <a:stretch>
            <a:fillRect/>
          </a:stretch>
        </p:blipFill>
        <p:spPr bwMode="auto">
          <a:xfrm>
            <a:off x="5381628" y="785794"/>
            <a:ext cx="3786214" cy="478844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l="32813" t="8057" r="30859" b="32617"/>
          <a:stretch>
            <a:fillRect/>
          </a:stretch>
        </p:blipFill>
        <p:spPr bwMode="auto">
          <a:xfrm>
            <a:off x="881034" y="785794"/>
            <a:ext cx="3719539" cy="478634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Servicios en Contrato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 bwMode="auto">
          <a:xfrm>
            <a:off x="0" y="5572140"/>
            <a:ext cx="9906000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309530" y="585789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Certificado ISO 9001-2008</a:t>
            </a:r>
            <a:endParaRPr lang="es-MX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15925" y="1071546"/>
            <a:ext cx="9145588" cy="4429156"/>
          </a:xfrm>
        </p:spPr>
        <p:txBody>
          <a:bodyPr/>
          <a:lstStyle/>
          <a:p>
            <a:pPr lvl="0" algn="ctr">
              <a:buNone/>
            </a:pPr>
            <a:r>
              <a:rPr lang="es-MX" b="1" dirty="0" smtClean="0"/>
              <a:t>En Construcción</a:t>
            </a:r>
          </a:p>
          <a:p>
            <a:pPr lvl="0" algn="ctr">
              <a:buNone/>
            </a:pPr>
            <a:endParaRPr lang="es-MX" b="1" dirty="0" smtClean="0"/>
          </a:p>
          <a:p>
            <a:pPr lvl="0"/>
            <a:r>
              <a:rPr lang="es-MX" b="1" dirty="0" smtClean="0"/>
              <a:t>Fort St. John</a:t>
            </a:r>
            <a:r>
              <a:rPr lang="es-ES" b="1" dirty="0" smtClean="0"/>
              <a:t>, Canadá</a:t>
            </a:r>
          </a:p>
          <a:p>
            <a:r>
              <a:rPr lang="es-ES" b="1" dirty="0" smtClean="0"/>
              <a:t>Hospital </a:t>
            </a:r>
            <a:r>
              <a:rPr lang="es-ES" b="1" dirty="0"/>
              <a:t>Royal Jubilee, Victoria, </a:t>
            </a:r>
            <a:r>
              <a:rPr lang="es-ES" b="1" dirty="0" smtClean="0"/>
              <a:t>Canadá</a:t>
            </a:r>
          </a:p>
          <a:p>
            <a:pPr>
              <a:buNone/>
            </a:pPr>
            <a:endParaRPr lang="es-ES" b="1" dirty="0" smtClean="0"/>
          </a:p>
          <a:p>
            <a:pPr algn="ctr">
              <a:buNone/>
            </a:pPr>
            <a:r>
              <a:rPr lang="es-ES" b="1" dirty="0" smtClean="0"/>
              <a:t>En Operación</a:t>
            </a:r>
          </a:p>
          <a:p>
            <a:pPr algn="ctr">
              <a:buNone/>
            </a:pPr>
            <a:endParaRPr lang="es-ES" b="1" dirty="0"/>
          </a:p>
          <a:p>
            <a:r>
              <a:rPr lang="es-ES" b="1" dirty="0"/>
              <a:t>Hospital de Torrevieja (CAV)</a:t>
            </a:r>
          </a:p>
          <a:p>
            <a:r>
              <a:rPr lang="es-ES" b="1" dirty="0"/>
              <a:t>Hospital Infanta Sofía (CAM)</a:t>
            </a:r>
          </a:p>
          <a:p>
            <a:pPr lvl="0"/>
            <a:r>
              <a:rPr lang="es-ES" b="1" dirty="0"/>
              <a:t>Hospital del Bajío (México</a:t>
            </a:r>
            <a:r>
              <a:rPr lang="es-ES" b="1" dirty="0" smtClean="0"/>
              <a:t>)</a:t>
            </a:r>
          </a:p>
          <a:p>
            <a:pPr lvl="0"/>
            <a:r>
              <a:rPr lang="es-ES" b="1" dirty="0" smtClean="0"/>
              <a:t>Universidad Politécnica de San Luis Potosi, México</a:t>
            </a:r>
            <a:endParaRPr lang="es-ES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Concesiones vigentes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 bwMode="auto">
          <a:xfrm>
            <a:off x="0" y="5572140"/>
            <a:ext cx="9906000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Operación Día a Día</a:t>
            </a:r>
            <a:endParaRPr lang="es-MX" dirty="0"/>
          </a:p>
        </p:txBody>
      </p:sp>
      <p:graphicFrame>
        <p:nvGraphicFramePr>
          <p:cNvPr id="12" name="4 Gráfico"/>
          <p:cNvGraphicFramePr>
            <a:graphicFrameLocks/>
          </p:cNvGraphicFramePr>
          <p:nvPr/>
        </p:nvGraphicFramePr>
        <p:xfrm>
          <a:off x="238092" y="1714489"/>
          <a:ext cx="6929486" cy="392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14 Conector recto"/>
          <p:cNvCxnSpPr/>
          <p:nvPr/>
        </p:nvCxnSpPr>
        <p:spPr bwMode="auto">
          <a:xfrm>
            <a:off x="0" y="5643578"/>
            <a:ext cx="9906000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309530" y="928670"/>
            <a:ext cx="9261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ctr">
              <a:spcBef>
                <a:spcPts val="0"/>
              </a:spcBef>
              <a:spcAft>
                <a:spcPts val="0"/>
              </a:spcAft>
            </a:pPr>
            <a:r>
              <a:rPr lang="es-MX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Objetivo de calidad:</a:t>
            </a:r>
            <a:r>
              <a:rPr lang="es-MX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Mantener los estándares de desempeño y disponibilidad por sobre el 90% de la calificación descrita en los requisitos de nuestro cliente, y al cierre anual lograr el promedio de 95%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310454" y="1857365"/>
            <a:ext cx="221457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ctr">
              <a:spcBef>
                <a:spcPts val="0"/>
              </a:spcBef>
              <a:spcAft>
                <a:spcPts val="0"/>
              </a:spcAft>
            </a:pPr>
            <a:r>
              <a:rPr lang="es-MX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El </a:t>
            </a:r>
            <a:r>
              <a:rPr lang="es-MX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objetivo descrito </a:t>
            </a:r>
            <a:r>
              <a:rPr lang="es-MX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se </a:t>
            </a:r>
            <a:r>
              <a:rPr lang="es-MX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ha cumplido antes del plazo previsto, e incluso se ha visto superado alcanzando el 99.23% para el mes de Junio, lo idóneo ahora, es mantener el nivel alcanzado o en su defecto, no bajar del 95% establecido en nuestro objetivo de calidad.</a:t>
            </a:r>
            <a:endParaRPr lang="es-MX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09530" y="5857892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Disponibilidad y Desempeño</a:t>
            </a:r>
            <a:endParaRPr lang="es-MX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/>
        </p:nvGraphicFramePr>
        <p:xfrm>
          <a:off x="452406" y="1785926"/>
          <a:ext cx="7091383" cy="3871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4 Conector recto"/>
          <p:cNvCxnSpPr/>
          <p:nvPr/>
        </p:nvCxnSpPr>
        <p:spPr bwMode="auto">
          <a:xfrm>
            <a:off x="0" y="5643578"/>
            <a:ext cx="9906000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Operación Día a Día</a:t>
            </a:r>
            <a:endParaRPr lang="es-MX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596206" y="2285990"/>
          <a:ext cx="2000264" cy="2714644"/>
        </p:xfrm>
        <a:graphic>
          <a:graphicData uri="http://schemas.openxmlformats.org/drawingml/2006/table">
            <a:tbl>
              <a:tblPr/>
              <a:tblGrid>
                <a:gridCol w="1000132"/>
                <a:gridCol w="1000132"/>
              </a:tblGrid>
              <a:tr h="60845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Tiempos Promedios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Febrero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00:30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Marzo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00:33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00:41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Mayo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00:48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Junio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00:41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Julio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00:28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00:19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Septiembre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00:27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Octubre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00:15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09530" y="5857892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Respuesta a Reportes</a:t>
            </a:r>
            <a:endParaRPr lang="es-MX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>
            <a:graphicFrameLocks/>
          </p:cNvGraphicFramePr>
          <p:nvPr/>
        </p:nvGraphicFramePr>
        <p:xfrm>
          <a:off x="309530" y="857232"/>
          <a:ext cx="935837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4 Conector recto"/>
          <p:cNvCxnSpPr/>
          <p:nvPr/>
        </p:nvCxnSpPr>
        <p:spPr bwMode="auto">
          <a:xfrm>
            <a:off x="0" y="5713428"/>
            <a:ext cx="9906000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Operación Día a Día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309530" y="5857892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Total de Reportes</a:t>
            </a:r>
            <a:endParaRPr lang="es-MX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7024702" y="928670"/>
          <a:ext cx="1428760" cy="365760"/>
        </p:xfrm>
        <a:graphic>
          <a:graphicData uri="http://schemas.openxmlformats.org/drawingml/2006/table">
            <a:tbl>
              <a:tblPr/>
              <a:tblGrid>
                <a:gridCol w="142876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Total Anual 2665</a:t>
                      </a:r>
                    </a:p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11 reportes al día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/>
          <p:nvPr/>
        </p:nvGraphicFramePr>
        <p:xfrm>
          <a:off x="1166786" y="857232"/>
          <a:ext cx="750099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5 Conector recto"/>
          <p:cNvCxnSpPr/>
          <p:nvPr/>
        </p:nvCxnSpPr>
        <p:spPr bwMode="auto">
          <a:xfrm>
            <a:off x="0" y="5643578"/>
            <a:ext cx="9906000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Operación Día a Día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38092" y="5857892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Reporte de Consumo de Energía</a:t>
            </a:r>
            <a:endParaRPr lang="es-MX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15925" y="908051"/>
            <a:ext cx="9145588" cy="4735528"/>
          </a:xfrm>
        </p:spPr>
        <p:txBody>
          <a:bodyPr/>
          <a:lstStyle/>
          <a:p>
            <a:r>
              <a:rPr lang="es-MX" sz="1800" b="1" dirty="0" smtClean="0"/>
              <a:t>Total conocimiento del contrato</a:t>
            </a:r>
          </a:p>
          <a:p>
            <a:r>
              <a:rPr lang="es-MX" sz="1800" b="1" dirty="0" smtClean="0"/>
              <a:t>Puntual seguimiento a las juntas de proyecto, de operación y de coordinación</a:t>
            </a:r>
          </a:p>
          <a:p>
            <a:r>
              <a:rPr lang="es-MX" sz="1800" b="1" dirty="0" smtClean="0"/>
              <a:t>Resolución de diferencias interpretativas del contrato</a:t>
            </a:r>
          </a:p>
          <a:p>
            <a:r>
              <a:rPr lang="es-MX" sz="1800" b="1" dirty="0" smtClean="0"/>
              <a:t>Reglamentación de uso de espacios y edificios.</a:t>
            </a:r>
          </a:p>
          <a:p>
            <a:r>
              <a:rPr lang="es-MX" sz="1800" b="1" dirty="0" smtClean="0"/>
              <a:t>Total cooperación para el logro del objetivo contractual</a:t>
            </a:r>
          </a:p>
          <a:p>
            <a:r>
              <a:rPr lang="es-MX" sz="1800" b="1" dirty="0" smtClean="0"/>
              <a:t>Alta capacidad resolutiva de los representantes de las partes contractuales</a:t>
            </a:r>
          </a:p>
          <a:p>
            <a:r>
              <a:rPr lang="es-MX" sz="1800" b="1" dirty="0" smtClean="0"/>
              <a:t>Auto supervisión asertiva por el IP</a:t>
            </a:r>
          </a:p>
          <a:p>
            <a:r>
              <a:rPr lang="es-MX" sz="1800" b="1" dirty="0" smtClean="0"/>
              <a:t>Procesos claros y definidos en todos los hitos tanto operativos y contractuales</a:t>
            </a:r>
          </a:p>
          <a:p>
            <a:r>
              <a:rPr lang="es-MX" sz="1800" b="1" dirty="0" smtClean="0"/>
              <a:t>Correcto direccionamiento de responsabilidades</a:t>
            </a:r>
          </a:p>
          <a:p>
            <a:r>
              <a:rPr lang="es-MX" sz="1800" b="1" dirty="0" smtClean="0"/>
              <a:t>Acciones bien intencionadas por todos los actores contractuales.</a:t>
            </a:r>
          </a:p>
          <a:p>
            <a:endParaRPr lang="es-MX" sz="18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Hechos que Aportan Valor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 bwMode="auto">
          <a:xfrm>
            <a:off x="0" y="5643578"/>
            <a:ext cx="9906000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15925" y="1265241"/>
            <a:ext cx="9145588" cy="3878271"/>
          </a:xfrm>
        </p:spPr>
        <p:txBody>
          <a:bodyPr/>
          <a:lstStyle/>
          <a:p>
            <a:r>
              <a:rPr lang="es-MX" sz="1800" b="1" dirty="0" smtClean="0"/>
              <a:t>Interaccionar con las personas antes que con los cargos</a:t>
            </a:r>
          </a:p>
          <a:p>
            <a:r>
              <a:rPr lang="es-MX" sz="1800" b="1" dirty="0" smtClean="0"/>
              <a:t>Definición correcta de responsabilidades del personal del IP</a:t>
            </a:r>
          </a:p>
          <a:p>
            <a:r>
              <a:rPr lang="es-MX" sz="1800" b="1" dirty="0" smtClean="0"/>
              <a:t>Registros puntuales y claros de incidencias y reportes</a:t>
            </a:r>
          </a:p>
          <a:p>
            <a:r>
              <a:rPr lang="es-MX" sz="1800" b="1" dirty="0" smtClean="0"/>
              <a:t>Respeto pleno al dicho contractual</a:t>
            </a:r>
          </a:p>
          <a:p>
            <a:r>
              <a:rPr lang="es-MX" sz="1800" b="1" dirty="0" smtClean="0"/>
              <a:t>Invertir tiempo en resolver las necesidades del usuario buscando dentro del marco legal de contrato la mejor opción de respuesta</a:t>
            </a:r>
          </a:p>
          <a:p>
            <a:r>
              <a:rPr lang="es-MX" sz="1800" b="1" dirty="0" smtClean="0"/>
              <a:t>Los ritmos de la actividad académica</a:t>
            </a:r>
          </a:p>
          <a:p>
            <a:r>
              <a:rPr lang="es-MX" sz="1800" b="1" dirty="0" smtClean="0"/>
              <a:t>Las necesidades de los usuarios finales</a:t>
            </a:r>
          </a:p>
          <a:p>
            <a:r>
              <a:rPr lang="es-MX" sz="1800" b="1" dirty="0" smtClean="0"/>
              <a:t>Gran sentido de negociación</a:t>
            </a:r>
          </a:p>
          <a:p>
            <a:r>
              <a:rPr lang="es-MX" sz="1800" b="1" dirty="0" smtClean="0"/>
              <a:t>Que en este mundo nada es absoluto, todo es relativo (Einstein)</a:t>
            </a:r>
          </a:p>
          <a:p>
            <a:endParaRPr lang="es-MX" sz="1800" b="1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Aprendizaje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 bwMode="auto">
          <a:xfrm>
            <a:off x="0" y="5572140"/>
            <a:ext cx="9906000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www. acciona.com</a:t>
            </a:r>
            <a:endParaRPr lang="es-MX" b="1" dirty="0"/>
          </a:p>
        </p:txBody>
      </p:sp>
      <p:sp>
        <p:nvSpPr>
          <p:cNvPr id="4" name="Text Box 2"/>
          <p:cNvSpPr>
            <a:spLocks noChangeArrowheads="1"/>
          </p:cNvSpPr>
          <p:nvPr/>
        </p:nvSpPr>
        <p:spPr bwMode="auto">
          <a:xfrm>
            <a:off x="487395" y="928670"/>
            <a:ext cx="87852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2400" dirty="0">
                <a:effectLst/>
                <a:latin typeface="Bliss 2 Regular" pitchFamily="50" charset="0"/>
              </a:rPr>
              <a:t>		</a:t>
            </a:r>
            <a:r>
              <a:rPr lang="es-ES" sz="1800" b="1" dirty="0">
                <a:effectLst/>
                <a:latin typeface="Verdana" pitchFamily="34" charset="0"/>
              </a:rPr>
              <a:t>ACCIONA es una multinacional española, que cotiza en el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1800" b="1" dirty="0">
                <a:effectLst/>
                <a:latin typeface="Verdana" pitchFamily="34" charset="0"/>
              </a:rPr>
              <a:t>     IBEX-35, con presencia en los cinco continentes, comprometida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1800" b="1" dirty="0">
                <a:effectLst/>
                <a:latin typeface="Verdana" pitchFamily="34" charset="0"/>
              </a:rPr>
              <a:t>	con el bienestar social y el desarrollo sostenible en todas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1800" b="1" dirty="0">
                <a:effectLst/>
                <a:latin typeface="Verdana" pitchFamily="34" charset="0"/>
              </a:rPr>
              <a:t>	nuestras actividades.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sz="1800" b="1" dirty="0">
              <a:effectLst/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000" dirty="0">
                <a:effectLst/>
                <a:latin typeface="Verdana" pitchFamily="34" charset="0"/>
              </a:rPr>
              <a:t>		    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000" b="1" i="1" dirty="0">
                <a:solidFill>
                  <a:srgbClr val="FF3300"/>
                </a:solidFill>
                <a:effectLst/>
                <a:latin typeface="Verdana" pitchFamily="34" charset="0"/>
              </a:rPr>
              <a:t>pioneros en desarrollo y sostenibilidad…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sz="2000" b="1" i="1" dirty="0">
              <a:solidFill>
                <a:srgbClr val="FF3300"/>
              </a:solidFill>
              <a:effectLst/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2000" dirty="0">
                <a:effectLst/>
                <a:latin typeface="Verdana" pitchFamily="34" charset="0"/>
              </a:rPr>
              <a:t>	</a:t>
            </a:r>
            <a:endParaRPr lang="es-ES" sz="1800" b="1" dirty="0">
              <a:effectLst/>
              <a:latin typeface="Verdana" pitchFamily="34" charset="0"/>
            </a:endParaRPr>
          </a:p>
        </p:txBody>
      </p:sp>
      <p:pic>
        <p:nvPicPr>
          <p:cNvPr id="5" name="Picture 28" descr="C:\Users\jsampayo\Pictures\Calatrava\pal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70" y="4076682"/>
            <a:ext cx="21605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9" descr="C:\Users\jsampayo\Pictures\ACCIONA\SunBridge2_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58" y="4076682"/>
            <a:ext cx="21637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" descr="C:\Users\jsampayo\Pictures\ACCIONA\Solar Termoeléctr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0283" y="4076682"/>
            <a:ext cx="16430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Madrid- Nueva Terminal de Barajas 4"/>
          <p:cNvPicPr>
            <a:picLocks noGrp="1" noChangeAspect="1" noChangeArrowheads="1"/>
          </p:cNvPicPr>
          <p:nvPr>
            <p:ph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394608" y="4076682"/>
            <a:ext cx="2201862" cy="1439863"/>
          </a:xfrm>
        </p:spPr>
      </p:pic>
      <p:pic>
        <p:nvPicPr>
          <p:cNvPr id="9" name="Picture 26" descr="C:\Users\jsampayo\Pictures\ACCIONA\petron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5595" y="4076682"/>
            <a:ext cx="10795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 bwMode="auto">
          <a:xfrm>
            <a:off x="452470" y="5586395"/>
            <a:ext cx="9144000" cy="1587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 bwMode="auto">
          <a:xfrm>
            <a:off x="452470" y="4014770"/>
            <a:ext cx="9144000" cy="1587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PPS Universidad Politécnica de San Luis Potosi </a:t>
            </a:r>
            <a:r>
              <a:rPr lang="es-ES" sz="2400" dirty="0" smtClean="0"/>
              <a:t>Acciona Concesiones</a:t>
            </a:r>
            <a:endParaRPr lang="es-ES" sz="2400" dirty="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6289" y="4221163"/>
            <a:ext cx="1319191" cy="350845"/>
          </a:xfrm>
        </p:spPr>
        <p:txBody>
          <a:bodyPr/>
          <a:lstStyle/>
          <a:p>
            <a:r>
              <a:rPr lang="es-ES" sz="1500" dirty="0" smtClean="0"/>
              <a:t>Operación</a:t>
            </a:r>
            <a:endParaRPr lang="es-ES" sz="1500" dirty="0"/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5458779" y="5229225"/>
            <a:ext cx="4263091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1600" dirty="0" smtClean="0">
                <a:latin typeface="Verdana" pitchFamily="34" charset="0"/>
              </a:rPr>
              <a:t>México, DF a 12 de Noviembre de 2009</a:t>
            </a:r>
            <a:endParaRPr lang="es-ES" sz="1600" dirty="0">
              <a:latin typeface="Verdana" pitchFamily="34" charset="0"/>
            </a:endParaRPr>
          </a:p>
          <a:p>
            <a:pPr algn="r">
              <a:spcBef>
                <a:spcPct val="0"/>
              </a:spcBef>
            </a:pPr>
            <a:endParaRPr lang="es-ES" sz="1600" dirty="0">
              <a:latin typeface="Verdana" pitchFamily="34" charset="0"/>
            </a:endParaRPr>
          </a:p>
          <a:p>
            <a:pPr algn="r">
              <a:spcBef>
                <a:spcPct val="0"/>
              </a:spcBef>
            </a:pPr>
            <a:r>
              <a:rPr lang="es-ES" sz="900" dirty="0">
                <a:latin typeface="Verdana" pitchFamily="34" charset="0"/>
              </a:rPr>
              <a:t>v7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318" name="Object 6"/>
          <p:cNvGraphicFramePr>
            <a:graphicFrameLocks noChangeAspect="1"/>
          </p:cNvGraphicFramePr>
          <p:nvPr/>
        </p:nvGraphicFramePr>
        <p:xfrm>
          <a:off x="468313" y="2571744"/>
          <a:ext cx="4968875" cy="974725"/>
        </p:xfrm>
        <a:graphic>
          <a:graphicData uri="http://schemas.openxmlformats.org/presentationml/2006/ole">
            <p:oleObj spid="_x0000_s397318" name="Fotografía de Photo Editor" r:id="rId4" imgW="7219048" imgH="1685714" progId="">
              <p:embed/>
            </p:oleObj>
          </a:graphicData>
        </a:graphic>
      </p:graphicFrame>
      <p:graphicFrame>
        <p:nvGraphicFramePr>
          <p:cNvPr id="397320" name="Object 8"/>
          <p:cNvGraphicFramePr>
            <a:graphicFrameLocks noChangeAspect="1"/>
          </p:cNvGraphicFramePr>
          <p:nvPr/>
        </p:nvGraphicFramePr>
        <p:xfrm>
          <a:off x="412753" y="4214818"/>
          <a:ext cx="4968875" cy="974725"/>
        </p:xfrm>
        <a:graphic>
          <a:graphicData uri="http://schemas.openxmlformats.org/presentationml/2006/ole">
            <p:oleObj spid="_x0000_s397320" name="Fotografía de Photo Editor" r:id="rId5" imgW="7085714" imgH="1685714" progId="">
              <p:embed/>
            </p:oleObj>
          </a:graphicData>
        </a:graphic>
      </p:graphicFrame>
      <p:graphicFrame>
        <p:nvGraphicFramePr>
          <p:cNvPr id="397319" name="Object 13"/>
          <p:cNvGraphicFramePr>
            <a:graphicFrameLocks noChangeAspect="1"/>
          </p:cNvGraphicFramePr>
          <p:nvPr/>
        </p:nvGraphicFramePr>
        <p:xfrm>
          <a:off x="323850" y="5286388"/>
          <a:ext cx="5184775" cy="1109662"/>
        </p:xfrm>
        <a:graphic>
          <a:graphicData uri="http://schemas.openxmlformats.org/presentationml/2006/ole">
            <p:oleObj spid="_x0000_s397319" name="Fotografía de Photo Editor" r:id="rId6" imgW="7219048" imgH="1685714" progId="">
              <p:embed/>
            </p:oleObj>
          </a:graphicData>
        </a:graphic>
      </p:graphicFrame>
      <p:graphicFrame>
        <p:nvGraphicFramePr>
          <p:cNvPr id="397317" name="Object 5"/>
          <p:cNvGraphicFramePr>
            <a:graphicFrameLocks noChangeAspect="1"/>
          </p:cNvGraphicFramePr>
          <p:nvPr/>
        </p:nvGraphicFramePr>
        <p:xfrm>
          <a:off x="380968" y="1000108"/>
          <a:ext cx="5184775" cy="996950"/>
        </p:xfrm>
        <a:graphic>
          <a:graphicData uri="http://schemas.openxmlformats.org/presentationml/2006/ole">
            <p:oleObj spid="_x0000_s397317" name="Fotografía de Photo Editor" r:id="rId7" imgW="6304762" imgH="1038370" progId="">
              <p:embed/>
            </p:oleObj>
          </a:graphicData>
        </a:graphic>
      </p:graphicFrame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93663"/>
            <a:ext cx="8970963" cy="598487"/>
          </a:xfrm>
        </p:spPr>
        <p:txBody>
          <a:bodyPr/>
          <a:lstStyle/>
          <a:p>
            <a:r>
              <a:rPr lang="es-ES_tradnl" dirty="0"/>
              <a:t>Contenido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s-ES_tradnl" sz="2800" dirty="0" smtClean="0"/>
              <a:t>Generalidades de Obra</a:t>
            </a:r>
          </a:p>
          <a:p>
            <a:pPr>
              <a:lnSpc>
                <a:spcPct val="170000"/>
              </a:lnSpc>
            </a:pPr>
            <a:r>
              <a:rPr lang="es-ES_tradnl" sz="2800" dirty="0" smtClean="0"/>
              <a:t>Descripción de Edificios</a:t>
            </a:r>
            <a:endParaRPr lang="es-ES_tradnl" sz="2800" dirty="0"/>
          </a:p>
          <a:p>
            <a:pPr>
              <a:lnSpc>
                <a:spcPct val="170000"/>
              </a:lnSpc>
            </a:pPr>
            <a:r>
              <a:rPr lang="es-ES_tradnl" sz="2800" dirty="0" smtClean="0"/>
              <a:t>Servicios en Contrato</a:t>
            </a:r>
            <a:endParaRPr lang="es-ES_tradnl" sz="2800" dirty="0"/>
          </a:p>
          <a:p>
            <a:pPr>
              <a:lnSpc>
                <a:spcPct val="170000"/>
              </a:lnSpc>
            </a:pPr>
            <a:r>
              <a:rPr lang="es-ES_tradnl" sz="2800" dirty="0" smtClean="0"/>
              <a:t>Operación día a día</a:t>
            </a:r>
          </a:p>
          <a:p>
            <a:pPr>
              <a:lnSpc>
                <a:spcPct val="170000"/>
              </a:lnSpc>
            </a:pPr>
            <a:r>
              <a:rPr lang="es-ES_tradnl" sz="2800" dirty="0" smtClean="0"/>
              <a:t>Hechos que Aportan Valor</a:t>
            </a:r>
          </a:p>
          <a:p>
            <a:pPr>
              <a:lnSpc>
                <a:spcPct val="170000"/>
              </a:lnSpc>
            </a:pPr>
            <a:r>
              <a:rPr lang="es-ES_tradnl" sz="2800" dirty="0" smtClean="0"/>
              <a:t>Aprendizaje</a:t>
            </a:r>
          </a:p>
          <a:p>
            <a:pPr>
              <a:lnSpc>
                <a:spcPct val="170000"/>
              </a:lnSpc>
              <a:buNone/>
            </a:pPr>
            <a:endParaRPr lang="es-ES_tradn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Generalidades de Obra</a:t>
            </a:r>
            <a:endParaRPr lang="es-ES_tradnl" dirty="0"/>
          </a:p>
        </p:txBody>
      </p:sp>
      <p:pic>
        <p:nvPicPr>
          <p:cNvPr id="8" name="Picture 9" descr="C:\Users\jsampayo\Desktop\VISTAAEREATERRE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0" y="1500174"/>
            <a:ext cx="8143932" cy="450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 l="45593" t="53487" r="22682" b="20946"/>
          <a:stretch>
            <a:fillRect/>
          </a:stretch>
        </p:blipFill>
        <p:spPr bwMode="auto">
          <a:xfrm>
            <a:off x="6167472" y="2071709"/>
            <a:ext cx="3643312" cy="221454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/>
          <a:srcRect l="4205" t="32042" r="54407" b="57806"/>
          <a:stretch>
            <a:fillRect/>
          </a:stretch>
        </p:blipFill>
        <p:spPr bwMode="auto">
          <a:xfrm>
            <a:off x="5024438" y="785763"/>
            <a:ext cx="4791075" cy="1143039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12 Rectángulo"/>
          <p:cNvSpPr>
            <a:spLocks noChangeArrowheads="1"/>
          </p:cNvSpPr>
          <p:nvPr/>
        </p:nvSpPr>
        <p:spPr bwMode="auto">
          <a:xfrm>
            <a:off x="381000" y="928670"/>
            <a:ext cx="457200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s-MX" sz="1200" b="1" dirty="0">
                <a:effectLst/>
                <a:latin typeface="Verdana" pitchFamily="34" charset="0"/>
              </a:rPr>
              <a:t>Costo de la </a:t>
            </a:r>
            <a:r>
              <a:rPr lang="es-MX" sz="1200" b="1" dirty="0" smtClean="0">
                <a:effectLst/>
                <a:latin typeface="Verdana" pitchFamily="34" charset="0"/>
              </a:rPr>
              <a:t>Construcción </a:t>
            </a:r>
            <a:r>
              <a:rPr lang="es-MX" sz="1200" b="1" dirty="0">
                <a:effectLst/>
                <a:latin typeface="Verdana" pitchFamily="34" charset="0"/>
              </a:rPr>
              <a:t>42 M </a:t>
            </a:r>
            <a:r>
              <a:rPr lang="es-MX" sz="1200" b="1" dirty="0" smtClean="0">
                <a:effectLst/>
                <a:latin typeface="Verdana" pitchFamily="34" charset="0"/>
              </a:rPr>
              <a:t>USD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s-MX" sz="1200" b="1" dirty="0" smtClean="0">
                <a:effectLst/>
                <a:latin typeface="Verdana" pitchFamily="34" charset="0"/>
              </a:rPr>
              <a:t>Tiempo de Const.. Etapa 1= 12 meses</a:t>
            </a:r>
            <a:endParaRPr lang="es-MX" sz="1200" b="1" dirty="0">
              <a:effectLst/>
              <a:latin typeface="Verdana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6667534" y="4429131"/>
            <a:ext cx="3143250" cy="1571636"/>
            <a:chOff x="6381750" y="4286269"/>
            <a:chExt cx="3143250" cy="1497846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738938" y="4286269"/>
              <a:ext cx="2786062" cy="14978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MX" sz="900" u="sng" dirty="0">
                  <a:effectLst/>
                  <a:latin typeface="Tahoma" pitchFamily="34" charset="0"/>
                  <a:cs typeface="Tahoma" pitchFamily="34" charset="0"/>
                </a:rPr>
                <a:t>Etapas de construcción</a:t>
              </a:r>
            </a:p>
            <a:p>
              <a:pPr algn="ctr">
                <a:spcBef>
                  <a:spcPct val="50000"/>
                </a:spcBef>
              </a:pPr>
              <a:endParaRPr lang="es-MX" sz="900" u="sng" dirty="0">
                <a:effectLst/>
                <a:latin typeface="Tahoma" pitchFamily="34" charset="0"/>
                <a:cs typeface="Tahoma" pitchFamily="34" charset="0"/>
              </a:endParaRPr>
            </a:p>
            <a:p>
              <a:pPr>
                <a:spcBef>
                  <a:spcPts val="100"/>
                </a:spcBef>
              </a:pPr>
              <a:r>
                <a:rPr lang="es-MX" sz="900" dirty="0">
                  <a:effectLst/>
                  <a:latin typeface="Tahoma" pitchFamily="34" charset="0"/>
                  <a:cs typeface="Tahoma" pitchFamily="34" charset="0"/>
                </a:rPr>
                <a:t>Etapa I Inicio de operaciones 21 de Octubre 2008</a:t>
              </a:r>
            </a:p>
            <a:p>
              <a:pPr>
                <a:spcBef>
                  <a:spcPts val="100"/>
                </a:spcBef>
              </a:pPr>
              <a:endParaRPr lang="es-MX" sz="900" dirty="0">
                <a:effectLst/>
                <a:latin typeface="Tahoma" pitchFamily="34" charset="0"/>
                <a:cs typeface="Tahoma" pitchFamily="34" charset="0"/>
              </a:endParaRPr>
            </a:p>
            <a:p>
              <a:pPr>
                <a:spcBef>
                  <a:spcPts val="100"/>
                </a:spcBef>
              </a:pPr>
              <a:r>
                <a:rPr lang="es-MX" sz="900" dirty="0">
                  <a:effectLst/>
                  <a:latin typeface="Tahoma" pitchFamily="34" charset="0"/>
                  <a:cs typeface="Tahoma" pitchFamily="34" charset="0"/>
                </a:rPr>
                <a:t>Etapa II Inicio de operaciones 22 de Mayo 2009</a:t>
              </a:r>
            </a:p>
            <a:p>
              <a:pPr>
                <a:spcBef>
                  <a:spcPts val="100"/>
                </a:spcBef>
              </a:pPr>
              <a:endParaRPr lang="es-MX" sz="900" dirty="0">
                <a:effectLst/>
                <a:latin typeface="Tahoma" pitchFamily="34" charset="0"/>
                <a:cs typeface="Tahoma" pitchFamily="34" charset="0"/>
              </a:endParaRPr>
            </a:p>
            <a:p>
              <a:pPr>
                <a:spcBef>
                  <a:spcPts val="100"/>
                </a:spcBef>
              </a:pPr>
              <a:r>
                <a:rPr lang="es-MX" sz="900" dirty="0">
                  <a:effectLst/>
                  <a:latin typeface="Tahoma" pitchFamily="34" charset="0"/>
                  <a:cs typeface="Tahoma" pitchFamily="34" charset="0"/>
                </a:rPr>
                <a:t>Etapa III Inicio de operaciones 24 de Abril 2010</a:t>
              </a:r>
            </a:p>
            <a:p>
              <a:pPr>
                <a:spcBef>
                  <a:spcPts val="100"/>
                </a:spcBef>
              </a:pPr>
              <a:endParaRPr lang="es-MX" sz="900" dirty="0">
                <a:effectLst/>
                <a:latin typeface="Tahoma" pitchFamily="34" charset="0"/>
                <a:cs typeface="Tahoma" pitchFamily="34" charset="0"/>
              </a:endParaRPr>
            </a:p>
            <a:p>
              <a:pPr>
                <a:spcBef>
                  <a:spcPts val="100"/>
                </a:spcBef>
              </a:pPr>
              <a:r>
                <a:rPr lang="es-MX" sz="900" dirty="0">
                  <a:effectLst/>
                  <a:latin typeface="Tahoma" pitchFamily="34" charset="0"/>
                  <a:cs typeface="Tahoma" pitchFamily="34" charset="0"/>
                </a:rPr>
                <a:t>Etapa IV Inicio de operaciones 23 de Abril 2011</a:t>
              </a:r>
              <a:endParaRPr lang="es-ES" sz="900" dirty="0">
                <a:effectLst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19 Grupo"/>
            <p:cNvGrpSpPr>
              <a:grpSpLocks/>
            </p:cNvGrpSpPr>
            <p:nvPr/>
          </p:nvGrpSpPr>
          <p:grpSpPr bwMode="auto">
            <a:xfrm>
              <a:off x="6381750" y="4714895"/>
              <a:ext cx="358775" cy="1000135"/>
              <a:chOff x="6143636" y="4786322"/>
              <a:chExt cx="358775" cy="1000135"/>
            </a:xfrm>
          </p:grpSpPr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6143636" y="4786322"/>
                <a:ext cx="358775" cy="144462"/>
              </a:xfrm>
              <a:prstGeom prst="rect">
                <a:avLst/>
              </a:prstGeom>
              <a:solidFill>
                <a:srgbClr val="CCFF99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s-MX" sz="1100" b="1" dirty="0" smtClean="0">
                    <a:latin typeface="Tahoma" pitchFamily="34" charset="0"/>
                    <a:cs typeface="Tahoma" pitchFamily="34" charset="0"/>
                  </a:rPr>
                  <a:t>70%</a:t>
                </a:r>
                <a:endParaRPr lang="es-MX" sz="1100" b="1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>
                <a:off x="6143636" y="5070491"/>
                <a:ext cx="358775" cy="144462"/>
              </a:xfrm>
              <a:prstGeom prst="rect">
                <a:avLst/>
              </a:prstGeom>
              <a:solidFill>
                <a:srgbClr val="996633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s-MX" sz="1100" dirty="0" smtClean="0">
                    <a:latin typeface="Tahoma" pitchFamily="34" charset="0"/>
                    <a:cs typeface="Tahoma" pitchFamily="34" charset="0"/>
                  </a:rPr>
                  <a:t>12</a:t>
                </a:r>
                <a:r>
                  <a:rPr lang="es-MX" sz="1200" dirty="0" smtClean="0">
                    <a:latin typeface="Tahoma" pitchFamily="34" charset="0"/>
                    <a:cs typeface="Tahoma" pitchFamily="34" charset="0"/>
                  </a:rPr>
                  <a:t>%</a:t>
                </a:r>
                <a:endParaRPr lang="es-MX" sz="12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6143636" y="5356243"/>
                <a:ext cx="358775" cy="144462"/>
              </a:xfrm>
              <a:prstGeom prst="rect">
                <a:avLst/>
              </a:prstGeom>
              <a:solidFill>
                <a:srgbClr val="FF9933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s-MX" sz="1100" b="1" dirty="0" smtClean="0">
                    <a:latin typeface="Tahoma" pitchFamily="34" charset="0"/>
                    <a:cs typeface="Tahoma" pitchFamily="34" charset="0"/>
                  </a:rPr>
                  <a:t>12%</a:t>
                </a:r>
                <a:endParaRPr lang="es-MX" sz="1100" b="1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6143636" y="5641995"/>
                <a:ext cx="358775" cy="144462"/>
              </a:xfrm>
              <a:prstGeom prst="rect">
                <a:avLst/>
              </a:prstGeom>
              <a:solidFill>
                <a:srgbClr val="FFCCCC">
                  <a:alpha val="56000"/>
                </a:srgbClr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s-MX" sz="1200" b="1" dirty="0" smtClean="0">
                    <a:latin typeface="Tahoma" pitchFamily="34" charset="0"/>
                    <a:cs typeface="Tahoma" pitchFamily="34" charset="0"/>
                  </a:rPr>
                  <a:t>6%</a:t>
                </a:r>
                <a:endParaRPr lang="es-MX" sz="1200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4" descr="C:\Users\jsampayo\Documents\UPSLP\FOTOS 30-OCT-08\Universidad Politécnica 3.jpg"/>
          <p:cNvPicPr>
            <a:picLocks noChangeAspect="1" noChangeArrowheads="1"/>
          </p:cNvPicPr>
          <p:nvPr/>
        </p:nvPicPr>
        <p:blipFill>
          <a:blip r:embed="rId3" cstate="print"/>
          <a:srcRect t="10938"/>
          <a:stretch>
            <a:fillRect/>
          </a:stretch>
        </p:blipFill>
        <p:spPr bwMode="auto">
          <a:xfrm>
            <a:off x="523844" y="2143116"/>
            <a:ext cx="8620155" cy="38386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6" name="Picture 13"/>
          <p:cNvPicPr>
            <a:picLocks noChangeAspect="1" noChangeArrowheads="1"/>
          </p:cNvPicPr>
          <p:nvPr/>
        </p:nvPicPr>
        <p:blipFill>
          <a:blip r:embed="rId4" cstate="print"/>
          <a:srcRect l="47542" t="16035" r="18246" b="72916"/>
          <a:stretch>
            <a:fillRect/>
          </a:stretch>
        </p:blipFill>
        <p:spPr bwMode="auto">
          <a:xfrm>
            <a:off x="4900613" y="928671"/>
            <a:ext cx="4410105" cy="114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8 Rectángulo"/>
          <p:cNvSpPr>
            <a:spLocks noChangeArrowheads="1"/>
          </p:cNvSpPr>
          <p:nvPr/>
        </p:nvSpPr>
        <p:spPr bwMode="auto">
          <a:xfrm>
            <a:off x="523844" y="6000768"/>
            <a:ext cx="3714776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s-MX" sz="1200" b="1" dirty="0">
                <a:effectLst/>
                <a:latin typeface="Tahoma" pitchFamily="34" charset="0"/>
                <a:cs typeface="Tahoma" pitchFamily="34" charset="0"/>
              </a:rPr>
              <a:t>Duración de contrato  20 años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s-MX" sz="1200" b="1" dirty="0">
                <a:effectLst/>
                <a:latin typeface="Tahoma" pitchFamily="34" charset="0"/>
                <a:cs typeface="Tahoma" pitchFamily="34" charset="0"/>
              </a:rPr>
              <a:t>Cuota anual	</a:t>
            </a:r>
            <a:r>
              <a:rPr lang="es-MX" sz="1200" b="1" dirty="0" smtClean="0">
                <a:effectLst/>
                <a:latin typeface="Tahoma" pitchFamily="34" charset="0"/>
                <a:cs typeface="Tahoma" pitchFamily="34" charset="0"/>
              </a:rPr>
              <a:t>130 </a:t>
            </a:r>
            <a:r>
              <a:rPr lang="es-MX" sz="1200" b="1" dirty="0">
                <a:effectLst/>
                <a:latin typeface="Tahoma" pitchFamily="34" charset="0"/>
                <a:cs typeface="Tahoma" pitchFamily="34" charset="0"/>
              </a:rPr>
              <a:t>M </a:t>
            </a:r>
            <a:r>
              <a:rPr lang="es-MX" sz="1200" b="1" dirty="0" smtClean="0">
                <a:effectLst/>
                <a:latin typeface="Tahoma" pitchFamily="34" charset="0"/>
                <a:cs typeface="Tahoma" pitchFamily="34" charset="0"/>
              </a:rPr>
              <a:t>en 2011</a:t>
            </a:r>
            <a:endParaRPr lang="es-MX" sz="1200" b="1" dirty="0"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8" name="Rectangle 9"/>
          <p:cNvSpPr>
            <a:spLocks noChangeArrowheads="1"/>
          </p:cNvSpPr>
          <p:nvPr/>
        </p:nvSpPr>
        <p:spPr bwMode="auto">
          <a:xfrm>
            <a:off x="71438" y="1143000"/>
            <a:ext cx="4929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MX" sz="900" u="sng" dirty="0">
                <a:effectLst/>
                <a:latin typeface="Tahoma" pitchFamily="34" charset="0"/>
                <a:cs typeface="Tahoma" pitchFamily="34" charset="0"/>
              </a:rPr>
              <a:t>POBLACION ATENDIDA: 	</a:t>
            </a:r>
            <a:r>
              <a:rPr lang="es-MX" sz="900" dirty="0">
                <a:effectLst/>
                <a:latin typeface="Tahoma" pitchFamily="34" charset="0"/>
                <a:cs typeface="Tahoma" pitchFamily="34" charset="0"/>
              </a:rPr>
              <a:t>5,000 estudiantes en 4 etapas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s-MX" sz="900" dirty="0">
                <a:effectLst/>
                <a:latin typeface="Tahoma" pitchFamily="34" charset="0"/>
                <a:cs typeface="Tahoma" pitchFamily="34" charset="0"/>
              </a:rPr>
              <a:t>			1ra y 2da etapa 3,500 estudiantes y 350 profesores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s-MX" sz="900" dirty="0">
                <a:effectLst/>
                <a:latin typeface="Tahoma" pitchFamily="34" charset="0"/>
                <a:cs typeface="Tahoma" pitchFamily="34" charset="0"/>
              </a:rPr>
              <a:t>			3ra y 4ta etapa 1,500 estudiantes  y 150 profesores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s-ES" sz="800" u="sng" dirty="0">
              <a:effectLst/>
              <a:cs typeface="Arial" charset="0"/>
            </a:endParaRPr>
          </a:p>
        </p:txBody>
      </p:sp>
      <p:sp>
        <p:nvSpPr>
          <p:cNvPr id="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Generalidades de Obra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93663"/>
            <a:ext cx="8970963" cy="598487"/>
          </a:xfrm>
        </p:spPr>
        <p:txBody>
          <a:bodyPr/>
          <a:lstStyle/>
          <a:p>
            <a:r>
              <a:rPr lang="es-ES" dirty="0" smtClean="0"/>
              <a:t>Descripción de Edificios          </a:t>
            </a:r>
            <a:endParaRPr lang="es-ES" dirty="0"/>
          </a:p>
        </p:txBody>
      </p:sp>
      <p:pic>
        <p:nvPicPr>
          <p:cNvPr id="5" name="Picture 22" descr="C:\Users\jsampayo\Documents\UPSLP\jpg\Rectoria PB.jpg"/>
          <p:cNvPicPr>
            <a:picLocks noChangeAspect="1" noChangeArrowheads="1"/>
          </p:cNvPicPr>
          <p:nvPr/>
        </p:nvPicPr>
        <p:blipFill>
          <a:blip r:embed="rId3" cstate="print"/>
          <a:srcRect l="20624" t="2132" r="35052" b="66823"/>
          <a:stretch>
            <a:fillRect/>
          </a:stretch>
        </p:blipFill>
        <p:spPr bwMode="auto">
          <a:xfrm>
            <a:off x="6863667" y="2285992"/>
            <a:ext cx="280424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25" y="2143125"/>
            <a:ext cx="6659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38190" y="1071546"/>
            <a:ext cx="4572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a) </a:t>
            </a:r>
            <a:r>
              <a:rPr lang="es-ES_tradnl" sz="1400" dirty="0">
                <a:effectLst/>
                <a:latin typeface="Tahoma" pitchFamily="34" charset="0"/>
                <a:cs typeface="Tahoma" pitchFamily="34" charset="0"/>
              </a:rPr>
              <a:t>Capacidad para 259 usuarios.</a:t>
            </a:r>
          </a:p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b) </a:t>
            </a:r>
            <a:r>
              <a:rPr lang="es-ES_tradnl" sz="1400" dirty="0">
                <a:effectLst/>
                <a:latin typeface="Tahoma" pitchFamily="34" charset="0"/>
                <a:cs typeface="Tahoma" pitchFamily="34" charset="0"/>
              </a:rPr>
              <a:t>54 cubículos, 27 estaciones de trabajo.</a:t>
            </a:r>
          </a:p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c) </a:t>
            </a:r>
            <a:r>
              <a:rPr lang="es-ES_tradnl" sz="1400" dirty="0">
                <a:effectLst/>
                <a:latin typeface="Tahoma" pitchFamily="34" charset="0"/>
                <a:cs typeface="Tahoma" pitchFamily="34" charset="0"/>
              </a:rPr>
              <a:t>2 plantas</a:t>
            </a:r>
            <a:r>
              <a:rPr lang="es-MX" sz="1400" dirty="0">
                <a:effectLst/>
                <a:latin typeface="Tahoma" pitchFamily="34" charset="0"/>
                <a:cs typeface="Tahoma" pitchFamily="34" charset="0"/>
              </a:rPr>
              <a:t>.</a:t>
            </a:r>
            <a:endParaRPr lang="es-ES" sz="1400" dirty="0"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453092" y="1071546"/>
            <a:ext cx="37147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d) </a:t>
            </a:r>
            <a:r>
              <a:rPr lang="es-ES_tradnl" sz="1400" dirty="0">
                <a:effectLst/>
                <a:latin typeface="Tahoma" pitchFamily="34" charset="0"/>
                <a:cs typeface="Tahoma" pitchFamily="34" charset="0"/>
              </a:rPr>
              <a:t>Planta baja: atención a los alumnos.</a:t>
            </a:r>
          </a:p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e) </a:t>
            </a:r>
            <a:r>
              <a:rPr lang="es-ES_tradnl" sz="1400" dirty="0">
                <a:effectLst/>
                <a:latin typeface="Tahoma" pitchFamily="34" charset="0"/>
                <a:cs typeface="Tahoma" pitchFamily="34" charset="0"/>
              </a:rPr>
              <a:t>Planta alta: rector y directores de la universidad.</a:t>
            </a:r>
            <a:endParaRPr lang="es-ES" sz="1400" dirty="0">
              <a:effectLst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 bwMode="auto">
          <a:xfrm>
            <a:off x="0" y="5570538"/>
            <a:ext cx="9906000" cy="1602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52406" y="585789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Rectoría</a:t>
            </a:r>
            <a:endParaRPr lang="es-MX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452934" y="785794"/>
            <a:ext cx="1317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3,127.84 m2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Descripción de Edificios </a:t>
            </a:r>
            <a:endParaRPr lang="es-MX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23" y="2071688"/>
            <a:ext cx="6872879" cy="350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23876" y="1071563"/>
            <a:ext cx="5572132" cy="100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a) </a:t>
            </a:r>
            <a:r>
              <a:rPr lang="es-ES_tradnl" sz="1400" dirty="0">
                <a:effectLst/>
                <a:latin typeface="Tahoma" pitchFamily="34" charset="0"/>
                <a:cs typeface="Tahoma" pitchFamily="34" charset="0"/>
              </a:rPr>
              <a:t>Capacidad </a:t>
            </a: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total del edificio biblioteca para </a:t>
            </a:r>
            <a:r>
              <a:rPr lang="es-ES_tradnl" sz="1400" dirty="0">
                <a:effectLst/>
                <a:latin typeface="Tahoma" pitchFamily="34" charset="0"/>
                <a:cs typeface="Tahoma" pitchFamily="34" charset="0"/>
              </a:rPr>
              <a:t>640 usuarios.</a:t>
            </a:r>
          </a:p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b) </a:t>
            </a:r>
            <a:r>
              <a:rPr lang="es-ES_tradnl" sz="1400" dirty="0">
                <a:effectLst/>
                <a:latin typeface="Tahoma" pitchFamily="34" charset="0"/>
                <a:cs typeface="Tahoma" pitchFamily="34" charset="0"/>
              </a:rPr>
              <a:t>Cafetería para 200 comensales.</a:t>
            </a:r>
          </a:p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c) </a:t>
            </a:r>
            <a:r>
              <a:rPr lang="es-ES_tradnl" sz="1400" dirty="0">
                <a:effectLst/>
                <a:latin typeface="Tahoma" pitchFamily="34" charset="0"/>
                <a:cs typeface="Tahoma" pitchFamily="34" charset="0"/>
              </a:rPr>
              <a:t>Cafetería en planta baja</a:t>
            </a:r>
            <a:r>
              <a:rPr lang="es-MX" sz="1400" dirty="0">
                <a:effectLst/>
                <a:latin typeface="Tahoma" pitchFamily="34" charset="0"/>
                <a:cs typeface="Tahoma" pitchFamily="34" charset="0"/>
              </a:rPr>
              <a:t>.</a:t>
            </a:r>
            <a:endParaRPr lang="es-ES" sz="1400" dirty="0"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6" descr="C:\Users\jsampayo\Documents\UPSLP\jpg\CAFETERIA.jpg"/>
          <p:cNvPicPr>
            <a:picLocks noChangeAspect="1" noChangeArrowheads="1"/>
          </p:cNvPicPr>
          <p:nvPr/>
        </p:nvPicPr>
        <p:blipFill>
          <a:blip r:embed="rId4" cstate="print"/>
          <a:srcRect l="3969" t="14468" r="14671" b="4958"/>
          <a:stretch>
            <a:fillRect/>
          </a:stretch>
        </p:blipFill>
        <p:spPr bwMode="auto">
          <a:xfrm>
            <a:off x="7343808" y="1928802"/>
            <a:ext cx="22526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 bwMode="auto">
          <a:xfrm>
            <a:off x="0" y="5572126"/>
            <a:ext cx="9906000" cy="14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52406" y="5857892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Biblioteca y Cafetería</a:t>
            </a:r>
            <a:endParaRPr lang="es-MX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095744" y="785794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effectLst/>
                <a:latin typeface="Tahoma" pitchFamily="34" charset="0"/>
                <a:cs typeface="Tahoma" pitchFamily="34" charset="0"/>
              </a:rPr>
              <a:t>3,451.48 m2</a:t>
            </a:r>
            <a:endParaRPr lang="es-MX" sz="1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Descripción de Edificios </a:t>
            </a:r>
            <a:endParaRPr lang="es-MX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2876" y="981075"/>
            <a:ext cx="4595810" cy="123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Planta </a:t>
            </a:r>
            <a:r>
              <a:rPr lang="es-ES_tradnl" sz="1400" dirty="0">
                <a:effectLst/>
                <a:latin typeface="Tahoma" pitchFamily="34" charset="0"/>
                <a:cs typeface="Tahoma" pitchFamily="34" charset="0"/>
              </a:rPr>
              <a:t>baja</a:t>
            </a:r>
          </a:p>
          <a:p>
            <a:pPr marL="609600" indent="-609600">
              <a:spcBef>
                <a:spcPct val="20000"/>
              </a:spcBef>
            </a:pP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a) Salas </a:t>
            </a:r>
            <a:r>
              <a:rPr lang="es-ES_tradnl" sz="1400" dirty="0">
                <a:effectLst/>
                <a:latin typeface="Tahoma" pitchFamily="34" charset="0"/>
                <a:cs typeface="Tahoma" pitchFamily="34" charset="0"/>
              </a:rPr>
              <a:t>de </a:t>
            </a: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lectura individual, Estudio </a:t>
            </a:r>
            <a:r>
              <a:rPr lang="es-ES_tradnl" sz="1400" dirty="0">
                <a:effectLst/>
                <a:latin typeface="Tahoma" pitchFamily="34" charset="0"/>
                <a:cs typeface="Tahoma" pitchFamily="34" charset="0"/>
              </a:rPr>
              <a:t>grupal, </a:t>
            </a: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Estaciones de consulta en línea</a:t>
            </a:r>
            <a:r>
              <a:rPr lang="es-MX" sz="1400" dirty="0" smtClean="0">
                <a:effectLst/>
                <a:latin typeface="Tahoma" pitchFamily="34" charset="0"/>
                <a:cs typeface="Tahoma" pitchFamily="34" charset="0"/>
              </a:rPr>
              <a:t>.</a:t>
            </a:r>
            <a:endParaRPr lang="es-ES_tradnl" sz="1400" dirty="0">
              <a:effectLst/>
              <a:latin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b) Oficinas </a:t>
            </a:r>
            <a:r>
              <a:rPr lang="es-ES_tradnl" sz="1400" dirty="0">
                <a:effectLst/>
                <a:latin typeface="Tahoma" pitchFamily="34" charset="0"/>
                <a:cs typeface="Tahoma" pitchFamily="34" charset="0"/>
              </a:rPr>
              <a:t>para jefes de departamento</a:t>
            </a: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.</a:t>
            </a:r>
          </a:p>
          <a:p>
            <a:pPr marL="609600" indent="-609600">
              <a:spcBef>
                <a:spcPct val="20000"/>
              </a:spcBef>
            </a:pPr>
            <a:r>
              <a:rPr lang="es-ES_tradnl" sz="1400" dirty="0" smtClean="0">
                <a:latin typeface="Tahoma" pitchFamily="34" charset="0"/>
                <a:cs typeface="Tahoma" pitchFamily="34" charset="0"/>
              </a:rPr>
              <a:t>c) Acervo 1</a:t>
            </a:r>
            <a:endParaRPr lang="es-ES_tradnl" sz="1400" dirty="0"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95876" y="1000108"/>
            <a:ext cx="4500594" cy="123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S_tradnl" sz="1400" dirty="0">
                <a:effectLst/>
                <a:latin typeface="Tahoma" pitchFamily="34" charset="0"/>
                <a:cs typeface="Tahoma" pitchFamily="34" charset="0"/>
              </a:rPr>
              <a:t>Planta alta</a:t>
            </a:r>
          </a:p>
          <a:p>
            <a:pPr marL="342900" indent="-342900">
              <a:spcBef>
                <a:spcPct val="20000"/>
              </a:spcBef>
            </a:pPr>
            <a:r>
              <a:rPr lang="es-ES_tradnl" sz="1400" dirty="0" smtClean="0">
                <a:effectLst/>
                <a:latin typeface="Tahoma" pitchFamily="34" charset="0"/>
                <a:cs typeface="Tahoma" pitchFamily="34" charset="0"/>
              </a:rPr>
              <a:t>d) Acervo 2</a:t>
            </a:r>
          </a:p>
          <a:p>
            <a:pPr marL="342900" indent="-342900">
              <a:spcBef>
                <a:spcPct val="20000"/>
              </a:spcBef>
            </a:pPr>
            <a:r>
              <a:rPr lang="es-ES" sz="1400" dirty="0" smtClean="0">
                <a:effectLst/>
                <a:latin typeface="Tahoma" pitchFamily="34" charset="0"/>
                <a:cs typeface="Tahoma" pitchFamily="34" charset="0"/>
              </a:rPr>
              <a:t>e) 3 salas de lectura para 500 usuarios en total</a:t>
            </a:r>
          </a:p>
          <a:p>
            <a:pPr marL="342900" indent="-342900">
              <a:spcBef>
                <a:spcPct val="20000"/>
              </a:spcBef>
            </a:pPr>
            <a:r>
              <a:rPr lang="es-ES" sz="1400" dirty="0" smtClean="0">
                <a:latin typeface="Tahoma" pitchFamily="34" charset="0"/>
                <a:cs typeface="Tahoma" pitchFamily="34" charset="0"/>
              </a:rPr>
              <a:t>f) Cableado estructurado y AC central</a:t>
            </a:r>
            <a:endParaRPr lang="es-ES" sz="1400" dirty="0"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8040" y="2265400"/>
            <a:ext cx="2009802" cy="337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428868"/>
            <a:ext cx="6232554" cy="313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 bwMode="auto">
          <a:xfrm>
            <a:off x="0" y="5572140"/>
            <a:ext cx="9906000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52406" y="585789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Biblioteca</a:t>
            </a:r>
            <a:endParaRPr lang="es-MX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024174" y="785794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effectLst/>
                <a:latin typeface="Tahoma" pitchFamily="34" charset="0"/>
                <a:cs typeface="Tahoma" pitchFamily="34" charset="0"/>
              </a:rPr>
              <a:t>2,643.84 m2, capacidad de 640 usuarios.</a:t>
            </a:r>
            <a:endParaRPr lang="es-MX" sz="1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_Infra">
  <a:themeElements>
    <a:clrScheme name="ACC_Infra 8">
      <a:dk1>
        <a:srgbClr val="000000"/>
      </a:dk1>
      <a:lt1>
        <a:srgbClr val="FFFFFF"/>
      </a:lt1>
      <a:dk2>
        <a:srgbClr val="339933"/>
      </a:dk2>
      <a:lt2>
        <a:srgbClr val="B2B2B2"/>
      </a:lt2>
      <a:accent1>
        <a:srgbClr val="00FF00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FFAA"/>
      </a:accent5>
      <a:accent6>
        <a:srgbClr val="005CE7"/>
      </a:accent6>
      <a:hlink>
        <a:srgbClr val="3333FF"/>
      </a:hlink>
      <a:folHlink>
        <a:srgbClr val="00CC00"/>
      </a:folHlink>
    </a:clrScheme>
    <a:fontScheme name="ACC_Infr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CC_Inf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Infr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Infr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Infr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Infr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Infr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Infr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Infra 8">
        <a:dk1>
          <a:srgbClr val="000000"/>
        </a:dk1>
        <a:lt1>
          <a:srgbClr val="FFFFFF"/>
        </a:lt1>
        <a:dk2>
          <a:srgbClr val="339933"/>
        </a:dk2>
        <a:lt2>
          <a:srgbClr val="B2B2B2"/>
        </a:lt2>
        <a:accent1>
          <a:srgbClr val="00FF0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FFAA"/>
        </a:accent5>
        <a:accent6>
          <a:srgbClr val="005CE7"/>
        </a:accent6>
        <a:hlink>
          <a:srgbClr val="3333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ACC_Infra</Template>
  <TotalTime>1806</TotalTime>
  <Words>1033</Words>
  <Application>Microsoft PowerPoint</Application>
  <PresentationFormat>A4 (210 x 297 mm)</PresentationFormat>
  <Paragraphs>215</Paragraphs>
  <Slides>26</Slides>
  <Notes>26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Times New Roman</vt:lpstr>
      <vt:lpstr>Verdana</vt:lpstr>
      <vt:lpstr>Wingdings</vt:lpstr>
      <vt:lpstr>Arial</vt:lpstr>
      <vt:lpstr>Zurich BT</vt:lpstr>
      <vt:lpstr>Times New (W1)</vt:lpstr>
      <vt:lpstr>FuturaA Bk BT</vt:lpstr>
      <vt:lpstr>ACC_Infra</vt:lpstr>
      <vt:lpstr>Diseño personalizado</vt:lpstr>
      <vt:lpstr>Fotografía de Photo Editor</vt:lpstr>
      <vt:lpstr>Diapositiva 1</vt:lpstr>
      <vt:lpstr>Concesiones vigentes</vt:lpstr>
      <vt:lpstr>PPS Universidad Politécnica de San Luis Potosi Acciona Concesiones</vt:lpstr>
      <vt:lpstr>Contenido</vt:lpstr>
      <vt:lpstr>Generalidades de Obra</vt:lpstr>
      <vt:lpstr>Generalidades de Obra</vt:lpstr>
      <vt:lpstr>Descripción de Edificios          </vt:lpstr>
      <vt:lpstr>Descripción de Edificios </vt:lpstr>
      <vt:lpstr>Descripción de Edificios </vt:lpstr>
      <vt:lpstr>Descripción de Edificios          </vt:lpstr>
      <vt:lpstr>Descripción de Edificios          </vt:lpstr>
      <vt:lpstr>Descripción de Edificios          </vt:lpstr>
      <vt:lpstr>Descripción de Edificios          </vt:lpstr>
      <vt:lpstr>Descripción de Edificios          </vt:lpstr>
      <vt:lpstr>Descripción de Edificios          </vt:lpstr>
      <vt:lpstr>Descripción de Edificios          </vt:lpstr>
      <vt:lpstr>Descripción de Edificios          </vt:lpstr>
      <vt:lpstr>Servicios en Contrato</vt:lpstr>
      <vt:lpstr>Servicios en Contrato</vt:lpstr>
      <vt:lpstr>Operación Día a Día</vt:lpstr>
      <vt:lpstr>Operación Día a Día</vt:lpstr>
      <vt:lpstr>Operación Día a Día</vt:lpstr>
      <vt:lpstr>Operación Día a Día</vt:lpstr>
      <vt:lpstr>Hechos que Aportan Valor</vt:lpstr>
      <vt:lpstr>Aprendizaje</vt:lpstr>
      <vt:lpstr>www. acciona.com</vt:lpstr>
    </vt:vector>
  </TitlesOfParts>
  <Company>ACCIONA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 aa</dc:title>
  <dc:creator>Luis Roman</dc:creator>
  <cp:lastModifiedBy>Sergio Suarez</cp:lastModifiedBy>
  <cp:revision>119</cp:revision>
  <cp:lastPrinted>2000-12-01T11:48:18Z</cp:lastPrinted>
  <dcterms:created xsi:type="dcterms:W3CDTF">2008-09-30T07:19:52Z</dcterms:created>
  <dcterms:modified xsi:type="dcterms:W3CDTF">2009-11-11T00:09:27Z</dcterms:modified>
</cp:coreProperties>
</file>