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1" r:id="rId1"/>
  </p:sldMasterIdLst>
  <p:notesMasterIdLst>
    <p:notesMasterId r:id="rId14"/>
  </p:notesMasterIdLst>
  <p:sldIdLst>
    <p:sldId id="256" r:id="rId2"/>
    <p:sldId id="315" r:id="rId3"/>
    <p:sldId id="258" r:id="rId4"/>
    <p:sldId id="319" r:id="rId5"/>
    <p:sldId id="316" r:id="rId6"/>
    <p:sldId id="318" r:id="rId7"/>
    <p:sldId id="317" r:id="rId8"/>
    <p:sldId id="321" r:id="rId9"/>
    <p:sldId id="322" r:id="rId10"/>
    <p:sldId id="325" r:id="rId11"/>
    <p:sldId id="323" r:id="rId12"/>
    <p:sldId id="326" r:id="rId13"/>
  </p:sldIdLst>
  <p:sldSz cx="9144000" cy="6858000" type="screen4x3"/>
  <p:notesSz cx="6797675" cy="9928225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mbria" pitchFamily="18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80"/>
    <a:srgbClr val="969696"/>
    <a:srgbClr val="482400"/>
    <a:srgbClr val="5FA841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682" autoAdjust="0"/>
  </p:normalViewPr>
  <p:slideViewPr>
    <p:cSldViewPr>
      <p:cViewPr>
        <p:scale>
          <a:sx n="77" d="100"/>
          <a:sy n="77" d="100"/>
        </p:scale>
        <p:origin x="-102" y="-72"/>
      </p:cViewPr>
      <p:guideLst>
        <p:guide orient="horz" pos="1389"/>
        <p:guide orient="horz" pos="981"/>
        <p:guide orient="horz" pos="663"/>
        <p:guide orient="horz" pos="4110"/>
        <p:guide orient="horz" pos="1253"/>
        <p:guide orient="horz" pos="482"/>
        <p:guide orient="horz"/>
        <p:guide orient="horz" pos="2478"/>
        <p:guide pos="5602"/>
        <p:guide pos="249"/>
        <p:guide pos="158"/>
        <p:guide pos="5465"/>
        <p:guide pos="310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544B5-318D-4051-B916-C3F7D6A0024D}" type="doc">
      <dgm:prSet loTypeId="urn:microsoft.com/office/officeart/2005/8/layout/cycle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BO"/>
        </a:p>
      </dgm:t>
    </dgm:pt>
    <dgm:pt modelId="{7F587ABF-E67B-430C-9303-3C83AE1BBC95}">
      <dgm:prSet phldrT="[Texto]"/>
      <dgm:spPr/>
      <dgm:t>
        <a:bodyPr/>
        <a:lstStyle/>
        <a:p>
          <a:r>
            <a:rPr lang="es-BO" dirty="0" smtClean="0">
              <a:latin typeface="Calibri" pitchFamily="34" charset="0"/>
            </a:rPr>
            <a:t>Programa de Separación en origen</a:t>
          </a:r>
          <a:endParaRPr lang="es-BO" dirty="0">
            <a:latin typeface="Calibri" pitchFamily="34" charset="0"/>
          </a:endParaRPr>
        </a:p>
      </dgm:t>
    </dgm:pt>
    <dgm:pt modelId="{D40FE78D-CEFF-4190-BC03-3A7654218356}" type="parTrans" cxnId="{BE142C8A-9D0C-41F0-A145-49210432BF04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D2DABD8F-244F-475D-A081-57975D89DB2C}" type="sibTrans" cxnId="{BE142C8A-9D0C-41F0-A145-49210432BF04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F233FD78-B53B-402F-A3A4-77628E38BE35}">
      <dgm:prSet phldrT="[Texto]"/>
      <dgm:spPr/>
      <dgm:t>
        <a:bodyPr/>
        <a:lstStyle/>
        <a:p>
          <a:r>
            <a:rPr lang="es-BO" dirty="0" smtClean="0">
              <a:latin typeface="Calibri" pitchFamily="34" charset="0"/>
            </a:rPr>
            <a:t>Recolección y Transporte</a:t>
          </a:r>
          <a:endParaRPr lang="es-BO" dirty="0">
            <a:latin typeface="Calibri" pitchFamily="34" charset="0"/>
          </a:endParaRPr>
        </a:p>
      </dgm:t>
    </dgm:pt>
    <dgm:pt modelId="{70E8E01E-50FE-488C-B8BF-BD7CBFC72C28}" type="parTrans" cxnId="{6687CD9E-E336-46A4-A770-EDB54C7C66BF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C74208DE-B330-4865-81F3-CA22D5BCE59F}" type="sibTrans" cxnId="{6687CD9E-E336-46A4-A770-EDB54C7C66BF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1F17A4D7-254F-4FBC-8FE9-701FE57E10C9}">
      <dgm:prSet phldrT="[Texto]"/>
      <dgm:spPr/>
      <dgm:t>
        <a:bodyPr/>
        <a:lstStyle/>
        <a:p>
          <a:r>
            <a:rPr lang="es-BO" dirty="0" smtClean="0">
              <a:latin typeface="Calibri" pitchFamily="34" charset="0"/>
            </a:rPr>
            <a:t>Programa de Aprovechamiento</a:t>
          </a:r>
          <a:endParaRPr lang="es-BO" dirty="0">
            <a:latin typeface="Calibri" pitchFamily="34" charset="0"/>
          </a:endParaRPr>
        </a:p>
      </dgm:t>
    </dgm:pt>
    <dgm:pt modelId="{0EEC787C-2709-4B83-8B77-932F609E0340}" type="parTrans" cxnId="{AE05A86F-F259-4586-963A-159BBA5BD3AC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F0431DF5-BC46-4CF3-9C36-8983F6B7614C}" type="sibTrans" cxnId="{AE05A86F-F259-4586-963A-159BBA5BD3AC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9CCBB325-463B-4F7A-8968-E8E715CB25F8}">
      <dgm:prSet phldrT="[Texto]"/>
      <dgm:spPr/>
      <dgm:t>
        <a:bodyPr/>
        <a:lstStyle/>
        <a:p>
          <a:r>
            <a:rPr lang="es-BO" dirty="0" smtClean="0">
              <a:latin typeface="Calibri" pitchFamily="34" charset="0"/>
            </a:rPr>
            <a:t>Disposición Final</a:t>
          </a:r>
          <a:endParaRPr lang="es-BO" dirty="0">
            <a:latin typeface="Calibri" pitchFamily="34" charset="0"/>
          </a:endParaRPr>
        </a:p>
      </dgm:t>
    </dgm:pt>
    <dgm:pt modelId="{CE1DF195-C7D8-4A93-B53E-38CCAD7AB9A3}" type="parTrans" cxnId="{FC14A200-375A-4E39-AFB8-C52088ED7114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C3F8A37B-C570-41DE-A8E1-8D8E61149EE0}" type="sibTrans" cxnId="{FC14A200-375A-4E39-AFB8-C52088ED7114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E2569AF0-A66F-4137-8A68-F361E9FC627A}">
      <dgm:prSet phldrT="[Texto]"/>
      <dgm:spPr/>
      <dgm:t>
        <a:bodyPr/>
        <a:lstStyle/>
        <a:p>
          <a:r>
            <a:rPr lang="es-BO" dirty="0" smtClean="0">
              <a:latin typeface="Calibri" pitchFamily="34" charset="0"/>
            </a:rPr>
            <a:t>Programa de Reducción</a:t>
          </a:r>
          <a:endParaRPr lang="es-BO" dirty="0">
            <a:latin typeface="Calibri" pitchFamily="34" charset="0"/>
          </a:endParaRPr>
        </a:p>
      </dgm:t>
    </dgm:pt>
    <dgm:pt modelId="{81A3023D-69BC-4128-83D1-50401454134C}" type="parTrans" cxnId="{59951424-72C2-42FE-A9E0-0BFC6AAF1289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1EC2B6AD-2977-425F-8CE2-C29D08168180}" type="sibTrans" cxnId="{59951424-72C2-42FE-A9E0-0BFC6AAF1289}">
      <dgm:prSet/>
      <dgm:spPr/>
      <dgm:t>
        <a:bodyPr/>
        <a:lstStyle/>
        <a:p>
          <a:endParaRPr lang="es-BO">
            <a:latin typeface="Calibri" pitchFamily="34" charset="0"/>
          </a:endParaRPr>
        </a:p>
      </dgm:t>
    </dgm:pt>
    <dgm:pt modelId="{12C1B545-D904-4FD6-B94A-89AE61FBF37E}" type="pres">
      <dgm:prSet presAssocID="{77E544B5-318D-4051-B916-C3F7D6A002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700E801-2A53-40C3-9C91-B699BD3E0BF8}" type="pres">
      <dgm:prSet presAssocID="{7F587ABF-E67B-430C-9303-3C83AE1BBC95}" presName="node" presStyleLbl="node1" presStyleIdx="0" presStyleCnt="5" custScaleX="117425" custScaleY="9268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112508B-768D-4EA3-9144-57C0329A9A88}" type="pres">
      <dgm:prSet presAssocID="{7F587ABF-E67B-430C-9303-3C83AE1BBC95}" presName="spNode" presStyleCnt="0"/>
      <dgm:spPr/>
      <dgm:t>
        <a:bodyPr/>
        <a:lstStyle/>
        <a:p>
          <a:endParaRPr lang="de-CH"/>
        </a:p>
      </dgm:t>
    </dgm:pt>
    <dgm:pt modelId="{C0831B48-5C94-486E-8BE0-87EF75248E59}" type="pres">
      <dgm:prSet presAssocID="{D2DABD8F-244F-475D-A081-57975D89DB2C}" presName="sibTrans" presStyleLbl="sibTrans1D1" presStyleIdx="0" presStyleCnt="5"/>
      <dgm:spPr/>
      <dgm:t>
        <a:bodyPr/>
        <a:lstStyle/>
        <a:p>
          <a:endParaRPr lang="es-BO"/>
        </a:p>
      </dgm:t>
    </dgm:pt>
    <dgm:pt modelId="{C4711E0B-B56B-45E8-A025-ACF68D15F5CA}" type="pres">
      <dgm:prSet presAssocID="{F233FD78-B53B-402F-A3A4-77628E38BE35}" presName="node" presStyleLbl="node1" presStyleIdx="1" presStyleCnt="5" custScaleX="113482" custScaleY="90018" custRadScaleRad="133424" custRadScaleInc="1454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B31B816-2905-48BE-B151-B037C18D00D3}" type="pres">
      <dgm:prSet presAssocID="{F233FD78-B53B-402F-A3A4-77628E38BE35}" presName="spNode" presStyleCnt="0"/>
      <dgm:spPr/>
      <dgm:t>
        <a:bodyPr/>
        <a:lstStyle/>
        <a:p>
          <a:endParaRPr lang="de-CH"/>
        </a:p>
      </dgm:t>
    </dgm:pt>
    <dgm:pt modelId="{2D5C5D21-B027-4DE8-AF7E-F23B2837895C}" type="pres">
      <dgm:prSet presAssocID="{C74208DE-B330-4865-81F3-CA22D5BCE59F}" presName="sibTrans" presStyleLbl="sibTrans1D1" presStyleIdx="1" presStyleCnt="5"/>
      <dgm:spPr/>
      <dgm:t>
        <a:bodyPr/>
        <a:lstStyle/>
        <a:p>
          <a:endParaRPr lang="es-BO"/>
        </a:p>
      </dgm:t>
    </dgm:pt>
    <dgm:pt modelId="{0C73ABF0-A7C3-48B4-A7CA-4CAFB92C11E4}" type="pres">
      <dgm:prSet presAssocID="{1F17A4D7-254F-4FBC-8FE9-701FE57E10C9}" presName="node" presStyleLbl="node1" presStyleIdx="2" presStyleCnt="5" custScaleX="129587" custScaleY="91019" custRadScaleRad="150785" custRadScaleInc="-9410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49B760A-D40F-4B89-80A3-1A2A64E99C5D}" type="pres">
      <dgm:prSet presAssocID="{1F17A4D7-254F-4FBC-8FE9-701FE57E10C9}" presName="spNode" presStyleCnt="0"/>
      <dgm:spPr/>
      <dgm:t>
        <a:bodyPr/>
        <a:lstStyle/>
        <a:p>
          <a:endParaRPr lang="de-CH"/>
        </a:p>
      </dgm:t>
    </dgm:pt>
    <dgm:pt modelId="{19906FCA-3476-4D45-97E7-1F0E73BD8F92}" type="pres">
      <dgm:prSet presAssocID="{F0431DF5-BC46-4CF3-9C36-8983F6B7614C}" presName="sibTrans" presStyleLbl="sibTrans1D1" presStyleIdx="2" presStyleCnt="5"/>
      <dgm:spPr/>
      <dgm:t>
        <a:bodyPr/>
        <a:lstStyle/>
        <a:p>
          <a:endParaRPr lang="es-BO"/>
        </a:p>
      </dgm:t>
    </dgm:pt>
    <dgm:pt modelId="{ECE54AE9-42D6-454E-A2F6-1EFF9DEC0156}" type="pres">
      <dgm:prSet presAssocID="{9CCBB325-463B-4F7A-8968-E8E715CB25F8}" presName="node" presStyleLbl="node1" presStyleIdx="3" presStyleCnt="5" custScaleX="113307" custScaleY="91012" custRadScaleRad="140752" custRadScaleInc="8749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789D36A-CC63-432F-8E0E-76CCDF103B9D}" type="pres">
      <dgm:prSet presAssocID="{9CCBB325-463B-4F7A-8968-E8E715CB25F8}" presName="spNode" presStyleCnt="0"/>
      <dgm:spPr/>
      <dgm:t>
        <a:bodyPr/>
        <a:lstStyle/>
        <a:p>
          <a:endParaRPr lang="de-CH"/>
        </a:p>
      </dgm:t>
    </dgm:pt>
    <dgm:pt modelId="{3FD27E87-24EA-456B-838C-769E3F8044AD}" type="pres">
      <dgm:prSet presAssocID="{C3F8A37B-C570-41DE-A8E1-8D8E61149EE0}" presName="sibTrans" presStyleLbl="sibTrans1D1" presStyleIdx="3" presStyleCnt="5"/>
      <dgm:spPr/>
      <dgm:t>
        <a:bodyPr/>
        <a:lstStyle/>
        <a:p>
          <a:endParaRPr lang="es-BO"/>
        </a:p>
      </dgm:t>
    </dgm:pt>
    <dgm:pt modelId="{D01D0B75-ED5C-48AD-823A-9CFAEAE3A9C1}" type="pres">
      <dgm:prSet presAssocID="{E2569AF0-A66F-4137-8A68-F361E9FC627A}" presName="node" presStyleLbl="node1" presStyleIdx="4" presStyleCnt="5" custScaleX="112901" custScaleY="92284" custRadScaleRad="132522" custRadScaleInc="-651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CBD40A4-2FF4-44BE-B800-85A8ECF653CA}" type="pres">
      <dgm:prSet presAssocID="{E2569AF0-A66F-4137-8A68-F361E9FC627A}" presName="spNode" presStyleCnt="0"/>
      <dgm:spPr/>
      <dgm:t>
        <a:bodyPr/>
        <a:lstStyle/>
        <a:p>
          <a:endParaRPr lang="de-CH"/>
        </a:p>
      </dgm:t>
    </dgm:pt>
    <dgm:pt modelId="{3A93840A-6D68-4BD7-B9D9-2EB0B68C4F23}" type="pres">
      <dgm:prSet presAssocID="{1EC2B6AD-2977-425F-8CE2-C29D08168180}" presName="sibTrans" presStyleLbl="sibTrans1D1" presStyleIdx="4" presStyleCnt="5"/>
      <dgm:spPr/>
      <dgm:t>
        <a:bodyPr/>
        <a:lstStyle/>
        <a:p>
          <a:endParaRPr lang="es-BO"/>
        </a:p>
      </dgm:t>
    </dgm:pt>
  </dgm:ptLst>
  <dgm:cxnLst>
    <dgm:cxn modelId="{BE142C8A-9D0C-41F0-A145-49210432BF04}" srcId="{77E544B5-318D-4051-B916-C3F7D6A0024D}" destId="{7F587ABF-E67B-430C-9303-3C83AE1BBC95}" srcOrd="0" destOrd="0" parTransId="{D40FE78D-CEFF-4190-BC03-3A7654218356}" sibTransId="{D2DABD8F-244F-475D-A081-57975D89DB2C}"/>
    <dgm:cxn modelId="{8ECAF8B7-D84D-4418-B909-BEBF9CBB02C9}" type="presOf" srcId="{C3F8A37B-C570-41DE-A8E1-8D8E61149EE0}" destId="{3FD27E87-24EA-456B-838C-769E3F8044AD}" srcOrd="0" destOrd="0" presId="urn:microsoft.com/office/officeart/2005/8/layout/cycle5"/>
    <dgm:cxn modelId="{7EC5FB89-FF22-4FC1-B8C6-49AAD286D01A}" type="presOf" srcId="{77E544B5-318D-4051-B916-C3F7D6A0024D}" destId="{12C1B545-D904-4FD6-B94A-89AE61FBF37E}" srcOrd="0" destOrd="0" presId="urn:microsoft.com/office/officeart/2005/8/layout/cycle5"/>
    <dgm:cxn modelId="{653D173F-E68C-40D7-B566-654BDADBB467}" type="presOf" srcId="{F233FD78-B53B-402F-A3A4-77628E38BE35}" destId="{C4711E0B-B56B-45E8-A025-ACF68D15F5CA}" srcOrd="0" destOrd="0" presId="urn:microsoft.com/office/officeart/2005/8/layout/cycle5"/>
    <dgm:cxn modelId="{7A0EBA5D-755F-427E-8457-49D14054EE68}" type="presOf" srcId="{C74208DE-B330-4865-81F3-CA22D5BCE59F}" destId="{2D5C5D21-B027-4DE8-AF7E-F23B2837895C}" srcOrd="0" destOrd="0" presId="urn:microsoft.com/office/officeart/2005/8/layout/cycle5"/>
    <dgm:cxn modelId="{58504556-A5AF-40EE-8E79-31C219C54F77}" type="presOf" srcId="{D2DABD8F-244F-475D-A081-57975D89DB2C}" destId="{C0831B48-5C94-486E-8BE0-87EF75248E59}" srcOrd="0" destOrd="0" presId="urn:microsoft.com/office/officeart/2005/8/layout/cycle5"/>
    <dgm:cxn modelId="{33A00B9A-803C-4B41-9FFD-8D9AF80CD539}" type="presOf" srcId="{F0431DF5-BC46-4CF3-9C36-8983F6B7614C}" destId="{19906FCA-3476-4D45-97E7-1F0E73BD8F92}" srcOrd="0" destOrd="0" presId="urn:microsoft.com/office/officeart/2005/8/layout/cycle5"/>
    <dgm:cxn modelId="{62989841-1AB0-43B6-93F0-CD95778E2C01}" type="presOf" srcId="{1EC2B6AD-2977-425F-8CE2-C29D08168180}" destId="{3A93840A-6D68-4BD7-B9D9-2EB0B68C4F23}" srcOrd="0" destOrd="0" presId="urn:microsoft.com/office/officeart/2005/8/layout/cycle5"/>
    <dgm:cxn modelId="{FC14A200-375A-4E39-AFB8-C52088ED7114}" srcId="{77E544B5-318D-4051-B916-C3F7D6A0024D}" destId="{9CCBB325-463B-4F7A-8968-E8E715CB25F8}" srcOrd="3" destOrd="0" parTransId="{CE1DF195-C7D8-4A93-B53E-38CCAD7AB9A3}" sibTransId="{C3F8A37B-C570-41DE-A8E1-8D8E61149EE0}"/>
    <dgm:cxn modelId="{63F68610-DD48-47CC-A99C-7D2079248500}" type="presOf" srcId="{9CCBB325-463B-4F7A-8968-E8E715CB25F8}" destId="{ECE54AE9-42D6-454E-A2F6-1EFF9DEC0156}" srcOrd="0" destOrd="0" presId="urn:microsoft.com/office/officeart/2005/8/layout/cycle5"/>
    <dgm:cxn modelId="{AE05A86F-F259-4586-963A-159BBA5BD3AC}" srcId="{77E544B5-318D-4051-B916-C3F7D6A0024D}" destId="{1F17A4D7-254F-4FBC-8FE9-701FE57E10C9}" srcOrd="2" destOrd="0" parTransId="{0EEC787C-2709-4B83-8B77-932F609E0340}" sibTransId="{F0431DF5-BC46-4CF3-9C36-8983F6B7614C}"/>
    <dgm:cxn modelId="{59951424-72C2-42FE-A9E0-0BFC6AAF1289}" srcId="{77E544B5-318D-4051-B916-C3F7D6A0024D}" destId="{E2569AF0-A66F-4137-8A68-F361E9FC627A}" srcOrd="4" destOrd="0" parTransId="{81A3023D-69BC-4128-83D1-50401454134C}" sibTransId="{1EC2B6AD-2977-425F-8CE2-C29D08168180}"/>
    <dgm:cxn modelId="{F3755AED-03BF-419C-B302-7B28E4FAA995}" type="presOf" srcId="{1F17A4D7-254F-4FBC-8FE9-701FE57E10C9}" destId="{0C73ABF0-A7C3-48B4-A7CA-4CAFB92C11E4}" srcOrd="0" destOrd="0" presId="urn:microsoft.com/office/officeart/2005/8/layout/cycle5"/>
    <dgm:cxn modelId="{39365585-B6C2-4F19-B810-B3AC55679549}" type="presOf" srcId="{E2569AF0-A66F-4137-8A68-F361E9FC627A}" destId="{D01D0B75-ED5C-48AD-823A-9CFAEAE3A9C1}" srcOrd="0" destOrd="0" presId="urn:microsoft.com/office/officeart/2005/8/layout/cycle5"/>
    <dgm:cxn modelId="{6687CD9E-E336-46A4-A770-EDB54C7C66BF}" srcId="{77E544B5-318D-4051-B916-C3F7D6A0024D}" destId="{F233FD78-B53B-402F-A3A4-77628E38BE35}" srcOrd="1" destOrd="0" parTransId="{70E8E01E-50FE-488C-B8BF-BD7CBFC72C28}" sibTransId="{C74208DE-B330-4865-81F3-CA22D5BCE59F}"/>
    <dgm:cxn modelId="{386C5A1E-AC2F-461F-A8DD-4DE1695E9BCC}" type="presOf" srcId="{7F587ABF-E67B-430C-9303-3C83AE1BBC95}" destId="{1700E801-2A53-40C3-9C91-B699BD3E0BF8}" srcOrd="0" destOrd="0" presId="urn:microsoft.com/office/officeart/2005/8/layout/cycle5"/>
    <dgm:cxn modelId="{6DE562BF-A85E-4462-911E-189255A35C04}" type="presParOf" srcId="{12C1B545-D904-4FD6-B94A-89AE61FBF37E}" destId="{1700E801-2A53-40C3-9C91-B699BD3E0BF8}" srcOrd="0" destOrd="0" presId="urn:microsoft.com/office/officeart/2005/8/layout/cycle5"/>
    <dgm:cxn modelId="{2B6AB6FA-9241-468B-B21D-3675C79EC171}" type="presParOf" srcId="{12C1B545-D904-4FD6-B94A-89AE61FBF37E}" destId="{E112508B-768D-4EA3-9144-57C0329A9A88}" srcOrd="1" destOrd="0" presId="urn:microsoft.com/office/officeart/2005/8/layout/cycle5"/>
    <dgm:cxn modelId="{E91B7274-DDDA-490E-BAF5-26122263CA1B}" type="presParOf" srcId="{12C1B545-D904-4FD6-B94A-89AE61FBF37E}" destId="{C0831B48-5C94-486E-8BE0-87EF75248E59}" srcOrd="2" destOrd="0" presId="urn:microsoft.com/office/officeart/2005/8/layout/cycle5"/>
    <dgm:cxn modelId="{DB1CD41F-22B6-4268-AA76-59502B288FA4}" type="presParOf" srcId="{12C1B545-D904-4FD6-B94A-89AE61FBF37E}" destId="{C4711E0B-B56B-45E8-A025-ACF68D15F5CA}" srcOrd="3" destOrd="0" presId="urn:microsoft.com/office/officeart/2005/8/layout/cycle5"/>
    <dgm:cxn modelId="{C21F72BB-4349-43D3-A475-46A1F8793D8F}" type="presParOf" srcId="{12C1B545-D904-4FD6-B94A-89AE61FBF37E}" destId="{EB31B816-2905-48BE-B151-B037C18D00D3}" srcOrd="4" destOrd="0" presId="urn:microsoft.com/office/officeart/2005/8/layout/cycle5"/>
    <dgm:cxn modelId="{D3E1262B-4505-40F3-83BF-724F70144965}" type="presParOf" srcId="{12C1B545-D904-4FD6-B94A-89AE61FBF37E}" destId="{2D5C5D21-B027-4DE8-AF7E-F23B2837895C}" srcOrd="5" destOrd="0" presId="urn:microsoft.com/office/officeart/2005/8/layout/cycle5"/>
    <dgm:cxn modelId="{34BA8638-0152-4A17-A276-FFDF04574172}" type="presParOf" srcId="{12C1B545-D904-4FD6-B94A-89AE61FBF37E}" destId="{0C73ABF0-A7C3-48B4-A7CA-4CAFB92C11E4}" srcOrd="6" destOrd="0" presId="urn:microsoft.com/office/officeart/2005/8/layout/cycle5"/>
    <dgm:cxn modelId="{0BD0281A-056D-40DF-9047-64066336E333}" type="presParOf" srcId="{12C1B545-D904-4FD6-B94A-89AE61FBF37E}" destId="{D49B760A-D40F-4B89-80A3-1A2A64E99C5D}" srcOrd="7" destOrd="0" presId="urn:microsoft.com/office/officeart/2005/8/layout/cycle5"/>
    <dgm:cxn modelId="{8F102C56-B301-4241-844F-F8ACDAE54ACD}" type="presParOf" srcId="{12C1B545-D904-4FD6-B94A-89AE61FBF37E}" destId="{19906FCA-3476-4D45-97E7-1F0E73BD8F92}" srcOrd="8" destOrd="0" presId="urn:microsoft.com/office/officeart/2005/8/layout/cycle5"/>
    <dgm:cxn modelId="{E58BE8B5-2396-4602-A0A6-1E89BF387821}" type="presParOf" srcId="{12C1B545-D904-4FD6-B94A-89AE61FBF37E}" destId="{ECE54AE9-42D6-454E-A2F6-1EFF9DEC0156}" srcOrd="9" destOrd="0" presId="urn:microsoft.com/office/officeart/2005/8/layout/cycle5"/>
    <dgm:cxn modelId="{C23A9757-3B51-48A4-AB54-0D0B2EA5607B}" type="presParOf" srcId="{12C1B545-D904-4FD6-B94A-89AE61FBF37E}" destId="{9789D36A-CC63-432F-8E0E-76CCDF103B9D}" srcOrd="10" destOrd="0" presId="urn:microsoft.com/office/officeart/2005/8/layout/cycle5"/>
    <dgm:cxn modelId="{56A15D13-0483-40D9-9C01-2FD3EEF8E8C3}" type="presParOf" srcId="{12C1B545-D904-4FD6-B94A-89AE61FBF37E}" destId="{3FD27E87-24EA-456B-838C-769E3F8044AD}" srcOrd="11" destOrd="0" presId="urn:microsoft.com/office/officeart/2005/8/layout/cycle5"/>
    <dgm:cxn modelId="{513E5446-AF5B-4666-8177-FF1002FBAB7E}" type="presParOf" srcId="{12C1B545-D904-4FD6-B94A-89AE61FBF37E}" destId="{D01D0B75-ED5C-48AD-823A-9CFAEAE3A9C1}" srcOrd="12" destOrd="0" presId="urn:microsoft.com/office/officeart/2005/8/layout/cycle5"/>
    <dgm:cxn modelId="{D28EE511-8E5F-455C-B540-B4C3C23F0844}" type="presParOf" srcId="{12C1B545-D904-4FD6-B94A-89AE61FBF37E}" destId="{ACBD40A4-2FF4-44BE-B800-85A8ECF653CA}" srcOrd="13" destOrd="0" presId="urn:microsoft.com/office/officeart/2005/8/layout/cycle5"/>
    <dgm:cxn modelId="{EE5F28DF-1EE7-467C-851C-EE17E5412C2F}" type="presParOf" srcId="{12C1B545-D904-4FD6-B94A-89AE61FBF37E}" destId="{3A93840A-6D68-4BD7-B9D9-2EB0B68C4F2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0E801-2A53-40C3-9C91-B699BD3E0BF8}">
      <dsp:nvSpPr>
        <dsp:cNvPr id="0" name=""/>
        <dsp:cNvSpPr/>
      </dsp:nvSpPr>
      <dsp:spPr>
        <a:xfrm>
          <a:off x="3159694" y="25004"/>
          <a:ext cx="2176347" cy="111653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latin typeface="Calibri" pitchFamily="34" charset="0"/>
            </a:rPr>
            <a:t>Programa de Separación en origen</a:t>
          </a:r>
          <a:endParaRPr lang="es-BO" sz="2000" kern="1200" dirty="0">
            <a:latin typeface="Calibri" pitchFamily="34" charset="0"/>
          </a:endParaRPr>
        </a:p>
      </dsp:txBody>
      <dsp:txXfrm>
        <a:off x="3159694" y="25004"/>
        <a:ext cx="2176347" cy="1116533"/>
      </dsp:txXfrm>
    </dsp:sp>
    <dsp:sp modelId="{C0831B48-5C94-486E-8BE0-87EF75248E59}">
      <dsp:nvSpPr>
        <dsp:cNvPr id="0" name=""/>
        <dsp:cNvSpPr/>
      </dsp:nvSpPr>
      <dsp:spPr>
        <a:xfrm>
          <a:off x="2964441" y="843105"/>
          <a:ext cx="4812895" cy="4812895"/>
        </a:xfrm>
        <a:custGeom>
          <a:avLst/>
          <a:gdLst/>
          <a:ahLst/>
          <a:cxnLst/>
          <a:rect l="0" t="0" r="0" b="0"/>
          <a:pathLst>
            <a:path>
              <a:moveTo>
                <a:pt x="2769006" y="27468"/>
              </a:moveTo>
              <a:arcTo wR="2406447" hR="2406447" stAng="16719916" swAng="179759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11E0B-B56B-45E8-A025-ACF68D15F5CA}">
      <dsp:nvSpPr>
        <dsp:cNvPr id="0" name=""/>
        <dsp:cNvSpPr/>
      </dsp:nvSpPr>
      <dsp:spPr>
        <a:xfrm>
          <a:off x="6304613" y="1643078"/>
          <a:ext cx="2103268" cy="1084452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latin typeface="Calibri" pitchFamily="34" charset="0"/>
            </a:rPr>
            <a:t>Recolección y Transporte</a:t>
          </a:r>
          <a:endParaRPr lang="es-BO" sz="2000" kern="1200" dirty="0">
            <a:latin typeface="Calibri" pitchFamily="34" charset="0"/>
          </a:endParaRPr>
        </a:p>
      </dsp:txBody>
      <dsp:txXfrm>
        <a:off x="6304613" y="1643078"/>
        <a:ext cx="2103268" cy="1084452"/>
      </dsp:txXfrm>
    </dsp:sp>
    <dsp:sp modelId="{2D5C5D21-B027-4DE8-AF7E-F23B2837895C}">
      <dsp:nvSpPr>
        <dsp:cNvPr id="0" name=""/>
        <dsp:cNvSpPr/>
      </dsp:nvSpPr>
      <dsp:spPr>
        <a:xfrm>
          <a:off x="2846244" y="1306956"/>
          <a:ext cx="4812895" cy="4812895"/>
        </a:xfrm>
        <a:custGeom>
          <a:avLst/>
          <a:gdLst/>
          <a:ahLst/>
          <a:cxnLst/>
          <a:rect l="0" t="0" r="0" b="0"/>
          <a:pathLst>
            <a:path>
              <a:moveTo>
                <a:pt x="4713608" y="1722345"/>
              </a:moveTo>
              <a:arcTo wR="2406447" hR="2406447" stAng="20609055" swAng="1425671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4173"/>
              <a:lumOff val="175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3ABF0-A7C3-48B4-A7CA-4CAFB92C11E4}">
      <dsp:nvSpPr>
        <dsp:cNvPr id="0" name=""/>
        <dsp:cNvSpPr/>
      </dsp:nvSpPr>
      <dsp:spPr>
        <a:xfrm>
          <a:off x="6099364" y="4332765"/>
          <a:ext cx="2401757" cy="1096511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latin typeface="Calibri" pitchFamily="34" charset="0"/>
            </a:rPr>
            <a:t>Programa de Aprovechamiento</a:t>
          </a:r>
          <a:endParaRPr lang="es-BO" sz="2000" kern="1200" dirty="0">
            <a:latin typeface="Calibri" pitchFamily="34" charset="0"/>
          </a:endParaRPr>
        </a:p>
      </dsp:txBody>
      <dsp:txXfrm>
        <a:off x="6099364" y="4332765"/>
        <a:ext cx="2401757" cy="1096511"/>
      </dsp:txXfrm>
    </dsp:sp>
    <dsp:sp modelId="{19906FCA-3476-4D45-97E7-1F0E73BD8F92}">
      <dsp:nvSpPr>
        <dsp:cNvPr id="0" name=""/>
        <dsp:cNvSpPr/>
      </dsp:nvSpPr>
      <dsp:spPr>
        <a:xfrm>
          <a:off x="1850632" y="2889880"/>
          <a:ext cx="5032219" cy="5032219"/>
        </a:xfrm>
        <a:custGeom>
          <a:avLst/>
          <a:gdLst/>
          <a:ahLst/>
          <a:cxnLst/>
          <a:rect l="0" t="0" r="0" b="0"/>
          <a:pathLst>
            <a:path>
              <a:moveTo>
                <a:pt x="4824432" y="3517335"/>
              </a:moveTo>
              <a:arcTo wR="2516109" hR="2516109" stAng="1406916" swAng="804980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8346"/>
              <a:lumOff val="350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54AE9-42D6-454E-A2F6-1EFF9DEC0156}">
      <dsp:nvSpPr>
        <dsp:cNvPr id="0" name=""/>
        <dsp:cNvSpPr/>
      </dsp:nvSpPr>
      <dsp:spPr>
        <a:xfrm>
          <a:off x="357183" y="4286276"/>
          <a:ext cx="2100025" cy="1096427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latin typeface="Calibri" pitchFamily="34" charset="0"/>
            </a:rPr>
            <a:t>Disposición Final</a:t>
          </a:r>
          <a:endParaRPr lang="es-BO" sz="2000" kern="1200" dirty="0">
            <a:latin typeface="Calibri" pitchFamily="34" charset="0"/>
          </a:endParaRPr>
        </a:p>
      </dsp:txBody>
      <dsp:txXfrm>
        <a:off x="357183" y="4286276"/>
        <a:ext cx="2100025" cy="1096427"/>
      </dsp:txXfrm>
    </dsp:sp>
    <dsp:sp modelId="{3FD27E87-24EA-456B-838C-769E3F8044AD}">
      <dsp:nvSpPr>
        <dsp:cNvPr id="0" name=""/>
        <dsp:cNvSpPr/>
      </dsp:nvSpPr>
      <dsp:spPr>
        <a:xfrm>
          <a:off x="952828" y="1001807"/>
          <a:ext cx="4812895" cy="4812895"/>
        </a:xfrm>
        <a:custGeom>
          <a:avLst/>
          <a:gdLst/>
          <a:ahLst/>
          <a:cxnLst/>
          <a:rect l="0" t="0" r="0" b="0"/>
          <a:pathLst>
            <a:path>
              <a:moveTo>
                <a:pt x="67204" y="2971185"/>
              </a:moveTo>
              <a:arcTo wR="2406447" hR="2406447" stAng="9985644" swAng="1456984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8346"/>
              <a:lumOff val="350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D0B75-ED5C-48AD-823A-9CFAEAE3A9C1}">
      <dsp:nvSpPr>
        <dsp:cNvPr id="0" name=""/>
        <dsp:cNvSpPr/>
      </dsp:nvSpPr>
      <dsp:spPr>
        <a:xfrm>
          <a:off x="142881" y="1531454"/>
          <a:ext cx="2092500" cy="1111750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>
              <a:latin typeface="Calibri" pitchFamily="34" charset="0"/>
            </a:rPr>
            <a:t>Programa de Reducción</a:t>
          </a:r>
          <a:endParaRPr lang="es-BO" sz="2000" kern="1200" dirty="0">
            <a:latin typeface="Calibri" pitchFamily="34" charset="0"/>
          </a:endParaRPr>
        </a:p>
      </dsp:txBody>
      <dsp:txXfrm>
        <a:off x="142881" y="1531454"/>
        <a:ext cx="2092500" cy="1111750"/>
      </dsp:txXfrm>
    </dsp:sp>
    <dsp:sp modelId="{3A93840A-6D68-4BD7-B9D9-2EB0B68C4F23}">
      <dsp:nvSpPr>
        <dsp:cNvPr id="0" name=""/>
        <dsp:cNvSpPr/>
      </dsp:nvSpPr>
      <dsp:spPr>
        <a:xfrm>
          <a:off x="690828" y="842547"/>
          <a:ext cx="4812895" cy="4812895"/>
        </a:xfrm>
        <a:custGeom>
          <a:avLst/>
          <a:gdLst/>
          <a:ahLst/>
          <a:cxnLst/>
          <a:rect l="0" t="0" r="0" b="0"/>
          <a:pathLst>
            <a:path>
              <a:moveTo>
                <a:pt x="1008470" y="447710"/>
              </a:moveTo>
              <a:arcTo wR="2406447" hR="2406447" stAng="14069041" swAng="1683424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4173"/>
              <a:lumOff val="175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523466-0D82-46A8-896E-C22F6A3003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3"/>
          <p:cNvCxnSpPr>
            <a:cxnSpLocks noChangeShapeType="1"/>
          </p:cNvCxnSpPr>
          <p:nvPr userDrawn="1"/>
        </p:nvCxnSpPr>
        <p:spPr bwMode="auto">
          <a:xfrm>
            <a:off x="257175" y="766763"/>
            <a:ext cx="8643938" cy="15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Gerade Verbindung 14"/>
          <p:cNvCxnSpPr>
            <a:cxnSpLocks noChangeShapeType="1"/>
          </p:cNvCxnSpPr>
          <p:nvPr userDrawn="1"/>
        </p:nvCxnSpPr>
        <p:spPr bwMode="auto">
          <a:xfrm>
            <a:off x="257175" y="5813425"/>
            <a:ext cx="8643938" cy="1588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Gerade Verbindung 15"/>
          <p:cNvCxnSpPr>
            <a:cxnSpLocks noChangeShapeType="1"/>
          </p:cNvCxnSpPr>
          <p:nvPr userDrawn="1"/>
        </p:nvCxnSpPr>
        <p:spPr bwMode="auto">
          <a:xfrm rot="5400000">
            <a:off x="46831" y="980282"/>
            <a:ext cx="428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Gerade Verbindung 16"/>
          <p:cNvCxnSpPr>
            <a:cxnSpLocks noChangeShapeType="1"/>
          </p:cNvCxnSpPr>
          <p:nvPr userDrawn="1"/>
        </p:nvCxnSpPr>
        <p:spPr bwMode="auto">
          <a:xfrm rot="5400000">
            <a:off x="8682831" y="980282"/>
            <a:ext cx="428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Gerade Verbindung 17"/>
          <p:cNvCxnSpPr>
            <a:cxnSpLocks noChangeShapeType="1"/>
          </p:cNvCxnSpPr>
          <p:nvPr userDrawn="1"/>
        </p:nvCxnSpPr>
        <p:spPr bwMode="auto">
          <a:xfrm rot="5400000">
            <a:off x="7794626" y="4679950"/>
            <a:ext cx="221456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Gerade Verbindung 18"/>
          <p:cNvCxnSpPr>
            <a:cxnSpLocks noChangeShapeType="1"/>
          </p:cNvCxnSpPr>
          <p:nvPr userDrawn="1"/>
        </p:nvCxnSpPr>
        <p:spPr bwMode="auto">
          <a:xfrm rot="5400000">
            <a:off x="-854075" y="4706938"/>
            <a:ext cx="22145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913" y="6173788"/>
            <a:ext cx="1295400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" name="Gruppieren 15"/>
          <p:cNvGrpSpPr>
            <a:grpSpLocks/>
          </p:cNvGrpSpPr>
          <p:nvPr userDrawn="1"/>
        </p:nvGrpSpPr>
        <p:grpSpPr bwMode="auto">
          <a:xfrm>
            <a:off x="0" y="1500188"/>
            <a:ext cx="9144000" cy="1714500"/>
            <a:chOff x="0" y="1500174"/>
            <a:chExt cx="9144001" cy="1714514"/>
          </a:xfrm>
        </p:grpSpPr>
        <p:pic>
          <p:nvPicPr>
            <p:cNvPr id="12" name="Picture 3" descr="R:\B4-KOMM\INFO\Fotos\Schweiz\postkarten\lateinamerika\umwelt\reg_7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00188"/>
              <a:ext cx="272732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 descr="\\swisscontactdc\desktop$\bo\template latin america präse\P1000736.JP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2768029" y="1500188"/>
              <a:ext cx="1357312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\\swisscontactdc\desktop$\bo\template latin america präse\Reparacion_Aire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70016" y="1500188"/>
              <a:ext cx="128587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\\swisscontactdc\desktop$\bo\template latin america präse\DSC_0190.JP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contrast="30000"/>
            </a:blip>
            <a:srcRect b="3999"/>
            <a:stretch>
              <a:fillRect/>
            </a:stretch>
          </p:blipFill>
          <p:spPr bwMode="auto">
            <a:xfrm>
              <a:off x="4155564" y="1500177"/>
              <a:ext cx="1785947" cy="171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\\swisscontactdc\desktop$\bo\template latin america präse\reg_16.JPG"/>
            <p:cNvPicPr>
              <a:picLocks noChangeAspect="1" noChangeArrowheads="1"/>
            </p:cNvPicPr>
            <p:nvPr userDrawn="1"/>
          </p:nvPicPr>
          <p:blipFill>
            <a:blip r:embed="rId7" cstate="print">
              <a:lum bright="20000" contrast="30000"/>
            </a:blip>
            <a:srcRect l="3703" t="7077"/>
            <a:stretch>
              <a:fillRect/>
            </a:stretch>
          </p:blipFill>
          <p:spPr bwMode="auto">
            <a:xfrm>
              <a:off x="7286644" y="1500174"/>
              <a:ext cx="1857357" cy="1714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3597275"/>
            <a:ext cx="7772400" cy="1127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4170363"/>
            <a:ext cx="7740650" cy="935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DBD4-F24B-46C1-B96F-A9BD901E2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438275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78338" y="1438275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1796-4B22-4080-8ED4-1E1EFA544C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A4B5-BC03-4509-9CF8-61F67748DA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1158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438275"/>
            <a:ext cx="8229600" cy="420528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0DC7-8063-46F1-93A0-D24AF3FA1C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11588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87338" y="1438275"/>
            <a:ext cx="8229600" cy="420528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77B2-2DB0-4FF7-95B3-49D2AEA6B4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576E8F2-6C8C-4C18-94C1-CF364658255C}" type="datetimeFigureOut">
              <a:rPr lang="es-BO"/>
              <a:pPr>
                <a:defRPr/>
              </a:pPr>
              <a:t>25/06/2010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4E23D9-2E6F-4758-8607-95610E91B361}" type="slidenum">
              <a:rPr lang="es-BO"/>
              <a:pPr>
                <a:defRPr/>
              </a:pPr>
              <a:t>‹#›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438275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338" y="633730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fld id="{C4789AE4-70D0-46FF-A6D6-770449EE2B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250825" y="1196975"/>
            <a:ext cx="86931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7913" y="6173788"/>
            <a:ext cx="1295400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544513" y="4279900"/>
            <a:ext cx="8170862" cy="14351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BO" sz="1800" b="1" smtClean="0">
                <a:latin typeface="Calibri" pitchFamily="34" charset="0"/>
              </a:rPr>
              <a:t>PPP Américas 2010 - Sector Residuos Sólidos</a:t>
            </a:r>
          </a:p>
          <a:p>
            <a:pPr algn="ctr" eaLnBrk="1" hangingPunct="1">
              <a:buFontTx/>
              <a:buNone/>
            </a:pPr>
            <a:endParaRPr lang="es-BO" sz="800" b="1" smtClean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BO" sz="3200" b="1" smtClean="0">
                <a:latin typeface="Calibri" pitchFamily="34" charset="0"/>
              </a:rPr>
              <a:t>Manejo de Residuos Sólidos - El caso de Bolivia</a:t>
            </a:r>
          </a:p>
          <a:p>
            <a:pPr algn="ctr" eaLnBrk="1" hangingPunct="1">
              <a:buFontTx/>
              <a:buNone/>
            </a:pPr>
            <a:endParaRPr lang="es-BO" sz="800" b="1" smtClean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BO" sz="1800" b="1" smtClean="0">
                <a:latin typeface="Calibri" pitchFamily="34" charset="0"/>
              </a:rPr>
              <a:t>Ing. Matthias Nabholz</a:t>
            </a:r>
          </a:p>
        </p:txBody>
      </p:sp>
      <p:pic>
        <p:nvPicPr>
          <p:cNvPr id="5123" name="Picture 2" descr="Swisscont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214688"/>
            <a:ext cx="3000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4 Rectángulo"/>
          <p:cNvSpPr>
            <a:spLocks noChangeArrowheads="1"/>
          </p:cNvSpPr>
          <p:nvPr/>
        </p:nvSpPr>
        <p:spPr bwMode="auto">
          <a:xfrm>
            <a:off x="7215188" y="6072188"/>
            <a:ext cx="1714500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A61857-42F2-4C17-AA70-B06EF7512943}" type="slidenum">
              <a:rPr lang="de-DE">
                <a:latin typeface="Arial" pitchFamily="34" charset="0"/>
              </a:rPr>
              <a:pPr/>
              <a:t>10</a:t>
            </a:fld>
            <a:endParaRPr lang="de-DE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Lecciones aprendidas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85875"/>
            <a:ext cx="8229600" cy="5357813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s-BO" sz="2000" smtClean="0"/>
              <a:t>La sensibilización y educación de la población debe estar a cargo del municipio como entidad responsable de la Gestión de RRSS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La gente participa cuando tiene la opción!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El proceso de aprovechamiento (recolección, tratamiento y venta) de los residuos reciclables puede ser totalmente privado</a:t>
            </a:r>
            <a:br>
              <a:rPr lang="es-BO" sz="2000" smtClean="0"/>
            </a:br>
            <a:r>
              <a:rPr lang="es-BO" sz="2000" smtClean="0"/>
              <a:t>=&gt; Generación de empleo e ingresos 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La recolección y el tratamiento de los residuos orgánicos  (compostaje o generación de energía) no es muy lucrativo, pero reduce mucho el volumen de los residuos sólidos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Los residuos peligrosos deben ser recolectados por separado y tratados por especialistas o depositados en celdas de seguridad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El Gobierno debe establecer un marco legal dirigido a una Gestión Integral de Residuos Sólidos (Reducción, Separación, Recolección, Tratamiento, Aprovechamiento y Disposición Final)</a:t>
            </a:r>
          </a:p>
          <a:p>
            <a:pPr eaLnBrk="1" hangingPunct="1">
              <a:lnSpc>
                <a:spcPct val="114000"/>
              </a:lnSpc>
            </a:pPr>
            <a:endParaRPr lang="es-BO" sz="2000" smtClean="0"/>
          </a:p>
        </p:txBody>
      </p:sp>
      <p:pic>
        <p:nvPicPr>
          <p:cNvPr id="13317" name="11 Imagen" descr="logo Ecovecindarios 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42875"/>
            <a:ext cx="40005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-285750" y="6337300"/>
            <a:ext cx="2133600" cy="260350"/>
          </a:xfrm>
          <a:noFill/>
        </p:spPr>
        <p:txBody>
          <a:bodyPr/>
          <a:lstStyle/>
          <a:p>
            <a:fld id="{7033CD21-333E-4CBB-BCB9-4301758EC93A}" type="slidenum">
              <a:rPr lang="de-DE">
                <a:latin typeface="Arial" pitchFamily="34" charset="0"/>
              </a:rPr>
              <a:pPr/>
              <a:t>11</a:t>
            </a:fld>
            <a:endParaRPr lang="de-DE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15888"/>
            <a:ext cx="8569325" cy="1143000"/>
          </a:xfrm>
        </p:spPr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Propuesta: Modelo para Municipios Rurales</a:t>
            </a:r>
          </a:p>
        </p:txBody>
      </p:sp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212725" y="1214438"/>
            <a:ext cx="7643813" cy="5357812"/>
            <a:chOff x="748" y="572"/>
            <a:chExt cx="4173" cy="2994"/>
          </a:xfrm>
        </p:grpSpPr>
        <p:sp>
          <p:nvSpPr>
            <p:cNvPr id="14341" name="AutoShape 7" descr="5%"/>
            <p:cNvSpPr>
              <a:spLocks noChangeArrowheads="1"/>
            </p:cNvSpPr>
            <p:nvPr/>
          </p:nvSpPr>
          <p:spPr bwMode="auto">
            <a:xfrm>
              <a:off x="748" y="572"/>
              <a:ext cx="4173" cy="2994"/>
            </a:xfrm>
            <a:prstGeom prst="roundRect">
              <a:avLst>
                <a:gd name="adj" fmla="val 16667"/>
              </a:avLst>
            </a:prstGeom>
            <a:pattFill prst="pct5">
              <a:fgClr>
                <a:srgbClr val="E6F0B6"/>
              </a:fgClr>
              <a:bgClr>
                <a:srgbClr val="EDF4CA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4342" name="AutoShape 4"/>
            <p:cNvSpPr>
              <a:spLocks noChangeArrowheads="1"/>
            </p:cNvSpPr>
            <p:nvPr/>
          </p:nvSpPr>
          <p:spPr bwMode="auto">
            <a:xfrm>
              <a:off x="944" y="663"/>
              <a:ext cx="1649" cy="2039"/>
            </a:xfrm>
            <a:prstGeom prst="roundRect">
              <a:avLst>
                <a:gd name="adj" fmla="val 16667"/>
              </a:avLst>
            </a:prstGeom>
            <a:solidFill>
              <a:srgbClr val="D1E3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tabLst>
                  <a:tab pos="182563" algn="l"/>
                </a:tabLst>
              </a:pPr>
              <a:r>
                <a:rPr lang="es-ES" sz="2000" b="1">
                  <a:latin typeface="Calibri" pitchFamily="34" charset="0"/>
                  <a:cs typeface="Arial" pitchFamily="34" charset="0"/>
                </a:rPr>
                <a:t>Gestión Privada </a:t>
              </a:r>
            </a:p>
            <a:p>
              <a:pPr>
                <a:tabLst>
                  <a:tab pos="182563" algn="l"/>
                </a:tabLst>
              </a:pPr>
              <a:r>
                <a:rPr lang="es-ES" sz="2000" b="1">
                  <a:latin typeface="Calibri" pitchFamily="34" charset="0"/>
                  <a:cs typeface="Arial" pitchFamily="34" charset="0"/>
                </a:rPr>
                <a:t>de Residuos Sólidos</a:t>
              </a:r>
            </a:p>
            <a:p>
              <a:pPr>
                <a:tabLst>
                  <a:tab pos="182563" algn="l"/>
                </a:tabLst>
              </a:pPr>
              <a:endParaRPr lang="es-ES" sz="1600">
                <a:latin typeface="Calibri" pitchFamily="34" charset="0"/>
                <a:cs typeface="Arial" pitchFamily="34" charset="0"/>
              </a:endParaRPr>
            </a:p>
            <a:p>
              <a:pPr>
                <a:tabLst>
                  <a:tab pos="182563" algn="l"/>
                </a:tabLst>
              </a:pPr>
              <a:r>
                <a:rPr lang="es-ES" sz="1600" b="1">
                  <a:latin typeface="Calibri" pitchFamily="34" charset="0"/>
                  <a:cs typeface="Arial" pitchFamily="34" charset="0"/>
                </a:rPr>
                <a:t>Microempresas o Asociaciones </a:t>
              </a:r>
            </a:p>
            <a:p>
              <a:pPr>
                <a:tabLst>
                  <a:tab pos="182563" algn="l"/>
                </a:tabLst>
              </a:pPr>
              <a:r>
                <a:rPr lang="es-ES" sz="1600" b="1">
                  <a:latin typeface="Calibri" pitchFamily="34" charset="0"/>
                  <a:cs typeface="Arial" pitchFamily="34" charset="0"/>
                </a:rPr>
                <a:t>Comunitarias de Aseo Urbano:</a:t>
              </a:r>
            </a:p>
            <a:p>
              <a:pPr>
                <a:tabLst>
                  <a:tab pos="182563" algn="l"/>
                </a:tabLst>
              </a:pPr>
              <a:endParaRPr lang="es-ES" sz="800">
                <a:latin typeface="Calibri" pitchFamily="34" charset="0"/>
                <a:cs typeface="Arial" pitchFamily="34" charset="0"/>
              </a:endParaRPr>
            </a:p>
            <a:p>
              <a:pPr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Recolección diferenciada de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	reciclables, domiciliarios y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	especiales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b.	Servicio de barrido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c.	Centros de acopio </a:t>
              </a:r>
              <a:br>
                <a:rPr lang="es-ES" sz="1600">
                  <a:latin typeface="Calibri" pitchFamily="34" charset="0"/>
                  <a:cs typeface="Arial" pitchFamily="34" charset="0"/>
                </a:rPr>
              </a:br>
              <a:r>
                <a:rPr lang="es-ES" sz="1600">
                  <a:latin typeface="Calibri" pitchFamily="34" charset="0"/>
                  <a:cs typeface="Arial" pitchFamily="34" charset="0"/>
                </a:rPr>
                <a:t>(incl. tratamiento)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d.	Comercialización reciclables</a:t>
              </a:r>
            </a:p>
            <a:p>
              <a:pPr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  <a:cs typeface="Arial" pitchFamily="34" charset="0"/>
                </a:rPr>
                <a:t>e.	Cobro de la tasa de aseo</a:t>
              </a:r>
            </a:p>
          </p:txBody>
        </p:sp>
        <p:sp>
          <p:nvSpPr>
            <p:cNvPr id="14343" name="AutoShape 6"/>
            <p:cNvSpPr>
              <a:spLocks noChangeArrowheads="1"/>
            </p:cNvSpPr>
            <p:nvPr/>
          </p:nvSpPr>
          <p:spPr bwMode="auto">
            <a:xfrm>
              <a:off x="3046" y="663"/>
              <a:ext cx="1680" cy="2040"/>
            </a:xfrm>
            <a:prstGeom prst="roundRect">
              <a:avLst>
                <a:gd name="adj" fmla="val 16667"/>
              </a:avLst>
            </a:prstGeom>
            <a:solidFill>
              <a:srgbClr val="D1E3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>
                <a:tabLst>
                  <a:tab pos="182563" algn="l"/>
                </a:tabLst>
              </a:pPr>
              <a:r>
                <a:rPr lang="es-ES" sz="2000" b="1">
                  <a:latin typeface="Calibri" pitchFamily="34" charset="0"/>
                </a:rPr>
                <a:t>Gestión Municipal </a:t>
              </a:r>
            </a:p>
            <a:p>
              <a:pPr marL="342900" indent="-342900">
                <a:tabLst>
                  <a:tab pos="182563" algn="l"/>
                </a:tabLst>
              </a:pPr>
              <a:r>
                <a:rPr lang="es-ES" sz="2000" b="1">
                  <a:latin typeface="Calibri" pitchFamily="34" charset="0"/>
                </a:rPr>
                <a:t>de Residuos Sólidos</a:t>
              </a:r>
            </a:p>
            <a:p>
              <a:pPr marL="342900" indent="-342900">
                <a:tabLst>
                  <a:tab pos="182563" algn="l"/>
                </a:tabLst>
              </a:pPr>
              <a:endParaRPr lang="es-ES" sz="1600" b="1">
                <a:latin typeface="Calibri" pitchFamily="34" charset="0"/>
              </a:endParaRPr>
            </a:p>
            <a:p>
              <a:pPr marL="342900" indent="-342900">
                <a:tabLst>
                  <a:tab pos="182563" algn="l"/>
                </a:tabLst>
              </a:pPr>
              <a:r>
                <a:rPr lang="es-ES" sz="1600" b="1">
                  <a:latin typeface="Calibri" pitchFamily="34" charset="0"/>
                </a:rPr>
                <a:t>Dirección de Servicios Básicos </a:t>
              </a:r>
            </a:p>
            <a:p>
              <a:pPr marL="342900" indent="-342900">
                <a:tabLst>
                  <a:tab pos="182563" algn="l"/>
                </a:tabLst>
              </a:pPr>
              <a:r>
                <a:rPr lang="es-ES" sz="1600" b="1">
                  <a:latin typeface="Calibri" pitchFamily="34" charset="0"/>
                </a:rPr>
                <a:t>o Dirección de Medio Ambiente</a:t>
              </a:r>
            </a:p>
            <a:p>
              <a:pPr marL="342900" indent="-342900">
                <a:tabLst>
                  <a:tab pos="182563" algn="l"/>
                </a:tabLst>
              </a:pPr>
              <a:endParaRPr lang="es-ES" sz="800">
                <a:latin typeface="Calibri" pitchFamily="34" charset="0"/>
              </a:endParaRP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Marco legal (Reglamento)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Tasa de aseo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Contratos por servicios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Sensibilización y educación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Gestión de residuos especiales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Disposición final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Supervisión del SAU</a:t>
              </a:r>
            </a:p>
            <a:p>
              <a:pPr marL="342900" indent="-342900">
                <a:buFontTx/>
                <a:buAutoNum type="alphaLcPeriod"/>
                <a:tabLst>
                  <a:tab pos="182563" algn="l"/>
                </a:tabLst>
              </a:pPr>
              <a:r>
                <a:rPr lang="es-ES" sz="1600">
                  <a:latin typeface="Calibri" pitchFamily="34" charset="0"/>
                </a:rPr>
                <a:t>Sitio para el relleno sanitario</a:t>
              </a: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1095" y="2931"/>
              <a:ext cx="3493" cy="544"/>
            </a:xfrm>
            <a:prstGeom prst="roundRect">
              <a:avLst>
                <a:gd name="adj" fmla="val 16667"/>
              </a:avLst>
            </a:prstGeom>
            <a:solidFill>
              <a:srgbClr val="D1E3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2000" b="1">
                  <a:latin typeface="Calibri" pitchFamily="34" charset="0"/>
                </a:rPr>
                <a:t>Comité de vigilancia para la Participación y </a:t>
              </a:r>
            </a:p>
            <a:p>
              <a:pPr algn="ctr"/>
              <a:r>
                <a:rPr lang="es-ES" sz="2000" b="1">
                  <a:latin typeface="Calibri" pitchFamily="34" charset="0"/>
                </a:rPr>
                <a:t>el Control de la Gestión Integral de Residuos Sólidos</a:t>
              </a:r>
            </a:p>
            <a:p>
              <a:pPr algn="ctr"/>
              <a:r>
                <a:rPr lang="es-ES" sz="1600">
                  <a:latin typeface="Calibri" pitchFamily="34" charset="0"/>
                </a:rPr>
                <a:t>Representantes de las comunidades, educación, salud, municipalidad</a:t>
              </a:r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2612" y="1525"/>
              <a:ext cx="408" cy="227"/>
            </a:xfrm>
            <a:prstGeom prst="leftRightArrow">
              <a:avLst>
                <a:gd name="adj1" fmla="val 50000"/>
                <a:gd name="adj2" fmla="val 3594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4346" name="AutoShape 11"/>
            <p:cNvSpPr>
              <a:spLocks noChangeArrowheads="1"/>
            </p:cNvSpPr>
            <p:nvPr/>
          </p:nvSpPr>
          <p:spPr bwMode="auto">
            <a:xfrm>
              <a:off x="1730" y="2725"/>
              <a:ext cx="227" cy="16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3726" y="2725"/>
              <a:ext cx="227" cy="16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85750" y="2713038"/>
            <a:ext cx="8643938" cy="2216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BO" sz="5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Gracias por su atención!</a:t>
            </a:r>
          </a:p>
          <a:p>
            <a:pPr algn="ctr">
              <a:defRPr/>
            </a:pPr>
            <a:endParaRPr lang="es-BO" sz="2800" b="1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s-BO" sz="28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matthias.nabholz@swisscontact.bo</a:t>
            </a:r>
          </a:p>
          <a:p>
            <a:pPr algn="ctr">
              <a:defRPr/>
            </a:pPr>
            <a:endParaRPr lang="es-BO" sz="2800" b="1">
              <a:latin typeface="Calibri" pitchFamily="34" charset="0"/>
              <a:cs typeface="Arial" charset="0"/>
            </a:endParaRPr>
          </a:p>
        </p:txBody>
      </p:sp>
      <p:pic>
        <p:nvPicPr>
          <p:cNvPr id="15363" name="9 Imagen" descr="basu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72063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Swisscont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642938"/>
            <a:ext cx="5065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11 Imagen" descr="casa por cas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5072063"/>
            <a:ext cx="2357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12 Imagen" descr="ecovecindario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072063"/>
            <a:ext cx="2357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8 Imagen" descr="segregador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2063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CBEE68-24CB-4833-AB59-7C406FC7B682}" type="slidenum">
              <a:rPr lang="de-DE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Swisscontact</a:t>
            </a:r>
          </a:p>
        </p:txBody>
      </p:sp>
      <p:sp>
        <p:nvSpPr>
          <p:cNvPr id="1029" name="5 CuadroTexto"/>
          <p:cNvSpPr txBox="1">
            <a:spLocks noChangeArrowheads="1"/>
          </p:cNvSpPr>
          <p:nvPr/>
        </p:nvSpPr>
        <p:spPr bwMode="auto">
          <a:xfrm>
            <a:off x="285750" y="1928813"/>
            <a:ext cx="5286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sz="2400" b="1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¿QUIENES SOMOS?</a:t>
            </a:r>
          </a:p>
          <a:p>
            <a:r>
              <a:rPr lang="es-BO" sz="2400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Fundación política y confesionalmente independiente, fundada en el año 1959 por personalidades de la empresa privada y universidades suizas. </a:t>
            </a:r>
          </a:p>
          <a:p>
            <a:r>
              <a:rPr lang="es-BO" sz="2400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Contamos con 300 colaboradores.</a:t>
            </a:r>
            <a:endParaRPr lang="es-BO" sz="240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030" name="6 CuadroTexto"/>
          <p:cNvSpPr txBox="1">
            <a:spLocks noChangeArrowheads="1"/>
          </p:cNvSpPr>
          <p:nvPr/>
        </p:nvSpPr>
        <p:spPr bwMode="auto">
          <a:xfrm>
            <a:off x="285750" y="4400550"/>
            <a:ext cx="86439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sz="2400" b="1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¿QUE HACEMOS?</a:t>
            </a:r>
          </a:p>
          <a:p>
            <a:r>
              <a:rPr lang="es-BO" sz="2400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En cooperación con contrapartes locales, fomentamos el desarrollo sostenible (sustentable en lo económico, social, político y ambiental) en determinados países del Sur y del Este, a través de programas y proyectos según el principio de la </a:t>
            </a:r>
            <a:r>
              <a:rPr lang="es-BO" sz="2400" b="1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Ayuda para la Autoayuda</a:t>
            </a:r>
            <a:r>
              <a:rPr lang="es-BO" sz="2400">
                <a:solidFill>
                  <a:srgbClr val="4D4D4D"/>
                </a:solidFill>
                <a:latin typeface="Calibri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332413" y="2143125"/>
          <a:ext cx="3811587" cy="2286000"/>
        </p:xfrm>
        <a:graphic>
          <a:graphicData uri="http://schemas.openxmlformats.org/presentationml/2006/ole">
            <p:oleObj spid="_x0000_s1026" name="Bitmap Image" r:id="rId3" imgW="6990476" imgH="4076190" progId="PBrush">
              <p:embed/>
            </p:oleObj>
          </a:graphicData>
        </a:graphic>
      </p:graphicFrame>
      <p:pic>
        <p:nvPicPr>
          <p:cNvPr id="1031" name="7 Imagen" descr="Logoblau s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0"/>
            <a:ext cx="1851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9 CuadroTexto"/>
          <p:cNvSpPr txBox="1">
            <a:spLocks noChangeArrowheads="1"/>
          </p:cNvSpPr>
          <p:nvPr/>
        </p:nvSpPr>
        <p:spPr bwMode="auto">
          <a:xfrm>
            <a:off x="285750" y="1333500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BO" sz="2400">
                <a:solidFill>
                  <a:srgbClr val="4D4D4D"/>
                </a:solidFill>
                <a:latin typeface="Calibri" pitchFamily="34" charset="0"/>
              </a:rPr>
              <a:t>Fundación Suiza de Cooperación para el Desarrollo  Técnico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B80F33-C397-46F1-86C1-807076281BC1}" type="slidenum">
              <a:rPr lang="de-DE">
                <a:latin typeface="Arial" pitchFamily="34" charset="0"/>
              </a:rPr>
              <a:pPr/>
              <a:t>3</a:t>
            </a:fld>
            <a:endParaRPr lang="de-DE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Residuos Sólidos en Bolivia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85875"/>
            <a:ext cx="8229600" cy="2043113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s-BO" sz="2000" smtClean="0"/>
              <a:t>Bolivia genera 3’530 t residuos sólidos por día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0.4 kg per cápita y día (9 mio habitantes)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86% esta generado en las ciudades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Las ciudades (&gt;50’000 habitantes) cuentan con un SAU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Solo 4% de los municipios rurales cuentan con un SAU</a:t>
            </a:r>
          </a:p>
          <a:p>
            <a:pPr eaLnBrk="1" hangingPunct="1">
              <a:lnSpc>
                <a:spcPct val="114000"/>
              </a:lnSpc>
            </a:pPr>
            <a:r>
              <a:rPr lang="es-BO" sz="2000" smtClean="0"/>
              <a:t>En todo Bolivia solo existe 1 relleno sanitario (La Paz)</a:t>
            </a:r>
          </a:p>
        </p:txBody>
      </p:sp>
      <p:pic>
        <p:nvPicPr>
          <p:cNvPr id="6149" name="4 Imagen" descr="IMG_666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3848100"/>
            <a:ext cx="3251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C:\Respaldo\Mis documentos-2009\8. BANCO DE FOTOS\EMSA\DSC0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84810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barrid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81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1F6888-BA20-4E36-BBC2-9EEC7DA48541}" type="slidenum">
              <a:rPr lang="de-DE">
                <a:latin typeface="Arial" pitchFamily="34" charset="0"/>
              </a:rPr>
              <a:pPr/>
              <a:t>4</a:t>
            </a:fld>
            <a:endParaRPr lang="de-DE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Lo que falta es una Gestión Integral</a:t>
            </a:r>
          </a:p>
        </p:txBody>
      </p:sp>
      <p:pic>
        <p:nvPicPr>
          <p:cNvPr id="7172" name="6 Imagen" descr="GIRS Esque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417763"/>
            <a:ext cx="40005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357158" y="1214422"/>
          <a:ext cx="850112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73E52D-0572-49ED-AC04-9831136057A5}" type="slidenum">
              <a:rPr lang="de-DE" sz="1400">
                <a:latin typeface="Calibri" pitchFamily="34" charset="0"/>
              </a:rPr>
              <a:pPr/>
              <a:t>5</a:t>
            </a:fld>
            <a:endParaRPr lang="de-DE" sz="1400">
              <a:latin typeface="Calibri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214313"/>
            <a:ext cx="8229600" cy="1143000"/>
          </a:xfrm>
        </p:spPr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Potencial Reciclable de los RRSS en Bolivia</a:t>
            </a:r>
          </a:p>
        </p:txBody>
      </p:sp>
      <p:grpSp>
        <p:nvGrpSpPr>
          <p:cNvPr id="8196" name="Group 28"/>
          <p:cNvGrpSpPr>
            <a:grpSpLocks/>
          </p:cNvGrpSpPr>
          <p:nvPr/>
        </p:nvGrpSpPr>
        <p:grpSpPr bwMode="auto">
          <a:xfrm>
            <a:off x="323850" y="2276475"/>
            <a:ext cx="5113338" cy="4249738"/>
            <a:chOff x="612" y="890"/>
            <a:chExt cx="3212" cy="2677"/>
          </a:xfrm>
        </p:grpSpPr>
        <p:pic>
          <p:nvPicPr>
            <p:cNvPr id="8216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 l="4904" t="1459" r="5121" b="1491"/>
            <a:stretch>
              <a:fillRect/>
            </a:stretch>
          </p:blipFill>
          <p:spPr bwMode="auto">
            <a:xfrm>
              <a:off x="612" y="890"/>
              <a:ext cx="2230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024"/>
              <a:ext cx="4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8" y="1707"/>
              <a:ext cx="68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4" y="2416"/>
              <a:ext cx="545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0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886"/>
              <a:ext cx="6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Text Box 34"/>
            <p:cNvSpPr txBox="1">
              <a:spLocks noChangeArrowheads="1"/>
            </p:cNvSpPr>
            <p:nvPr/>
          </p:nvSpPr>
          <p:spPr bwMode="auto">
            <a:xfrm>
              <a:off x="1306" y="1430"/>
              <a:ext cx="11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4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ca-ES" sz="1800" b="1">
                  <a:solidFill>
                    <a:schemeClr val="bg1"/>
                  </a:solidFill>
                  <a:latin typeface="Calibri" pitchFamily="34" charset="0"/>
                </a:rPr>
                <a:t>18,2% OTROS</a:t>
              </a:r>
            </a:p>
          </p:txBody>
        </p:sp>
        <p:sp>
          <p:nvSpPr>
            <p:cNvPr id="8222" name="Text Box 35"/>
            <p:cNvSpPr txBox="1">
              <a:spLocks noChangeArrowheads="1"/>
            </p:cNvSpPr>
            <p:nvPr/>
          </p:nvSpPr>
          <p:spPr bwMode="auto">
            <a:xfrm>
              <a:off x="1261" y="1698"/>
              <a:ext cx="10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800" b="1">
                  <a:solidFill>
                    <a:schemeClr val="bg1"/>
                  </a:solidFill>
                  <a:latin typeface="Calibri" pitchFamily="34" charset="0"/>
                </a:rPr>
                <a:t>1,8% METALES</a:t>
              </a:r>
            </a:p>
          </p:txBody>
        </p:sp>
        <p:sp>
          <p:nvSpPr>
            <p:cNvPr id="8223" name="Text Box 36"/>
            <p:cNvSpPr txBox="1">
              <a:spLocks noChangeArrowheads="1"/>
            </p:cNvSpPr>
            <p:nvPr/>
          </p:nvSpPr>
          <p:spPr bwMode="auto">
            <a:xfrm>
              <a:off x="1111" y="3074"/>
              <a:ext cx="1338" cy="252"/>
            </a:xfrm>
            <a:prstGeom prst="rect">
              <a:avLst/>
            </a:prstGeom>
            <a:solidFill>
              <a:srgbClr val="9261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2000" b="1">
                  <a:solidFill>
                    <a:schemeClr val="bg1"/>
                  </a:solidFill>
                  <a:latin typeface="Calibri" pitchFamily="34" charset="0"/>
                </a:rPr>
                <a:t>60%  ORGANICA</a:t>
              </a:r>
            </a:p>
          </p:txBody>
        </p:sp>
        <p:sp>
          <p:nvSpPr>
            <p:cNvPr id="8224" name="Text Box 37"/>
            <p:cNvSpPr txBox="1">
              <a:spLocks noChangeArrowheads="1"/>
            </p:cNvSpPr>
            <p:nvPr/>
          </p:nvSpPr>
          <p:spPr bwMode="auto">
            <a:xfrm>
              <a:off x="1247" y="2432"/>
              <a:ext cx="9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800" b="1">
                  <a:solidFill>
                    <a:schemeClr val="bg1"/>
                  </a:solidFill>
                  <a:latin typeface="Calibri" pitchFamily="34" charset="0"/>
                </a:rPr>
                <a:t> 6%  PAPEL </a:t>
              </a:r>
            </a:p>
          </p:txBody>
        </p:sp>
        <p:sp>
          <p:nvSpPr>
            <p:cNvPr id="8225" name="Text Box 38"/>
            <p:cNvSpPr txBox="1">
              <a:spLocks noChangeArrowheads="1"/>
            </p:cNvSpPr>
            <p:nvPr/>
          </p:nvSpPr>
          <p:spPr bwMode="auto">
            <a:xfrm>
              <a:off x="1261" y="2160"/>
              <a:ext cx="10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800" b="1">
                  <a:solidFill>
                    <a:schemeClr val="bg1"/>
                  </a:solidFill>
                  <a:latin typeface="Calibri" pitchFamily="34" charset="0"/>
                </a:rPr>
                <a:t> 3%  VIDRIO</a:t>
              </a:r>
            </a:p>
          </p:txBody>
        </p:sp>
        <p:sp>
          <p:nvSpPr>
            <p:cNvPr id="8226" name="Text Box 39"/>
            <p:cNvSpPr txBox="1">
              <a:spLocks noChangeArrowheads="1"/>
            </p:cNvSpPr>
            <p:nvPr/>
          </p:nvSpPr>
          <p:spPr bwMode="auto">
            <a:xfrm>
              <a:off x="1261" y="1931"/>
              <a:ext cx="1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a-ES" sz="1800" b="1">
                  <a:latin typeface="Calibri" pitchFamily="34" charset="0"/>
                </a:rPr>
                <a:t>9% PLÁSTICOS</a:t>
              </a:r>
            </a:p>
          </p:txBody>
        </p:sp>
      </p:grp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5651500" y="3644900"/>
            <a:ext cx="1441450" cy="1338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Residuos inorgánicos reciclables</a:t>
            </a:r>
          </a:p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     19,8%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5364163" y="5300663"/>
            <a:ext cx="1366837" cy="1338262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Residuo orgánicos reciclables</a:t>
            </a:r>
          </a:p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    60%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4284663" y="2420938"/>
            <a:ext cx="1727200" cy="10620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Residuo no reciclable</a:t>
            </a:r>
          </a:p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     18,2%</a:t>
            </a:r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>
            <a:off x="7092950" y="4365625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7451725" y="4005263"/>
            <a:ext cx="1441450" cy="64611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BO" sz="1800" b="1">
                <a:latin typeface="Calibri" pitchFamily="34" charset="0"/>
              </a:rPr>
              <a:t>Industrias de reciclaje</a:t>
            </a:r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732588" y="58769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7143750" y="5500688"/>
            <a:ext cx="1285875" cy="9239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Planta de compostaje o Biogás</a:t>
            </a:r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6011863" y="2997200"/>
            <a:ext cx="4889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6588125" y="2773363"/>
            <a:ext cx="2127250" cy="36988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BO" sz="1800" b="1">
                <a:latin typeface="Calibri" pitchFamily="34" charset="0"/>
              </a:rPr>
              <a:t>A disposición final</a:t>
            </a:r>
          </a:p>
        </p:txBody>
      </p:sp>
      <p:sp>
        <p:nvSpPr>
          <p:cNvPr id="8206" name="Oval 27"/>
          <p:cNvSpPr>
            <a:spLocks noChangeArrowheads="1"/>
          </p:cNvSpPr>
          <p:nvPr/>
        </p:nvSpPr>
        <p:spPr bwMode="auto">
          <a:xfrm>
            <a:off x="3779838" y="5084763"/>
            <a:ext cx="5113337" cy="177323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BO" sz="1400">
              <a:latin typeface="Calibri" pitchFamily="34" charset="0"/>
            </a:endParaRPr>
          </a:p>
        </p:txBody>
      </p:sp>
      <p:grpSp>
        <p:nvGrpSpPr>
          <p:cNvPr id="8207" name="Group 40"/>
          <p:cNvGrpSpPr>
            <a:grpSpLocks/>
          </p:cNvGrpSpPr>
          <p:nvPr/>
        </p:nvGrpSpPr>
        <p:grpSpPr bwMode="auto">
          <a:xfrm>
            <a:off x="255588" y="2276475"/>
            <a:ext cx="3602037" cy="1531938"/>
            <a:chOff x="158" y="1434"/>
            <a:chExt cx="2269" cy="965"/>
          </a:xfrm>
        </p:grpSpPr>
        <p:sp>
          <p:nvSpPr>
            <p:cNvPr id="8212" name="Text Box 41"/>
            <p:cNvSpPr txBox="1">
              <a:spLocks noChangeArrowheads="1"/>
            </p:cNvSpPr>
            <p:nvPr/>
          </p:nvSpPr>
          <p:spPr bwMode="auto">
            <a:xfrm>
              <a:off x="158" y="2205"/>
              <a:ext cx="363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BO" sz="1400">
                <a:latin typeface="Calibri" pitchFamily="34" charset="0"/>
              </a:endParaRPr>
            </a:p>
          </p:txBody>
        </p:sp>
        <p:sp>
          <p:nvSpPr>
            <p:cNvPr id="8213" name="Text Box 42"/>
            <p:cNvSpPr txBox="1">
              <a:spLocks noChangeArrowheads="1"/>
            </p:cNvSpPr>
            <p:nvPr/>
          </p:nvSpPr>
          <p:spPr bwMode="auto">
            <a:xfrm>
              <a:off x="158" y="1434"/>
              <a:ext cx="862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BO" sz="1400">
                <a:latin typeface="Calibri" pitchFamily="34" charset="0"/>
              </a:endParaRPr>
            </a:p>
          </p:txBody>
        </p:sp>
        <p:sp>
          <p:nvSpPr>
            <p:cNvPr id="8214" name="Text Box 43"/>
            <p:cNvSpPr txBox="1">
              <a:spLocks noChangeArrowheads="1"/>
            </p:cNvSpPr>
            <p:nvPr/>
          </p:nvSpPr>
          <p:spPr bwMode="auto">
            <a:xfrm>
              <a:off x="1837" y="1434"/>
              <a:ext cx="590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BO" sz="1400">
                <a:latin typeface="Calibri" pitchFamily="34" charset="0"/>
              </a:endParaRPr>
            </a:p>
          </p:txBody>
        </p:sp>
        <p:sp>
          <p:nvSpPr>
            <p:cNvPr id="8215" name="Text Box 44"/>
            <p:cNvSpPr txBox="1">
              <a:spLocks noChangeArrowheads="1"/>
            </p:cNvSpPr>
            <p:nvPr/>
          </p:nvSpPr>
          <p:spPr bwMode="auto">
            <a:xfrm>
              <a:off x="1927" y="1933"/>
              <a:ext cx="498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BO" sz="1400">
                <a:latin typeface="Calibri" pitchFamily="34" charset="0"/>
              </a:endParaRPr>
            </a:p>
          </p:txBody>
        </p:sp>
      </p:grpSp>
      <p:sp>
        <p:nvSpPr>
          <p:cNvPr id="8208" name="32 CuadroTexto"/>
          <p:cNvSpPr txBox="1">
            <a:spLocks noChangeArrowheads="1"/>
          </p:cNvSpPr>
          <p:nvPr/>
        </p:nvSpPr>
        <p:spPr bwMode="auto">
          <a:xfrm>
            <a:off x="285750" y="1214438"/>
            <a:ext cx="840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sz="2000" b="1">
                <a:solidFill>
                  <a:srgbClr val="4D4D4D"/>
                </a:solidFill>
                <a:latin typeface="Calibri" pitchFamily="34" charset="0"/>
              </a:rPr>
              <a:t>Desde un punto de vista teórico, en Bolivia existe un potencial de aprovechamiento del 80% de los residuos sólidos!</a:t>
            </a:r>
          </a:p>
        </p:txBody>
      </p:sp>
      <p:sp>
        <p:nvSpPr>
          <p:cNvPr id="34" name="33 Cerrar llave"/>
          <p:cNvSpPr/>
          <p:nvPr/>
        </p:nvSpPr>
        <p:spPr>
          <a:xfrm>
            <a:off x="3714750" y="2214563"/>
            <a:ext cx="500063" cy="1428750"/>
          </a:xfrm>
          <a:prstGeom prst="rightBr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BO" sz="1400">
              <a:latin typeface="Calibri" pitchFamily="34" charset="0"/>
            </a:endParaRPr>
          </a:p>
        </p:txBody>
      </p:sp>
      <p:sp>
        <p:nvSpPr>
          <p:cNvPr id="35" name="34 Cerrar llave"/>
          <p:cNvSpPr/>
          <p:nvPr/>
        </p:nvSpPr>
        <p:spPr>
          <a:xfrm>
            <a:off x="5286375" y="3643313"/>
            <a:ext cx="285750" cy="142875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BO" sz="1400">
              <a:latin typeface="Calibri" pitchFamily="34" charset="0"/>
            </a:endParaRPr>
          </a:p>
        </p:txBody>
      </p:sp>
      <p:sp>
        <p:nvSpPr>
          <p:cNvPr id="36" name="35 Cerrar llave"/>
          <p:cNvSpPr/>
          <p:nvPr/>
        </p:nvSpPr>
        <p:spPr>
          <a:xfrm>
            <a:off x="4857750" y="5214938"/>
            <a:ext cx="428625" cy="128587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BO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4BE1-9830-4877-B066-12EE12F62B42}" type="slidenum">
              <a:rPr lang="de-DE">
                <a:latin typeface="Arial" pitchFamily="34" charset="0"/>
              </a:rPr>
              <a:pPr/>
              <a:t>6</a:t>
            </a:fld>
            <a:endParaRPr lang="de-DE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Potencial Económico en Bolivia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50" y="1357313"/>
          <a:ext cx="8643938" cy="3330575"/>
        </p:xfrm>
        <a:graphic>
          <a:graphicData uri="http://schemas.openxmlformats.org/drawingml/2006/table">
            <a:tbl>
              <a:tblPr/>
              <a:tblGrid>
                <a:gridCol w="2309813"/>
                <a:gridCol w="2533650"/>
                <a:gridCol w="1863725"/>
                <a:gridCol w="1936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Tipo de Residuos Reciclables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Precio del mercado [promedio USD/kg]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Cantidad </a:t>
                      </a:r>
                      <a:b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[kg / año]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Monto </a:t>
                      </a:r>
                      <a:b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[USD/año]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Metales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0.42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23’192’100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9’740’682.-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Plásticos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115’960’500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23’192’100.-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Vidrio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38’653’500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2’319’210.-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Papel y Cartón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0.15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77’307’000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11’596’050.-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Orgánicos (abono)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77’307’000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23’192’100.-</a:t>
                      </a:r>
                      <a:endParaRPr kumimoji="0" lang="es-BO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298’239’000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58’455’689.-</a:t>
                      </a:r>
                      <a:endParaRPr kumimoji="0" lang="es-BO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53270" y="5108216"/>
            <a:ext cx="8262134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BO" sz="2000">
                <a:latin typeface="Calibri" pitchFamily="34" charset="0"/>
              </a:rPr>
              <a:t>Un sistema de reciclaje nunca logrará 100%; pero sí la mitad (50%) es posible!</a:t>
            </a:r>
          </a:p>
          <a:p>
            <a:pPr>
              <a:defRPr/>
            </a:pPr>
            <a:endParaRPr lang="es-BO" sz="800">
              <a:latin typeface="Calibri" pitchFamily="34" charset="0"/>
            </a:endParaRPr>
          </a:p>
          <a:p>
            <a:pPr>
              <a:defRPr/>
            </a:pPr>
            <a:r>
              <a:rPr lang="es-BO" sz="2400" b="1">
                <a:latin typeface="Calibri" pitchFamily="34" charset="0"/>
              </a:rPr>
              <a:t>Potencial económico en Bolivia:  USD 30 mio por año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408401-ECCB-43F1-B1CD-93EFBCAAF6C4}" type="slidenum">
              <a:rPr lang="de-DE">
                <a:latin typeface="Arial" pitchFamily="34" charset="0"/>
              </a:rPr>
              <a:pPr/>
              <a:t>7</a:t>
            </a:fld>
            <a:endParaRPr lang="de-DE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Proyecto Ecovecindarios en Bolivia</a:t>
            </a:r>
          </a:p>
        </p:txBody>
      </p:sp>
      <p:pic>
        <p:nvPicPr>
          <p:cNvPr id="10244" name="6 Imagen" descr="logo ecovecindarios sin simbolos pequen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5572125"/>
            <a:ext cx="5740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8 Imagen" descr="recolecto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285875"/>
            <a:ext cx="3270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10 Imagen" descr="compo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713" y="1857375"/>
            <a:ext cx="203041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11 Imagen" descr="Recolector Vec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285875"/>
            <a:ext cx="3281362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12 Imagen" descr="sensibilizac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9688" y="3643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9 Imagen" descr="vent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75" y="3643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234950" y="6337300"/>
            <a:ext cx="2133600" cy="260350"/>
          </a:xfrm>
          <a:noFill/>
        </p:spPr>
        <p:txBody>
          <a:bodyPr/>
          <a:lstStyle/>
          <a:p>
            <a:fld id="{50084590-C9BE-4AAE-A04D-788DC1E90C91}" type="slidenum">
              <a:rPr lang="de-DE">
                <a:latin typeface="Arial" pitchFamily="34" charset="0"/>
              </a:rPr>
              <a:pPr/>
              <a:t>8</a:t>
            </a:fld>
            <a:endParaRPr lang="de-DE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Líneas de Acción - Proyecto Ecovecindarios</a:t>
            </a:r>
          </a:p>
        </p:txBody>
      </p:sp>
      <p:grpSp>
        <p:nvGrpSpPr>
          <p:cNvPr id="11268" name="Group 30"/>
          <p:cNvGrpSpPr>
            <a:grpSpLocks/>
          </p:cNvGrpSpPr>
          <p:nvPr/>
        </p:nvGrpSpPr>
        <p:grpSpPr bwMode="auto">
          <a:xfrm>
            <a:off x="519113" y="1290638"/>
            <a:ext cx="8196262" cy="5495925"/>
            <a:chOff x="567" y="747"/>
            <a:chExt cx="4672" cy="3047"/>
          </a:xfrm>
        </p:grpSpPr>
        <p:sp>
          <p:nvSpPr>
            <p:cNvPr id="11273" name="Rectangle 14"/>
            <p:cNvSpPr>
              <a:spLocks noChangeArrowheads="1"/>
            </p:cNvSpPr>
            <p:nvPr/>
          </p:nvSpPr>
          <p:spPr bwMode="auto">
            <a:xfrm>
              <a:off x="567" y="754"/>
              <a:ext cx="2268" cy="1452"/>
            </a:xfrm>
            <a:prstGeom prst="rect">
              <a:avLst/>
            </a:prstGeom>
            <a:solidFill>
              <a:srgbClr val="DEF0A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r>
                <a:rPr lang="es-BO" sz="2000">
                  <a:latin typeface="Calibri" pitchFamily="34" charset="0"/>
                </a:rPr>
                <a:t>  </a:t>
              </a:r>
              <a:r>
                <a:rPr lang="es-BO" sz="2000" b="1">
                  <a:latin typeface="Calibri" pitchFamily="34" charset="0"/>
                </a:rPr>
                <a:t>Educación y Sensibilización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11274" name="Rectangle 16"/>
            <p:cNvSpPr>
              <a:spLocks noChangeArrowheads="1"/>
            </p:cNvSpPr>
            <p:nvPr/>
          </p:nvSpPr>
          <p:spPr bwMode="auto">
            <a:xfrm>
              <a:off x="2971" y="754"/>
              <a:ext cx="2268" cy="1452"/>
            </a:xfrm>
            <a:prstGeom prst="rect">
              <a:avLst/>
            </a:prstGeom>
            <a:solidFill>
              <a:srgbClr val="C6DDA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r">
                <a:buFont typeface="Arial" pitchFamily="34" charset="0"/>
                <a:buNone/>
              </a:pPr>
              <a:r>
                <a:rPr lang="es-BO" sz="2000" b="1">
                  <a:latin typeface="Calibri" pitchFamily="34" charset="0"/>
                </a:rPr>
                <a:t>Sistemas de recolección    </a:t>
              </a:r>
            </a:p>
          </p:txBody>
        </p:sp>
        <p:sp>
          <p:nvSpPr>
            <p:cNvPr id="11275" name="Rectangle 17"/>
            <p:cNvSpPr>
              <a:spLocks noChangeArrowheads="1"/>
            </p:cNvSpPr>
            <p:nvPr/>
          </p:nvSpPr>
          <p:spPr bwMode="auto">
            <a:xfrm>
              <a:off x="569" y="2342"/>
              <a:ext cx="2268" cy="1452"/>
            </a:xfrm>
            <a:prstGeom prst="rect">
              <a:avLst/>
            </a:prstGeom>
            <a:solidFill>
              <a:srgbClr val="ADCD4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r>
                <a:rPr lang="es-BO" sz="2000">
                  <a:latin typeface="Calibri" pitchFamily="34" charset="0"/>
                </a:rPr>
                <a:t> </a:t>
              </a:r>
              <a:r>
                <a:rPr lang="es-BO" sz="2000" b="1">
                  <a:latin typeface="Calibri" pitchFamily="34" charset="0"/>
                </a:rPr>
                <a:t>Fortalecimiento Institucional</a:t>
              </a:r>
            </a:p>
          </p:txBody>
        </p:sp>
        <p:sp>
          <p:nvSpPr>
            <p:cNvPr id="11276" name="Rectangle 18"/>
            <p:cNvSpPr>
              <a:spLocks noChangeArrowheads="1"/>
            </p:cNvSpPr>
            <p:nvPr/>
          </p:nvSpPr>
          <p:spPr bwMode="auto">
            <a:xfrm>
              <a:off x="2968" y="2342"/>
              <a:ext cx="2268" cy="1452"/>
            </a:xfrm>
            <a:prstGeom prst="rect">
              <a:avLst/>
            </a:prstGeom>
            <a:solidFill>
              <a:srgbClr val="C8D96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r"/>
              <a:r>
                <a:rPr lang="es-BO" sz="2000" b="1">
                  <a:latin typeface="Calibri" pitchFamily="34" charset="0"/>
                </a:rPr>
                <a:t>Tratamiento adecuado de   </a:t>
              </a:r>
            </a:p>
            <a:p>
              <a:pPr algn="r"/>
              <a:r>
                <a:rPr lang="es-BO" sz="2000" b="1">
                  <a:latin typeface="Calibri" pitchFamily="34" charset="0"/>
                </a:rPr>
                <a:t> orgánicos y electrónicos   </a:t>
              </a:r>
              <a:endParaRPr lang="es-ES" sz="2000" b="1">
                <a:latin typeface="Calibri" pitchFamily="34" charset="0"/>
              </a:endParaRPr>
            </a:p>
          </p:txBody>
        </p:sp>
        <p:sp>
          <p:nvSpPr>
            <p:cNvPr id="11277" name="Text Box 25"/>
            <p:cNvSpPr txBox="1">
              <a:spLocks noChangeArrowheads="1"/>
            </p:cNvSpPr>
            <p:nvPr/>
          </p:nvSpPr>
          <p:spPr bwMode="auto">
            <a:xfrm>
              <a:off x="2517" y="754"/>
              <a:ext cx="31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1278" name="Text Box 26"/>
            <p:cNvSpPr txBox="1">
              <a:spLocks noChangeArrowheads="1"/>
            </p:cNvSpPr>
            <p:nvPr/>
          </p:nvSpPr>
          <p:spPr bwMode="auto">
            <a:xfrm>
              <a:off x="2982" y="747"/>
              <a:ext cx="31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8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1279" name="Text Box 27"/>
            <p:cNvSpPr txBox="1">
              <a:spLocks noChangeArrowheads="1"/>
            </p:cNvSpPr>
            <p:nvPr/>
          </p:nvSpPr>
          <p:spPr bwMode="auto">
            <a:xfrm>
              <a:off x="2990" y="2350"/>
              <a:ext cx="31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8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11280" name="Text Box 28"/>
            <p:cNvSpPr txBox="1">
              <a:spLocks noChangeArrowheads="1"/>
            </p:cNvSpPr>
            <p:nvPr/>
          </p:nvSpPr>
          <p:spPr bwMode="auto">
            <a:xfrm>
              <a:off x="2489" y="2350"/>
              <a:ext cx="31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800" b="1">
                  <a:latin typeface="Calibri" pitchFamily="34" charset="0"/>
                </a:rPr>
                <a:t>4</a:t>
              </a:r>
            </a:p>
          </p:txBody>
        </p:sp>
      </p:grpSp>
      <p:pic>
        <p:nvPicPr>
          <p:cNvPr id="11269" name="15 Imagen" descr="01 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1419225"/>
            <a:ext cx="29924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16 Imagen" descr="10 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433513"/>
            <a:ext cx="29257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17 Imagen" descr="03 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9575"/>
            <a:ext cx="2928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18 Imagen" descr="gesetz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8" y="4241800"/>
            <a:ext cx="30003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3E423A-D865-4487-832F-7029B1BD7A21}" type="slidenum">
              <a:rPr lang="de-DE">
                <a:latin typeface="Arial" pitchFamily="34" charset="0"/>
              </a:rPr>
              <a:pPr/>
              <a:t>9</a:t>
            </a:fld>
            <a:endParaRPr lang="de-DE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b="1" smtClean="0">
                <a:solidFill>
                  <a:srgbClr val="002060"/>
                </a:solidFill>
                <a:latin typeface="Cambria" pitchFamily="18" charset="0"/>
              </a:rPr>
              <a:t>Sistema de Recolección Vecinal</a:t>
            </a:r>
          </a:p>
        </p:txBody>
      </p:sp>
      <p:pic>
        <p:nvPicPr>
          <p:cNvPr id="12292" name="Picture 2" descr="FL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74763"/>
            <a:ext cx="8929688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">
  <a:themeElements>
    <a:clrScheme name="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545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Calibri</vt:lpstr>
      <vt:lpstr>Cambria</vt:lpstr>
      <vt:lpstr>folienmaster</vt:lpstr>
      <vt:lpstr>Bitmap Image</vt:lpstr>
      <vt:lpstr>Slide 1</vt:lpstr>
      <vt:lpstr>Swisscontact</vt:lpstr>
      <vt:lpstr>Residuos Sólidos en Bolivia</vt:lpstr>
      <vt:lpstr>Lo que falta es una Gestión Integral</vt:lpstr>
      <vt:lpstr>Potencial Reciclable de los RRSS en Bolivia</vt:lpstr>
      <vt:lpstr>Potencial Económico en Bolivia</vt:lpstr>
      <vt:lpstr>Proyecto Ecovecindarios en Bolivia</vt:lpstr>
      <vt:lpstr>Líneas de Acción - Proyecto Ecovecindarios</vt:lpstr>
      <vt:lpstr>Sistema de Recolección Vecinal</vt:lpstr>
      <vt:lpstr>Lecciones aprendidas</vt:lpstr>
      <vt:lpstr>Propuesta: Modelo para Municipios Rurales</vt:lpstr>
      <vt:lpstr>Slide 12</vt:lpstr>
    </vt:vector>
  </TitlesOfParts>
  <Company>Swisscontact Germany gGmbH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swisscontact germany</dc:creator>
  <cp:lastModifiedBy>anarod</cp:lastModifiedBy>
  <cp:revision>131</cp:revision>
  <dcterms:created xsi:type="dcterms:W3CDTF">2007-06-25T12:53:27Z</dcterms:created>
  <dcterms:modified xsi:type="dcterms:W3CDTF">2010-06-25T15:35:16Z</dcterms:modified>
</cp:coreProperties>
</file>