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83" r:id="rId2"/>
    <p:sldMasterId id="2147483726" r:id="rId3"/>
    <p:sldMasterId id="2147483771" r:id="rId4"/>
  </p:sldMasterIdLst>
  <p:notesMasterIdLst>
    <p:notesMasterId r:id="rId24"/>
  </p:notesMasterIdLst>
  <p:handoutMasterIdLst>
    <p:handoutMasterId r:id="rId25"/>
  </p:handoutMasterIdLst>
  <p:sldIdLst>
    <p:sldId id="256" r:id="rId5"/>
    <p:sldId id="259" r:id="rId6"/>
    <p:sldId id="300" r:id="rId7"/>
    <p:sldId id="301" r:id="rId8"/>
    <p:sldId id="303" r:id="rId9"/>
    <p:sldId id="311" r:id="rId10"/>
    <p:sldId id="293" r:id="rId11"/>
    <p:sldId id="292" r:id="rId12"/>
    <p:sldId id="291" r:id="rId13"/>
    <p:sldId id="310" r:id="rId14"/>
    <p:sldId id="308" r:id="rId15"/>
    <p:sldId id="305" r:id="rId16"/>
    <p:sldId id="306" r:id="rId17"/>
    <p:sldId id="307" r:id="rId18"/>
    <p:sldId id="304" r:id="rId19"/>
    <p:sldId id="309" r:id="rId20"/>
    <p:sldId id="312" r:id="rId21"/>
    <p:sldId id="313" r:id="rId22"/>
    <p:sldId id="286" r:id="rId23"/>
  </p:sldIdLst>
  <p:sldSz cx="9144000" cy="6858000" type="screen4x3"/>
  <p:notesSz cx="7010400" cy="9296400"/>
  <p:embeddedFontLst>
    <p:embeddedFont>
      <p:font typeface="Calibri" pitchFamily="34" charset="0"/>
      <p:regular r:id="rId26"/>
      <p:bold r:id="rId27"/>
      <p:italic r:id="rId28"/>
      <p:boldItalic r:id="rId29"/>
    </p:embeddedFont>
    <p:embeddedFont>
      <p:font typeface="Arial Black" pitchFamily="34" charset="0"/>
      <p:bold r:id="rId30"/>
    </p:embeddedFont>
    <p:embeddedFont>
      <p:font typeface="Impact" pitchFamily="34" charset="0"/>
      <p:regular r:id="rId31"/>
    </p:embeddedFont>
    <p:embeddedFont>
      <p:font typeface="Verdana" pitchFamily="34" charset="0"/>
      <p:regular r:id="rId32"/>
      <p:bold r:id="rId33"/>
      <p:italic r:id="rId34"/>
      <p:boldItalic r:id="rId35"/>
    </p:embeddedFont>
    <p:embeddedFont>
      <p:font typeface="ＭＳ Ｐゴシック" pitchFamily="34" charset="-128"/>
      <p:regular r:id="rId36"/>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E38"/>
    <a:srgbClr val="CE7019"/>
    <a:srgbClr val="A1A0A4"/>
    <a:srgbClr val="0055A4"/>
    <a:srgbClr val="33CC33"/>
    <a:srgbClr val="0079C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7191" autoAdjust="0"/>
    <p:restoredTop sz="94709" autoAdjust="0"/>
  </p:normalViewPr>
  <p:slideViewPr>
    <p:cSldViewPr>
      <p:cViewPr varScale="1">
        <p:scale>
          <a:sx n="68" d="100"/>
          <a:sy n="68" d="100"/>
        </p:scale>
        <p:origin x="-70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642"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136" tIns="46569" rIns="93136" bIns="46569" numCol="1" anchor="t" anchorCtr="0" compatLnSpc="1">
            <a:prstTxWarp prst="textNoShape">
              <a:avLst/>
            </a:prstTxWarp>
          </a:bodyPr>
          <a:lstStyle>
            <a:lvl1pPr defTabSz="913525">
              <a:defRPr sz="1200" dirty="0">
                <a:latin typeface="Arial" charset="0"/>
              </a:defRPr>
            </a:lvl1pPr>
          </a:lstStyle>
          <a:p>
            <a:pPr>
              <a:defRPr/>
            </a:pPr>
            <a:endParaRPr lang="en-US"/>
          </a:p>
        </p:txBody>
      </p:sp>
      <p:sp>
        <p:nvSpPr>
          <p:cNvPr id="3" name="Date Placeholder 2"/>
          <p:cNvSpPr>
            <a:spLocks noGrp="1"/>
          </p:cNvSpPr>
          <p:nvPr>
            <p:ph type="dt" sz="quarter" idx="1"/>
          </p:nvPr>
        </p:nvSpPr>
        <p:spPr bwMode="auto">
          <a:xfrm>
            <a:off x="3970338" y="0"/>
            <a:ext cx="3038475" cy="463550"/>
          </a:xfrm>
          <a:prstGeom prst="rect">
            <a:avLst/>
          </a:prstGeom>
          <a:noFill/>
          <a:ln w="9525">
            <a:noFill/>
            <a:miter lim="800000"/>
            <a:headEnd/>
            <a:tailEnd/>
          </a:ln>
        </p:spPr>
        <p:txBody>
          <a:bodyPr vert="horz" wrap="square" lIns="93136" tIns="46569" rIns="93136" bIns="46569" numCol="1" anchor="t" anchorCtr="0" compatLnSpc="1">
            <a:prstTxWarp prst="textNoShape">
              <a:avLst/>
            </a:prstTxWarp>
          </a:bodyPr>
          <a:lstStyle>
            <a:lvl1pPr algn="r" defTabSz="913525">
              <a:defRPr sz="1200">
                <a:latin typeface="Arial" charset="0"/>
              </a:defRPr>
            </a:lvl1pPr>
          </a:lstStyle>
          <a:p>
            <a:pPr>
              <a:defRPr/>
            </a:pPr>
            <a:fld id="{135F289A-BE1C-4B95-A92B-093C3F5E3FF0}" type="datetimeFigureOut">
              <a:rPr lang="en-US"/>
              <a:pPr>
                <a:defRPr/>
              </a:pPr>
              <a:t>6/25/2010</a:t>
            </a:fld>
            <a:endParaRPr lang="en-US" dirty="0"/>
          </a:p>
        </p:txBody>
      </p:sp>
      <p:sp>
        <p:nvSpPr>
          <p:cNvPr id="4" name="Footer Placeholder 3"/>
          <p:cNvSpPr>
            <a:spLocks noGrp="1"/>
          </p:cNvSpPr>
          <p:nvPr>
            <p:ph type="ftr" sz="quarter" idx="2"/>
          </p:nvPr>
        </p:nvSpPr>
        <p:spPr bwMode="auto">
          <a:xfrm>
            <a:off x="0" y="8831263"/>
            <a:ext cx="3038475" cy="463550"/>
          </a:xfrm>
          <a:prstGeom prst="rect">
            <a:avLst/>
          </a:prstGeom>
          <a:noFill/>
          <a:ln w="9525">
            <a:noFill/>
            <a:miter lim="800000"/>
            <a:headEnd/>
            <a:tailEnd/>
          </a:ln>
        </p:spPr>
        <p:txBody>
          <a:bodyPr vert="horz" wrap="square" lIns="93136" tIns="46569" rIns="93136" bIns="46569" numCol="1" anchor="b" anchorCtr="0" compatLnSpc="1">
            <a:prstTxWarp prst="textNoShape">
              <a:avLst/>
            </a:prstTxWarp>
          </a:bodyPr>
          <a:lstStyle>
            <a:lvl1pPr defTabSz="913525">
              <a:defRPr sz="1200" dirty="0">
                <a:latin typeface="Arial" charset="0"/>
              </a:defRPr>
            </a:lvl1pPr>
          </a:lstStyle>
          <a:p>
            <a:pPr>
              <a:defRPr/>
            </a:pPr>
            <a:endParaRPr lang="en-US"/>
          </a:p>
        </p:txBody>
      </p:sp>
      <p:sp>
        <p:nvSpPr>
          <p:cNvPr id="5" name="Slide Number Placeholder 4"/>
          <p:cNvSpPr>
            <a:spLocks noGrp="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93136" tIns="46569" rIns="93136" bIns="46569" numCol="1" anchor="b" anchorCtr="0" compatLnSpc="1">
            <a:prstTxWarp prst="textNoShape">
              <a:avLst/>
            </a:prstTxWarp>
          </a:bodyPr>
          <a:lstStyle>
            <a:lvl1pPr algn="r" defTabSz="913525">
              <a:defRPr sz="1200">
                <a:latin typeface="Arial" charset="0"/>
              </a:defRPr>
            </a:lvl1pPr>
          </a:lstStyle>
          <a:p>
            <a:pPr>
              <a:defRPr/>
            </a:pPr>
            <a:fld id="{BA194775-7BFA-4F3D-BB26-93FDE1ED0D5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defRPr sz="1200" dirty="0">
                <a:latin typeface="Arial" charset="0"/>
              </a:defRPr>
            </a:lvl1pPr>
          </a:lstStyle>
          <a:p>
            <a:pPr>
              <a:defRPr/>
            </a:pPr>
            <a:endParaRPr lang="en-US"/>
          </a:p>
        </p:txBody>
      </p:sp>
      <p:sp>
        <p:nvSpPr>
          <p:cNvPr id="87043"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a:defRPr sz="1200">
                <a:latin typeface="Arial" charset="0"/>
              </a:defRPr>
            </a:lvl1pPr>
          </a:lstStyle>
          <a:p>
            <a:pPr>
              <a:defRPr/>
            </a:pPr>
            <a:fld id="{611B3C13-00EA-4B3C-8E6C-0360E18CD8D3}" type="datetimeFigureOut">
              <a:rPr lang="en-US"/>
              <a:pPr>
                <a:defRPr/>
              </a:pPr>
              <a:t>6/25/2010</a:t>
            </a:fld>
            <a:endParaRPr lang="en-US" dirty="0"/>
          </a:p>
        </p:txBody>
      </p:sp>
      <p:sp>
        <p:nvSpPr>
          <p:cNvPr id="4710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defRPr sz="1200" dirty="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a:defRPr sz="1200">
                <a:latin typeface="Arial" charset="0"/>
              </a:defRPr>
            </a:lvl1pPr>
          </a:lstStyle>
          <a:p>
            <a:pPr>
              <a:defRPr/>
            </a:pPr>
            <a:fld id="{FF4B1D90-2FD6-4CB4-BD57-F5937B5D5D5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1F99AE0-B8EF-4577-9214-94EA617EB609}" type="datetimeFigureOut">
              <a:rPr lang="en-US"/>
              <a:pPr>
                <a:defRPr/>
              </a:pPr>
              <a:t>6/25/2010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5BFC4D-F07F-416B-A4FE-EEE940699FE8}" type="slidenum">
              <a:rPr lang="en-US"/>
              <a:pPr>
                <a:defRPr/>
              </a:pPr>
              <a:t>‹#›</a:t>
            </a:fld>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9CBAF15-9DA2-4977-B592-5369C7E9363B}" type="datetimeFigureOut">
              <a:rPr lang="en-US"/>
              <a:pPr>
                <a:defRPr/>
              </a:pPr>
              <a:t>6/25/2010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DB5BEB-2C4E-433E-A452-9F54962577F1}" type="slidenum">
              <a:rPr lang="en-US"/>
              <a:pPr>
                <a:defRPr/>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6B874BE-C372-43BA-80B7-1D369C44705B}" type="datetimeFigureOut">
              <a:rPr lang="en-US"/>
              <a:pPr>
                <a:defRPr/>
              </a:pPr>
              <a:t>6/25/2010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27AE2-2790-4E44-B305-4B84AC0F16A2}" type="slidenum">
              <a:rPr lang="en-US"/>
              <a:pPr>
                <a:defRPr/>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6BBB608-93C8-47A5-AE07-31D4D8B1CA1D}" type="datetimeFigureOut">
              <a:rPr lang="en-US"/>
              <a:pPr>
                <a:defRPr/>
              </a:pPr>
              <a:t>6/25/2010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8FC5A3-1F6A-400D-B1AA-89ED2C0306E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4759E3-3FCE-4610-ADD5-3CA21C185DFB}" type="datetimeFigureOut">
              <a:rPr lang="en-US"/>
              <a:pPr>
                <a:defRPr/>
              </a:pPr>
              <a:t>6/25/2010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0C434-0036-48BF-8A8F-EB7188D59CD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3C6003-450A-4BE0-83B9-CA4D193A0B43}" type="datetimeFigureOut">
              <a:rPr lang="en-US"/>
              <a:pPr>
                <a:defRPr/>
              </a:pPr>
              <a:t>6/25/2010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A96E97-A2C0-4C88-AB46-466377F2515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4CAAD2-B37F-400D-8313-C62B22058E48}" type="datetimeFigureOut">
              <a:rPr lang="en-US"/>
              <a:pPr>
                <a:defRPr/>
              </a:pPr>
              <a:t>6/25/2010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5B3540-ABA9-40DF-BDB9-9DEE62BE812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DB9382-0350-46E3-840D-4DF27AB5EB0A}" type="datetimeFigureOut">
              <a:rPr lang="en-US"/>
              <a:pPr>
                <a:defRPr/>
              </a:pPr>
              <a:t>6/25/2010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3FD037-33CF-423A-BB9F-DC13120756C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A88B9F-CBE0-453B-9270-5000EBECB608}" type="datetimeFigureOut">
              <a:rPr lang="en-US"/>
              <a:pPr>
                <a:defRPr/>
              </a:pPr>
              <a:t>6/25/2010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C17DDD-87D5-490B-AD03-F07E5F51C81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B51288-6062-4289-9586-9C2A209E0EB6}" type="datetimeFigureOut">
              <a:rPr lang="en-US"/>
              <a:pPr>
                <a:defRPr/>
              </a:pPr>
              <a:t>6/25/2010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2B1CCD-7E4B-4ED6-866C-DBE507F86B6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B452A2-4584-4137-9A5A-7676312FC7D3}" type="datetimeFigureOut">
              <a:rPr lang="en-US"/>
              <a:pPr>
                <a:defRPr/>
              </a:pPr>
              <a:t>6/25/2010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6EBC31-8411-44D5-B9D9-F7DE3CAE998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BEFF4C8-8FAD-4AA6-AE33-EBE4C03EAEA9}" type="datetimeFigureOut">
              <a:rPr lang="en-US"/>
              <a:pPr>
                <a:defRPr/>
              </a:pPr>
              <a:t>6/25/2010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2B2417-DD5B-4A09-9E17-B0EFA4818B4A}" type="slidenum">
              <a:rPr lang="en-US"/>
              <a:pPr>
                <a:defRPr/>
              </a:pPr>
              <a:t>‹#›</a:t>
            </a:fld>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6C35-1085-4915-ACFC-23DC66949E14}" type="datetimeFigureOut">
              <a:rPr lang="en-US"/>
              <a:pPr>
                <a:defRPr/>
              </a:pPr>
              <a:t>6/25/2010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CAC17A-89E6-48BF-A6F2-645F0B07183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CAA8E2-1D4E-4926-BB1C-FBA6F3530C15}" type="datetimeFigureOut">
              <a:rPr lang="en-US"/>
              <a:pPr>
                <a:defRPr/>
              </a:pPr>
              <a:t>6/25/2010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02FC9C-F054-4BF9-BA9A-9598C651278C}"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91417C-9B31-479E-8194-FCD1508D7CF9}" type="datetimeFigureOut">
              <a:rPr lang="en-US"/>
              <a:pPr>
                <a:defRPr/>
              </a:pPr>
              <a:t>6/25/2010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09CEB6-05DB-4DE5-8150-47D2BD56FBB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A07DC1C8-B0F3-4660-835C-5FF6D89C4FCD}" type="datetimeFigureOut">
              <a:rPr lang="en-US"/>
              <a:pPr>
                <a:defRPr/>
              </a:pPr>
              <a:t>6/25/2010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603589D9-2939-429E-884A-35E12335E503}"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0D8202E0-67DC-41BE-9601-471989BB6F03}" type="datetimeFigureOut">
              <a:rPr lang="en-US"/>
              <a:pPr>
                <a:defRPr/>
              </a:pPr>
              <a:t>6/25/2010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CEF22CF2-5573-4E0D-9686-F2847D623B9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759BA0ED-1670-4BB1-91D7-FF597E0735F4}" type="datetimeFigureOut">
              <a:rPr lang="en-US"/>
              <a:pPr>
                <a:defRPr/>
              </a:pPr>
              <a:t>6/25/2010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3519E0B8-445E-4D6D-8C43-5A9E019738B1}"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F37F6653-1612-4B04-B847-BC20EA4892DC}" type="datetimeFigureOut">
              <a:rPr lang="en-US"/>
              <a:pPr>
                <a:defRPr/>
              </a:pPr>
              <a:t>6/25/2010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dirty="0">
                <a:latin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0D4E7D5F-89AB-423B-AE7A-B250039C171A}"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715DAF03-3488-4D05-9F9A-69F6A4893CC3}" type="datetimeFigureOut">
              <a:rPr lang="en-US"/>
              <a:pPr>
                <a:defRPr/>
              </a:pPr>
              <a:t>6/25/2010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dirty="0">
                <a:latin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A9BCD51C-08E6-4280-B429-757E79E36C8C}"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AC9DF8BE-822D-412F-8C4D-7DA7C83D8C5D}" type="datetimeFigureOut">
              <a:rPr lang="en-US"/>
              <a:pPr>
                <a:defRPr/>
              </a:pPr>
              <a:t>6/25/2010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dirty="0">
                <a:latin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4FC7465F-1F1B-43AE-8F49-547F88597650}"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40BB15D7-4233-47C2-AA23-E88FF29CE3E5}" type="datetimeFigureOut">
              <a:rPr lang="en-US"/>
              <a:pPr>
                <a:defRPr/>
              </a:pPr>
              <a:t>6/25/2010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dirty="0">
                <a:latin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4504A6D8-65BB-43D9-8731-6CDAD10D712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25A99C9-8CB4-462A-992F-0C9F553F8DCA}" type="datetimeFigureOut">
              <a:rPr lang="en-US"/>
              <a:pPr>
                <a:defRPr/>
              </a:pPr>
              <a:t>6/25/2010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5E5C60-CDA4-4F2F-B51C-7830FE0FDF21}" type="slidenum">
              <a:rPr lang="en-US"/>
              <a:pPr>
                <a:defRPr/>
              </a:pPr>
              <a:t>‹#›</a:t>
            </a:fld>
            <a:endParaRPr lang="en-US"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B0BA025B-4A82-48E0-8E4F-B07089BFD29A}" type="datetimeFigureOut">
              <a:rPr lang="en-US"/>
              <a:pPr>
                <a:defRPr/>
              </a:pPr>
              <a:t>6/25/2010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dirty="0">
                <a:latin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97311226-E9F7-4070-AA24-001EE4B1D6A4}"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1233AB09-4C88-4D98-BFE6-4CE054BDE21E}" type="datetimeFigureOut">
              <a:rPr lang="en-US"/>
              <a:pPr>
                <a:defRPr/>
              </a:pPr>
              <a:t>6/25/2010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dirty="0">
                <a:latin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EBF1D652-2589-4FFB-B0CA-15A47518307A}"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29358A48-A8BE-42DB-BCE2-F5ADC7D20DD8}" type="datetimeFigureOut">
              <a:rPr lang="en-US"/>
              <a:pPr>
                <a:defRPr/>
              </a:pPr>
              <a:t>6/25/2010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E2225810-741D-499B-99CD-E4216C307C9B}"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76BEF350-496C-4E04-92BF-F481A2A7EB8B}" type="datetimeFigureOut">
              <a:rPr lang="en-US"/>
              <a:pPr>
                <a:defRPr/>
              </a:pPr>
              <a:t>6/25/2010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3F537BC2-C87C-4D68-A0AA-B2D4EE89783A}"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554DE6-3682-45BC-B53D-D724267C1C94}" type="datetimeFigureOut">
              <a:rPr lang="en-US"/>
              <a:pPr>
                <a:defRPr/>
              </a:pPr>
              <a:t>6/25/2010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26218D-8422-405D-8C7E-0667363C8B94}"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41E5D6-F1E8-4445-80CD-3EE316366EE1}" type="datetimeFigureOut">
              <a:rPr lang="en-US"/>
              <a:pPr>
                <a:defRPr/>
              </a:pPr>
              <a:t>6/25/2010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1B79D8-F564-4827-BC01-7D76A3F982E9}"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8F7F7A-EFAB-4A9C-9C2F-B665EF546D6B}" type="datetimeFigureOut">
              <a:rPr lang="en-US"/>
              <a:pPr>
                <a:defRPr/>
              </a:pPr>
              <a:t>6/25/2010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3BCB1C-DA2E-4A1C-B2E3-A97B10004164}"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D8B2B3-F24A-4562-A6BC-B06F36B74569}" type="datetimeFigureOut">
              <a:rPr lang="en-US"/>
              <a:pPr>
                <a:defRPr/>
              </a:pPr>
              <a:t>6/25/2010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776257-7EBE-4326-A4B2-E96594BFC593}"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B5E470-77CE-40C2-8C68-AA52834CD448}" type="datetimeFigureOut">
              <a:rPr lang="en-US"/>
              <a:pPr>
                <a:defRPr/>
              </a:pPr>
              <a:t>6/25/2010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AB246D-FAC9-4ED9-83DA-4221AC020D51}"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7772260-3645-4F04-A90F-B72E65E73383}" type="datetimeFigureOut">
              <a:rPr lang="en-US"/>
              <a:pPr>
                <a:defRPr/>
              </a:pPr>
              <a:t>6/25/2010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F29D1E-BECE-48DA-88A4-7DFACD59148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C2E637C-93D6-4D68-9B41-922CFCD2F555}" type="datetimeFigureOut">
              <a:rPr lang="en-US"/>
              <a:pPr>
                <a:defRPr/>
              </a:pPr>
              <a:t>6/25/2010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024AB8A-41FA-4EDD-BEDA-59BD0B17EF25}" type="slidenum">
              <a:rPr lang="en-US"/>
              <a:pPr>
                <a:defRPr/>
              </a:pPr>
              <a:t>‹#›</a:t>
            </a:fld>
            <a:endParaRPr lang="en-US" dirty="0"/>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EB2E2B-2887-48C5-8901-D0C3969680BE}" type="datetimeFigureOut">
              <a:rPr lang="en-US"/>
              <a:pPr>
                <a:defRPr/>
              </a:pPr>
              <a:t>6/25/2010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16E987-FF8D-4791-A8E3-EEDFEFDD59E2}"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25DA61-DB1F-4AB7-BA70-301C132E5B45}" type="datetimeFigureOut">
              <a:rPr lang="en-US"/>
              <a:pPr>
                <a:defRPr/>
              </a:pPr>
              <a:t>6/25/2010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0F927F-7421-4F04-9774-7C4CF4806005}"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43DB54-D13B-493F-839B-153A78DE7FF3}" type="datetimeFigureOut">
              <a:rPr lang="en-US"/>
              <a:pPr>
                <a:defRPr/>
              </a:pPr>
              <a:t>6/25/2010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77C597-BE57-47D4-9A9A-4EF35767566F}"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B96B3A-7FA4-4482-AB1F-3F7826E9D2B1}" type="datetimeFigureOut">
              <a:rPr lang="en-US"/>
              <a:pPr>
                <a:defRPr/>
              </a:pPr>
              <a:t>6/25/2010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446A7-227D-41C9-B739-DB1E4B1CCAD2}"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E55291-2336-431C-B1A8-38D8F671A321}" type="datetimeFigureOut">
              <a:rPr lang="en-US"/>
              <a:pPr>
                <a:defRPr/>
              </a:pPr>
              <a:t>6/25/2010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9B1424-8E7C-48CF-8280-2F296FAFFC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B1C6046-AAA1-436C-BB89-CF61827F7B00}" type="datetimeFigureOut">
              <a:rPr lang="en-US"/>
              <a:pPr>
                <a:defRPr/>
              </a:pPr>
              <a:t>6/25/2010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B798849-9375-4A76-B747-A283C84C6139}" type="slidenum">
              <a:rPr lang="en-US"/>
              <a:pPr>
                <a:defRPr/>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22428C1-67DA-4DD3-8593-CB48CF8D332D}" type="datetimeFigureOut">
              <a:rPr lang="en-US"/>
              <a:pPr>
                <a:defRPr/>
              </a:pPr>
              <a:t>6/25/2010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95D37FC-5D9E-43D1-9779-C13087F4DBC4}" type="slidenum">
              <a:rPr lang="en-US"/>
              <a:pPr>
                <a:defRPr/>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1C33E1E-507A-4FEE-BE4A-254AB5871AF9}" type="datetimeFigureOut">
              <a:rPr lang="en-US"/>
              <a:pPr>
                <a:defRPr/>
              </a:pPr>
              <a:t>6/25/2010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485C882-09BC-4726-9597-301777F0AD48}" type="slidenum">
              <a:rPr lang="en-US"/>
              <a:pPr>
                <a:defRPr/>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2F38A7A-7A42-4729-878B-6FC341D9B992}" type="datetimeFigureOut">
              <a:rPr lang="en-US"/>
              <a:pPr>
                <a:defRPr/>
              </a:pPr>
              <a:t>6/25/2010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13E9229-1DFC-4C79-82E6-E362FADAACDB}" type="slidenum">
              <a:rPr lang="en-US"/>
              <a:pPr>
                <a:defRPr/>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9716DCC-6370-40EB-947D-3F61CE35596A}" type="datetimeFigureOut">
              <a:rPr lang="en-US"/>
              <a:pPr>
                <a:defRPr/>
              </a:pPr>
              <a:t>6/25/2010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0977B9B-7CF5-418B-8E4F-75033DA833C2}" type="slidenum">
              <a:rPr lang="en-US"/>
              <a:pPr>
                <a:defRPr/>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Background2.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6" name="Slide Number Placeholder 5"/>
          <p:cNvSpPr>
            <a:spLocks noGrp="1"/>
          </p:cNvSpPr>
          <p:nvPr>
            <p:ph type="sldNum" sz="quarter" idx="4"/>
          </p:nvPr>
        </p:nvSpPr>
        <p:spPr>
          <a:xfrm>
            <a:off x="0" y="6356350"/>
            <a:ext cx="91440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solidFill>
                <a:latin typeface="+mn-lt"/>
              </a:defRPr>
            </a:lvl1pPr>
          </a:lstStyle>
          <a:p>
            <a:pPr>
              <a:defRPr/>
            </a:pPr>
            <a:fld id="{95622C0D-7BAF-4C63-8A8F-DB3679C73EFE}" type="slidenum">
              <a:rPr lang="en-US"/>
              <a:pPr>
                <a:defRPr/>
              </a:pPr>
              <a:t>‹#›</a:t>
            </a:fld>
            <a:endParaRPr lang="en-US" dirty="0"/>
          </a:p>
        </p:txBody>
      </p:sp>
      <p:pic>
        <p:nvPicPr>
          <p:cNvPr id="1028" name="Picture 3" descr="Covanta transparancy.tif"/>
          <p:cNvPicPr>
            <a:picLocks noChangeAspect="1"/>
          </p:cNvPicPr>
          <p:nvPr/>
        </p:nvPicPr>
        <p:blipFill>
          <a:blip r:embed="rId14" cstate="print"/>
          <a:srcRect/>
          <a:stretch>
            <a:fillRect/>
          </a:stretch>
        </p:blipFill>
        <p:spPr bwMode="auto">
          <a:xfrm>
            <a:off x="7747000" y="6010275"/>
            <a:ext cx="1168400" cy="542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0E6C401D-F856-4AF0-A21C-47F97DECF0CB}" type="datetimeFigureOut">
              <a:rPr lang="en-US"/>
              <a:pPr>
                <a:defRPr/>
              </a:pPr>
              <a:t>6/25/2010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3588FED-6E9B-449C-A175-84D8922C330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FirstSlide8.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DA1E9133-33BB-4AF6-AAE7-EFBBD186BBC1}" type="datetimeFigureOut">
              <a:rPr lang="en-US"/>
              <a:pPr>
                <a:defRPr/>
              </a:pPr>
              <a:t>6/25/2010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A8AB4D32-BE3A-4B45-900A-5EB8386086F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Backgroun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0" y="3429000"/>
            <a:ext cx="6858000" cy="1754326"/>
          </a:xfrm>
          <a:prstGeom prst="rect">
            <a:avLst/>
          </a:prstGeom>
          <a:noFill/>
        </p:spPr>
        <p:txBody>
          <a:bodyPr>
            <a:spAutoFit/>
          </a:bodyPr>
          <a:lstStyle/>
          <a:p>
            <a:pPr algn="ctr">
              <a:lnSpc>
                <a:spcPct val="90000"/>
              </a:lnSpc>
              <a:defRPr/>
            </a:pPr>
            <a:r>
              <a:rPr lang="en-US" sz="3200" spc="-15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Covanta </a:t>
            </a:r>
            <a:endParaRPr lang="en-US" sz="3200" spc="-15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endParaRPr>
          </a:p>
          <a:p>
            <a:pPr algn="ctr">
              <a:lnSpc>
                <a:spcPct val="90000"/>
              </a:lnSpc>
              <a:defRPr/>
            </a:pPr>
            <a:r>
              <a:rPr lang="en-US" sz="3200" spc="-15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Energy from Waste</a:t>
            </a:r>
          </a:p>
          <a:p>
            <a:pPr algn="ctr">
              <a:lnSpc>
                <a:spcPct val="90000"/>
              </a:lnSpc>
              <a:defRPr/>
            </a:pPr>
            <a:r>
              <a:rPr lang="en-US" sz="3200" spc="-15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PPP Americas</a:t>
            </a:r>
          </a:p>
          <a:p>
            <a:pPr algn="ctr">
              <a:lnSpc>
                <a:spcPct val="90000"/>
              </a:lnSpc>
              <a:defRPr/>
            </a:pPr>
            <a:r>
              <a:rPr lang="en-US" sz="2400" spc="-15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May 2010</a:t>
            </a:r>
            <a:endParaRPr lang="en-US" sz="2400" spc="-15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229600" cy="838200"/>
          </a:xfrm>
        </p:spPr>
        <p:txBody>
          <a:bodyPr/>
          <a:lstStyle/>
          <a:p>
            <a:pPr algn="l">
              <a:defRPr/>
            </a:pPr>
            <a:r>
              <a:rPr lang="en-US" sz="3600" dirty="0" smtClean="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Why PPP’s?</a:t>
            </a:r>
            <a:endParaRPr lang="en-US" sz="3600" dirty="0">
              <a:solidFill>
                <a:srgbClr val="CE7019"/>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457200" y="2514600"/>
            <a:ext cx="8229600" cy="4525963"/>
          </a:xfrm>
        </p:spPr>
        <p:txBody>
          <a:bodyPr/>
          <a:lstStyle/>
          <a:p>
            <a:pPr>
              <a:buFont typeface="Arial" charset="0"/>
              <a:buChar char="•"/>
              <a:defRPr/>
            </a:pPr>
            <a:r>
              <a:rPr lang="en-US" sz="2400" dirty="0" smtClean="0">
                <a:latin typeface="Arial" pitchFamily="34" charset="0"/>
                <a:cs typeface="Arial" pitchFamily="34" charset="0"/>
              </a:rPr>
              <a:t>Design, construction and operational expertise are key factors.</a:t>
            </a:r>
          </a:p>
          <a:p>
            <a:pPr lvl="1">
              <a:buFont typeface="Arial" charset="0"/>
              <a:buChar char="–"/>
              <a:defRPr/>
            </a:pPr>
            <a:r>
              <a:rPr lang="en-US" sz="1600" i="1" dirty="0" smtClean="0">
                <a:solidFill>
                  <a:schemeClr val="bg1">
                    <a:lumMod val="50000"/>
                  </a:schemeClr>
                </a:solidFill>
                <a:latin typeface="Arial" pitchFamily="34" charset="0"/>
                <a:cs typeface="Arial" pitchFamily="34" charset="0"/>
              </a:rPr>
              <a:t>We have built 20+ plants on time and on budget.</a:t>
            </a:r>
          </a:p>
          <a:p>
            <a:pPr lvl="1">
              <a:buFont typeface="Arial" charset="0"/>
              <a:buChar char="–"/>
              <a:defRPr/>
            </a:pPr>
            <a:r>
              <a:rPr lang="en-US" sz="1600" i="1" dirty="0" smtClean="0">
                <a:solidFill>
                  <a:schemeClr val="bg1">
                    <a:lumMod val="50000"/>
                  </a:schemeClr>
                </a:solidFill>
                <a:latin typeface="Arial" pitchFamily="34" charset="0"/>
                <a:cs typeface="Arial" pitchFamily="34" charset="0"/>
              </a:rPr>
              <a:t>With a staff of operational support engineers with ensure safety, environmental compliance and performance.</a:t>
            </a:r>
          </a:p>
          <a:p>
            <a:pPr>
              <a:buFont typeface="Arial" charset="0"/>
              <a:buChar char="•"/>
              <a:defRPr/>
            </a:pPr>
            <a:r>
              <a:rPr lang="en-US" sz="2400" dirty="0" smtClean="0">
                <a:latin typeface="Arial" pitchFamily="34" charset="0"/>
                <a:cs typeface="Arial" pitchFamily="34" charset="0"/>
              </a:rPr>
              <a:t>Long term price stability to Public Entities.</a:t>
            </a:r>
          </a:p>
          <a:p>
            <a:pPr lvl="1">
              <a:buFont typeface="Arial" charset="0"/>
              <a:buChar char="–"/>
              <a:defRPr/>
            </a:pPr>
            <a:r>
              <a:rPr lang="en-US" sz="1600" i="1" dirty="0" smtClean="0">
                <a:solidFill>
                  <a:schemeClr val="bg1">
                    <a:lumMod val="50000"/>
                  </a:schemeClr>
                </a:solidFill>
                <a:latin typeface="Arial" pitchFamily="34" charset="0"/>
                <a:cs typeface="Arial" pitchFamily="34" charset="0"/>
              </a:rPr>
              <a:t>Contract structures provide for stable prices over the term of the contract subject only to normal escalation provisions</a:t>
            </a:r>
          </a:p>
          <a:p>
            <a:pPr>
              <a:buFont typeface="Arial" charset="0"/>
              <a:buChar char="•"/>
              <a:defRPr/>
            </a:pPr>
            <a:r>
              <a:rPr lang="en-US" sz="2400" dirty="0" smtClean="0"/>
              <a:t>Public Entity involvement allows for public policy to be implemented and managed.</a:t>
            </a:r>
          </a:p>
          <a:p>
            <a:pPr>
              <a:buFont typeface="Arial" charset="0"/>
              <a:buChar char="•"/>
              <a:defRPr/>
            </a:pPr>
            <a:endParaRPr lang="en-US" sz="2000" dirty="0" smtClean="0"/>
          </a:p>
          <a:p>
            <a:pPr lvl="1">
              <a:buFont typeface="Arial" charset="0"/>
              <a:buChar char="–"/>
              <a:defRPr/>
            </a:pPr>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lstStyle/>
          <a:p>
            <a:pPr algn="l">
              <a:defRPr/>
            </a:pPr>
            <a:r>
              <a:rPr lang="en-US" sz="3600" dirty="0" smtClean="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PPP Contract Structures</a:t>
            </a:r>
            <a:endParaRPr lang="en-US" sz="3600" dirty="0">
              <a:solidFill>
                <a:srgbClr val="F68E38"/>
              </a:solidFill>
              <a:effectLst>
                <a:outerShdw blurRad="38100" dist="38100" dir="2700000" algn="tl">
                  <a:srgbClr val="000000">
                    <a:alpha val="43137"/>
                  </a:srgbClr>
                </a:outerShdw>
              </a:effectLst>
              <a:latin typeface="Arial Black" pitchFamily="34" charset="0"/>
            </a:endParaRPr>
          </a:p>
        </p:txBody>
      </p:sp>
      <p:pic>
        <p:nvPicPr>
          <p:cNvPr id="37891" name="Picture 1" descr="Pages from ppp_en.jpg"/>
          <p:cNvPicPr>
            <a:picLocks noGrp="1" noChangeAspect="1"/>
          </p:cNvPicPr>
          <p:nvPr>
            <p:ph idx="1"/>
          </p:nvPr>
        </p:nvPicPr>
        <p:blipFill>
          <a:blip r:embed="rId2" cstate="print"/>
          <a:srcRect l="7071" t="14444" r="7069" b="13333"/>
          <a:stretch>
            <a:fillRect/>
          </a:stretch>
        </p:blipFill>
        <p:spPr bwMode="auto">
          <a:xfrm>
            <a:off x="228600" y="2286000"/>
            <a:ext cx="8458200" cy="3733800"/>
          </a:xfrm>
          <a:noFill/>
          <a:ln>
            <a:miter lim="800000"/>
            <a:headEnd/>
            <a:tailEnd/>
          </a:ln>
        </p:spPr>
      </p:pic>
      <p:sp>
        <p:nvSpPr>
          <p:cNvPr id="37892" name="TextBox 4"/>
          <p:cNvSpPr txBox="1">
            <a:spLocks noChangeArrowheads="1"/>
          </p:cNvSpPr>
          <p:nvPr/>
        </p:nvSpPr>
        <p:spPr bwMode="auto">
          <a:xfrm>
            <a:off x="533400" y="6324600"/>
            <a:ext cx="5410200" cy="246063"/>
          </a:xfrm>
          <a:prstGeom prst="rect">
            <a:avLst/>
          </a:prstGeom>
          <a:noFill/>
          <a:ln w="9525">
            <a:noFill/>
            <a:miter lim="800000"/>
            <a:headEnd/>
            <a:tailEnd/>
          </a:ln>
        </p:spPr>
        <p:txBody>
          <a:bodyPr>
            <a:spAutoFit/>
          </a:bodyPr>
          <a:lstStyle/>
          <a:p>
            <a:r>
              <a:rPr lang="en-US" sz="1000"/>
              <a:t>From “</a:t>
            </a:r>
            <a:r>
              <a:rPr lang="en-US" sz="1000" i="1"/>
              <a:t>Guidelines for Successful Public-Private Partnerships</a:t>
            </a:r>
            <a:r>
              <a:rPr lang="en-US" sz="1000"/>
              <a:t>” EU Commission March 2003</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2286000"/>
            <a:ext cx="7772400" cy="4108450"/>
          </a:xfrm>
          <a:prstGeom prst="rect">
            <a:avLst/>
          </a:prstGeom>
        </p:spPr>
        <p:txBody>
          <a:bodyPr>
            <a:spAutoFit/>
          </a:bodyPr>
          <a:lstStyle/>
          <a:p>
            <a:pPr>
              <a:defRPr/>
            </a:pPr>
            <a:endParaRPr lang="en-US" b="1" dirty="0">
              <a:latin typeface="Arial" charset="0"/>
            </a:endParaRPr>
          </a:p>
          <a:p>
            <a:pPr lvl="1">
              <a:defRPr/>
            </a:pPr>
            <a:r>
              <a:rPr lang="en-US" dirty="0">
                <a:latin typeface="Arial" charset="0"/>
              </a:rPr>
              <a:t>• </a:t>
            </a:r>
            <a:r>
              <a:rPr lang="en-US" sz="2000" b="1" dirty="0">
                <a:latin typeface="Arial" charset="0"/>
              </a:rPr>
              <a:t>Tip fee – 13 </a:t>
            </a:r>
            <a:r>
              <a:rPr lang="en-US" sz="2000" b="1" dirty="0">
                <a:latin typeface="Arial" charset="0"/>
              </a:rPr>
              <a:t>Facilities</a:t>
            </a:r>
          </a:p>
          <a:p>
            <a:pPr lvl="2">
              <a:defRPr/>
            </a:pPr>
            <a:r>
              <a:rPr lang="en-US" dirty="0">
                <a:solidFill>
                  <a:schemeClr val="bg1">
                    <a:lumMod val="50000"/>
                  </a:schemeClr>
                </a:solidFill>
                <a:latin typeface="Arial" charset="0"/>
              </a:rPr>
              <a:t>– </a:t>
            </a:r>
            <a:r>
              <a:rPr lang="en-US" sz="1500" b="1" i="1" dirty="0">
                <a:solidFill>
                  <a:schemeClr val="bg1">
                    <a:lumMod val="50000"/>
                  </a:schemeClr>
                </a:solidFill>
                <a:latin typeface="Arial" charset="0"/>
              </a:rPr>
              <a:t>Vast majority of the facilities owned by Covanta</a:t>
            </a:r>
          </a:p>
          <a:p>
            <a:pPr lvl="2">
              <a:defRPr/>
            </a:pPr>
            <a:r>
              <a:rPr lang="en-US" sz="1500" i="1" dirty="0">
                <a:solidFill>
                  <a:schemeClr val="bg1">
                    <a:lumMod val="50000"/>
                  </a:schemeClr>
                </a:solidFill>
                <a:latin typeface="Arial" charset="0"/>
              </a:rPr>
              <a:t>– </a:t>
            </a:r>
            <a:r>
              <a:rPr lang="en-US" sz="1500" b="1" i="1" dirty="0">
                <a:solidFill>
                  <a:schemeClr val="bg1">
                    <a:lumMod val="50000"/>
                  </a:schemeClr>
                </a:solidFill>
                <a:latin typeface="Arial" charset="0"/>
              </a:rPr>
              <a:t>Covanta </a:t>
            </a:r>
            <a:r>
              <a:rPr lang="en-US" sz="1500" b="1" i="1" dirty="0">
                <a:solidFill>
                  <a:schemeClr val="bg1">
                    <a:lumMod val="50000"/>
                  </a:schemeClr>
                </a:solidFill>
                <a:latin typeface="Arial" charset="0"/>
              </a:rPr>
              <a:t>receives per ton fee</a:t>
            </a:r>
          </a:p>
          <a:p>
            <a:pPr lvl="2">
              <a:defRPr/>
            </a:pPr>
            <a:r>
              <a:rPr lang="en-US" sz="1500" i="1" dirty="0">
                <a:solidFill>
                  <a:schemeClr val="bg1">
                    <a:lumMod val="50000"/>
                  </a:schemeClr>
                </a:solidFill>
                <a:latin typeface="Arial" charset="0"/>
              </a:rPr>
              <a:t>– </a:t>
            </a:r>
            <a:r>
              <a:rPr lang="en-US" sz="1500" b="1" i="1" dirty="0">
                <a:solidFill>
                  <a:schemeClr val="bg1">
                    <a:lumMod val="50000"/>
                  </a:schemeClr>
                </a:solidFill>
                <a:latin typeface="Arial" charset="0"/>
              </a:rPr>
              <a:t>Typically </a:t>
            </a:r>
            <a:r>
              <a:rPr lang="en-US" sz="1500" b="1" i="1" dirty="0">
                <a:solidFill>
                  <a:schemeClr val="bg1">
                    <a:lumMod val="50000"/>
                  </a:schemeClr>
                </a:solidFill>
                <a:latin typeface="Arial" charset="0"/>
              </a:rPr>
              <a:t>collect 100% of energy revenue and responsible for</a:t>
            </a:r>
          </a:p>
          <a:p>
            <a:pPr lvl="3">
              <a:defRPr/>
            </a:pPr>
            <a:r>
              <a:rPr lang="en-US" sz="1500" b="1" i="1" dirty="0">
                <a:solidFill>
                  <a:schemeClr val="bg1">
                    <a:lumMod val="50000"/>
                  </a:schemeClr>
                </a:solidFill>
                <a:latin typeface="Arial" charset="0"/>
              </a:rPr>
              <a:t>project </a:t>
            </a:r>
            <a:r>
              <a:rPr lang="en-US" sz="1500" b="1" i="1" dirty="0">
                <a:solidFill>
                  <a:schemeClr val="bg1">
                    <a:lumMod val="50000"/>
                  </a:schemeClr>
                </a:solidFill>
                <a:latin typeface="Arial" charset="0"/>
              </a:rPr>
              <a:t>debt service and all other </a:t>
            </a:r>
            <a:r>
              <a:rPr lang="en-US" sz="1500" b="1" i="1" dirty="0">
                <a:solidFill>
                  <a:schemeClr val="bg1">
                    <a:lumMod val="50000"/>
                  </a:schemeClr>
                </a:solidFill>
                <a:latin typeface="Arial" charset="0"/>
              </a:rPr>
              <a:t>costs</a:t>
            </a:r>
          </a:p>
          <a:p>
            <a:pPr lvl="2">
              <a:defRPr/>
            </a:pPr>
            <a:endParaRPr lang="en-US" sz="1400" b="1" dirty="0">
              <a:latin typeface="Arial" charset="0"/>
            </a:endParaRPr>
          </a:p>
          <a:p>
            <a:pPr lvl="1">
              <a:defRPr/>
            </a:pPr>
            <a:r>
              <a:rPr lang="en-US" dirty="0">
                <a:latin typeface="Arial" charset="0"/>
              </a:rPr>
              <a:t>• </a:t>
            </a:r>
            <a:r>
              <a:rPr lang="en-US" sz="2000" b="1" dirty="0">
                <a:latin typeface="Arial" charset="0"/>
              </a:rPr>
              <a:t>Service Fee – 11 Covanta Owned/Operated Facilities</a:t>
            </a:r>
          </a:p>
          <a:p>
            <a:pPr lvl="2">
              <a:defRPr/>
            </a:pPr>
            <a:r>
              <a:rPr lang="en-US" dirty="0">
                <a:solidFill>
                  <a:schemeClr val="bg1">
                    <a:lumMod val="50000"/>
                  </a:schemeClr>
                </a:solidFill>
                <a:latin typeface="Arial" charset="0"/>
              </a:rPr>
              <a:t>– </a:t>
            </a:r>
            <a:r>
              <a:rPr lang="en-US" sz="1400" b="1" i="1" dirty="0">
                <a:solidFill>
                  <a:schemeClr val="bg1">
                    <a:lumMod val="50000"/>
                  </a:schemeClr>
                </a:solidFill>
                <a:latin typeface="Arial" charset="0"/>
              </a:rPr>
              <a:t>Annual service fee to operate and maintain facility</a:t>
            </a:r>
          </a:p>
          <a:p>
            <a:pPr lvl="2">
              <a:defRPr/>
            </a:pPr>
            <a:r>
              <a:rPr lang="en-US" sz="1400" i="1" dirty="0">
                <a:solidFill>
                  <a:schemeClr val="bg1">
                    <a:lumMod val="50000"/>
                  </a:schemeClr>
                </a:solidFill>
                <a:latin typeface="Arial" charset="0"/>
              </a:rPr>
              <a:t>– </a:t>
            </a:r>
            <a:r>
              <a:rPr lang="en-US" sz="1400" b="1" i="1" dirty="0">
                <a:solidFill>
                  <a:schemeClr val="bg1">
                    <a:lumMod val="50000"/>
                  </a:schemeClr>
                </a:solidFill>
                <a:latin typeface="Arial" charset="0"/>
              </a:rPr>
              <a:t>Production incentives plus percentage of energy revenue</a:t>
            </a:r>
          </a:p>
          <a:p>
            <a:pPr lvl="2">
              <a:defRPr/>
            </a:pPr>
            <a:r>
              <a:rPr lang="en-US" sz="1400" i="1" dirty="0">
                <a:solidFill>
                  <a:schemeClr val="bg1">
                    <a:lumMod val="50000"/>
                  </a:schemeClr>
                </a:solidFill>
                <a:latin typeface="Arial" charset="0"/>
              </a:rPr>
              <a:t>– </a:t>
            </a:r>
            <a:r>
              <a:rPr lang="en-US" sz="1400" b="1" i="1" dirty="0">
                <a:solidFill>
                  <a:schemeClr val="bg1">
                    <a:lumMod val="50000"/>
                  </a:schemeClr>
                </a:solidFill>
                <a:latin typeface="Arial" charset="0"/>
              </a:rPr>
              <a:t>Project debt service and other cost pass-throughs to client</a:t>
            </a:r>
          </a:p>
          <a:p>
            <a:pPr lvl="2">
              <a:defRPr/>
            </a:pPr>
            <a:r>
              <a:rPr lang="en-US" sz="1400" i="1" dirty="0">
                <a:solidFill>
                  <a:schemeClr val="bg1">
                    <a:lumMod val="50000"/>
                  </a:schemeClr>
                </a:solidFill>
                <a:latin typeface="Arial" charset="0"/>
              </a:rPr>
              <a:t>– </a:t>
            </a:r>
            <a:r>
              <a:rPr lang="en-US" sz="1400" b="1" i="1" dirty="0">
                <a:solidFill>
                  <a:schemeClr val="bg1">
                    <a:lumMod val="50000"/>
                  </a:schemeClr>
                </a:solidFill>
                <a:latin typeface="Arial" charset="0"/>
              </a:rPr>
              <a:t>Facility capacity dedicated to one </a:t>
            </a:r>
            <a:r>
              <a:rPr lang="en-US" sz="1400" b="1" i="1" dirty="0">
                <a:solidFill>
                  <a:schemeClr val="bg1">
                    <a:lumMod val="50000"/>
                  </a:schemeClr>
                </a:solidFill>
                <a:latin typeface="Arial" charset="0"/>
              </a:rPr>
              <a:t>client</a:t>
            </a:r>
          </a:p>
          <a:p>
            <a:pPr lvl="2">
              <a:defRPr/>
            </a:pPr>
            <a:endParaRPr lang="en-US" sz="1400" b="1" dirty="0">
              <a:latin typeface="Arial" charset="0"/>
            </a:endParaRPr>
          </a:p>
          <a:p>
            <a:pPr lvl="1">
              <a:defRPr/>
            </a:pPr>
            <a:r>
              <a:rPr lang="en-US" sz="2000" dirty="0">
                <a:latin typeface="Arial" charset="0"/>
              </a:rPr>
              <a:t>• </a:t>
            </a:r>
            <a:r>
              <a:rPr lang="en-US" sz="2000" b="1" dirty="0">
                <a:latin typeface="Arial" charset="0"/>
              </a:rPr>
              <a:t>Service Fee - </a:t>
            </a:r>
            <a:r>
              <a:rPr lang="en-US" sz="2000" b="1" dirty="0">
                <a:latin typeface="Arial" charset="0"/>
              </a:rPr>
              <a:t>17 </a:t>
            </a:r>
            <a:r>
              <a:rPr lang="en-US" sz="2000" b="1" dirty="0">
                <a:latin typeface="Arial" charset="0"/>
              </a:rPr>
              <a:t>Covanta Operated Facilities</a:t>
            </a:r>
          </a:p>
          <a:p>
            <a:pPr lvl="2">
              <a:defRPr/>
            </a:pPr>
            <a:r>
              <a:rPr lang="en-US" dirty="0">
                <a:solidFill>
                  <a:schemeClr val="bg1">
                    <a:lumMod val="50000"/>
                  </a:schemeClr>
                </a:solidFill>
                <a:latin typeface="Arial" charset="0"/>
              </a:rPr>
              <a:t>– </a:t>
            </a:r>
            <a:r>
              <a:rPr lang="en-US" sz="1400" b="1" i="1" dirty="0">
                <a:solidFill>
                  <a:schemeClr val="bg1">
                    <a:lumMod val="50000"/>
                  </a:schemeClr>
                </a:solidFill>
                <a:latin typeface="Arial" charset="0"/>
              </a:rPr>
              <a:t>Annual service fee to operate and maintain facility</a:t>
            </a:r>
          </a:p>
          <a:p>
            <a:pPr lvl="2">
              <a:defRPr/>
            </a:pPr>
            <a:r>
              <a:rPr lang="en-US" sz="1400" i="1" dirty="0">
                <a:solidFill>
                  <a:schemeClr val="bg1">
                    <a:lumMod val="50000"/>
                  </a:schemeClr>
                </a:solidFill>
                <a:latin typeface="Arial" charset="0"/>
              </a:rPr>
              <a:t>– </a:t>
            </a:r>
            <a:r>
              <a:rPr lang="en-US" sz="1400" b="1" i="1" dirty="0">
                <a:solidFill>
                  <a:schemeClr val="bg1">
                    <a:lumMod val="50000"/>
                  </a:schemeClr>
                </a:solidFill>
                <a:latin typeface="Arial" charset="0"/>
              </a:rPr>
              <a:t>Production incentives plus percentage of energy revenue</a:t>
            </a:r>
            <a:endParaRPr lang="en-US" sz="1400" i="1" dirty="0">
              <a:solidFill>
                <a:schemeClr val="bg1">
                  <a:lumMod val="50000"/>
                </a:schemeClr>
              </a:solidFill>
              <a:latin typeface="Arial" charset="0"/>
            </a:endParaRPr>
          </a:p>
        </p:txBody>
      </p:sp>
      <p:sp>
        <p:nvSpPr>
          <p:cNvPr id="6" name="Content Placeholder 4"/>
          <p:cNvSpPr>
            <a:spLocks noGrp="1"/>
          </p:cNvSpPr>
          <p:nvPr>
            <p:ph type="title"/>
          </p:nvPr>
        </p:nvSpPr>
        <p:spPr>
          <a:xfrm>
            <a:off x="304800" y="1676400"/>
            <a:ext cx="8229600" cy="762000"/>
          </a:xfrm>
        </p:spPr>
        <p:txBody>
          <a:bodyPr/>
          <a:lstStyle/>
          <a:p>
            <a:pPr algn="l">
              <a:defRPr/>
            </a:pPr>
            <a:r>
              <a:rPr lang="en-US" sz="3600" dirty="0" smtClean="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Covanta Project Structures</a:t>
            </a:r>
            <a:endParaRPr lang="en-US" sz="36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229600" cy="685800"/>
          </a:xfrm>
        </p:spPr>
        <p:txBody>
          <a:bodyPr/>
          <a:lstStyle/>
          <a:p>
            <a:pPr algn="l">
              <a:defRPr/>
            </a:pPr>
            <a:r>
              <a:rPr lang="en-US" sz="3600" dirty="0" smtClean="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Typical Service Fee Contract</a:t>
            </a:r>
            <a:endParaRPr lang="en-US" sz="3600" dirty="0"/>
          </a:p>
        </p:txBody>
      </p:sp>
      <p:sp>
        <p:nvSpPr>
          <p:cNvPr id="3" name="Content Placeholder 2"/>
          <p:cNvSpPr>
            <a:spLocks noGrp="1"/>
          </p:cNvSpPr>
          <p:nvPr>
            <p:ph idx="1"/>
          </p:nvPr>
        </p:nvSpPr>
        <p:spPr>
          <a:xfrm>
            <a:off x="457200" y="2438400"/>
            <a:ext cx="8229600" cy="3306763"/>
          </a:xfrm>
        </p:spPr>
        <p:txBody>
          <a:bodyPr/>
          <a:lstStyle/>
          <a:p>
            <a:pPr>
              <a:lnSpc>
                <a:spcPct val="80000"/>
              </a:lnSpc>
              <a:buFont typeface="Arial" charset="0"/>
              <a:buChar char="•"/>
              <a:defRPr/>
            </a:pPr>
            <a:r>
              <a:rPr lang="en-US" sz="2000" dirty="0" smtClean="0">
                <a:latin typeface="Arial" pitchFamily="34" charset="0"/>
                <a:cs typeface="Arial" pitchFamily="34" charset="0"/>
              </a:rPr>
              <a:t>Municipal clients are generally responsible for waste delivery and ash disposal as well as payment of:</a:t>
            </a:r>
          </a:p>
          <a:p>
            <a:pPr lvl="1">
              <a:lnSpc>
                <a:spcPct val="80000"/>
              </a:lnSpc>
              <a:buFont typeface="Arial" charset="0"/>
              <a:buChar char="–"/>
              <a:defRPr/>
            </a:pPr>
            <a:r>
              <a:rPr lang="en-US" sz="1500" i="1" dirty="0" smtClean="0">
                <a:solidFill>
                  <a:schemeClr val="bg1">
                    <a:lumMod val="50000"/>
                  </a:schemeClr>
                </a:solidFill>
                <a:latin typeface="Arial" pitchFamily="34" charset="0"/>
                <a:cs typeface="Arial" pitchFamily="34" charset="0"/>
              </a:rPr>
              <a:t>Fixed operations and maintenance fee adjusted annually for inflation</a:t>
            </a:r>
          </a:p>
          <a:p>
            <a:pPr lvl="1">
              <a:lnSpc>
                <a:spcPct val="80000"/>
              </a:lnSpc>
              <a:buFont typeface="Arial" charset="0"/>
              <a:buChar char="–"/>
              <a:defRPr/>
            </a:pPr>
            <a:r>
              <a:rPr lang="en-US" sz="1500" i="1" dirty="0" smtClean="0">
                <a:solidFill>
                  <a:schemeClr val="bg1">
                    <a:lumMod val="50000"/>
                  </a:schemeClr>
                </a:solidFill>
                <a:latin typeface="Arial" pitchFamily="34" charset="0"/>
                <a:cs typeface="Arial" pitchFamily="34" charset="0"/>
              </a:rPr>
              <a:t>Debt service principal and interest </a:t>
            </a:r>
          </a:p>
          <a:p>
            <a:pPr lvl="1">
              <a:lnSpc>
                <a:spcPct val="80000"/>
              </a:lnSpc>
              <a:buFont typeface="Arial" charset="0"/>
              <a:buChar char="–"/>
              <a:defRPr/>
            </a:pPr>
            <a:r>
              <a:rPr lang="en-US" sz="1500" i="1" dirty="0" smtClean="0">
                <a:solidFill>
                  <a:schemeClr val="bg1">
                    <a:lumMod val="50000"/>
                  </a:schemeClr>
                </a:solidFill>
                <a:latin typeface="Arial" pitchFamily="34" charset="0"/>
                <a:cs typeface="Arial" pitchFamily="34" charset="0"/>
              </a:rPr>
              <a:t>Pass through costs for certain commodity items</a:t>
            </a:r>
          </a:p>
          <a:p>
            <a:pPr lvl="1">
              <a:lnSpc>
                <a:spcPct val="80000"/>
              </a:lnSpc>
              <a:buFont typeface="Arial" charset="0"/>
              <a:buChar char="–"/>
              <a:defRPr/>
            </a:pPr>
            <a:r>
              <a:rPr lang="en-US" sz="1500" i="1" dirty="0" smtClean="0">
                <a:solidFill>
                  <a:schemeClr val="bg1">
                    <a:lumMod val="50000"/>
                  </a:schemeClr>
                </a:solidFill>
                <a:latin typeface="Arial" pitchFamily="34" charset="0"/>
                <a:cs typeface="Arial" pitchFamily="34" charset="0"/>
              </a:rPr>
              <a:t>Effects of force majeure or change in law</a:t>
            </a:r>
          </a:p>
          <a:p>
            <a:pPr lvl="1">
              <a:lnSpc>
                <a:spcPct val="80000"/>
              </a:lnSpc>
              <a:buFont typeface="Arial" charset="0"/>
              <a:buChar char="–"/>
              <a:defRPr/>
            </a:pPr>
            <a:r>
              <a:rPr lang="en-US" sz="1500" i="1" dirty="0" smtClean="0">
                <a:solidFill>
                  <a:schemeClr val="bg1">
                    <a:lumMod val="50000"/>
                  </a:schemeClr>
                </a:solidFill>
                <a:latin typeface="Arial" pitchFamily="34" charset="0"/>
                <a:cs typeface="Arial" pitchFamily="34" charset="0"/>
              </a:rPr>
              <a:t>Incentive fees for exceeding performance criteria</a:t>
            </a:r>
            <a:endParaRPr lang="en-US" sz="1600" i="1" dirty="0" smtClean="0">
              <a:solidFill>
                <a:schemeClr val="bg1">
                  <a:lumMod val="50000"/>
                </a:schemeClr>
              </a:solidFill>
              <a:latin typeface="Arial" pitchFamily="34" charset="0"/>
              <a:cs typeface="Arial" pitchFamily="34" charset="0"/>
            </a:endParaRPr>
          </a:p>
          <a:p>
            <a:pPr>
              <a:lnSpc>
                <a:spcPct val="80000"/>
              </a:lnSpc>
              <a:buFont typeface="Arial" charset="0"/>
              <a:buChar char="•"/>
              <a:defRPr/>
            </a:pPr>
            <a:endParaRPr lang="en-US" sz="800" i="1" u="sng" dirty="0" smtClean="0"/>
          </a:p>
          <a:p>
            <a:pPr>
              <a:lnSpc>
                <a:spcPct val="80000"/>
              </a:lnSpc>
              <a:buFont typeface="Arial" charset="0"/>
              <a:buChar char="•"/>
              <a:defRPr/>
            </a:pPr>
            <a:r>
              <a:rPr lang="en-US" sz="2000" dirty="0" smtClean="0">
                <a:latin typeface="Arial" pitchFamily="34" charset="0"/>
                <a:cs typeface="Arial" pitchFamily="34" charset="0"/>
              </a:rPr>
              <a:t>Covanta responsible for operating and maintaining facility in accordance with contract standards, including:</a:t>
            </a:r>
          </a:p>
          <a:p>
            <a:pPr lvl="1">
              <a:lnSpc>
                <a:spcPct val="80000"/>
              </a:lnSpc>
              <a:buFont typeface="Arial" charset="0"/>
              <a:buChar char="–"/>
              <a:defRPr/>
            </a:pPr>
            <a:r>
              <a:rPr lang="en-US" sz="1500" i="1" dirty="0" smtClean="0">
                <a:solidFill>
                  <a:schemeClr val="bg1">
                    <a:lumMod val="50000"/>
                  </a:schemeClr>
                </a:solidFill>
              </a:rPr>
              <a:t>Environmental compliance</a:t>
            </a:r>
          </a:p>
          <a:p>
            <a:pPr lvl="1">
              <a:lnSpc>
                <a:spcPct val="80000"/>
              </a:lnSpc>
              <a:buFont typeface="Arial" charset="0"/>
              <a:buChar char="–"/>
              <a:defRPr/>
            </a:pPr>
            <a:r>
              <a:rPr lang="en-US" sz="1500" i="1" dirty="0" smtClean="0">
                <a:solidFill>
                  <a:schemeClr val="bg1">
                    <a:lumMod val="50000"/>
                  </a:schemeClr>
                </a:solidFill>
              </a:rPr>
              <a:t>Minimum level of waste processing </a:t>
            </a:r>
          </a:p>
          <a:p>
            <a:pPr lvl="1">
              <a:lnSpc>
                <a:spcPct val="80000"/>
              </a:lnSpc>
              <a:buFont typeface="Arial" charset="0"/>
              <a:buChar char="–"/>
              <a:defRPr/>
            </a:pPr>
            <a:r>
              <a:rPr lang="en-US" sz="1500" i="1" dirty="0" smtClean="0">
                <a:solidFill>
                  <a:schemeClr val="bg1">
                    <a:lumMod val="50000"/>
                  </a:schemeClr>
                </a:solidFill>
              </a:rPr>
              <a:t>Minimum level of energy sold</a:t>
            </a:r>
          </a:p>
          <a:p>
            <a:pPr lvl="1">
              <a:lnSpc>
                <a:spcPct val="80000"/>
              </a:lnSpc>
              <a:buFont typeface="Arial" charset="0"/>
              <a:buChar char="–"/>
              <a:defRPr/>
            </a:pPr>
            <a:endParaRPr lang="en-US" sz="1500" dirty="0" smtClean="0"/>
          </a:p>
          <a:p>
            <a:pPr>
              <a:lnSpc>
                <a:spcPct val="80000"/>
              </a:lnSpc>
              <a:buFont typeface="Arial" charset="0"/>
              <a:buChar char="•"/>
              <a:defRPr/>
            </a:pPr>
            <a:r>
              <a:rPr lang="en-US" sz="2000" dirty="0" smtClean="0">
                <a:latin typeface="Arial" pitchFamily="34" charset="0"/>
                <a:cs typeface="Arial" pitchFamily="34" charset="0"/>
              </a:rPr>
              <a:t>Facility energy revenue is typically shared, usually 90% to the client community and 10% to Covanta</a:t>
            </a:r>
          </a:p>
          <a:p>
            <a:pPr>
              <a:buFont typeface="Arial" charset="0"/>
              <a:buChar char="•"/>
              <a:defRPr/>
            </a:pPr>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229600" cy="685800"/>
          </a:xfrm>
        </p:spPr>
        <p:txBody>
          <a:bodyPr/>
          <a:lstStyle/>
          <a:p>
            <a:pPr algn="l">
              <a:defRPr/>
            </a:pPr>
            <a:r>
              <a:rPr lang="en-US" sz="3600" dirty="0" smtClean="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Typical Tip Fee Contract</a:t>
            </a:r>
            <a:endParaRPr lang="en-US" sz="3600" dirty="0"/>
          </a:p>
        </p:txBody>
      </p:sp>
      <p:sp>
        <p:nvSpPr>
          <p:cNvPr id="3" name="Content Placeholder 2"/>
          <p:cNvSpPr>
            <a:spLocks noGrp="1"/>
          </p:cNvSpPr>
          <p:nvPr>
            <p:ph idx="1"/>
          </p:nvPr>
        </p:nvSpPr>
        <p:spPr>
          <a:xfrm>
            <a:off x="457200" y="2286000"/>
            <a:ext cx="8229600" cy="3154363"/>
          </a:xfrm>
        </p:spPr>
        <p:txBody>
          <a:bodyPr/>
          <a:lstStyle/>
          <a:p>
            <a:pPr>
              <a:buFont typeface="Arial" charset="0"/>
              <a:buChar char="•"/>
              <a:defRPr/>
            </a:pPr>
            <a:r>
              <a:rPr lang="en-US" sz="2000" dirty="0" smtClean="0">
                <a:latin typeface="Arial" pitchFamily="34" charset="0"/>
                <a:cs typeface="Arial" pitchFamily="34" charset="0"/>
              </a:rPr>
              <a:t>Covanta is paid a price per ton of waste delivered to the facility</a:t>
            </a:r>
          </a:p>
          <a:p>
            <a:pPr lvl="1">
              <a:buFont typeface="Arial" charset="0"/>
              <a:buChar char="–"/>
              <a:defRPr/>
            </a:pPr>
            <a:r>
              <a:rPr lang="en-US" sz="1500" i="1" dirty="0" smtClean="0">
                <a:solidFill>
                  <a:schemeClr val="bg1">
                    <a:lumMod val="50000"/>
                  </a:schemeClr>
                </a:solidFill>
                <a:latin typeface="Arial" pitchFamily="34" charset="0"/>
                <a:cs typeface="Arial" pitchFamily="34" charset="0"/>
              </a:rPr>
              <a:t>Usually includes escalation adjustment</a:t>
            </a:r>
          </a:p>
          <a:p>
            <a:pPr lvl="1">
              <a:buFont typeface="Arial" charset="0"/>
              <a:buChar char="–"/>
              <a:defRPr/>
            </a:pPr>
            <a:r>
              <a:rPr lang="en-US" sz="1500" i="1" dirty="0" smtClean="0">
                <a:solidFill>
                  <a:schemeClr val="bg1">
                    <a:lumMod val="50000"/>
                  </a:schemeClr>
                </a:solidFill>
                <a:latin typeface="Arial" pitchFamily="34" charset="0"/>
                <a:cs typeface="Arial" pitchFamily="34" charset="0"/>
              </a:rPr>
              <a:t>Often includes provision for cost increase due to change in law</a:t>
            </a:r>
          </a:p>
          <a:p>
            <a:pPr lvl="1">
              <a:buFont typeface="Arial" charset="0"/>
              <a:buChar char="–"/>
              <a:defRPr/>
            </a:pPr>
            <a:endParaRPr lang="en-US" sz="700" dirty="0" smtClean="0"/>
          </a:p>
          <a:p>
            <a:pPr>
              <a:buFont typeface="Arial" charset="0"/>
              <a:buChar char="•"/>
              <a:defRPr/>
            </a:pPr>
            <a:r>
              <a:rPr lang="en-US" sz="2000" dirty="0" smtClean="0">
                <a:latin typeface="Arial" pitchFamily="34" charset="0"/>
                <a:cs typeface="Arial" pitchFamily="34" charset="0"/>
              </a:rPr>
              <a:t>Covanta receives 100% of energy revenue</a:t>
            </a:r>
          </a:p>
          <a:p>
            <a:pPr>
              <a:buFont typeface="Arial" charset="0"/>
              <a:buChar char="•"/>
              <a:defRPr/>
            </a:pPr>
            <a:endParaRPr lang="en-US" sz="800" dirty="0" smtClean="0"/>
          </a:p>
          <a:p>
            <a:pPr>
              <a:buFont typeface="Arial" charset="0"/>
              <a:buChar char="•"/>
              <a:defRPr/>
            </a:pPr>
            <a:r>
              <a:rPr lang="en-US" sz="2000" dirty="0" smtClean="0">
                <a:latin typeface="Arial" pitchFamily="34" charset="0"/>
                <a:cs typeface="Arial" pitchFamily="34" charset="0"/>
              </a:rPr>
              <a:t>Covanta is typically responsible for </a:t>
            </a:r>
          </a:p>
          <a:p>
            <a:pPr lvl="1">
              <a:buFont typeface="Arial" charset="0"/>
              <a:buChar char="–"/>
              <a:defRPr/>
            </a:pPr>
            <a:r>
              <a:rPr lang="en-US" sz="1500" i="1" dirty="0" smtClean="0">
                <a:solidFill>
                  <a:schemeClr val="bg1">
                    <a:lumMod val="50000"/>
                  </a:schemeClr>
                </a:solidFill>
                <a:latin typeface="Arial" pitchFamily="34" charset="0"/>
                <a:cs typeface="Arial" pitchFamily="34" charset="0"/>
              </a:rPr>
              <a:t>Facility operation and maintenance</a:t>
            </a:r>
          </a:p>
          <a:p>
            <a:pPr lvl="1">
              <a:buFont typeface="Arial" charset="0"/>
              <a:buChar char="–"/>
              <a:defRPr/>
            </a:pPr>
            <a:r>
              <a:rPr lang="en-US" sz="1500" i="1" dirty="0" smtClean="0">
                <a:solidFill>
                  <a:schemeClr val="bg1">
                    <a:lumMod val="50000"/>
                  </a:schemeClr>
                </a:solidFill>
                <a:latin typeface="Arial" pitchFamily="34" charset="0"/>
                <a:cs typeface="Arial" pitchFamily="34" charset="0"/>
              </a:rPr>
              <a:t>All or a portion of waste delivery and ash disposal</a:t>
            </a:r>
          </a:p>
          <a:p>
            <a:pPr lvl="1">
              <a:buFont typeface="Arial" charset="0"/>
              <a:buChar char="–"/>
              <a:defRPr/>
            </a:pPr>
            <a:r>
              <a:rPr lang="en-US" sz="1500" i="1" dirty="0" smtClean="0">
                <a:solidFill>
                  <a:schemeClr val="bg1">
                    <a:lumMod val="50000"/>
                  </a:schemeClr>
                </a:solidFill>
                <a:latin typeface="Arial" pitchFamily="34" charset="0"/>
                <a:cs typeface="Arial" pitchFamily="34" charset="0"/>
              </a:rPr>
              <a:t>Payment of project debt service</a:t>
            </a:r>
          </a:p>
          <a:p>
            <a:pPr lvl="1">
              <a:buFont typeface="Arial" charset="0"/>
              <a:buChar char="–"/>
              <a:defRPr/>
            </a:pPr>
            <a:endParaRPr lang="en-US" sz="900" dirty="0" smtClean="0"/>
          </a:p>
          <a:p>
            <a:pPr>
              <a:buFont typeface="Arial" charset="0"/>
              <a:buChar char="•"/>
              <a:defRPr/>
            </a:pPr>
            <a:r>
              <a:rPr lang="en-US" sz="2000" dirty="0" smtClean="0">
                <a:latin typeface="Arial" pitchFamily="34" charset="0"/>
                <a:cs typeface="Arial" pitchFamily="34" charset="0"/>
              </a:rPr>
              <a:t>Number of tip fee contracts varies at each facility</a:t>
            </a:r>
          </a:p>
          <a:p>
            <a:pPr lvl="1">
              <a:buFont typeface="Arial" charset="0"/>
              <a:buChar char="–"/>
              <a:defRPr/>
            </a:pPr>
            <a:r>
              <a:rPr lang="en-US" sz="1500" i="1" dirty="0" smtClean="0">
                <a:solidFill>
                  <a:schemeClr val="bg1">
                    <a:lumMod val="50000"/>
                  </a:schemeClr>
                </a:solidFill>
              </a:rPr>
              <a:t>Clients may be municipalities or commercial waste collection companies</a:t>
            </a:r>
          </a:p>
          <a:p>
            <a:pPr lvl="1">
              <a:buFont typeface="Arial" charset="0"/>
              <a:buChar char="–"/>
              <a:defRPr/>
            </a:pPr>
            <a:r>
              <a:rPr lang="en-US" sz="1500" i="1" dirty="0" smtClean="0">
                <a:solidFill>
                  <a:schemeClr val="bg1">
                    <a:lumMod val="50000"/>
                  </a:schemeClr>
                </a:solidFill>
              </a:rPr>
              <a:t>Most facilities have at least one large client</a:t>
            </a:r>
          </a:p>
          <a:p>
            <a:pPr>
              <a:buFont typeface="Arial" charset="0"/>
              <a:buChar char="•"/>
              <a:defRPr/>
            </a:pPr>
            <a:endParaRPr lang="en-US"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372600" cy="590931"/>
          </a:xfrm>
          <a:prstGeom prst="rect">
            <a:avLst/>
          </a:prstGeom>
          <a:noFill/>
        </p:spPr>
        <p:txBody>
          <a:bodyPr>
            <a:spAutoFit/>
          </a:bodyPr>
          <a:lstStyle/>
          <a:p>
            <a:pPr>
              <a:lnSpc>
                <a:spcPct val="90000"/>
              </a:lnSpc>
              <a:defRPr/>
            </a:pPr>
            <a:r>
              <a:rPr lang="en-US" sz="320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Economic</a:t>
            </a:r>
            <a:r>
              <a:rPr lang="en-US" sz="360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 Incentives</a:t>
            </a:r>
            <a:endParaRPr lang="en-US" sz="3600" b="1" spc="30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endParaRPr>
          </a:p>
        </p:txBody>
      </p:sp>
      <p:sp>
        <p:nvSpPr>
          <p:cNvPr id="31747" name="Rectangle 2"/>
          <p:cNvSpPr>
            <a:spLocks noGrp="1" noChangeArrowheads="1"/>
          </p:cNvSpPr>
          <p:nvPr>
            <p:ph type="body" idx="4294967295"/>
          </p:nvPr>
        </p:nvSpPr>
        <p:spPr bwMode="auto">
          <a:xfrm>
            <a:off x="685800" y="2438400"/>
            <a:ext cx="8458200" cy="4419600"/>
          </a:xfrm>
          <a:prstGeom prst="rect">
            <a:avLst/>
          </a:prstGeom>
          <a:solidFill>
            <a:srgbClr val="FFFFFF"/>
          </a:solidFill>
          <a:ln>
            <a:miter lim="800000"/>
            <a:headEnd/>
            <a:tailEnd/>
          </a:ln>
        </p:spPr>
        <p:txBody>
          <a:bodyPr/>
          <a:lstStyle/>
          <a:p>
            <a:pPr>
              <a:lnSpc>
                <a:spcPct val="90000"/>
              </a:lnSpc>
              <a:spcBef>
                <a:spcPct val="75000"/>
              </a:spcBef>
              <a:spcAft>
                <a:spcPct val="25000"/>
              </a:spcAft>
              <a:defRPr/>
            </a:pPr>
            <a:r>
              <a:rPr lang="en-US" sz="1800" dirty="0" smtClean="0">
                <a:latin typeface="Arial" pitchFamily="34" charset="0"/>
              </a:rPr>
              <a:t>Europe</a:t>
            </a:r>
          </a:p>
          <a:p>
            <a:pPr lvl="1">
              <a:lnSpc>
                <a:spcPct val="90000"/>
              </a:lnSpc>
              <a:buFont typeface="Arial" pitchFamily="34" charset="0"/>
              <a:buChar char="•"/>
              <a:defRPr/>
            </a:pPr>
            <a:r>
              <a:rPr lang="en-US" sz="1800" i="1" dirty="0" smtClean="0">
                <a:solidFill>
                  <a:schemeClr val="bg1">
                    <a:lumMod val="50000"/>
                  </a:schemeClr>
                </a:solidFill>
                <a:latin typeface="Arial" pitchFamily="34" charset="0"/>
              </a:rPr>
              <a:t>EU Landfill Directive </a:t>
            </a:r>
            <a:endParaRPr lang="en-US" sz="1800" b="1" i="1" dirty="0" smtClean="0">
              <a:solidFill>
                <a:schemeClr val="bg1">
                  <a:lumMod val="50000"/>
                </a:schemeClr>
              </a:solidFill>
              <a:latin typeface="Arial" pitchFamily="34" charset="0"/>
            </a:endParaRPr>
          </a:p>
          <a:p>
            <a:pPr lvl="2">
              <a:lnSpc>
                <a:spcPct val="90000"/>
              </a:lnSpc>
              <a:buFont typeface="Arial" pitchFamily="34" charset="0"/>
              <a:buChar char="−"/>
              <a:defRPr/>
            </a:pPr>
            <a:r>
              <a:rPr lang="en-US" sz="1800" i="1" dirty="0" smtClean="0">
                <a:solidFill>
                  <a:schemeClr val="bg1">
                    <a:lumMod val="50000"/>
                  </a:schemeClr>
                </a:solidFill>
                <a:latin typeface="Arial" pitchFamily="34" charset="0"/>
              </a:rPr>
              <a:t>Recognition of landfill methane as a reduction target </a:t>
            </a:r>
          </a:p>
          <a:p>
            <a:pPr lvl="2">
              <a:lnSpc>
                <a:spcPct val="90000"/>
              </a:lnSpc>
              <a:buFont typeface="Arial" pitchFamily="34" charset="0"/>
              <a:buChar char="−"/>
              <a:defRPr/>
            </a:pPr>
            <a:r>
              <a:rPr lang="en-US" sz="1800" i="1" dirty="0" smtClean="0">
                <a:solidFill>
                  <a:schemeClr val="bg1">
                    <a:lumMod val="50000"/>
                  </a:schemeClr>
                </a:solidFill>
                <a:latin typeface="Arial" pitchFamily="34" charset="0"/>
              </a:rPr>
              <a:t>65% reduction in landfilling of biodegradable Municipal Solid Waste</a:t>
            </a:r>
          </a:p>
          <a:p>
            <a:pPr lvl="2">
              <a:lnSpc>
                <a:spcPct val="90000"/>
              </a:lnSpc>
              <a:buFont typeface="Arial" pitchFamily="34" charset="0"/>
              <a:buChar char="−"/>
              <a:defRPr/>
            </a:pPr>
            <a:r>
              <a:rPr lang="en-US" sz="1800" i="1" dirty="0" smtClean="0">
                <a:solidFill>
                  <a:schemeClr val="bg1">
                    <a:lumMod val="50000"/>
                  </a:schemeClr>
                </a:solidFill>
                <a:latin typeface="Arial" pitchFamily="34" charset="0"/>
              </a:rPr>
              <a:t>Significant Landfill taxes &amp; other incentives to recycle and recover energy</a:t>
            </a:r>
          </a:p>
          <a:p>
            <a:pPr>
              <a:lnSpc>
                <a:spcPct val="90000"/>
              </a:lnSpc>
              <a:defRPr/>
            </a:pPr>
            <a:r>
              <a:rPr lang="en-US" sz="1800" dirty="0" smtClean="0">
                <a:latin typeface="Arial" pitchFamily="34" charset="0"/>
              </a:rPr>
              <a:t>Kyoto</a:t>
            </a:r>
          </a:p>
          <a:p>
            <a:pPr lvl="1">
              <a:lnSpc>
                <a:spcPct val="90000"/>
              </a:lnSpc>
              <a:buFont typeface="Arial" pitchFamily="34" charset="0"/>
              <a:buChar char="•"/>
              <a:defRPr/>
            </a:pPr>
            <a:r>
              <a:rPr lang="en-US" sz="1800" i="1" dirty="0" smtClean="0">
                <a:solidFill>
                  <a:schemeClr val="bg1">
                    <a:lumMod val="50000"/>
                  </a:schemeClr>
                </a:solidFill>
                <a:latin typeface="Arial" pitchFamily="34" charset="0"/>
              </a:rPr>
              <a:t>Recognizes Energy-from-Waste as an eligible offset it CDM protocol</a:t>
            </a:r>
            <a:r>
              <a:rPr lang="en-US" sz="1800" dirty="0" smtClean="0">
                <a:latin typeface="Arial" pitchFamily="34" charset="0"/>
              </a:rPr>
              <a:t/>
            </a:r>
            <a:br>
              <a:rPr lang="en-US" sz="1800" dirty="0" smtClean="0">
                <a:latin typeface="Arial" pitchFamily="34" charset="0"/>
              </a:rPr>
            </a:br>
            <a:endParaRPr lang="en-US" sz="1600" dirty="0" smtClean="0"/>
          </a:p>
          <a:p>
            <a:pPr>
              <a:buFont typeface="Arial" charset="0"/>
              <a:buChar char="•"/>
              <a:defRPr/>
            </a:pPr>
            <a:r>
              <a:rPr lang="en-US" sz="1800" dirty="0" smtClean="0">
                <a:latin typeface="Arial" pitchFamily="34" charset="0"/>
                <a:cs typeface="Arial" pitchFamily="34" charset="0"/>
              </a:rPr>
              <a:t>China</a:t>
            </a:r>
          </a:p>
          <a:p>
            <a:pPr lvl="1">
              <a:buFont typeface="Arial" charset="0"/>
              <a:buChar char="–"/>
              <a:defRPr/>
            </a:pPr>
            <a:r>
              <a:rPr lang="en-US" sz="1600" i="1" dirty="0" smtClean="0">
                <a:solidFill>
                  <a:schemeClr val="bg1">
                    <a:lumMod val="50000"/>
                  </a:schemeClr>
                </a:solidFill>
                <a:latin typeface="Arial" pitchFamily="34" charset="0"/>
                <a:cs typeface="Arial" pitchFamily="34" charset="0"/>
              </a:rPr>
              <a:t>Supports the projects with a feed in tariff for the energy produced.</a:t>
            </a:r>
          </a:p>
          <a:p>
            <a:pPr>
              <a:lnSpc>
                <a:spcPct val="90000"/>
              </a:lnSpc>
              <a:defRPr/>
            </a:pPr>
            <a:endParaRPr lang="en-US" sz="2200" dirty="0" smtClean="0">
              <a:solidFill>
                <a:schemeClr val="bg1">
                  <a:lumMod val="50000"/>
                </a:schemeClr>
              </a:solidFill>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762000"/>
          </a:xfrm>
        </p:spPr>
        <p:txBody>
          <a:bodyPr/>
          <a:lstStyle/>
          <a:p>
            <a:pPr algn="l">
              <a:defRPr/>
            </a:pPr>
            <a:r>
              <a:rPr lang="en-US" sz="4000" dirty="0" smtClean="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Economic</a:t>
            </a:r>
            <a:r>
              <a:rPr lang="en-US" dirty="0" smtClean="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 Incentives - US</a:t>
            </a:r>
            <a:r>
              <a:rPr lang="en-US" b="1" spc="300" dirty="0" smtClean="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
            </a:r>
            <a:br>
              <a:rPr lang="en-US" b="1" spc="300" dirty="0" smtClean="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br>
            <a:endParaRPr lang="en-US" dirty="0"/>
          </a:p>
        </p:txBody>
      </p:sp>
      <p:sp>
        <p:nvSpPr>
          <p:cNvPr id="3" name="Content Placeholder 2"/>
          <p:cNvSpPr>
            <a:spLocks noGrp="1"/>
          </p:cNvSpPr>
          <p:nvPr>
            <p:ph idx="1"/>
          </p:nvPr>
        </p:nvSpPr>
        <p:spPr>
          <a:xfrm>
            <a:off x="685800" y="2362200"/>
            <a:ext cx="7772400" cy="4114800"/>
          </a:xfrm>
        </p:spPr>
        <p:txBody>
          <a:bodyPr/>
          <a:lstStyle/>
          <a:p>
            <a:pPr>
              <a:buFont typeface="Arial" charset="0"/>
              <a:buChar char="•"/>
              <a:defRPr/>
            </a:pPr>
            <a:r>
              <a:rPr lang="en-US" sz="2000" b="1" dirty="0" smtClean="0">
                <a:latin typeface="Arial" pitchFamily="34" charset="0"/>
                <a:cs typeface="Arial" pitchFamily="34" charset="0"/>
              </a:rPr>
              <a:t>Federal and numerous state laws considers EfW a renewable energy source</a:t>
            </a:r>
          </a:p>
          <a:p>
            <a:pPr>
              <a:buFont typeface="Arial" charset="0"/>
              <a:buNone/>
              <a:defRPr/>
            </a:pPr>
            <a:endParaRPr lang="en-US" sz="2000" b="1" dirty="0" smtClean="0">
              <a:latin typeface="Arial" pitchFamily="34" charset="0"/>
              <a:cs typeface="Arial" pitchFamily="34" charset="0"/>
            </a:endParaRPr>
          </a:p>
          <a:p>
            <a:pPr>
              <a:buFont typeface="Arial" charset="0"/>
              <a:buChar char="•"/>
              <a:defRPr/>
            </a:pPr>
            <a:r>
              <a:rPr lang="en-US" sz="2000" b="1" dirty="0" smtClean="0">
                <a:latin typeface="Arial" pitchFamily="34" charset="0"/>
                <a:cs typeface="Arial" pitchFamily="34" charset="0"/>
              </a:rPr>
              <a:t>Still no comprehensive U.S. renewable energy or climate change policy</a:t>
            </a:r>
          </a:p>
          <a:p>
            <a:pPr>
              <a:buFont typeface="Arial" charset="0"/>
              <a:buNone/>
              <a:defRPr/>
            </a:pPr>
            <a:endParaRPr lang="en-US" sz="2000" b="1" dirty="0" smtClean="0">
              <a:latin typeface="Arial" pitchFamily="34" charset="0"/>
              <a:cs typeface="Arial" pitchFamily="34" charset="0"/>
            </a:endParaRPr>
          </a:p>
          <a:p>
            <a:pPr lvl="1">
              <a:buFont typeface="Arial" charset="0"/>
              <a:buChar char="–"/>
              <a:defRPr/>
            </a:pPr>
            <a:r>
              <a:rPr lang="en-US" sz="1600" i="1" dirty="0" smtClean="0">
                <a:solidFill>
                  <a:schemeClr val="bg1">
                    <a:lumMod val="50000"/>
                  </a:schemeClr>
                </a:solidFill>
                <a:latin typeface="Arial" pitchFamily="34" charset="0"/>
                <a:cs typeface="Arial" pitchFamily="34" charset="0"/>
              </a:rPr>
              <a:t>Stimulus bill extended PTC’s for new EfW</a:t>
            </a:r>
          </a:p>
          <a:p>
            <a:pPr lvl="1">
              <a:buFont typeface="Arial" charset="0"/>
              <a:buChar char="–"/>
              <a:defRPr/>
            </a:pPr>
            <a:r>
              <a:rPr lang="en-US" sz="1600" i="1" dirty="0" smtClean="0">
                <a:solidFill>
                  <a:schemeClr val="bg1">
                    <a:lumMod val="50000"/>
                  </a:schemeClr>
                </a:solidFill>
                <a:latin typeface="Arial" pitchFamily="34" charset="0"/>
                <a:cs typeface="Arial" pitchFamily="34" charset="0"/>
              </a:rPr>
              <a:t>Potential incentive if EfW included in Federal renewable energy portfolio standards</a:t>
            </a:r>
          </a:p>
          <a:p>
            <a:pPr lvl="1">
              <a:buFont typeface="Arial" charset="0"/>
              <a:buChar char="–"/>
              <a:defRPr/>
            </a:pPr>
            <a:r>
              <a:rPr lang="en-US" sz="1600" i="1" dirty="0" smtClean="0">
                <a:solidFill>
                  <a:schemeClr val="bg1">
                    <a:lumMod val="50000"/>
                  </a:schemeClr>
                </a:solidFill>
                <a:latin typeface="Arial" pitchFamily="34" charset="0"/>
                <a:cs typeface="Arial" pitchFamily="34" charset="0"/>
              </a:rPr>
              <a:t>Exemption from carbon caps would provide incentive over fossil fuels</a:t>
            </a:r>
          </a:p>
          <a:p>
            <a:pPr lvl="1">
              <a:buFont typeface="Arial" charset="0"/>
              <a:buChar char="–"/>
              <a:defRPr/>
            </a:pPr>
            <a:r>
              <a:rPr lang="en-US" sz="1600" i="1" dirty="0" smtClean="0">
                <a:solidFill>
                  <a:schemeClr val="bg1">
                    <a:lumMod val="50000"/>
                  </a:schemeClr>
                </a:solidFill>
                <a:latin typeface="Arial" pitchFamily="34" charset="0"/>
                <a:cs typeface="Arial" pitchFamily="34" charset="0"/>
              </a:rPr>
              <a:t>Recognition of GhG offsets would offer substantial benefit to promote EfW</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990600"/>
          </a:xfrm>
        </p:spPr>
        <p:txBody>
          <a:bodyPr/>
          <a:lstStyle/>
          <a:p>
            <a:pPr algn="l">
              <a:defRPr/>
            </a:pPr>
            <a:r>
              <a:rPr lang="en-US" dirty="0" smtClean="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Conclusions</a:t>
            </a:r>
            <a:endParaRPr lang="en-US" dirty="0"/>
          </a:p>
        </p:txBody>
      </p:sp>
      <p:sp>
        <p:nvSpPr>
          <p:cNvPr id="3" name="Content Placeholder 2"/>
          <p:cNvSpPr>
            <a:spLocks noGrp="1"/>
          </p:cNvSpPr>
          <p:nvPr>
            <p:ph idx="1"/>
          </p:nvPr>
        </p:nvSpPr>
        <p:spPr>
          <a:xfrm>
            <a:off x="457200" y="2514600"/>
            <a:ext cx="8229600" cy="4525963"/>
          </a:xfrm>
        </p:spPr>
        <p:txBody>
          <a:bodyPr/>
          <a:lstStyle/>
          <a:p>
            <a:pPr>
              <a:buFont typeface="Arial" charset="0"/>
              <a:buChar char="•"/>
              <a:defRPr/>
            </a:pPr>
            <a:r>
              <a:rPr lang="en-US" sz="2000" dirty="0" smtClean="0">
                <a:latin typeface="Arial" pitchFamily="34" charset="0"/>
                <a:cs typeface="Arial" pitchFamily="34" charset="0"/>
              </a:rPr>
              <a:t>Are environmental technologies a luxury that governments simply cannot afford?</a:t>
            </a:r>
          </a:p>
          <a:p>
            <a:pPr lvl="1">
              <a:buFont typeface="Arial" charset="0"/>
              <a:buChar char="–"/>
              <a:defRPr/>
            </a:pPr>
            <a:r>
              <a:rPr lang="en-US" sz="1800" i="1" dirty="0" smtClean="0">
                <a:solidFill>
                  <a:schemeClr val="bg1">
                    <a:lumMod val="50000"/>
                  </a:schemeClr>
                </a:solidFill>
                <a:latin typeface="Arial" pitchFamily="34" charset="0"/>
                <a:cs typeface="Arial" pitchFamily="34" charset="0"/>
              </a:rPr>
              <a:t>No. The long term benefits, both economic and environmental, can be implemented without being luxuries with a properly structured project.</a:t>
            </a:r>
          </a:p>
          <a:p>
            <a:pPr lvl="1">
              <a:buFont typeface="Arial" charset="0"/>
              <a:buNone/>
              <a:defRPr/>
            </a:pPr>
            <a:endParaRPr lang="en-US" sz="1800" i="1" dirty="0" smtClean="0">
              <a:solidFill>
                <a:schemeClr val="bg1">
                  <a:lumMod val="50000"/>
                </a:schemeClr>
              </a:solidFill>
              <a:latin typeface="Arial" pitchFamily="34" charset="0"/>
              <a:cs typeface="Arial" pitchFamily="34" charset="0"/>
            </a:endParaRPr>
          </a:p>
          <a:p>
            <a:pPr>
              <a:buFont typeface="Arial" charset="0"/>
              <a:buChar char="•"/>
              <a:defRPr/>
            </a:pPr>
            <a:r>
              <a:rPr lang="en-US" sz="2000" dirty="0" smtClean="0">
                <a:latin typeface="Arial" pitchFamily="34" charset="0"/>
                <a:cs typeface="Arial" pitchFamily="34" charset="0"/>
              </a:rPr>
              <a:t>Do PPP’s to the extent that they constitute long term design and operations contracts, provide an advantage over traditional methods as regards environmental benefits?</a:t>
            </a:r>
          </a:p>
          <a:p>
            <a:pPr lvl="1">
              <a:buFont typeface="Arial" charset="0"/>
              <a:buChar char="–"/>
              <a:defRPr/>
            </a:pPr>
            <a:r>
              <a:rPr lang="en-US" sz="1600" i="1" dirty="0" smtClean="0">
                <a:solidFill>
                  <a:schemeClr val="bg1">
                    <a:lumMod val="50000"/>
                  </a:schemeClr>
                </a:solidFill>
              </a:rPr>
              <a:t>Yes. Private Partners can bring significant improvements by allowing the companies to achieve a critical mass of expertise over the long term that brings environmental benefits</a:t>
            </a:r>
            <a:endParaRPr lang="en-US" sz="1600" i="1" dirty="0">
              <a:solidFill>
                <a:schemeClr val="bg1">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p>
            <a:pPr algn="l">
              <a:defRPr/>
            </a:pPr>
            <a:r>
              <a:rPr lang="en-US" dirty="0" smtClean="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Conclusions</a:t>
            </a:r>
            <a:endParaRPr lang="en-US" dirty="0"/>
          </a:p>
        </p:txBody>
      </p:sp>
      <p:sp>
        <p:nvSpPr>
          <p:cNvPr id="3" name="Content Placeholder 2"/>
          <p:cNvSpPr>
            <a:spLocks noGrp="1"/>
          </p:cNvSpPr>
          <p:nvPr>
            <p:ph idx="1"/>
          </p:nvPr>
        </p:nvSpPr>
        <p:spPr>
          <a:xfrm>
            <a:off x="457200" y="2819400"/>
            <a:ext cx="8229600" cy="3200400"/>
          </a:xfrm>
        </p:spPr>
        <p:txBody>
          <a:bodyPr/>
          <a:lstStyle/>
          <a:p>
            <a:pPr>
              <a:buFont typeface="Arial" charset="0"/>
              <a:buChar char="•"/>
              <a:defRPr/>
            </a:pPr>
            <a:r>
              <a:rPr lang="en-US" sz="2000" dirty="0" smtClean="0">
                <a:latin typeface="Arial" pitchFamily="34" charset="0"/>
                <a:cs typeface="Arial" pitchFamily="34" charset="0"/>
              </a:rPr>
              <a:t>Bearing in mind the high initial costs, what incentives should governments offer in order to promote the most cutting-edge environmental and energy-efficient technologies?</a:t>
            </a:r>
          </a:p>
          <a:p>
            <a:pPr lvl="1">
              <a:buFont typeface="Arial" charset="0"/>
              <a:buChar char="–"/>
              <a:defRPr/>
            </a:pPr>
            <a:r>
              <a:rPr lang="en-US" sz="2000" i="1" dirty="0" smtClean="0">
                <a:solidFill>
                  <a:schemeClr val="bg1">
                    <a:lumMod val="50000"/>
                  </a:schemeClr>
                </a:solidFill>
                <a:latin typeface="Arial" pitchFamily="34" charset="0"/>
                <a:cs typeface="Arial" pitchFamily="34" charset="0"/>
              </a:rPr>
              <a:t>EfW does require REC’s to be economically competitive in Latin American markets. Landfills will be less expensive up front, but will bring future costs that are often not accounted for in setting waste disposal fees.</a:t>
            </a:r>
            <a:endParaRPr lang="en-US" sz="2000" i="1" dirty="0">
              <a:solidFill>
                <a:schemeClr val="bg1">
                  <a:lumMod val="50000"/>
                </a:schemeClr>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2" cstate="print"/>
          <a:srcRect/>
          <a:stretch>
            <a:fillRect/>
          </a:stretch>
        </p:blipFill>
        <p:spPr bwMode="auto">
          <a:xfrm>
            <a:off x="0" y="1600200"/>
            <a:ext cx="4540250" cy="5257800"/>
          </a:xfrm>
          <a:prstGeom prst="rect">
            <a:avLst/>
          </a:prstGeom>
          <a:noFill/>
          <a:ln w="9525">
            <a:noFill/>
            <a:miter lim="800000"/>
            <a:headEnd/>
            <a:tailEnd/>
          </a:ln>
        </p:spPr>
      </p:pic>
      <p:sp>
        <p:nvSpPr>
          <p:cNvPr id="46083" name="TextBox 3"/>
          <p:cNvSpPr txBox="1">
            <a:spLocks noChangeArrowheads="1"/>
          </p:cNvSpPr>
          <p:nvPr/>
        </p:nvSpPr>
        <p:spPr bwMode="auto">
          <a:xfrm>
            <a:off x="3200400" y="2057400"/>
            <a:ext cx="5943600" cy="646113"/>
          </a:xfrm>
          <a:prstGeom prst="rect">
            <a:avLst/>
          </a:prstGeom>
          <a:noFill/>
          <a:ln w="9525">
            <a:noFill/>
            <a:miter lim="800000"/>
            <a:headEnd/>
            <a:tailEnd/>
          </a:ln>
        </p:spPr>
        <p:txBody>
          <a:bodyPr>
            <a:spAutoFit/>
          </a:bodyPr>
          <a:lstStyle/>
          <a:p>
            <a:r>
              <a:rPr lang="en-US" sz="3600" b="1">
                <a:solidFill>
                  <a:srgbClr val="F68E38"/>
                </a:solidFill>
              </a:rPr>
              <a:t>Reduce, Reuse, Recycle,</a:t>
            </a:r>
          </a:p>
        </p:txBody>
      </p:sp>
      <p:sp>
        <p:nvSpPr>
          <p:cNvPr id="46084" name="TextBox 4"/>
          <p:cNvSpPr txBox="1">
            <a:spLocks noChangeArrowheads="1"/>
          </p:cNvSpPr>
          <p:nvPr/>
        </p:nvSpPr>
        <p:spPr bwMode="auto">
          <a:xfrm>
            <a:off x="3810000" y="3124200"/>
            <a:ext cx="5181600" cy="1739900"/>
          </a:xfrm>
          <a:prstGeom prst="rect">
            <a:avLst/>
          </a:prstGeom>
          <a:noFill/>
          <a:ln w="9525">
            <a:noFill/>
            <a:miter lim="800000"/>
            <a:headEnd/>
            <a:tailEnd/>
          </a:ln>
        </p:spPr>
        <p:txBody>
          <a:bodyPr>
            <a:spAutoFit/>
          </a:bodyPr>
          <a:lstStyle/>
          <a:p>
            <a:r>
              <a:rPr lang="en-US" sz="3600" b="1">
                <a:solidFill>
                  <a:srgbClr val="F68E38"/>
                </a:solidFill>
              </a:rPr>
              <a:t>  then Recover…</a:t>
            </a:r>
          </a:p>
          <a:p>
            <a:r>
              <a:rPr lang="en-US" sz="3600" b="1">
                <a:solidFill>
                  <a:srgbClr val="F68E38"/>
                </a:solidFill>
              </a:rPr>
              <a:t>      </a:t>
            </a:r>
          </a:p>
          <a:p>
            <a:r>
              <a:rPr lang="en-US" sz="3600" b="1">
                <a:solidFill>
                  <a:srgbClr val="F68E38"/>
                </a:solidFill>
              </a:rPr>
              <a:t>      Watts from Waste!</a:t>
            </a:r>
            <a:endParaRPr lang="en-US" sz="360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752600"/>
            <a:ext cx="7620000" cy="590931"/>
          </a:xfrm>
          <a:prstGeom prst="rect">
            <a:avLst/>
          </a:prstGeom>
          <a:noFill/>
        </p:spPr>
        <p:txBody>
          <a:bodyPr>
            <a:spAutoFit/>
          </a:bodyPr>
          <a:lstStyle/>
          <a:p>
            <a:pPr>
              <a:lnSpc>
                <a:spcPct val="90000"/>
              </a:lnSpc>
              <a:defRPr/>
            </a:pPr>
            <a:r>
              <a:rPr lang="en-US" sz="360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Energy-from-Waste Leader</a:t>
            </a:r>
            <a:endParaRPr lang="en-US" sz="3600" b="1" spc="30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endParaRPr>
          </a:p>
        </p:txBody>
      </p:sp>
      <p:sp>
        <p:nvSpPr>
          <p:cNvPr id="28675" name="TextBox 4"/>
          <p:cNvSpPr txBox="1">
            <a:spLocks noChangeArrowheads="1"/>
          </p:cNvSpPr>
          <p:nvPr/>
        </p:nvSpPr>
        <p:spPr bwMode="auto">
          <a:xfrm>
            <a:off x="50800" y="2438400"/>
            <a:ext cx="6705600" cy="4081463"/>
          </a:xfrm>
          <a:prstGeom prst="rect">
            <a:avLst/>
          </a:prstGeom>
          <a:noFill/>
          <a:ln w="9525">
            <a:noFill/>
            <a:miter lim="800000"/>
            <a:headEnd/>
            <a:tailEnd/>
          </a:ln>
        </p:spPr>
        <p:txBody>
          <a:bodyPr>
            <a:spAutoFit/>
          </a:bodyPr>
          <a:lstStyle/>
          <a:p>
            <a:pPr marL="115888" indent="-115888">
              <a:lnSpc>
                <a:spcPct val="110000"/>
              </a:lnSpc>
              <a:buFont typeface="Arial" pitchFamily="34" charset="0"/>
              <a:buChar char="•"/>
              <a:tabLst>
                <a:tab pos="3544888" algn="l"/>
              </a:tabLst>
            </a:pPr>
            <a:r>
              <a:rPr lang="en-US">
                <a:solidFill>
                  <a:srgbClr val="404040"/>
                </a:solidFill>
              </a:rPr>
              <a:t>Covanta Holding Corporation (NYSE: CVA)</a:t>
            </a:r>
          </a:p>
          <a:p>
            <a:pPr marL="115888" indent="-115888">
              <a:lnSpc>
                <a:spcPct val="110000"/>
              </a:lnSpc>
              <a:buFont typeface="Arial" pitchFamily="34" charset="0"/>
              <a:buChar char="•"/>
              <a:tabLst>
                <a:tab pos="3544888" algn="l"/>
              </a:tabLst>
            </a:pPr>
            <a:endParaRPr lang="en-US">
              <a:solidFill>
                <a:srgbClr val="404040"/>
              </a:solidFill>
            </a:endParaRPr>
          </a:p>
          <a:p>
            <a:pPr marL="115888" indent="-115888">
              <a:lnSpc>
                <a:spcPct val="110000"/>
              </a:lnSpc>
              <a:buFont typeface="Arial" pitchFamily="34" charset="0"/>
              <a:buChar char="•"/>
              <a:tabLst>
                <a:tab pos="3544888" algn="l"/>
              </a:tabLst>
            </a:pPr>
            <a:r>
              <a:rPr lang="en-US">
                <a:solidFill>
                  <a:srgbClr val="404040"/>
                </a:solidFill>
              </a:rPr>
              <a:t>Largest EfW operator in the world</a:t>
            </a:r>
          </a:p>
          <a:p>
            <a:pPr marL="573088" lvl="1" indent="-115888">
              <a:lnSpc>
                <a:spcPct val="110000"/>
              </a:lnSpc>
              <a:buFont typeface="Arial" pitchFamily="34" charset="0"/>
              <a:buChar char="•"/>
              <a:tabLst>
                <a:tab pos="3544888" algn="l"/>
              </a:tabLst>
            </a:pPr>
            <a:r>
              <a:rPr lang="en-US" sz="1600" i="1">
                <a:solidFill>
                  <a:srgbClr val="7F7F7F"/>
                </a:solidFill>
              </a:rPr>
              <a:t>Global presence; local relationships</a:t>
            </a:r>
          </a:p>
          <a:p>
            <a:pPr marL="573088" lvl="1" indent="-115888">
              <a:lnSpc>
                <a:spcPct val="110000"/>
              </a:lnSpc>
              <a:buFont typeface="Arial" pitchFamily="34" charset="0"/>
              <a:buChar char="•"/>
              <a:tabLst>
                <a:tab pos="3544888" algn="l"/>
              </a:tabLst>
            </a:pPr>
            <a:r>
              <a:rPr lang="en-US" sz="1600" i="1">
                <a:solidFill>
                  <a:srgbClr val="7F7F7F"/>
                </a:solidFill>
              </a:rPr>
              <a:t>North America, Asia &amp; Europe</a:t>
            </a:r>
          </a:p>
          <a:p>
            <a:pPr marL="573088" lvl="1" indent="-115888">
              <a:lnSpc>
                <a:spcPct val="110000"/>
              </a:lnSpc>
              <a:buFont typeface="Arial" pitchFamily="34" charset="0"/>
              <a:buChar char="•"/>
              <a:tabLst>
                <a:tab pos="3544888" algn="l"/>
              </a:tabLst>
            </a:pPr>
            <a:r>
              <a:rPr lang="en-US" sz="1600" i="1">
                <a:solidFill>
                  <a:srgbClr val="7F7F7F"/>
                </a:solidFill>
              </a:rPr>
              <a:t>4,200 employees</a:t>
            </a:r>
          </a:p>
          <a:p>
            <a:pPr marL="115888" indent="-115888">
              <a:lnSpc>
                <a:spcPct val="110000"/>
              </a:lnSpc>
              <a:buFont typeface="Arial" pitchFamily="34" charset="0"/>
              <a:buChar char="•"/>
              <a:tabLst>
                <a:tab pos="3544888" algn="l"/>
              </a:tabLst>
            </a:pPr>
            <a:endParaRPr lang="en-US">
              <a:solidFill>
                <a:srgbClr val="404040"/>
              </a:solidFill>
            </a:endParaRPr>
          </a:p>
          <a:p>
            <a:pPr marL="115888" indent="-115888">
              <a:lnSpc>
                <a:spcPct val="110000"/>
              </a:lnSpc>
              <a:buFont typeface="Arial" pitchFamily="34" charset="0"/>
              <a:buChar char="•"/>
              <a:tabLst>
                <a:tab pos="3544888" algn="l"/>
              </a:tabLst>
            </a:pPr>
            <a:r>
              <a:rPr lang="en-US">
                <a:solidFill>
                  <a:srgbClr val="404040"/>
                </a:solidFill>
              </a:rPr>
              <a:t>44 EfW facilities owned and/or operated</a:t>
            </a:r>
          </a:p>
          <a:p>
            <a:pPr marL="573088" lvl="1" indent="-115888">
              <a:lnSpc>
                <a:spcPct val="110000"/>
              </a:lnSpc>
              <a:buFont typeface="Arial" pitchFamily="34" charset="0"/>
              <a:buChar char="•"/>
              <a:tabLst>
                <a:tab pos="3544888" algn="l"/>
              </a:tabLst>
            </a:pPr>
            <a:r>
              <a:rPr lang="en-US" sz="1600" i="1">
                <a:solidFill>
                  <a:srgbClr val="7F7F7F"/>
                </a:solidFill>
              </a:rPr>
              <a:t>20 million tons of waste per year</a:t>
            </a:r>
          </a:p>
          <a:p>
            <a:pPr marL="573088" lvl="1" indent="-115888">
              <a:lnSpc>
                <a:spcPct val="110000"/>
              </a:lnSpc>
              <a:buFont typeface="Arial" pitchFamily="34" charset="0"/>
              <a:buChar char="•"/>
              <a:tabLst>
                <a:tab pos="3544888" algn="l"/>
              </a:tabLst>
            </a:pPr>
            <a:r>
              <a:rPr lang="en-US" sz="1600" i="1">
                <a:solidFill>
                  <a:srgbClr val="7F7F7F"/>
                </a:solidFill>
              </a:rPr>
              <a:t>9,000,000 MW-hr of renewable energy/yr</a:t>
            </a:r>
          </a:p>
          <a:p>
            <a:pPr marL="115888" indent="-115888">
              <a:lnSpc>
                <a:spcPct val="110000"/>
              </a:lnSpc>
              <a:buFont typeface="Arial" pitchFamily="34" charset="0"/>
              <a:buChar char="•"/>
              <a:tabLst>
                <a:tab pos="3544888" algn="l"/>
              </a:tabLst>
            </a:pPr>
            <a:endParaRPr lang="en-US">
              <a:solidFill>
                <a:srgbClr val="404040"/>
              </a:solidFill>
            </a:endParaRPr>
          </a:p>
          <a:p>
            <a:pPr marL="115888" indent="-115888">
              <a:lnSpc>
                <a:spcPct val="110000"/>
              </a:lnSpc>
              <a:buFont typeface="Arial" pitchFamily="34" charset="0"/>
              <a:buChar char="•"/>
              <a:tabLst>
                <a:tab pos="3544888" algn="l"/>
              </a:tabLst>
            </a:pPr>
            <a:r>
              <a:rPr lang="en-US">
                <a:solidFill>
                  <a:srgbClr val="404040"/>
                </a:solidFill>
              </a:rPr>
              <a:t>Strong balance sheet &amp; stable business</a:t>
            </a:r>
          </a:p>
          <a:p>
            <a:pPr marL="573088" lvl="1" indent="-115888">
              <a:lnSpc>
                <a:spcPct val="110000"/>
              </a:lnSpc>
              <a:buFont typeface="Arial" pitchFamily="34" charset="0"/>
              <a:buChar char="•"/>
              <a:tabLst>
                <a:tab pos="3544888" algn="l"/>
              </a:tabLst>
            </a:pPr>
            <a:r>
              <a:rPr lang="en-US" sz="1600" i="1">
                <a:solidFill>
                  <a:srgbClr val="7F7F7F"/>
                </a:solidFill>
              </a:rPr>
              <a:t>2009 revenue $1.6 billion</a:t>
            </a:r>
          </a:p>
          <a:p>
            <a:pPr marL="573088" lvl="1" indent="-115888">
              <a:lnSpc>
                <a:spcPct val="110000"/>
              </a:lnSpc>
              <a:buFont typeface="Arial" pitchFamily="34" charset="0"/>
              <a:buChar char="•"/>
              <a:tabLst>
                <a:tab pos="3544888" algn="l"/>
              </a:tabLst>
            </a:pPr>
            <a:r>
              <a:rPr lang="en-US" sz="1600" i="1">
                <a:solidFill>
                  <a:srgbClr val="7F7F7F"/>
                </a:solidFill>
              </a:rPr>
              <a:t>2009 operating cash flow = $397 million</a:t>
            </a:r>
          </a:p>
        </p:txBody>
      </p:sp>
      <p:sp>
        <p:nvSpPr>
          <p:cNvPr id="28676" name="TextBox 8"/>
          <p:cNvSpPr txBox="1">
            <a:spLocks noChangeArrowheads="1"/>
          </p:cNvSpPr>
          <p:nvPr/>
        </p:nvSpPr>
        <p:spPr bwMode="auto">
          <a:xfrm>
            <a:off x="5257800" y="5330825"/>
            <a:ext cx="3733800" cy="307975"/>
          </a:xfrm>
          <a:prstGeom prst="rect">
            <a:avLst/>
          </a:prstGeom>
          <a:noFill/>
          <a:ln w="9525">
            <a:noFill/>
            <a:miter lim="800000"/>
            <a:headEnd/>
            <a:tailEnd/>
          </a:ln>
        </p:spPr>
        <p:txBody>
          <a:bodyPr>
            <a:spAutoFit/>
          </a:bodyPr>
          <a:lstStyle/>
          <a:p>
            <a:pPr algn="ctr"/>
            <a:r>
              <a:rPr lang="en-US" sz="1400" i="1">
                <a:solidFill>
                  <a:srgbClr val="0055A4"/>
                </a:solidFill>
              </a:rPr>
              <a:t>Lee County EfW, Florida</a:t>
            </a:r>
          </a:p>
        </p:txBody>
      </p:sp>
      <p:sp>
        <p:nvSpPr>
          <p:cNvPr id="11" name="TextBox 10"/>
          <p:cNvSpPr txBox="1"/>
          <p:nvPr/>
        </p:nvSpPr>
        <p:spPr>
          <a:xfrm>
            <a:off x="2237096" y="1143000"/>
            <a:ext cx="6858000" cy="553998"/>
          </a:xfrm>
          <a:prstGeom prst="rect">
            <a:avLst/>
          </a:prstGeom>
          <a:noFill/>
          <a:effectLst>
            <a:outerShdw blurRad="50800" dist="76200" dir="1800000" algn="l" rotWithShape="0">
              <a:prstClr val="black">
                <a:alpha val="66000"/>
              </a:prstClr>
            </a:outerShdw>
          </a:effectLst>
        </p:spPr>
        <p:txBody>
          <a:bodyPr anchor="ctr">
            <a:spAutoFit/>
          </a:bodyPr>
          <a:lstStyle/>
          <a:p>
            <a:pPr algn="r">
              <a:defRPr/>
            </a:pPr>
            <a:r>
              <a:rPr lang="en-US" sz="3000" spc="-50" dirty="0">
                <a:ln w="6350" cmpd="sng">
                  <a:solidFill>
                    <a:srgbClr val="CE7019"/>
                  </a:solidFill>
                  <a:prstDash val="solid"/>
                </a:ln>
                <a:solidFill>
                  <a:srgbClr val="FFFFFF"/>
                </a:solidFill>
                <a:effectLst>
                  <a:outerShdw blurRad="63500" dir="3600000" algn="tl" rotWithShape="0">
                    <a:srgbClr val="000000">
                      <a:alpha val="70000"/>
                    </a:srgbClr>
                  </a:outerShdw>
                </a:effectLst>
                <a:latin typeface="Impact" pitchFamily="34" charset="0"/>
              </a:rPr>
              <a:t>Introduction to Covanta Energy</a:t>
            </a:r>
          </a:p>
        </p:txBody>
      </p:sp>
      <p:pic>
        <p:nvPicPr>
          <p:cNvPr id="12" name="Picture 11" descr="Cover_Image128.jpg"/>
          <p:cNvPicPr>
            <a:picLocks noChangeAspect="1"/>
          </p:cNvPicPr>
          <p:nvPr/>
        </p:nvPicPr>
        <p:blipFill>
          <a:blip r:embed="rId2" cstate="print"/>
          <a:srcRect/>
          <a:stretch>
            <a:fillRect/>
          </a:stretch>
        </p:blipFill>
        <p:spPr bwMode="auto">
          <a:xfrm>
            <a:off x="4992688" y="2587625"/>
            <a:ext cx="3998912" cy="2659063"/>
          </a:xfrm>
          <a:prstGeom prst="rect">
            <a:avLst/>
          </a:prstGeom>
          <a:noFill/>
          <a:ln w="9525">
            <a:noFill/>
            <a:miter lim="800000"/>
            <a:headEnd/>
            <a:tailEnd/>
          </a:ln>
          <a:effectLst>
            <a:outerShdw dist="139700" dir="2700000" algn="tl" rotWithShape="0">
              <a:srgbClr val="333333">
                <a:alpha val="64999"/>
              </a:srgbClr>
            </a:outerShdw>
          </a:effectLst>
        </p:spPr>
      </p:pic>
      <p:sp>
        <p:nvSpPr>
          <p:cNvPr id="28679" name="TextBox 7"/>
          <p:cNvSpPr txBox="1">
            <a:spLocks noChangeArrowheads="1"/>
          </p:cNvSpPr>
          <p:nvPr/>
        </p:nvSpPr>
        <p:spPr bwMode="auto">
          <a:xfrm>
            <a:off x="8458200" y="6581775"/>
            <a:ext cx="685800" cy="276225"/>
          </a:xfrm>
          <a:prstGeom prst="rect">
            <a:avLst/>
          </a:prstGeom>
          <a:noFill/>
          <a:ln w="9525">
            <a:noFill/>
            <a:miter lim="800000"/>
            <a:headEnd/>
            <a:tailEnd/>
          </a:ln>
        </p:spPr>
        <p:txBody>
          <a:bodyPr>
            <a:spAutoFit/>
          </a:bodyPr>
          <a:lstStyle/>
          <a:p>
            <a:fld id="{0A223DBF-9C92-4A9C-BB1E-738C63EA1083}" type="slidenum">
              <a:rPr lang="en-US" sz="1200" i="1">
                <a:solidFill>
                  <a:srgbClr val="A1A0A4"/>
                </a:solidFill>
              </a:rPr>
              <a:pPr/>
              <a:t>2</a:t>
            </a:fld>
            <a:endParaRPr lang="en-US" sz="1200" i="1">
              <a:solidFill>
                <a:srgbClr val="A1A0A4"/>
              </a:solidFill>
            </a:endParaRPr>
          </a:p>
        </p:txBody>
      </p:sp>
      <p:sp>
        <p:nvSpPr>
          <p:cNvPr id="2" name="TextBox 1"/>
          <p:cNvSpPr txBox="1"/>
          <p:nvPr/>
        </p:nvSpPr>
        <p:spPr>
          <a:xfrm>
            <a:off x="77788" y="152400"/>
            <a:ext cx="4114800" cy="1219200"/>
          </a:xfrm>
          <a:prstGeom prst="rect">
            <a:avLst/>
          </a:prstGeom>
          <a:solidFill>
            <a:schemeClr val="bg1">
              <a:alpha val="89000"/>
            </a:schemeClr>
          </a:solidFill>
          <a:ln w="3175">
            <a:solidFill>
              <a:schemeClr val="tx1"/>
            </a:solidFill>
          </a:ln>
          <a:effectLst>
            <a:outerShdw blurRad="50800" dist="38100" dir="2700000" algn="tl" rotWithShape="0">
              <a:prstClr val="black">
                <a:alpha val="40000"/>
              </a:prstClr>
            </a:outerShdw>
          </a:effectLst>
        </p:spPr>
        <p:txBody>
          <a:bodyPr anchor="ctr"/>
          <a:lstStyle/>
          <a:p>
            <a:pPr>
              <a:spcAft>
                <a:spcPts val="600"/>
              </a:spcAft>
              <a:defRPr/>
            </a:pPr>
            <a:r>
              <a:rPr lang="en-US" sz="1200" i="1" dirty="0">
                <a:solidFill>
                  <a:srgbClr val="0055A4"/>
                </a:solidFill>
                <a:latin typeface="Arial" charset="0"/>
              </a:rPr>
              <a:t>“Covanta has clearly separated themselves from the competitive field… This is the type of facility operator we want to partner with…one that is innovative, caring for their workforce, and environmentally conscious.”</a:t>
            </a:r>
          </a:p>
          <a:p>
            <a:pPr marL="914400" indent="-739775" algn="r">
              <a:defRPr/>
            </a:pPr>
            <a:r>
              <a:rPr lang="en-US" sz="1000" i="1" dirty="0">
                <a:solidFill>
                  <a:srgbClr val="0055A4"/>
                </a:solidFill>
                <a:latin typeface="Arial" charset="0"/>
              </a:rPr>
              <a:t>James D. Warner, Executive Director</a:t>
            </a:r>
          </a:p>
          <a:p>
            <a:pPr marL="914400" indent="-739775" algn="r">
              <a:defRPr/>
            </a:pPr>
            <a:r>
              <a:rPr lang="en-US" sz="1000" i="1" dirty="0">
                <a:solidFill>
                  <a:srgbClr val="0055A4"/>
                </a:solidFill>
                <a:latin typeface="Arial" charset="0"/>
              </a:rPr>
              <a:t> Lancaster Solid Waste Management Authority</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10" descr="StatesOfOperation copy.jpg"/>
          <p:cNvPicPr>
            <a:picLocks noChangeAspect="1"/>
          </p:cNvPicPr>
          <p:nvPr/>
        </p:nvPicPr>
        <p:blipFill>
          <a:blip r:embed="rId4" cstate="print">
            <a:clrChange>
              <a:clrFrom>
                <a:srgbClr val="FBFBFB"/>
              </a:clrFrom>
              <a:clrTo>
                <a:srgbClr val="FBFBFB">
                  <a:alpha val="0"/>
                </a:srgbClr>
              </a:clrTo>
            </a:clrChange>
          </a:blip>
          <a:srcRect t="1849"/>
          <a:stretch>
            <a:fillRect/>
          </a:stretch>
        </p:blipFill>
        <p:spPr bwMode="auto">
          <a:xfrm>
            <a:off x="3962400" y="2357438"/>
            <a:ext cx="5070475" cy="4043362"/>
          </a:xfrm>
          <a:prstGeom prst="rect">
            <a:avLst/>
          </a:prstGeom>
          <a:noFill/>
          <a:ln w="9525">
            <a:noFill/>
            <a:miter lim="800000"/>
            <a:headEnd/>
            <a:tailEnd/>
          </a:ln>
        </p:spPr>
      </p:pic>
      <p:sp>
        <p:nvSpPr>
          <p:cNvPr id="2" name="TextBox 1"/>
          <p:cNvSpPr txBox="1"/>
          <p:nvPr/>
        </p:nvSpPr>
        <p:spPr>
          <a:xfrm>
            <a:off x="0" y="1752600"/>
            <a:ext cx="9372600" cy="590931"/>
          </a:xfrm>
          <a:prstGeom prst="rect">
            <a:avLst/>
          </a:prstGeom>
          <a:noFill/>
        </p:spPr>
        <p:txBody>
          <a:bodyPr>
            <a:spAutoFit/>
          </a:bodyPr>
          <a:lstStyle/>
          <a:p>
            <a:pPr>
              <a:lnSpc>
                <a:spcPct val="90000"/>
              </a:lnSpc>
              <a:defRPr/>
            </a:pPr>
            <a:r>
              <a:rPr lang="en-US" sz="360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North American Operating Portfolio</a:t>
            </a:r>
            <a:endParaRPr lang="en-US" sz="3600" b="1" spc="30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endParaRPr>
          </a:p>
        </p:txBody>
      </p:sp>
      <p:sp>
        <p:nvSpPr>
          <p:cNvPr id="29700" name="TextBox 2"/>
          <p:cNvSpPr txBox="1">
            <a:spLocks noChangeArrowheads="1"/>
          </p:cNvSpPr>
          <p:nvPr/>
        </p:nvSpPr>
        <p:spPr bwMode="auto">
          <a:xfrm>
            <a:off x="152400" y="2514600"/>
            <a:ext cx="6019800" cy="2378075"/>
          </a:xfrm>
          <a:prstGeom prst="rect">
            <a:avLst/>
          </a:prstGeom>
          <a:noFill/>
          <a:ln w="9525">
            <a:noFill/>
            <a:miter lim="800000"/>
            <a:headEnd/>
            <a:tailEnd/>
          </a:ln>
        </p:spPr>
        <p:txBody>
          <a:bodyPr>
            <a:spAutoFit/>
          </a:bodyPr>
          <a:lstStyle/>
          <a:p>
            <a:pPr marL="115888" indent="-115888">
              <a:lnSpc>
                <a:spcPct val="110000"/>
              </a:lnSpc>
              <a:spcAft>
                <a:spcPts val="600"/>
              </a:spcAft>
              <a:buFont typeface="Arial" pitchFamily="34" charset="0"/>
              <a:buChar char="•"/>
            </a:pPr>
            <a:r>
              <a:rPr lang="en-US" sz="1600">
                <a:solidFill>
                  <a:srgbClr val="404040"/>
                </a:solidFill>
              </a:rPr>
              <a:t>Corporate Headquarters Fairfield, NJ</a:t>
            </a:r>
          </a:p>
          <a:p>
            <a:pPr marL="115888" indent="-115888">
              <a:lnSpc>
                <a:spcPct val="110000"/>
              </a:lnSpc>
              <a:spcAft>
                <a:spcPts val="600"/>
              </a:spcAft>
              <a:buFont typeface="Arial" pitchFamily="34" charset="0"/>
              <a:buChar char="•"/>
            </a:pPr>
            <a:r>
              <a:rPr lang="en-US" sz="1600">
                <a:solidFill>
                  <a:srgbClr val="404040"/>
                </a:solidFill>
              </a:rPr>
              <a:t>41 EfW facilities (240 TPD to 3,000 TPD)</a:t>
            </a:r>
          </a:p>
          <a:p>
            <a:pPr marL="115888" indent="-115888">
              <a:lnSpc>
                <a:spcPct val="110000"/>
              </a:lnSpc>
              <a:spcAft>
                <a:spcPts val="600"/>
              </a:spcAft>
              <a:buFont typeface="Arial" pitchFamily="34" charset="0"/>
              <a:buChar char="•"/>
            </a:pPr>
            <a:r>
              <a:rPr lang="en-US" sz="1600">
                <a:solidFill>
                  <a:srgbClr val="404040"/>
                </a:solidFill>
              </a:rPr>
              <a:t>13 Transfer Stations</a:t>
            </a:r>
          </a:p>
          <a:p>
            <a:pPr marL="115888" indent="-115888">
              <a:spcAft>
                <a:spcPts val="400"/>
              </a:spcAft>
              <a:buFont typeface="Arial" pitchFamily="34" charset="0"/>
              <a:buChar char="•"/>
            </a:pPr>
            <a:r>
              <a:rPr lang="en-US" sz="1600">
                <a:solidFill>
                  <a:srgbClr val="404040"/>
                </a:solidFill>
              </a:rPr>
              <a:t>3 Ashfills and one landfill</a:t>
            </a:r>
          </a:p>
          <a:p>
            <a:pPr marL="115888" indent="-115888">
              <a:lnSpc>
                <a:spcPct val="110000"/>
              </a:lnSpc>
              <a:spcAft>
                <a:spcPts val="600"/>
              </a:spcAft>
              <a:buFont typeface="Arial" pitchFamily="34" charset="0"/>
              <a:buChar char="•"/>
            </a:pPr>
            <a:r>
              <a:rPr lang="en-US" sz="1600">
                <a:solidFill>
                  <a:srgbClr val="404040"/>
                </a:solidFill>
              </a:rPr>
              <a:t>8 Biomass to electricity facilities</a:t>
            </a:r>
          </a:p>
          <a:p>
            <a:pPr marL="115888" indent="-115888">
              <a:lnSpc>
                <a:spcPct val="110000"/>
              </a:lnSpc>
              <a:spcAft>
                <a:spcPts val="600"/>
              </a:spcAft>
              <a:buFont typeface="Arial" pitchFamily="34" charset="0"/>
              <a:buChar char="•"/>
            </a:pPr>
            <a:r>
              <a:rPr lang="en-US" sz="1600">
                <a:solidFill>
                  <a:srgbClr val="404040"/>
                </a:solidFill>
              </a:rPr>
              <a:t>5 Landfill gas to energy facilities</a:t>
            </a:r>
          </a:p>
          <a:p>
            <a:pPr marL="115888" indent="-115888">
              <a:lnSpc>
                <a:spcPct val="110000"/>
              </a:lnSpc>
              <a:spcAft>
                <a:spcPts val="600"/>
              </a:spcAft>
              <a:buFont typeface="Arial" pitchFamily="34" charset="0"/>
              <a:buChar char="•"/>
            </a:pPr>
            <a:r>
              <a:rPr lang="en-US" sz="1600">
                <a:solidFill>
                  <a:srgbClr val="404040"/>
                </a:solidFill>
              </a:rPr>
              <a:t>2 Hydro electric facilities</a:t>
            </a:r>
          </a:p>
        </p:txBody>
      </p:sp>
      <p:sp>
        <p:nvSpPr>
          <p:cNvPr id="6" name="TextBox 5"/>
          <p:cNvSpPr txBox="1"/>
          <p:nvPr/>
        </p:nvSpPr>
        <p:spPr>
          <a:xfrm>
            <a:off x="152400" y="152400"/>
            <a:ext cx="3733800" cy="1219200"/>
          </a:xfrm>
          <a:prstGeom prst="rect">
            <a:avLst/>
          </a:prstGeom>
          <a:solidFill>
            <a:schemeClr val="bg1">
              <a:alpha val="89000"/>
            </a:schemeClr>
          </a:solidFill>
          <a:ln w="3175">
            <a:solidFill>
              <a:schemeClr val="tx1"/>
            </a:solidFill>
          </a:ln>
          <a:effectLst>
            <a:outerShdw blurRad="50800" dist="38100" dir="2700000" algn="tl" rotWithShape="0">
              <a:prstClr val="black">
                <a:alpha val="40000"/>
              </a:prstClr>
            </a:outerShdw>
          </a:effectLst>
        </p:spPr>
        <p:txBody>
          <a:bodyPr anchor="ctr"/>
          <a:lstStyle/>
          <a:p>
            <a:pPr>
              <a:spcAft>
                <a:spcPts val="600"/>
              </a:spcAft>
              <a:defRPr/>
            </a:pPr>
            <a:r>
              <a:rPr lang="en-US" sz="1200" i="1" dirty="0">
                <a:solidFill>
                  <a:srgbClr val="0055A4"/>
                </a:solidFill>
                <a:latin typeface="Arial" charset="0"/>
              </a:rPr>
              <a:t>“Covanta Energy, through the dedication and hard work of its management and employees, has demonstrated leadership in the area of occupational health and safety.”</a:t>
            </a:r>
          </a:p>
          <a:p>
            <a:pPr algn="r">
              <a:spcAft>
                <a:spcPts val="0"/>
              </a:spcAft>
              <a:defRPr/>
            </a:pPr>
            <a:r>
              <a:rPr lang="en-US" sz="1000" i="1" dirty="0">
                <a:solidFill>
                  <a:srgbClr val="0055A4"/>
                </a:solidFill>
                <a:latin typeface="Arial" charset="0"/>
              </a:rPr>
              <a:t>Mark R. Warner</a:t>
            </a:r>
          </a:p>
          <a:p>
            <a:pPr algn="r">
              <a:spcAft>
                <a:spcPts val="0"/>
              </a:spcAft>
              <a:defRPr/>
            </a:pPr>
            <a:r>
              <a:rPr lang="en-US" sz="1000" i="1" dirty="0">
                <a:solidFill>
                  <a:srgbClr val="0055A4"/>
                </a:solidFill>
                <a:latin typeface="Arial" charset="0"/>
              </a:rPr>
              <a:t>Former Governor of Virginia</a:t>
            </a:r>
          </a:p>
        </p:txBody>
      </p:sp>
      <p:sp>
        <p:nvSpPr>
          <p:cNvPr id="7" name="TextBox 6"/>
          <p:cNvSpPr txBox="1"/>
          <p:nvPr/>
        </p:nvSpPr>
        <p:spPr>
          <a:xfrm>
            <a:off x="2209800" y="1143000"/>
            <a:ext cx="6858000" cy="553998"/>
          </a:xfrm>
          <a:prstGeom prst="rect">
            <a:avLst/>
          </a:prstGeom>
          <a:noFill/>
          <a:effectLst>
            <a:outerShdw blurRad="50800" dist="76200" dir="1800000" algn="l" rotWithShape="0">
              <a:prstClr val="black">
                <a:alpha val="66000"/>
              </a:prstClr>
            </a:outerShdw>
          </a:effectLst>
        </p:spPr>
        <p:txBody>
          <a:bodyPr anchor="ctr">
            <a:spAutoFit/>
          </a:bodyPr>
          <a:lstStyle/>
          <a:p>
            <a:pPr algn="r">
              <a:defRPr/>
            </a:pPr>
            <a:r>
              <a:rPr lang="en-US" sz="3000" spc="-50" dirty="0">
                <a:ln w="6350" cmpd="sng">
                  <a:solidFill>
                    <a:srgbClr val="CE7019"/>
                  </a:solidFill>
                  <a:prstDash val="solid"/>
                </a:ln>
                <a:solidFill>
                  <a:srgbClr val="FFFFFF"/>
                </a:solidFill>
                <a:effectLst>
                  <a:outerShdw blurRad="63500" dir="3600000" algn="tl" rotWithShape="0">
                    <a:srgbClr val="000000">
                      <a:alpha val="70000"/>
                    </a:srgbClr>
                  </a:outerShdw>
                </a:effectLst>
                <a:latin typeface="Impact" pitchFamily="34" charset="0"/>
              </a:rPr>
              <a:t>Introduction to Covanta Energy</a:t>
            </a:r>
          </a:p>
        </p:txBody>
      </p:sp>
      <p:sp>
        <p:nvSpPr>
          <p:cNvPr id="29703" name="TextBox 7"/>
          <p:cNvSpPr txBox="1">
            <a:spLocks noChangeArrowheads="1"/>
          </p:cNvSpPr>
          <p:nvPr/>
        </p:nvSpPr>
        <p:spPr bwMode="auto">
          <a:xfrm>
            <a:off x="8458200" y="6581775"/>
            <a:ext cx="685800" cy="276225"/>
          </a:xfrm>
          <a:prstGeom prst="rect">
            <a:avLst/>
          </a:prstGeom>
          <a:noFill/>
          <a:ln w="9525">
            <a:noFill/>
            <a:miter lim="800000"/>
            <a:headEnd/>
            <a:tailEnd/>
          </a:ln>
        </p:spPr>
        <p:txBody>
          <a:bodyPr>
            <a:spAutoFit/>
          </a:bodyPr>
          <a:lstStyle/>
          <a:p>
            <a:fld id="{A39D1AA9-9AC6-4516-A797-69AB87B08D3C}" type="slidenum">
              <a:rPr lang="en-US" sz="1200" i="1">
                <a:solidFill>
                  <a:srgbClr val="A1A0A4"/>
                </a:solidFill>
              </a:rPr>
              <a:pPr/>
              <a:t>3</a:t>
            </a:fld>
            <a:endParaRPr lang="en-US" sz="1200" i="1">
              <a:solidFill>
                <a:srgbClr val="A1A0A4"/>
              </a:solidFill>
            </a:endParaRPr>
          </a:p>
        </p:txBody>
      </p:sp>
      <p:sp>
        <p:nvSpPr>
          <p:cNvPr id="29704" name="Text Box 616"/>
          <p:cNvSpPr txBox="1">
            <a:spLocks noChangeArrowheads="1"/>
          </p:cNvSpPr>
          <p:nvPr>
            <p:custDataLst>
              <p:tags r:id="rId1"/>
            </p:custDataLst>
          </p:nvPr>
        </p:nvSpPr>
        <p:spPr bwMode="gray">
          <a:xfrm>
            <a:off x="5113338" y="2590800"/>
            <a:ext cx="3725862" cy="231775"/>
          </a:xfrm>
          <a:prstGeom prst="rect">
            <a:avLst/>
          </a:prstGeom>
          <a:solidFill>
            <a:srgbClr val="C0C0C0"/>
          </a:solidFill>
          <a:ln w="9525">
            <a:solidFill>
              <a:srgbClr val="0055A4"/>
            </a:solidFill>
            <a:miter lim="800000"/>
            <a:headEnd/>
            <a:tailEnd/>
          </a:ln>
        </p:spPr>
        <p:txBody>
          <a:bodyPr lIns="45715" tIns="36571" rIns="91429" bIns="36571" anchor="b">
            <a:spAutoFit/>
          </a:bodyPr>
          <a:lstStyle/>
          <a:p>
            <a:pPr algn="ctr" eaLnBrk="0" hangingPunct="0">
              <a:lnSpc>
                <a:spcPct val="98000"/>
              </a:lnSpc>
              <a:spcBef>
                <a:spcPct val="10000"/>
              </a:spcBef>
            </a:pPr>
            <a:r>
              <a:rPr lang="en-US" sz="1000" b="1">
                <a:solidFill>
                  <a:srgbClr val="0055A4"/>
                </a:solidFill>
                <a:latin typeface="Verdana" pitchFamily="34" charset="0"/>
                <a:ea typeface="ＭＳ Ｐゴシック" pitchFamily="34" charset="-128"/>
              </a:rPr>
              <a:t>Covanta Operates in 18 States and Canada</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372600" cy="590931"/>
          </a:xfrm>
          <a:prstGeom prst="rect">
            <a:avLst/>
          </a:prstGeom>
          <a:noFill/>
        </p:spPr>
        <p:txBody>
          <a:bodyPr>
            <a:spAutoFit/>
          </a:bodyPr>
          <a:lstStyle/>
          <a:p>
            <a:pPr>
              <a:lnSpc>
                <a:spcPct val="90000"/>
              </a:lnSpc>
              <a:defRPr/>
            </a:pPr>
            <a:r>
              <a:rPr lang="en-US" sz="360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International Portfolio</a:t>
            </a:r>
            <a:endParaRPr lang="en-US" sz="3600" b="1" spc="30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endParaRPr>
          </a:p>
        </p:txBody>
      </p:sp>
      <p:sp>
        <p:nvSpPr>
          <p:cNvPr id="3" name="TextBox 2"/>
          <p:cNvSpPr txBox="1"/>
          <p:nvPr/>
        </p:nvSpPr>
        <p:spPr>
          <a:xfrm>
            <a:off x="0" y="2362200"/>
            <a:ext cx="5486400" cy="4025900"/>
          </a:xfrm>
          <a:prstGeom prst="rect">
            <a:avLst/>
          </a:prstGeom>
          <a:noFill/>
        </p:spPr>
        <p:txBody>
          <a:bodyPr>
            <a:spAutoFit/>
          </a:bodyPr>
          <a:lstStyle/>
          <a:p>
            <a:pPr marL="573088" lvl="1" indent="-115888">
              <a:lnSpc>
                <a:spcPct val="110000"/>
              </a:lnSpc>
              <a:spcAft>
                <a:spcPts val="600"/>
              </a:spcAft>
              <a:buFont typeface="Arial" charset="0"/>
              <a:buChar char="•"/>
              <a:defRPr/>
            </a:pPr>
            <a:r>
              <a:rPr lang="en-US" dirty="0">
                <a:solidFill>
                  <a:srgbClr val="404040"/>
                </a:solidFill>
                <a:latin typeface="Arial" charset="0"/>
              </a:rPr>
              <a:t>Europe</a:t>
            </a:r>
          </a:p>
          <a:p>
            <a:pPr marL="1030288" lvl="2" indent="-115888">
              <a:spcAft>
                <a:spcPts val="400"/>
              </a:spcAft>
              <a:buFont typeface="Arial" charset="0"/>
              <a:buChar char="•"/>
              <a:defRPr/>
            </a:pPr>
            <a:r>
              <a:rPr lang="en-US" sz="1600" i="1" spc="-10" dirty="0">
                <a:solidFill>
                  <a:schemeClr val="bg1">
                    <a:lumMod val="50000"/>
                  </a:schemeClr>
                </a:solidFill>
                <a:latin typeface="Arial" charset="0"/>
              </a:rPr>
              <a:t>Office outside Birmingham, England</a:t>
            </a:r>
          </a:p>
          <a:p>
            <a:pPr marL="1030288" lvl="2" indent="-115888">
              <a:spcAft>
                <a:spcPts val="400"/>
              </a:spcAft>
              <a:buFont typeface="Arial" charset="0"/>
              <a:buChar char="•"/>
              <a:defRPr/>
            </a:pPr>
            <a:r>
              <a:rPr lang="en-US" sz="1600" i="1" spc="-10" dirty="0">
                <a:solidFill>
                  <a:schemeClr val="bg1">
                    <a:lumMod val="50000"/>
                  </a:schemeClr>
                </a:solidFill>
                <a:latin typeface="Arial" charset="0"/>
              </a:rPr>
              <a:t>Ireland – Dublin EfW Project (about to start construction)</a:t>
            </a:r>
          </a:p>
          <a:p>
            <a:pPr marL="1030288" lvl="2" indent="-115888">
              <a:spcAft>
                <a:spcPts val="400"/>
              </a:spcAft>
              <a:buFont typeface="Arial" charset="0"/>
              <a:buChar char="•"/>
              <a:defRPr/>
            </a:pPr>
            <a:r>
              <a:rPr lang="en-US" sz="1600" i="1" spc="-10" dirty="0">
                <a:solidFill>
                  <a:schemeClr val="bg1">
                    <a:lumMod val="50000"/>
                  </a:schemeClr>
                </a:solidFill>
                <a:latin typeface="Arial" charset="0"/>
              </a:rPr>
              <a:t>Italy – Trezzo EfW Facility</a:t>
            </a:r>
          </a:p>
          <a:p>
            <a:pPr marL="1030288" lvl="2" indent="-115888">
              <a:spcAft>
                <a:spcPts val="400"/>
              </a:spcAft>
              <a:buFont typeface="Arial" charset="0"/>
              <a:buChar char="•"/>
              <a:defRPr/>
            </a:pPr>
            <a:r>
              <a:rPr lang="en-US" sz="1600" i="1" spc="-10" dirty="0">
                <a:solidFill>
                  <a:schemeClr val="bg1">
                    <a:lumMod val="50000"/>
                  </a:schemeClr>
                </a:solidFill>
                <a:latin typeface="Arial" charset="0"/>
              </a:rPr>
              <a:t>UK – pursuing over 10 new EfW facilities</a:t>
            </a:r>
          </a:p>
          <a:p>
            <a:pPr marL="573088" lvl="1" indent="-115888">
              <a:lnSpc>
                <a:spcPct val="110000"/>
              </a:lnSpc>
              <a:spcAft>
                <a:spcPts val="600"/>
              </a:spcAft>
              <a:buFont typeface="Arial" charset="0"/>
              <a:buChar char="•"/>
              <a:defRPr/>
            </a:pPr>
            <a:r>
              <a:rPr lang="en-US" dirty="0">
                <a:solidFill>
                  <a:srgbClr val="404040"/>
                </a:solidFill>
                <a:latin typeface="Arial" charset="0"/>
              </a:rPr>
              <a:t>Asia</a:t>
            </a:r>
          </a:p>
          <a:p>
            <a:pPr marL="1030288" lvl="2" indent="-115888">
              <a:spcAft>
                <a:spcPts val="400"/>
              </a:spcAft>
              <a:buFont typeface="Arial" charset="0"/>
              <a:buChar char="•"/>
              <a:defRPr/>
            </a:pPr>
            <a:r>
              <a:rPr lang="en-US" sz="1600" i="1" spc="-10" dirty="0">
                <a:solidFill>
                  <a:schemeClr val="bg1">
                    <a:lumMod val="50000"/>
                  </a:schemeClr>
                </a:solidFill>
                <a:latin typeface="Arial" charset="0"/>
              </a:rPr>
              <a:t>Office in Shanghai, China</a:t>
            </a:r>
          </a:p>
          <a:p>
            <a:pPr marL="1030288" lvl="2" indent="-115888">
              <a:spcAft>
                <a:spcPts val="400"/>
              </a:spcAft>
              <a:buFont typeface="Arial" charset="0"/>
              <a:buChar char="•"/>
              <a:defRPr/>
            </a:pPr>
            <a:r>
              <a:rPr lang="en-US" sz="1600" i="1" spc="-10" dirty="0">
                <a:solidFill>
                  <a:schemeClr val="bg1">
                    <a:lumMod val="50000"/>
                  </a:schemeClr>
                </a:solidFill>
                <a:latin typeface="Arial" charset="0"/>
              </a:rPr>
              <a:t>China – Sangfeng/Covanta JV</a:t>
            </a:r>
          </a:p>
          <a:p>
            <a:pPr marL="1487488" lvl="3" indent="-115888">
              <a:spcAft>
                <a:spcPts val="400"/>
              </a:spcAft>
              <a:buFont typeface="Arial" charset="0"/>
              <a:buChar char="•"/>
              <a:defRPr/>
            </a:pPr>
            <a:r>
              <a:rPr lang="en-US" sz="1600" i="1" spc="-10" dirty="0">
                <a:solidFill>
                  <a:schemeClr val="bg1">
                    <a:lumMod val="50000"/>
                  </a:schemeClr>
                </a:solidFill>
                <a:latin typeface="Arial" charset="0"/>
              </a:rPr>
              <a:t>2 EfW facilities operating</a:t>
            </a:r>
          </a:p>
          <a:p>
            <a:pPr marL="1487488" lvl="3" indent="-115888">
              <a:spcAft>
                <a:spcPts val="400"/>
              </a:spcAft>
              <a:buFont typeface="Arial" charset="0"/>
              <a:buChar char="•"/>
              <a:defRPr/>
            </a:pPr>
            <a:r>
              <a:rPr lang="en-US" sz="1600" i="1" spc="-10" dirty="0">
                <a:solidFill>
                  <a:schemeClr val="bg1">
                    <a:lumMod val="50000"/>
                  </a:schemeClr>
                </a:solidFill>
                <a:latin typeface="Arial" charset="0"/>
              </a:rPr>
              <a:t>2 EfW facilities about to be built</a:t>
            </a:r>
          </a:p>
          <a:p>
            <a:pPr marL="1487488" lvl="3" indent="-115888">
              <a:spcAft>
                <a:spcPts val="400"/>
              </a:spcAft>
              <a:buFont typeface="Arial" charset="0"/>
              <a:buChar char="•"/>
              <a:defRPr/>
            </a:pPr>
            <a:r>
              <a:rPr lang="en-US" sz="1600" i="1" spc="-10" dirty="0">
                <a:solidFill>
                  <a:schemeClr val="bg1">
                    <a:lumMod val="50000"/>
                  </a:schemeClr>
                </a:solidFill>
                <a:latin typeface="Arial" charset="0"/>
              </a:rPr>
              <a:t>More EfW being pursued</a:t>
            </a:r>
          </a:p>
          <a:p>
            <a:pPr marL="1030288" lvl="2" indent="-115888">
              <a:spcAft>
                <a:spcPts val="400"/>
              </a:spcAft>
              <a:buFont typeface="Arial" charset="0"/>
              <a:buChar char="•"/>
              <a:defRPr/>
            </a:pPr>
            <a:r>
              <a:rPr lang="en-US" sz="1600" i="1" spc="-10" dirty="0">
                <a:solidFill>
                  <a:schemeClr val="bg1">
                    <a:lumMod val="50000"/>
                  </a:schemeClr>
                </a:solidFill>
                <a:latin typeface="Arial" charset="0"/>
              </a:rPr>
              <a:t>India, Bangladesh, Philippines – 4 IPP facilities</a:t>
            </a:r>
          </a:p>
        </p:txBody>
      </p:sp>
      <p:sp>
        <p:nvSpPr>
          <p:cNvPr id="6" name="TextBox 5"/>
          <p:cNvSpPr txBox="1"/>
          <p:nvPr/>
        </p:nvSpPr>
        <p:spPr>
          <a:xfrm>
            <a:off x="152400" y="152400"/>
            <a:ext cx="3733800" cy="1295400"/>
          </a:xfrm>
          <a:prstGeom prst="rect">
            <a:avLst/>
          </a:prstGeom>
          <a:solidFill>
            <a:schemeClr val="bg1">
              <a:alpha val="89000"/>
            </a:schemeClr>
          </a:solidFill>
          <a:ln w="3175">
            <a:solidFill>
              <a:schemeClr val="tx1"/>
            </a:solidFill>
          </a:ln>
          <a:effectLst>
            <a:outerShdw blurRad="50800" dist="38100" dir="2700000" algn="tl" rotWithShape="0">
              <a:prstClr val="black">
                <a:alpha val="40000"/>
              </a:prstClr>
            </a:outerShdw>
          </a:effectLst>
        </p:spPr>
        <p:txBody>
          <a:bodyPr anchor="ctr"/>
          <a:lstStyle/>
          <a:p>
            <a:pPr>
              <a:spcAft>
                <a:spcPts val="600"/>
              </a:spcAft>
              <a:defRPr/>
            </a:pPr>
            <a:r>
              <a:rPr lang="en-US" sz="1200" i="1" dirty="0">
                <a:solidFill>
                  <a:srgbClr val="0055A4"/>
                </a:solidFill>
                <a:latin typeface="Arial" charset="0"/>
              </a:rPr>
              <a:t>“Meeting our renewable targets will also require a number of other changes: more onshore wind farms sited in the right places, greater use of energy derived from waste, a major expansion of energy from biomass…more solar power”</a:t>
            </a:r>
          </a:p>
          <a:p>
            <a:pPr algn="r">
              <a:spcAft>
                <a:spcPts val="0"/>
              </a:spcAft>
              <a:defRPr/>
            </a:pPr>
            <a:r>
              <a:rPr lang="en-US" sz="1000" i="1" dirty="0">
                <a:solidFill>
                  <a:srgbClr val="0055A4"/>
                </a:solidFill>
                <a:latin typeface="Arial" charset="0"/>
              </a:rPr>
              <a:t>Gordon Brown</a:t>
            </a:r>
          </a:p>
          <a:p>
            <a:pPr algn="r">
              <a:spcAft>
                <a:spcPts val="0"/>
              </a:spcAft>
              <a:defRPr/>
            </a:pPr>
            <a:r>
              <a:rPr lang="en-US" sz="1000" i="1" dirty="0">
                <a:solidFill>
                  <a:srgbClr val="0055A4"/>
                </a:solidFill>
                <a:latin typeface="Arial" charset="0"/>
              </a:rPr>
              <a:t>U.K. Prime Minister</a:t>
            </a:r>
          </a:p>
        </p:txBody>
      </p:sp>
      <p:sp>
        <p:nvSpPr>
          <p:cNvPr id="7" name="TextBox 6"/>
          <p:cNvSpPr txBox="1"/>
          <p:nvPr/>
        </p:nvSpPr>
        <p:spPr>
          <a:xfrm>
            <a:off x="2209800" y="1143000"/>
            <a:ext cx="6858000" cy="553998"/>
          </a:xfrm>
          <a:prstGeom prst="rect">
            <a:avLst/>
          </a:prstGeom>
          <a:noFill/>
          <a:effectLst>
            <a:outerShdw blurRad="50800" dist="76200" dir="1800000" algn="l" rotWithShape="0">
              <a:prstClr val="black">
                <a:alpha val="66000"/>
              </a:prstClr>
            </a:outerShdw>
          </a:effectLst>
        </p:spPr>
        <p:txBody>
          <a:bodyPr anchor="ctr">
            <a:spAutoFit/>
          </a:bodyPr>
          <a:lstStyle/>
          <a:p>
            <a:pPr algn="r">
              <a:defRPr/>
            </a:pPr>
            <a:r>
              <a:rPr lang="en-US" sz="3000" spc="-50" dirty="0">
                <a:ln w="6350" cmpd="sng">
                  <a:solidFill>
                    <a:srgbClr val="CE7019"/>
                  </a:solidFill>
                  <a:prstDash val="solid"/>
                </a:ln>
                <a:solidFill>
                  <a:srgbClr val="FFFFFF"/>
                </a:solidFill>
                <a:effectLst>
                  <a:outerShdw blurRad="63500" dir="3600000" algn="tl" rotWithShape="0">
                    <a:srgbClr val="000000">
                      <a:alpha val="70000"/>
                    </a:srgbClr>
                  </a:outerShdw>
                </a:effectLst>
                <a:latin typeface="Impact" pitchFamily="34" charset="0"/>
              </a:rPr>
              <a:t>Introduction to Covanta Energy</a:t>
            </a:r>
          </a:p>
        </p:txBody>
      </p:sp>
      <p:sp>
        <p:nvSpPr>
          <p:cNvPr id="30726" name="TextBox 7"/>
          <p:cNvSpPr txBox="1">
            <a:spLocks noChangeArrowheads="1"/>
          </p:cNvSpPr>
          <p:nvPr/>
        </p:nvSpPr>
        <p:spPr bwMode="auto">
          <a:xfrm>
            <a:off x="8458200" y="6581775"/>
            <a:ext cx="685800" cy="276225"/>
          </a:xfrm>
          <a:prstGeom prst="rect">
            <a:avLst/>
          </a:prstGeom>
          <a:noFill/>
          <a:ln w="9525">
            <a:noFill/>
            <a:miter lim="800000"/>
            <a:headEnd/>
            <a:tailEnd/>
          </a:ln>
        </p:spPr>
        <p:txBody>
          <a:bodyPr>
            <a:spAutoFit/>
          </a:bodyPr>
          <a:lstStyle/>
          <a:p>
            <a:fld id="{D6CDC39E-591F-4F42-8642-0DA00BB22725}" type="slidenum">
              <a:rPr lang="en-US" sz="1200" i="1">
                <a:solidFill>
                  <a:srgbClr val="A1A0A4"/>
                </a:solidFill>
              </a:rPr>
              <a:pPr/>
              <a:t>4</a:t>
            </a:fld>
            <a:endParaRPr lang="en-US" sz="1200" i="1">
              <a:solidFill>
                <a:srgbClr val="A1A0A4"/>
              </a:solidFill>
            </a:endParaRPr>
          </a:p>
        </p:txBody>
      </p:sp>
      <p:pic>
        <p:nvPicPr>
          <p:cNvPr id="9" name="Picture 8" descr="Control room.JPG"/>
          <p:cNvPicPr>
            <a:picLocks noChangeAspect="1"/>
          </p:cNvPicPr>
          <p:nvPr/>
        </p:nvPicPr>
        <p:blipFill>
          <a:blip r:embed="rId2" cstate="print"/>
          <a:stretch>
            <a:fillRect/>
          </a:stretch>
        </p:blipFill>
        <p:spPr>
          <a:xfrm>
            <a:off x="5105400" y="2743200"/>
            <a:ext cx="3467100" cy="2311400"/>
          </a:xfrm>
          <a:prstGeom prst="rect">
            <a:avLst/>
          </a:prstGeom>
          <a:effectLst>
            <a:outerShdw dist="139700" dir="2700000" algn="ctr" rotWithShape="0">
              <a:schemeClr val="tx1">
                <a:alpha val="65000"/>
              </a:schemeClr>
            </a:outerShdw>
          </a:effec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752600"/>
            <a:ext cx="8763000" cy="1089529"/>
          </a:xfrm>
          <a:prstGeom prst="rect">
            <a:avLst/>
          </a:prstGeom>
          <a:noFill/>
        </p:spPr>
        <p:txBody>
          <a:bodyPr>
            <a:spAutoFit/>
          </a:bodyPr>
          <a:lstStyle/>
          <a:p>
            <a:pPr>
              <a:lnSpc>
                <a:spcPct val="90000"/>
              </a:lnSpc>
              <a:defRPr/>
            </a:pPr>
            <a:r>
              <a:rPr lang="en-US" sz="360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EfW: Meeting Three Critical Global Challenges</a:t>
            </a:r>
            <a:endParaRPr lang="en-US" sz="3600" b="1" spc="30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endParaRPr>
          </a:p>
        </p:txBody>
      </p:sp>
      <p:sp>
        <p:nvSpPr>
          <p:cNvPr id="3" name="TextBox 2"/>
          <p:cNvSpPr txBox="1"/>
          <p:nvPr/>
        </p:nvSpPr>
        <p:spPr>
          <a:xfrm>
            <a:off x="2209800" y="1143000"/>
            <a:ext cx="6858000" cy="553998"/>
          </a:xfrm>
          <a:prstGeom prst="rect">
            <a:avLst/>
          </a:prstGeom>
          <a:noFill/>
          <a:effectLst>
            <a:outerShdw blurRad="50800" dist="76200" dir="1800000" algn="l" rotWithShape="0">
              <a:prstClr val="black">
                <a:alpha val="66000"/>
              </a:prstClr>
            </a:outerShdw>
          </a:effectLst>
        </p:spPr>
        <p:txBody>
          <a:bodyPr anchor="ctr">
            <a:spAutoFit/>
          </a:bodyPr>
          <a:lstStyle/>
          <a:p>
            <a:pPr algn="r">
              <a:defRPr/>
            </a:pPr>
            <a:r>
              <a:rPr lang="en-US" sz="3000" spc="-100" dirty="0">
                <a:ln w="6350" cmpd="sng">
                  <a:solidFill>
                    <a:srgbClr val="CE7019"/>
                  </a:solidFill>
                  <a:prstDash val="solid"/>
                </a:ln>
                <a:solidFill>
                  <a:srgbClr val="FFFFFF"/>
                </a:solidFill>
                <a:effectLst>
                  <a:outerShdw blurRad="63500" dir="3600000" algn="tl" rotWithShape="0">
                    <a:srgbClr val="000000">
                      <a:alpha val="70000"/>
                    </a:srgbClr>
                  </a:outerShdw>
                </a:effectLst>
                <a:latin typeface="Impact" pitchFamily="34" charset="0"/>
              </a:rPr>
              <a:t>Benefits of Energy-from-Waste</a:t>
            </a:r>
          </a:p>
        </p:txBody>
      </p:sp>
      <p:sp>
        <p:nvSpPr>
          <p:cNvPr id="4" name="TextBox 3"/>
          <p:cNvSpPr txBox="1"/>
          <p:nvPr/>
        </p:nvSpPr>
        <p:spPr>
          <a:xfrm>
            <a:off x="152400" y="152400"/>
            <a:ext cx="3733800" cy="1219200"/>
          </a:xfrm>
          <a:prstGeom prst="rect">
            <a:avLst/>
          </a:prstGeom>
          <a:solidFill>
            <a:schemeClr val="bg1">
              <a:alpha val="89000"/>
            </a:schemeClr>
          </a:solidFill>
          <a:ln w="3175">
            <a:solidFill>
              <a:schemeClr val="tx1"/>
            </a:solidFill>
          </a:ln>
          <a:effectLst>
            <a:outerShdw blurRad="50800" dist="38100" dir="2700000" algn="tl" rotWithShape="0">
              <a:prstClr val="black">
                <a:alpha val="40000"/>
              </a:prstClr>
            </a:outerShdw>
          </a:effectLst>
        </p:spPr>
        <p:txBody>
          <a:bodyPr anchor="ctr"/>
          <a:lstStyle/>
          <a:p>
            <a:pPr>
              <a:spcAft>
                <a:spcPts val="600"/>
              </a:spcAft>
              <a:defRPr/>
            </a:pPr>
            <a:r>
              <a:rPr lang="en-US" sz="1200" i="1" dirty="0">
                <a:solidFill>
                  <a:schemeClr val="tx1">
                    <a:lumMod val="95000"/>
                    <a:lumOff val="5000"/>
                  </a:schemeClr>
                </a:solidFill>
                <a:latin typeface="Arial" charset="0"/>
              </a:rPr>
              <a:t>“</a:t>
            </a:r>
            <a:r>
              <a:rPr lang="en-US" sz="1200" i="1" dirty="0">
                <a:solidFill>
                  <a:srgbClr val="0055A4"/>
                </a:solidFill>
                <a:latin typeface="Arial" charset="0"/>
              </a:rPr>
              <a:t>Covanta Energy’s EfW technology not only safely processes the post-recycled waste stream; it creates clean, renewable energy.”</a:t>
            </a:r>
          </a:p>
          <a:p>
            <a:pPr marL="746125" indent="395288" algn="r">
              <a:defRPr/>
            </a:pPr>
            <a:r>
              <a:rPr lang="en-US" sz="1000" i="1" dirty="0">
                <a:solidFill>
                  <a:srgbClr val="0055A4"/>
                </a:solidFill>
                <a:latin typeface="Arial" charset="0"/>
              </a:rPr>
              <a:t>Jill Buck, Founder and Executive Director, Go Green Initiative</a:t>
            </a:r>
          </a:p>
        </p:txBody>
      </p:sp>
      <p:pic>
        <p:nvPicPr>
          <p:cNvPr id="31749" name="Picture 4" descr="garbageFLAT.tif"/>
          <p:cNvPicPr>
            <a:picLocks noChangeAspect="1"/>
          </p:cNvPicPr>
          <p:nvPr/>
        </p:nvPicPr>
        <p:blipFill>
          <a:blip r:embed="rId2" cstate="print"/>
          <a:srcRect/>
          <a:stretch>
            <a:fillRect/>
          </a:stretch>
        </p:blipFill>
        <p:spPr bwMode="auto">
          <a:xfrm>
            <a:off x="304800" y="4846638"/>
            <a:ext cx="1374775" cy="1782762"/>
          </a:xfrm>
          <a:prstGeom prst="rect">
            <a:avLst/>
          </a:prstGeom>
          <a:noFill/>
          <a:ln w="9525">
            <a:noFill/>
            <a:miter lim="800000"/>
            <a:headEnd/>
            <a:tailEnd/>
          </a:ln>
        </p:spPr>
      </p:pic>
      <p:sp>
        <p:nvSpPr>
          <p:cNvPr id="6" name="Right Arrow 5"/>
          <p:cNvSpPr/>
          <p:nvPr/>
        </p:nvSpPr>
        <p:spPr>
          <a:xfrm>
            <a:off x="1676400" y="5410200"/>
            <a:ext cx="914400" cy="304800"/>
          </a:xfrm>
          <a:prstGeom prst="rightArrow">
            <a:avLst/>
          </a:prstGeom>
          <a:solidFill>
            <a:srgbClr val="CE7019"/>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18415" cmpd="sng">
                <a:solidFill>
                  <a:srgbClr val="FFFFFF"/>
                </a:solidFill>
                <a:prstDash val="solid"/>
              </a:ln>
              <a:solidFill>
                <a:srgbClr val="CE7019"/>
              </a:solidFill>
              <a:effectLst>
                <a:outerShdw blurRad="63500" dir="3600000" algn="tl" rotWithShape="0">
                  <a:srgbClr val="000000">
                    <a:alpha val="70000"/>
                  </a:srgbClr>
                </a:outerShdw>
              </a:effectLst>
            </a:endParaRPr>
          </a:p>
        </p:txBody>
      </p:sp>
      <p:sp>
        <p:nvSpPr>
          <p:cNvPr id="31751" name="TextBox 11"/>
          <p:cNvSpPr txBox="1">
            <a:spLocks noChangeArrowheads="1"/>
          </p:cNvSpPr>
          <p:nvPr/>
        </p:nvSpPr>
        <p:spPr bwMode="auto">
          <a:xfrm>
            <a:off x="152400" y="6248400"/>
            <a:ext cx="1752600" cy="307975"/>
          </a:xfrm>
          <a:prstGeom prst="rect">
            <a:avLst/>
          </a:prstGeom>
          <a:noFill/>
          <a:ln w="9525">
            <a:noFill/>
            <a:miter lim="800000"/>
            <a:headEnd/>
            <a:tailEnd/>
          </a:ln>
        </p:spPr>
        <p:txBody>
          <a:bodyPr>
            <a:spAutoFit/>
          </a:bodyPr>
          <a:lstStyle/>
          <a:p>
            <a:pPr algn="ctr"/>
            <a:r>
              <a:rPr lang="en-US" sz="1400" b="1" i="1">
                <a:solidFill>
                  <a:srgbClr val="0055A4"/>
                </a:solidFill>
              </a:rPr>
              <a:t>One Ton of MSW</a:t>
            </a:r>
          </a:p>
        </p:txBody>
      </p:sp>
      <p:sp>
        <p:nvSpPr>
          <p:cNvPr id="13" name="Rectangle 12"/>
          <p:cNvSpPr/>
          <p:nvPr/>
        </p:nvSpPr>
        <p:spPr>
          <a:xfrm>
            <a:off x="7391400" y="5715000"/>
            <a:ext cx="1600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ight Arrow 13"/>
          <p:cNvSpPr/>
          <p:nvPr/>
        </p:nvSpPr>
        <p:spPr>
          <a:xfrm>
            <a:off x="5638800" y="4876800"/>
            <a:ext cx="914400" cy="304800"/>
          </a:xfrm>
          <a:prstGeom prst="rightArrow">
            <a:avLst/>
          </a:prstGeom>
          <a:solidFill>
            <a:srgbClr val="CE7019"/>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18415" cmpd="sng">
                <a:solidFill>
                  <a:srgbClr val="FFFFFF"/>
                </a:solidFill>
                <a:prstDash val="solid"/>
              </a:ln>
              <a:solidFill>
                <a:srgbClr val="CE7019"/>
              </a:solidFill>
              <a:effectLst>
                <a:outerShdw blurRad="63500" dir="3600000" algn="tl" rotWithShape="0">
                  <a:srgbClr val="000000">
                    <a:alpha val="70000"/>
                  </a:srgbClr>
                </a:outerShdw>
              </a:effectLst>
            </a:endParaRPr>
          </a:p>
        </p:txBody>
      </p:sp>
      <p:sp>
        <p:nvSpPr>
          <p:cNvPr id="15" name="Right Arrow 14"/>
          <p:cNvSpPr/>
          <p:nvPr/>
        </p:nvSpPr>
        <p:spPr>
          <a:xfrm>
            <a:off x="5638800" y="5410200"/>
            <a:ext cx="914400" cy="304800"/>
          </a:xfrm>
          <a:prstGeom prst="rightArrow">
            <a:avLst/>
          </a:prstGeom>
          <a:solidFill>
            <a:srgbClr val="CE7019"/>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18415" cmpd="sng">
                <a:solidFill>
                  <a:srgbClr val="FFFFFF"/>
                </a:solidFill>
                <a:prstDash val="solid"/>
              </a:ln>
              <a:solidFill>
                <a:srgbClr val="CE7019"/>
              </a:solidFill>
              <a:effectLst>
                <a:outerShdw blurRad="63500" dir="3600000" algn="tl" rotWithShape="0">
                  <a:srgbClr val="000000">
                    <a:alpha val="70000"/>
                  </a:srgbClr>
                </a:outerShdw>
              </a:effectLst>
            </a:endParaRPr>
          </a:p>
        </p:txBody>
      </p:sp>
      <p:sp>
        <p:nvSpPr>
          <p:cNvPr id="16" name="Right Arrow 15"/>
          <p:cNvSpPr/>
          <p:nvPr/>
        </p:nvSpPr>
        <p:spPr>
          <a:xfrm>
            <a:off x="5638800" y="5943600"/>
            <a:ext cx="914400" cy="304800"/>
          </a:xfrm>
          <a:prstGeom prst="rightArrow">
            <a:avLst/>
          </a:prstGeom>
          <a:solidFill>
            <a:srgbClr val="CE7019"/>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18415" cmpd="sng">
                <a:solidFill>
                  <a:srgbClr val="FFFFFF"/>
                </a:solidFill>
                <a:prstDash val="solid"/>
              </a:ln>
              <a:solidFill>
                <a:srgbClr val="CE7019"/>
              </a:solidFill>
              <a:effectLst>
                <a:outerShdw blurRad="63500" dir="3600000" algn="tl" rotWithShape="0">
                  <a:srgbClr val="000000">
                    <a:alpha val="70000"/>
                  </a:srgbClr>
                </a:outerShdw>
              </a:effectLst>
            </a:endParaRPr>
          </a:p>
        </p:txBody>
      </p:sp>
      <p:sp>
        <p:nvSpPr>
          <p:cNvPr id="31756" name="TextBox 16"/>
          <p:cNvSpPr txBox="1">
            <a:spLocks noChangeArrowheads="1"/>
          </p:cNvSpPr>
          <p:nvPr/>
        </p:nvSpPr>
        <p:spPr bwMode="auto">
          <a:xfrm>
            <a:off x="6553200" y="4876800"/>
            <a:ext cx="2590800" cy="307975"/>
          </a:xfrm>
          <a:prstGeom prst="rect">
            <a:avLst/>
          </a:prstGeom>
          <a:noFill/>
          <a:ln w="9525">
            <a:noFill/>
            <a:miter lim="800000"/>
            <a:headEnd/>
            <a:tailEnd/>
          </a:ln>
        </p:spPr>
        <p:txBody>
          <a:bodyPr>
            <a:spAutoFit/>
          </a:bodyPr>
          <a:lstStyle/>
          <a:p>
            <a:r>
              <a:rPr lang="en-US" sz="1400" b="1" i="1">
                <a:solidFill>
                  <a:srgbClr val="0055A4"/>
                </a:solidFill>
              </a:rPr>
              <a:t>500 - 750 kWhrs of Power</a:t>
            </a:r>
          </a:p>
        </p:txBody>
      </p:sp>
      <p:sp>
        <p:nvSpPr>
          <p:cNvPr id="31757" name="TextBox 17"/>
          <p:cNvSpPr txBox="1">
            <a:spLocks noChangeArrowheads="1"/>
          </p:cNvSpPr>
          <p:nvPr/>
        </p:nvSpPr>
        <p:spPr bwMode="auto">
          <a:xfrm>
            <a:off x="6553200" y="5410200"/>
            <a:ext cx="2514600" cy="307975"/>
          </a:xfrm>
          <a:prstGeom prst="rect">
            <a:avLst/>
          </a:prstGeom>
          <a:noFill/>
          <a:ln w="9525">
            <a:noFill/>
            <a:miter lim="800000"/>
            <a:headEnd/>
            <a:tailEnd/>
          </a:ln>
        </p:spPr>
        <p:txBody>
          <a:bodyPr>
            <a:spAutoFit/>
          </a:bodyPr>
          <a:lstStyle/>
          <a:p>
            <a:r>
              <a:rPr lang="en-US" sz="1400" b="1" i="1">
                <a:solidFill>
                  <a:srgbClr val="0055A4"/>
                </a:solidFill>
              </a:rPr>
              <a:t>50 lbs of Recycled Metal</a:t>
            </a:r>
          </a:p>
        </p:txBody>
      </p:sp>
      <p:sp>
        <p:nvSpPr>
          <p:cNvPr id="19" name="TextBox 18"/>
          <p:cNvSpPr txBox="1"/>
          <p:nvPr/>
        </p:nvSpPr>
        <p:spPr>
          <a:xfrm>
            <a:off x="6553200" y="5943600"/>
            <a:ext cx="2590800" cy="307975"/>
          </a:xfrm>
          <a:prstGeom prst="rect">
            <a:avLst/>
          </a:prstGeom>
          <a:noFill/>
        </p:spPr>
        <p:txBody>
          <a:bodyPr>
            <a:spAutoFit/>
          </a:bodyPr>
          <a:lstStyle/>
          <a:p>
            <a:pPr>
              <a:defRPr/>
            </a:pPr>
            <a:r>
              <a:rPr lang="en-US" sz="1400" b="1" i="1" spc="-40" dirty="0">
                <a:solidFill>
                  <a:srgbClr val="0055A4"/>
                </a:solidFill>
                <a:latin typeface="Arial" charset="0"/>
              </a:rPr>
              <a:t>Ash: 10% of Original Volume</a:t>
            </a:r>
          </a:p>
        </p:txBody>
      </p:sp>
      <p:cxnSp>
        <p:nvCxnSpPr>
          <p:cNvPr id="21" name="Straight Connector 20"/>
          <p:cNvCxnSpPr/>
          <p:nvPr/>
        </p:nvCxnSpPr>
        <p:spPr>
          <a:xfrm>
            <a:off x="304800" y="4648200"/>
            <a:ext cx="8458200" cy="1588"/>
          </a:xfrm>
          <a:prstGeom prst="line">
            <a:avLst/>
          </a:prstGeom>
          <a:ln>
            <a:solidFill>
              <a:srgbClr val="CE7019"/>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2400" y="2967038"/>
            <a:ext cx="8991600" cy="1314450"/>
          </a:xfrm>
          <a:prstGeom prst="rect">
            <a:avLst/>
          </a:prstGeom>
          <a:noFill/>
        </p:spPr>
        <p:txBody>
          <a:bodyPr>
            <a:spAutoFit/>
          </a:bodyPr>
          <a:lstStyle/>
          <a:p>
            <a:pPr marL="115888" indent="-115888">
              <a:lnSpc>
                <a:spcPct val="110000"/>
              </a:lnSpc>
              <a:spcAft>
                <a:spcPts val="1200"/>
              </a:spcAft>
              <a:buFont typeface="Arial" pitchFamily="34" charset="0"/>
              <a:buChar char="•"/>
              <a:tabLst>
                <a:tab pos="3544888" algn="l"/>
              </a:tabLst>
              <a:defRPr/>
            </a:pPr>
            <a:r>
              <a:rPr lang="en-US" dirty="0">
                <a:solidFill>
                  <a:schemeClr val="tx1">
                    <a:lumMod val="75000"/>
                    <a:lumOff val="25000"/>
                  </a:schemeClr>
                </a:solidFill>
                <a:latin typeface="Arial" charset="0"/>
              </a:rPr>
              <a:t>Climate Change                   One ton of trash reduces one ton of CO</a:t>
            </a:r>
            <a:r>
              <a:rPr lang="en-US" baseline="-25000" dirty="0">
                <a:solidFill>
                  <a:schemeClr val="tx1">
                    <a:lumMod val="75000"/>
                    <a:lumOff val="25000"/>
                  </a:schemeClr>
                </a:solidFill>
                <a:latin typeface="Arial" charset="0"/>
              </a:rPr>
              <a:t>2</a:t>
            </a:r>
            <a:r>
              <a:rPr lang="en-US" dirty="0">
                <a:solidFill>
                  <a:schemeClr val="tx1">
                    <a:lumMod val="75000"/>
                    <a:lumOff val="25000"/>
                  </a:schemeClr>
                </a:solidFill>
                <a:latin typeface="Arial" charset="0"/>
              </a:rPr>
              <a:t> eq.</a:t>
            </a:r>
            <a:endParaRPr lang="en-US" spc="-40" dirty="0">
              <a:solidFill>
                <a:schemeClr val="tx1">
                  <a:lumMod val="75000"/>
                  <a:lumOff val="25000"/>
                </a:schemeClr>
              </a:solidFill>
              <a:latin typeface="Arial" charset="0"/>
            </a:endParaRPr>
          </a:p>
          <a:p>
            <a:pPr marL="115888" indent="-115888">
              <a:lnSpc>
                <a:spcPct val="110000"/>
              </a:lnSpc>
              <a:spcAft>
                <a:spcPts val="1200"/>
              </a:spcAft>
              <a:buFont typeface="Arial" pitchFamily="34" charset="0"/>
              <a:buChar char="•"/>
              <a:tabLst>
                <a:tab pos="3544888" algn="l"/>
              </a:tabLst>
              <a:defRPr/>
            </a:pPr>
            <a:r>
              <a:rPr lang="en-US" dirty="0">
                <a:solidFill>
                  <a:schemeClr val="tx1">
                    <a:lumMod val="75000"/>
                    <a:lumOff val="25000"/>
                  </a:schemeClr>
                </a:solidFill>
                <a:latin typeface="Arial" charset="0"/>
              </a:rPr>
              <a:t>Energy Security                   Renewable energy available locally</a:t>
            </a:r>
          </a:p>
          <a:p>
            <a:pPr marL="115888" indent="-115888">
              <a:lnSpc>
                <a:spcPct val="110000"/>
              </a:lnSpc>
              <a:spcAft>
                <a:spcPts val="1200"/>
              </a:spcAft>
              <a:buFont typeface="Arial" pitchFamily="34" charset="0"/>
              <a:buChar char="•"/>
              <a:tabLst>
                <a:tab pos="3544888" algn="l"/>
              </a:tabLst>
              <a:defRPr/>
            </a:pPr>
            <a:r>
              <a:rPr lang="en-US" dirty="0">
                <a:solidFill>
                  <a:schemeClr val="tx1">
                    <a:lumMod val="75000"/>
                    <a:lumOff val="25000"/>
                  </a:schemeClr>
                </a:solidFill>
                <a:latin typeface="Arial" charset="0"/>
              </a:rPr>
              <a:t>Creates Jobs                       </a:t>
            </a:r>
            <a:r>
              <a:rPr lang="en-US" spc="-40" dirty="0">
                <a:solidFill>
                  <a:schemeClr val="tx1">
                    <a:lumMod val="75000"/>
                    <a:lumOff val="25000"/>
                  </a:schemeClr>
                </a:solidFill>
                <a:latin typeface="Arial" charset="0"/>
              </a:rPr>
              <a:t>Typical facility creates 1,000 construction jobs (3+ years)</a:t>
            </a:r>
            <a:endParaRPr lang="en-US" dirty="0">
              <a:solidFill>
                <a:schemeClr val="tx1">
                  <a:lumMod val="75000"/>
                  <a:lumOff val="25000"/>
                </a:schemeClr>
              </a:solidFill>
              <a:latin typeface="Arial" charset="0"/>
            </a:endParaRPr>
          </a:p>
        </p:txBody>
      </p:sp>
      <p:sp>
        <p:nvSpPr>
          <p:cNvPr id="26" name="Right Arrow 25"/>
          <p:cNvSpPr/>
          <p:nvPr/>
        </p:nvSpPr>
        <p:spPr>
          <a:xfrm>
            <a:off x="2133600" y="3103563"/>
            <a:ext cx="914400" cy="152400"/>
          </a:xfrm>
          <a:prstGeom prst="rightArrow">
            <a:avLst/>
          </a:prstGeom>
          <a:solidFill>
            <a:srgbClr val="CE7019"/>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18415" cmpd="sng">
                <a:solidFill>
                  <a:srgbClr val="FFFFFF"/>
                </a:solidFill>
                <a:prstDash val="solid"/>
              </a:ln>
              <a:solidFill>
                <a:srgbClr val="CE7019"/>
              </a:solidFill>
              <a:effectLst>
                <a:outerShdw blurRad="63500" dir="3600000" algn="tl" rotWithShape="0">
                  <a:srgbClr val="000000">
                    <a:alpha val="70000"/>
                  </a:srgbClr>
                </a:outerShdw>
              </a:effectLst>
            </a:endParaRPr>
          </a:p>
        </p:txBody>
      </p:sp>
      <p:sp>
        <p:nvSpPr>
          <p:cNvPr id="27" name="Right Arrow 26"/>
          <p:cNvSpPr/>
          <p:nvPr/>
        </p:nvSpPr>
        <p:spPr>
          <a:xfrm>
            <a:off x="2133600" y="3560763"/>
            <a:ext cx="914400" cy="152400"/>
          </a:xfrm>
          <a:prstGeom prst="rightArrow">
            <a:avLst/>
          </a:prstGeom>
          <a:solidFill>
            <a:srgbClr val="CE7019"/>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18415" cmpd="sng">
                <a:solidFill>
                  <a:srgbClr val="FFFFFF"/>
                </a:solidFill>
                <a:prstDash val="solid"/>
              </a:ln>
              <a:solidFill>
                <a:srgbClr val="CE7019"/>
              </a:solidFill>
              <a:effectLst>
                <a:outerShdw blurRad="63500" dir="3600000" algn="tl" rotWithShape="0">
                  <a:srgbClr val="000000">
                    <a:alpha val="70000"/>
                  </a:srgbClr>
                </a:outerShdw>
              </a:effectLst>
            </a:endParaRPr>
          </a:p>
        </p:txBody>
      </p:sp>
      <p:sp>
        <p:nvSpPr>
          <p:cNvPr id="28" name="Right Arrow 27"/>
          <p:cNvSpPr/>
          <p:nvPr/>
        </p:nvSpPr>
        <p:spPr>
          <a:xfrm>
            <a:off x="1981200" y="3990975"/>
            <a:ext cx="1066800" cy="152400"/>
          </a:xfrm>
          <a:prstGeom prst="rightArrow">
            <a:avLst/>
          </a:prstGeom>
          <a:solidFill>
            <a:srgbClr val="CE7019"/>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18415" cmpd="sng">
                <a:solidFill>
                  <a:srgbClr val="FFFFFF"/>
                </a:solidFill>
                <a:prstDash val="solid"/>
              </a:ln>
              <a:solidFill>
                <a:srgbClr val="CE7019"/>
              </a:solidFill>
              <a:effectLst>
                <a:outerShdw blurRad="63500" dir="3600000" algn="tl" rotWithShape="0">
                  <a:srgbClr val="000000">
                    <a:alpha val="70000"/>
                  </a:srgbClr>
                </a:outerShdw>
              </a:effectLst>
            </a:endParaRPr>
          </a:p>
        </p:txBody>
      </p:sp>
      <p:sp>
        <p:nvSpPr>
          <p:cNvPr id="31764" name="TextBox 21"/>
          <p:cNvSpPr txBox="1">
            <a:spLocks noChangeArrowheads="1"/>
          </p:cNvSpPr>
          <p:nvPr/>
        </p:nvSpPr>
        <p:spPr bwMode="auto">
          <a:xfrm>
            <a:off x="8458200" y="6581775"/>
            <a:ext cx="685800" cy="276225"/>
          </a:xfrm>
          <a:prstGeom prst="rect">
            <a:avLst/>
          </a:prstGeom>
          <a:noFill/>
          <a:ln w="9525">
            <a:noFill/>
            <a:miter lim="800000"/>
            <a:headEnd/>
            <a:tailEnd/>
          </a:ln>
        </p:spPr>
        <p:txBody>
          <a:bodyPr>
            <a:spAutoFit/>
          </a:bodyPr>
          <a:lstStyle/>
          <a:p>
            <a:fld id="{705A8132-55E8-496A-B53C-82CE69AC964E}" type="slidenum">
              <a:rPr lang="en-US" sz="1200" i="1">
                <a:solidFill>
                  <a:srgbClr val="A1A0A4"/>
                </a:solidFill>
              </a:rPr>
              <a:pPr/>
              <a:t>5</a:t>
            </a:fld>
            <a:endParaRPr lang="en-US" sz="1200" i="1">
              <a:solidFill>
                <a:srgbClr val="A1A0A4"/>
              </a:solidFill>
            </a:endParaRPr>
          </a:p>
        </p:txBody>
      </p:sp>
      <p:pic>
        <p:nvPicPr>
          <p:cNvPr id="23" name="Picture 22" descr="marion.bmp"/>
          <p:cNvPicPr>
            <a:picLocks noChangeAspect="1"/>
          </p:cNvPicPr>
          <p:nvPr/>
        </p:nvPicPr>
        <p:blipFill>
          <a:blip r:embed="rId3" cstate="print"/>
          <a:stretch>
            <a:fillRect/>
          </a:stretch>
        </p:blipFill>
        <p:spPr>
          <a:xfrm>
            <a:off x="2971800" y="4724400"/>
            <a:ext cx="2286000" cy="1965325"/>
          </a:xfrm>
          <a:prstGeom prst="rect">
            <a:avLst/>
          </a:prstGeom>
          <a:effectLst>
            <a:outerShdw blurRad="50800" dist="38100" dir="2700000" algn="ctr" rotWithShape="0">
              <a:srgbClr val="000000">
                <a:alpha val="40000"/>
              </a:srgbClr>
            </a:outerShdw>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EfW NEW Process Diagram.jpg"/>
          <p:cNvPicPr>
            <a:picLocks noChangeAspect="1"/>
          </p:cNvPicPr>
          <p:nvPr/>
        </p:nvPicPr>
        <p:blipFill>
          <a:blip r:embed="rId2" cstate="print"/>
          <a:srcRect/>
          <a:stretch>
            <a:fillRect/>
          </a:stretch>
        </p:blipFill>
        <p:spPr bwMode="auto">
          <a:xfrm>
            <a:off x="0" y="469900"/>
            <a:ext cx="9144000" cy="5918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1143000"/>
            <a:ext cx="6858000" cy="553998"/>
          </a:xfrm>
          <a:prstGeom prst="rect">
            <a:avLst/>
          </a:prstGeom>
          <a:noFill/>
          <a:effectLst>
            <a:outerShdw blurRad="50800" dist="76200" dir="1800000" algn="l" rotWithShape="0">
              <a:prstClr val="black">
                <a:alpha val="66000"/>
              </a:prstClr>
            </a:outerShdw>
          </a:effectLst>
        </p:spPr>
        <p:txBody>
          <a:bodyPr anchor="ctr">
            <a:spAutoFit/>
          </a:bodyPr>
          <a:lstStyle/>
          <a:p>
            <a:pPr algn="r">
              <a:defRPr/>
            </a:pPr>
            <a:r>
              <a:rPr lang="en-US" sz="3000" dirty="0">
                <a:ln w="6350" cmpd="sng">
                  <a:solidFill>
                    <a:srgbClr val="CE7019"/>
                  </a:solidFill>
                  <a:prstDash val="solid"/>
                </a:ln>
                <a:solidFill>
                  <a:srgbClr val="FFFFFF"/>
                </a:solidFill>
                <a:effectLst>
                  <a:outerShdw blurRad="63500" dir="3600000" algn="tl" rotWithShape="0">
                    <a:srgbClr val="000000">
                      <a:alpha val="70000"/>
                    </a:srgbClr>
                  </a:outerShdw>
                </a:effectLst>
                <a:latin typeface="Impact" pitchFamily="34" charset="0"/>
              </a:rPr>
              <a:t>Benefits of Energy-from-Waste</a:t>
            </a:r>
          </a:p>
        </p:txBody>
      </p:sp>
      <p:sp>
        <p:nvSpPr>
          <p:cNvPr id="5" name="TextBox 4"/>
          <p:cNvSpPr txBox="1"/>
          <p:nvPr/>
        </p:nvSpPr>
        <p:spPr>
          <a:xfrm>
            <a:off x="152400" y="152400"/>
            <a:ext cx="3733800" cy="1219200"/>
          </a:xfrm>
          <a:prstGeom prst="rect">
            <a:avLst/>
          </a:prstGeom>
          <a:solidFill>
            <a:schemeClr val="bg1">
              <a:alpha val="89000"/>
            </a:schemeClr>
          </a:solidFill>
          <a:ln w="3175">
            <a:solidFill>
              <a:schemeClr val="tx1"/>
            </a:solidFill>
          </a:ln>
          <a:effectLst>
            <a:outerShdw blurRad="50800" dist="38100" dir="2700000" algn="tl" rotWithShape="0">
              <a:prstClr val="black">
                <a:alpha val="40000"/>
              </a:prstClr>
            </a:outerShdw>
          </a:effectLst>
        </p:spPr>
        <p:txBody>
          <a:bodyPr anchor="ctr"/>
          <a:lstStyle/>
          <a:p>
            <a:pPr>
              <a:spcAft>
                <a:spcPts val="600"/>
              </a:spcAft>
              <a:defRPr/>
            </a:pPr>
            <a:r>
              <a:rPr lang="en-US" sz="1200" i="1" dirty="0">
                <a:solidFill>
                  <a:schemeClr val="tx1">
                    <a:lumMod val="95000"/>
                    <a:lumOff val="5000"/>
                  </a:schemeClr>
                </a:solidFill>
                <a:latin typeface="Arial" charset="0"/>
              </a:rPr>
              <a:t>“</a:t>
            </a:r>
            <a:r>
              <a:rPr lang="en-US" sz="1200" i="1" dirty="0">
                <a:solidFill>
                  <a:srgbClr val="0055A4"/>
                </a:solidFill>
                <a:latin typeface="Arial" charset="0"/>
              </a:rPr>
              <a:t>The Power Sector can be gradually de-carbonized by shifting increasing proportions of electricity production to non-carbon fuels, this includes options such as…waste-to-energy, and/or biomass.”</a:t>
            </a:r>
          </a:p>
          <a:p>
            <a:pPr marL="112713" indent="60325" algn="r">
              <a:defRPr/>
            </a:pPr>
            <a:r>
              <a:rPr lang="en-US" sz="1000" i="1" dirty="0">
                <a:solidFill>
                  <a:srgbClr val="0055A4"/>
                </a:solidFill>
                <a:latin typeface="Arial" charset="0"/>
              </a:rPr>
              <a:t>Global Roundtable on Climate Change</a:t>
            </a:r>
          </a:p>
        </p:txBody>
      </p:sp>
      <p:pic>
        <p:nvPicPr>
          <p:cNvPr id="6" name="Picture 5" descr="iStock_000004638277Medium.jpg"/>
          <p:cNvPicPr>
            <a:picLocks noChangeAspect="1"/>
          </p:cNvPicPr>
          <p:nvPr/>
        </p:nvPicPr>
        <p:blipFill>
          <a:blip r:embed="rId2" cstate="print"/>
          <a:srcRect/>
          <a:stretch>
            <a:fillRect/>
          </a:stretch>
        </p:blipFill>
        <p:spPr bwMode="auto">
          <a:xfrm>
            <a:off x="5294313" y="2514600"/>
            <a:ext cx="3697287" cy="3124200"/>
          </a:xfrm>
          <a:prstGeom prst="rect">
            <a:avLst/>
          </a:prstGeom>
          <a:noFill/>
          <a:ln w="9525">
            <a:noFill/>
            <a:miter lim="800000"/>
            <a:headEnd/>
            <a:tailEnd/>
          </a:ln>
          <a:effectLst>
            <a:outerShdw dist="139700" dir="2700000" algn="tl" rotWithShape="0">
              <a:srgbClr val="333333">
                <a:alpha val="64999"/>
              </a:srgbClr>
            </a:outerShdw>
          </a:effectLst>
        </p:spPr>
      </p:pic>
      <p:sp>
        <p:nvSpPr>
          <p:cNvPr id="33797" name="TextBox 6"/>
          <p:cNvSpPr txBox="1">
            <a:spLocks noChangeArrowheads="1"/>
          </p:cNvSpPr>
          <p:nvPr/>
        </p:nvSpPr>
        <p:spPr bwMode="auto">
          <a:xfrm>
            <a:off x="8458200" y="6581775"/>
            <a:ext cx="685800" cy="276225"/>
          </a:xfrm>
          <a:prstGeom prst="rect">
            <a:avLst/>
          </a:prstGeom>
          <a:noFill/>
          <a:ln w="9525">
            <a:noFill/>
            <a:miter lim="800000"/>
            <a:headEnd/>
            <a:tailEnd/>
          </a:ln>
        </p:spPr>
        <p:txBody>
          <a:bodyPr>
            <a:spAutoFit/>
          </a:bodyPr>
          <a:lstStyle/>
          <a:p>
            <a:fld id="{F43BAF36-E0AD-41F4-899A-AB71242A56A7}" type="slidenum">
              <a:rPr lang="en-US" sz="1200" i="1">
                <a:solidFill>
                  <a:srgbClr val="A1A0A4"/>
                </a:solidFill>
              </a:rPr>
              <a:pPr/>
              <a:t>7</a:t>
            </a:fld>
            <a:endParaRPr lang="en-US" sz="1200" i="1">
              <a:solidFill>
                <a:srgbClr val="A1A0A4"/>
              </a:solidFill>
            </a:endParaRPr>
          </a:p>
        </p:txBody>
      </p:sp>
      <p:sp>
        <p:nvSpPr>
          <p:cNvPr id="8" name="TextBox 7"/>
          <p:cNvSpPr txBox="1"/>
          <p:nvPr/>
        </p:nvSpPr>
        <p:spPr>
          <a:xfrm>
            <a:off x="304800" y="1698008"/>
            <a:ext cx="8686800" cy="590931"/>
          </a:xfrm>
          <a:prstGeom prst="rect">
            <a:avLst/>
          </a:prstGeom>
          <a:noFill/>
        </p:spPr>
        <p:txBody>
          <a:bodyPr>
            <a:spAutoFit/>
          </a:bodyPr>
          <a:lstStyle/>
          <a:p>
            <a:pPr>
              <a:lnSpc>
                <a:spcPct val="90000"/>
              </a:lnSpc>
              <a:defRPr/>
            </a:pPr>
            <a:r>
              <a:rPr lang="en-US" sz="3600" spc="-14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Environmental Benefits of EfW</a:t>
            </a:r>
            <a:endParaRPr lang="en-US" sz="3600" b="1" spc="-14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endParaRPr>
          </a:p>
        </p:txBody>
      </p:sp>
      <p:sp>
        <p:nvSpPr>
          <p:cNvPr id="9" name="TextBox 8"/>
          <p:cNvSpPr txBox="1"/>
          <p:nvPr/>
        </p:nvSpPr>
        <p:spPr>
          <a:xfrm>
            <a:off x="304800" y="2232025"/>
            <a:ext cx="4876800" cy="4549775"/>
          </a:xfrm>
          <a:prstGeom prst="rect">
            <a:avLst/>
          </a:prstGeom>
          <a:noFill/>
        </p:spPr>
        <p:txBody>
          <a:bodyPr>
            <a:spAutoFit/>
          </a:bodyPr>
          <a:lstStyle/>
          <a:p>
            <a:pPr marL="115888" indent="-115888">
              <a:lnSpc>
                <a:spcPct val="110000"/>
              </a:lnSpc>
              <a:spcAft>
                <a:spcPts val="400"/>
              </a:spcAft>
              <a:buFont typeface="Arial" pitchFamily="34" charset="0"/>
              <a:buChar char="•"/>
              <a:tabLst>
                <a:tab pos="3544888" algn="l"/>
              </a:tabLst>
              <a:defRPr/>
            </a:pPr>
            <a:r>
              <a:rPr lang="en-US" dirty="0">
                <a:solidFill>
                  <a:schemeClr val="tx1">
                    <a:lumMod val="75000"/>
                    <a:lumOff val="25000"/>
                  </a:schemeClr>
                </a:solidFill>
                <a:latin typeface="Arial" charset="0"/>
              </a:rPr>
              <a:t>Reducing greenhouse gas emissions</a:t>
            </a:r>
          </a:p>
          <a:p>
            <a:pPr marL="573088" lvl="1" indent="-115888">
              <a:lnSpc>
                <a:spcPct val="110000"/>
              </a:lnSpc>
              <a:spcAft>
                <a:spcPts val="400"/>
              </a:spcAft>
              <a:buFont typeface="Arial" pitchFamily="34" charset="0"/>
              <a:buChar char="•"/>
              <a:tabLst>
                <a:tab pos="3544888" algn="l"/>
              </a:tabLst>
              <a:defRPr/>
            </a:pPr>
            <a:r>
              <a:rPr lang="en-US" sz="1600" i="1" dirty="0">
                <a:solidFill>
                  <a:schemeClr val="bg1">
                    <a:lumMod val="50000"/>
                  </a:schemeClr>
                </a:solidFill>
                <a:latin typeface="Arial" charset="0"/>
              </a:rPr>
              <a:t>Avoids a nominal one ton of CO</a:t>
            </a:r>
            <a:r>
              <a:rPr lang="en-US" sz="1600" i="1" baseline="-25000" dirty="0">
                <a:solidFill>
                  <a:schemeClr val="bg1">
                    <a:lumMod val="50000"/>
                  </a:schemeClr>
                </a:solidFill>
                <a:latin typeface="Arial" charset="0"/>
              </a:rPr>
              <a:t>2</a:t>
            </a:r>
            <a:r>
              <a:rPr lang="en-US" sz="1600" i="1" dirty="0">
                <a:solidFill>
                  <a:schemeClr val="bg1">
                    <a:lumMod val="50000"/>
                  </a:schemeClr>
                </a:solidFill>
                <a:latin typeface="Arial" charset="0"/>
              </a:rPr>
              <a:t> equivalent for each ton of waste processed</a:t>
            </a:r>
          </a:p>
          <a:p>
            <a:pPr marL="115888" indent="-115888">
              <a:lnSpc>
                <a:spcPct val="110000"/>
              </a:lnSpc>
              <a:spcAft>
                <a:spcPts val="400"/>
              </a:spcAft>
              <a:buFont typeface="Arial" pitchFamily="34" charset="0"/>
              <a:buChar char="•"/>
              <a:tabLst>
                <a:tab pos="3544888" algn="l"/>
              </a:tabLst>
              <a:defRPr/>
            </a:pPr>
            <a:r>
              <a:rPr lang="en-US" dirty="0">
                <a:solidFill>
                  <a:schemeClr val="tx1">
                    <a:lumMod val="75000"/>
                    <a:lumOff val="25000"/>
                  </a:schemeClr>
                </a:solidFill>
                <a:latin typeface="Arial" charset="0"/>
              </a:rPr>
              <a:t>Provides sustainable waste disposal practices as part of an integrated waste management system</a:t>
            </a:r>
          </a:p>
          <a:p>
            <a:pPr marL="573088" lvl="1" indent="-115888">
              <a:lnSpc>
                <a:spcPct val="110000"/>
              </a:lnSpc>
              <a:spcAft>
                <a:spcPts val="400"/>
              </a:spcAft>
              <a:buFont typeface="Arial" pitchFamily="34" charset="0"/>
              <a:buChar char="•"/>
              <a:tabLst>
                <a:tab pos="3544888" algn="l"/>
              </a:tabLst>
              <a:defRPr/>
            </a:pPr>
            <a:r>
              <a:rPr lang="en-US" sz="1600" i="1" dirty="0">
                <a:solidFill>
                  <a:schemeClr val="bg1">
                    <a:lumMod val="50000"/>
                  </a:schemeClr>
                </a:solidFill>
                <a:latin typeface="Arial" charset="0"/>
              </a:rPr>
              <a:t>Global community recognizes EfW as a preferred disposal alternative to landfills</a:t>
            </a:r>
          </a:p>
          <a:p>
            <a:pPr marL="573088" lvl="1" indent="-115888">
              <a:lnSpc>
                <a:spcPct val="110000"/>
              </a:lnSpc>
              <a:spcAft>
                <a:spcPts val="400"/>
              </a:spcAft>
              <a:buFont typeface="Arial" pitchFamily="34" charset="0"/>
              <a:buChar char="•"/>
              <a:tabLst>
                <a:tab pos="3544888" algn="l"/>
              </a:tabLst>
              <a:defRPr/>
            </a:pPr>
            <a:r>
              <a:rPr lang="en-US" sz="1600" i="1" dirty="0">
                <a:solidFill>
                  <a:schemeClr val="bg1">
                    <a:lumMod val="50000"/>
                  </a:schemeClr>
                </a:solidFill>
                <a:latin typeface="Arial" charset="0"/>
              </a:rPr>
              <a:t>EfW compliments recycling and recovers metals and energy from residual waste</a:t>
            </a:r>
          </a:p>
          <a:p>
            <a:pPr marL="573088" lvl="1" indent="-115888">
              <a:lnSpc>
                <a:spcPct val="110000"/>
              </a:lnSpc>
              <a:spcAft>
                <a:spcPts val="400"/>
              </a:spcAft>
              <a:buFont typeface="Arial" pitchFamily="34" charset="0"/>
              <a:buChar char="•"/>
              <a:tabLst>
                <a:tab pos="3544888" algn="l"/>
              </a:tabLst>
              <a:defRPr/>
            </a:pPr>
            <a:r>
              <a:rPr lang="en-US" sz="1600" i="1" dirty="0">
                <a:solidFill>
                  <a:schemeClr val="bg1">
                    <a:lumMod val="50000"/>
                  </a:schemeClr>
                </a:solidFill>
                <a:latin typeface="Arial" charset="0"/>
              </a:rPr>
              <a:t>Reduces volume of waste by 90%</a:t>
            </a:r>
          </a:p>
          <a:p>
            <a:pPr marL="573088" lvl="1" indent="-115888">
              <a:spcAft>
                <a:spcPts val="400"/>
              </a:spcAft>
              <a:buFont typeface="Arial" pitchFamily="34" charset="0"/>
              <a:buChar char="•"/>
              <a:tabLst>
                <a:tab pos="3544888" algn="l"/>
              </a:tabLst>
              <a:defRPr/>
            </a:pPr>
            <a:r>
              <a:rPr lang="en-US" sz="1600" i="1" dirty="0">
                <a:solidFill>
                  <a:schemeClr val="bg1">
                    <a:lumMod val="50000"/>
                  </a:schemeClr>
                </a:solidFill>
                <a:latin typeface="Arial" charset="0"/>
              </a:rPr>
              <a:t>Reduces long haul trucking of waste to distant landfills</a:t>
            </a:r>
          </a:p>
          <a:p>
            <a:pPr marL="573088" lvl="1" indent="-115888">
              <a:spcAft>
                <a:spcPts val="400"/>
              </a:spcAft>
              <a:buFont typeface="Arial" pitchFamily="34" charset="0"/>
              <a:buChar char="•"/>
              <a:tabLst>
                <a:tab pos="3544888" algn="l"/>
              </a:tabLst>
              <a:defRPr/>
            </a:pPr>
            <a:r>
              <a:rPr lang="en-US" sz="1600" i="1" dirty="0">
                <a:solidFill>
                  <a:schemeClr val="bg1">
                    <a:lumMod val="50000"/>
                  </a:schemeClr>
                </a:solidFill>
                <a:latin typeface="Arial" charset="0"/>
              </a:rPr>
              <a:t>Doesn’t shift trash burden to distant communities or future generations</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752600"/>
            <a:ext cx="8686800" cy="590931"/>
          </a:xfrm>
          <a:prstGeom prst="rect">
            <a:avLst/>
          </a:prstGeom>
          <a:noFill/>
        </p:spPr>
        <p:txBody>
          <a:bodyPr>
            <a:spAutoFit/>
          </a:bodyPr>
          <a:lstStyle/>
          <a:p>
            <a:pPr>
              <a:lnSpc>
                <a:spcPct val="90000"/>
              </a:lnSpc>
              <a:defRPr/>
            </a:pPr>
            <a:r>
              <a:rPr lang="en-US" sz="3600" spc="-14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Energy Benefits</a:t>
            </a:r>
            <a:endParaRPr lang="en-US" sz="3600" b="1" spc="-14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endParaRPr>
          </a:p>
        </p:txBody>
      </p:sp>
      <p:sp>
        <p:nvSpPr>
          <p:cNvPr id="3" name="TextBox 2"/>
          <p:cNvSpPr txBox="1"/>
          <p:nvPr/>
        </p:nvSpPr>
        <p:spPr>
          <a:xfrm>
            <a:off x="152400" y="2427288"/>
            <a:ext cx="4889500" cy="3803650"/>
          </a:xfrm>
          <a:prstGeom prst="rect">
            <a:avLst/>
          </a:prstGeom>
          <a:noFill/>
        </p:spPr>
        <p:txBody>
          <a:bodyPr>
            <a:spAutoFit/>
          </a:bodyPr>
          <a:lstStyle/>
          <a:p>
            <a:pPr marL="115888" indent="-115888">
              <a:lnSpc>
                <a:spcPct val="110000"/>
              </a:lnSpc>
              <a:spcAft>
                <a:spcPts val="400"/>
              </a:spcAft>
              <a:buFont typeface="Arial" pitchFamily="34" charset="0"/>
              <a:buChar char="•"/>
              <a:tabLst>
                <a:tab pos="3544888" algn="l"/>
              </a:tabLst>
              <a:defRPr/>
            </a:pPr>
            <a:r>
              <a:rPr lang="en-US" dirty="0">
                <a:solidFill>
                  <a:schemeClr val="tx1">
                    <a:lumMod val="75000"/>
                    <a:lumOff val="25000"/>
                  </a:schemeClr>
                </a:solidFill>
                <a:latin typeface="Arial" charset="0"/>
              </a:rPr>
              <a:t>Generating clean energy from local renewable fuel source</a:t>
            </a:r>
          </a:p>
          <a:p>
            <a:pPr marL="573088" lvl="1" indent="-115888">
              <a:lnSpc>
                <a:spcPct val="110000"/>
              </a:lnSpc>
              <a:spcAft>
                <a:spcPts val="400"/>
              </a:spcAft>
              <a:buFont typeface="Arial" pitchFamily="34" charset="0"/>
              <a:buChar char="•"/>
              <a:tabLst>
                <a:tab pos="3544888" algn="l"/>
              </a:tabLst>
              <a:defRPr/>
            </a:pPr>
            <a:r>
              <a:rPr lang="en-US" sz="1600" i="1" dirty="0">
                <a:solidFill>
                  <a:schemeClr val="bg1">
                    <a:lumMod val="50000"/>
                  </a:schemeClr>
                </a:solidFill>
                <a:latin typeface="Arial" charset="0"/>
              </a:rPr>
              <a:t>US EPA states EfW “produces electricity with less environmental impact than almost any other source”</a:t>
            </a:r>
          </a:p>
          <a:p>
            <a:pPr marL="573088" lvl="1" indent="-115888">
              <a:lnSpc>
                <a:spcPct val="110000"/>
              </a:lnSpc>
              <a:spcAft>
                <a:spcPts val="400"/>
              </a:spcAft>
              <a:buFont typeface="Arial" pitchFamily="34" charset="0"/>
              <a:buChar char="•"/>
              <a:tabLst>
                <a:tab pos="3544888" algn="l"/>
              </a:tabLst>
              <a:defRPr/>
            </a:pPr>
            <a:r>
              <a:rPr lang="en-US" sz="1600" i="1" dirty="0">
                <a:solidFill>
                  <a:schemeClr val="bg1">
                    <a:lumMod val="50000"/>
                  </a:schemeClr>
                </a:solidFill>
                <a:latin typeface="Arial" charset="0"/>
              </a:rPr>
              <a:t>Baseload power – 24/7</a:t>
            </a:r>
          </a:p>
          <a:p>
            <a:pPr marL="573088" lvl="1" indent="-115888">
              <a:lnSpc>
                <a:spcPct val="110000"/>
              </a:lnSpc>
              <a:spcAft>
                <a:spcPts val="400"/>
              </a:spcAft>
              <a:buFont typeface="Arial" pitchFamily="34" charset="0"/>
              <a:buChar char="•"/>
              <a:tabLst>
                <a:tab pos="3544888" algn="l"/>
              </a:tabLst>
              <a:defRPr/>
            </a:pPr>
            <a:r>
              <a:rPr lang="en-US" sz="1600" i="1" dirty="0">
                <a:solidFill>
                  <a:schemeClr val="bg1">
                    <a:lumMod val="50000"/>
                  </a:schemeClr>
                </a:solidFill>
                <a:latin typeface="Arial" charset="0"/>
              </a:rPr>
              <a:t>Home grown power generated in populated areas where electricity is in demand</a:t>
            </a:r>
          </a:p>
          <a:p>
            <a:pPr marL="115888" indent="-115888">
              <a:lnSpc>
                <a:spcPct val="110000"/>
              </a:lnSpc>
              <a:spcAft>
                <a:spcPts val="400"/>
              </a:spcAft>
              <a:buFont typeface="Arial" pitchFamily="34" charset="0"/>
              <a:buChar char="•"/>
              <a:tabLst>
                <a:tab pos="3544888" algn="l"/>
              </a:tabLst>
              <a:defRPr/>
            </a:pPr>
            <a:r>
              <a:rPr lang="en-US" dirty="0">
                <a:solidFill>
                  <a:schemeClr val="tx1">
                    <a:lumMod val="75000"/>
                    <a:lumOff val="25000"/>
                  </a:schemeClr>
                </a:solidFill>
                <a:latin typeface="Arial" charset="0"/>
              </a:rPr>
              <a:t>Promoting Energy Security</a:t>
            </a:r>
          </a:p>
          <a:p>
            <a:pPr marL="573088" lvl="1" indent="-115888">
              <a:lnSpc>
                <a:spcPct val="110000"/>
              </a:lnSpc>
              <a:spcAft>
                <a:spcPts val="400"/>
              </a:spcAft>
              <a:buFont typeface="Arial" pitchFamily="34" charset="0"/>
              <a:buChar char="•"/>
              <a:tabLst>
                <a:tab pos="3544888" algn="l"/>
              </a:tabLst>
              <a:defRPr/>
            </a:pPr>
            <a:r>
              <a:rPr lang="en-US" sz="1600" i="1" dirty="0">
                <a:solidFill>
                  <a:schemeClr val="bg1">
                    <a:lumMod val="50000"/>
                  </a:schemeClr>
                </a:solidFill>
                <a:latin typeface="Arial" charset="0"/>
              </a:rPr>
              <a:t>One ton of waste will produce 500-750 kWhrs</a:t>
            </a:r>
          </a:p>
          <a:p>
            <a:pPr marL="573088" lvl="1" indent="-115888">
              <a:lnSpc>
                <a:spcPct val="110000"/>
              </a:lnSpc>
              <a:spcAft>
                <a:spcPts val="400"/>
              </a:spcAft>
              <a:buFont typeface="Arial" pitchFamily="34" charset="0"/>
              <a:buChar char="•"/>
              <a:tabLst>
                <a:tab pos="3544888" algn="l"/>
              </a:tabLst>
              <a:defRPr/>
            </a:pPr>
            <a:r>
              <a:rPr lang="en-US" sz="1600" i="1" dirty="0">
                <a:solidFill>
                  <a:schemeClr val="bg1">
                    <a:lumMod val="50000"/>
                  </a:schemeClr>
                </a:solidFill>
                <a:latin typeface="Arial" charset="0"/>
              </a:rPr>
              <a:t>Avoids burning coal and other fossil fuel</a:t>
            </a:r>
          </a:p>
          <a:p>
            <a:pPr marL="573088" lvl="1" indent="-115888">
              <a:lnSpc>
                <a:spcPct val="110000"/>
              </a:lnSpc>
              <a:spcAft>
                <a:spcPts val="600"/>
              </a:spcAft>
              <a:buFont typeface="Arial" pitchFamily="34" charset="0"/>
              <a:buChar char="•"/>
              <a:tabLst>
                <a:tab pos="3544888" algn="l"/>
              </a:tabLst>
              <a:defRPr/>
            </a:pPr>
            <a:r>
              <a:rPr lang="en-US" sz="1600" i="1" dirty="0">
                <a:solidFill>
                  <a:schemeClr val="bg1">
                    <a:lumMod val="50000"/>
                  </a:schemeClr>
                </a:solidFill>
                <a:latin typeface="Arial" charset="0"/>
              </a:rPr>
              <a:t>Potential to produce 3-5% of U.S. electricity</a:t>
            </a:r>
          </a:p>
        </p:txBody>
      </p:sp>
      <p:sp>
        <p:nvSpPr>
          <p:cNvPr id="5" name="TextBox 4"/>
          <p:cNvSpPr txBox="1"/>
          <p:nvPr/>
        </p:nvSpPr>
        <p:spPr>
          <a:xfrm>
            <a:off x="2743200" y="1143000"/>
            <a:ext cx="6324600" cy="553998"/>
          </a:xfrm>
          <a:prstGeom prst="rect">
            <a:avLst/>
          </a:prstGeom>
          <a:noFill/>
          <a:effectLst>
            <a:outerShdw blurRad="50800" dist="76200" dir="1800000" algn="l" rotWithShape="0">
              <a:prstClr val="black">
                <a:alpha val="66000"/>
              </a:prstClr>
            </a:outerShdw>
          </a:effectLst>
        </p:spPr>
        <p:txBody>
          <a:bodyPr anchor="ctr">
            <a:spAutoFit/>
          </a:bodyPr>
          <a:lstStyle/>
          <a:p>
            <a:pPr algn="r">
              <a:defRPr/>
            </a:pPr>
            <a:r>
              <a:rPr lang="en-US" sz="3000" dirty="0">
                <a:ln w="6350" cmpd="sng">
                  <a:solidFill>
                    <a:srgbClr val="CE7019"/>
                  </a:solidFill>
                  <a:prstDash val="solid"/>
                </a:ln>
                <a:solidFill>
                  <a:srgbClr val="FFFFFF"/>
                </a:solidFill>
                <a:effectLst>
                  <a:outerShdw blurRad="63500" dir="3600000" algn="tl" rotWithShape="0">
                    <a:srgbClr val="000000">
                      <a:alpha val="70000"/>
                    </a:srgbClr>
                  </a:outerShdw>
                </a:effectLst>
                <a:latin typeface="Impact" pitchFamily="34" charset="0"/>
              </a:rPr>
              <a:t>Benefits of Energy-from-Waste</a:t>
            </a:r>
          </a:p>
        </p:txBody>
      </p:sp>
      <p:sp>
        <p:nvSpPr>
          <p:cNvPr id="34821" name="TextBox 5"/>
          <p:cNvSpPr txBox="1">
            <a:spLocks noChangeArrowheads="1"/>
          </p:cNvSpPr>
          <p:nvPr/>
        </p:nvSpPr>
        <p:spPr bwMode="auto">
          <a:xfrm>
            <a:off x="8458200" y="6581775"/>
            <a:ext cx="685800" cy="276225"/>
          </a:xfrm>
          <a:prstGeom prst="rect">
            <a:avLst/>
          </a:prstGeom>
          <a:noFill/>
          <a:ln w="9525">
            <a:noFill/>
            <a:miter lim="800000"/>
            <a:headEnd/>
            <a:tailEnd/>
          </a:ln>
        </p:spPr>
        <p:txBody>
          <a:bodyPr>
            <a:spAutoFit/>
          </a:bodyPr>
          <a:lstStyle/>
          <a:p>
            <a:fld id="{CE12BFC8-0A92-4C17-A126-027036B936DB}" type="slidenum">
              <a:rPr lang="en-US" sz="1200" i="1">
                <a:solidFill>
                  <a:srgbClr val="A1A0A4"/>
                </a:solidFill>
              </a:rPr>
              <a:pPr/>
              <a:t>8</a:t>
            </a:fld>
            <a:endParaRPr lang="en-US" sz="1200" i="1">
              <a:solidFill>
                <a:srgbClr val="A1A0A4"/>
              </a:solidFill>
            </a:endParaRPr>
          </a:p>
        </p:txBody>
      </p:sp>
      <p:pic>
        <p:nvPicPr>
          <p:cNvPr id="7" name="Picture 6" descr="PowerLines.jpg"/>
          <p:cNvPicPr>
            <a:picLocks noChangeAspect="1"/>
          </p:cNvPicPr>
          <p:nvPr/>
        </p:nvPicPr>
        <p:blipFill>
          <a:blip r:embed="rId2" cstate="print"/>
          <a:srcRect/>
          <a:stretch>
            <a:fillRect/>
          </a:stretch>
        </p:blipFill>
        <p:spPr bwMode="auto">
          <a:xfrm>
            <a:off x="5257800" y="2057400"/>
            <a:ext cx="3657600" cy="3505200"/>
          </a:xfrm>
          <a:prstGeom prst="rect">
            <a:avLst/>
          </a:prstGeom>
          <a:noFill/>
          <a:ln w="9525">
            <a:noFill/>
            <a:miter lim="800000"/>
            <a:headEnd/>
            <a:tailEnd/>
          </a:ln>
          <a:effectLst>
            <a:outerShdw dist="139700" dir="2700000" algn="tl" rotWithShape="0">
              <a:srgbClr val="333333">
                <a:alpha val="64999"/>
              </a:srgbClr>
            </a:outerShdw>
          </a:effectLst>
        </p:spPr>
      </p:pic>
      <p:sp>
        <p:nvSpPr>
          <p:cNvPr id="8" name="TextBox 7"/>
          <p:cNvSpPr txBox="1"/>
          <p:nvPr/>
        </p:nvSpPr>
        <p:spPr>
          <a:xfrm>
            <a:off x="152400" y="152400"/>
            <a:ext cx="3733800" cy="1219200"/>
          </a:xfrm>
          <a:prstGeom prst="rect">
            <a:avLst/>
          </a:prstGeom>
          <a:solidFill>
            <a:schemeClr val="bg1">
              <a:alpha val="89000"/>
            </a:schemeClr>
          </a:solidFill>
          <a:ln w="3175">
            <a:solidFill>
              <a:schemeClr val="tx1"/>
            </a:solidFill>
          </a:ln>
          <a:effectLst>
            <a:outerShdw blurRad="50800" dist="38100" dir="2700000" algn="tl" rotWithShape="0">
              <a:prstClr val="black">
                <a:alpha val="40000"/>
              </a:prstClr>
            </a:outerShdw>
          </a:effectLst>
        </p:spPr>
        <p:txBody>
          <a:bodyPr anchor="ctr"/>
          <a:lstStyle/>
          <a:p>
            <a:pPr>
              <a:spcAft>
                <a:spcPts val="0"/>
              </a:spcAft>
              <a:defRPr/>
            </a:pPr>
            <a:r>
              <a:rPr lang="en-US" sz="1200" i="1" dirty="0">
                <a:solidFill>
                  <a:schemeClr val="tx1">
                    <a:lumMod val="95000"/>
                    <a:lumOff val="5000"/>
                  </a:schemeClr>
                </a:solidFill>
                <a:latin typeface="Arial" charset="0"/>
              </a:rPr>
              <a:t>“</a:t>
            </a:r>
            <a:r>
              <a:rPr lang="en-US" sz="1200" i="1" dirty="0">
                <a:solidFill>
                  <a:srgbClr val="0055A4"/>
                </a:solidFill>
                <a:latin typeface="Arial" charset="0"/>
              </a:rPr>
              <a:t>Generation of energy from MSW disposal in a waste-to-energy facility not only offers significant environmental and renewable benefits, but also provides great energy diversity and increased energy security for our nation.”</a:t>
            </a:r>
          </a:p>
          <a:p>
            <a:pPr marL="914400" indent="60325" algn="r">
              <a:defRPr/>
            </a:pPr>
            <a:r>
              <a:rPr lang="en-US" sz="1000" i="1" dirty="0">
                <a:solidFill>
                  <a:srgbClr val="0055A4"/>
                </a:solidFill>
                <a:latin typeface="Arial" charset="0"/>
              </a:rPr>
              <a:t>U.S. Council of Mayors</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752600"/>
            <a:ext cx="7620000" cy="590931"/>
          </a:xfrm>
          <a:prstGeom prst="rect">
            <a:avLst/>
          </a:prstGeom>
          <a:noFill/>
        </p:spPr>
        <p:txBody>
          <a:bodyPr>
            <a:spAutoFit/>
          </a:bodyPr>
          <a:lstStyle/>
          <a:p>
            <a:pPr>
              <a:lnSpc>
                <a:spcPct val="90000"/>
              </a:lnSpc>
              <a:defRPr/>
            </a:pPr>
            <a:r>
              <a:rPr lang="en-US" sz="360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rPr>
              <a:t>Economic Benefits</a:t>
            </a:r>
            <a:endParaRPr lang="en-US" sz="3600" b="1" spc="300" dirty="0">
              <a:ln>
                <a:solidFill>
                  <a:schemeClr val="bg1"/>
                </a:solidFill>
              </a:ln>
              <a:solidFill>
                <a:srgbClr val="CE7019"/>
              </a:solidFill>
              <a:effectLst>
                <a:outerShdw blurRad="50800" dist="38100" dir="2700000" algn="tl" rotWithShape="0">
                  <a:prstClr val="black">
                    <a:alpha val="40000"/>
                  </a:prstClr>
                </a:outerShdw>
              </a:effectLst>
              <a:latin typeface="Arial Black" pitchFamily="34" charset="0"/>
            </a:endParaRPr>
          </a:p>
        </p:txBody>
      </p:sp>
      <p:sp>
        <p:nvSpPr>
          <p:cNvPr id="3" name="TextBox 2"/>
          <p:cNvSpPr txBox="1"/>
          <p:nvPr/>
        </p:nvSpPr>
        <p:spPr>
          <a:xfrm>
            <a:off x="152400" y="2514600"/>
            <a:ext cx="5867400" cy="3509963"/>
          </a:xfrm>
          <a:prstGeom prst="rect">
            <a:avLst/>
          </a:prstGeom>
          <a:noFill/>
        </p:spPr>
        <p:txBody>
          <a:bodyPr>
            <a:spAutoFit/>
          </a:bodyPr>
          <a:lstStyle/>
          <a:p>
            <a:pPr marL="115888" indent="-115888">
              <a:lnSpc>
                <a:spcPct val="110000"/>
              </a:lnSpc>
              <a:spcAft>
                <a:spcPts val="0"/>
              </a:spcAft>
              <a:buFont typeface="Arial" pitchFamily="34" charset="0"/>
              <a:buChar char="•"/>
              <a:tabLst>
                <a:tab pos="3544888" algn="l"/>
              </a:tabLst>
              <a:defRPr/>
            </a:pPr>
            <a:r>
              <a:rPr lang="en-US" sz="2000" dirty="0">
                <a:solidFill>
                  <a:schemeClr val="tx1">
                    <a:lumMod val="75000"/>
                    <a:lumOff val="25000"/>
                  </a:schemeClr>
                </a:solidFill>
                <a:latin typeface="Arial" charset="0"/>
              </a:rPr>
              <a:t>Stabilize and energize the local economy</a:t>
            </a:r>
          </a:p>
          <a:p>
            <a:pPr marL="573088" lvl="1" indent="-115888">
              <a:lnSpc>
                <a:spcPct val="110000"/>
              </a:lnSpc>
              <a:spcAft>
                <a:spcPts val="300"/>
              </a:spcAft>
              <a:buFont typeface="Arial" pitchFamily="34" charset="0"/>
              <a:buChar char="•"/>
              <a:tabLst>
                <a:tab pos="3544888" algn="l"/>
              </a:tabLst>
              <a:defRPr/>
            </a:pPr>
            <a:r>
              <a:rPr lang="en-US" i="1" dirty="0">
                <a:solidFill>
                  <a:schemeClr val="bg1">
                    <a:lumMod val="50000"/>
                  </a:schemeClr>
                </a:solidFill>
                <a:latin typeface="Arial" charset="0"/>
              </a:rPr>
              <a:t>EfW offers predictable waste disposal cost</a:t>
            </a:r>
          </a:p>
          <a:p>
            <a:pPr marL="573088" lvl="1" indent="-115888">
              <a:lnSpc>
                <a:spcPct val="110000"/>
              </a:lnSpc>
              <a:spcAft>
                <a:spcPts val="300"/>
              </a:spcAft>
              <a:buFont typeface="Arial" pitchFamily="34" charset="0"/>
              <a:buChar char="•"/>
              <a:tabLst>
                <a:tab pos="3544888" algn="l"/>
              </a:tabLst>
              <a:defRPr/>
            </a:pPr>
            <a:r>
              <a:rPr lang="en-US" i="1" dirty="0">
                <a:solidFill>
                  <a:schemeClr val="bg1">
                    <a:lumMod val="50000"/>
                  </a:schemeClr>
                </a:solidFill>
                <a:latin typeface="Arial" charset="0"/>
              </a:rPr>
              <a:t>Exporting to distant landfills exposes communities to price uncertainty</a:t>
            </a:r>
          </a:p>
          <a:p>
            <a:pPr marL="573088" lvl="1" indent="-115888">
              <a:lnSpc>
                <a:spcPct val="110000"/>
              </a:lnSpc>
              <a:spcAft>
                <a:spcPts val="300"/>
              </a:spcAft>
              <a:buFont typeface="Arial" pitchFamily="34" charset="0"/>
              <a:buChar char="•"/>
              <a:tabLst>
                <a:tab pos="3544888" algn="l"/>
              </a:tabLst>
              <a:defRPr/>
            </a:pPr>
            <a:r>
              <a:rPr lang="en-US" i="1" dirty="0">
                <a:solidFill>
                  <a:schemeClr val="bg1">
                    <a:lumMod val="50000"/>
                  </a:schemeClr>
                </a:solidFill>
                <a:latin typeface="Arial" charset="0"/>
              </a:rPr>
              <a:t>Local solutions for local waste management challenges</a:t>
            </a:r>
          </a:p>
          <a:p>
            <a:pPr marL="115888" indent="-115888">
              <a:lnSpc>
                <a:spcPct val="110000"/>
              </a:lnSpc>
              <a:spcAft>
                <a:spcPts val="0"/>
              </a:spcAft>
              <a:buFont typeface="Arial" pitchFamily="34" charset="0"/>
              <a:buChar char="•"/>
              <a:tabLst>
                <a:tab pos="3544888" algn="l"/>
              </a:tabLst>
              <a:defRPr/>
            </a:pPr>
            <a:r>
              <a:rPr lang="en-US" sz="2000" dirty="0">
                <a:solidFill>
                  <a:schemeClr val="tx1">
                    <a:lumMod val="75000"/>
                    <a:lumOff val="25000"/>
                  </a:schemeClr>
                </a:solidFill>
                <a:latin typeface="Arial" charset="0"/>
              </a:rPr>
              <a:t>Green jobs to construct, operate and maintain</a:t>
            </a:r>
          </a:p>
          <a:p>
            <a:pPr marL="573088" lvl="1" indent="-115888">
              <a:lnSpc>
                <a:spcPct val="110000"/>
              </a:lnSpc>
              <a:spcAft>
                <a:spcPts val="600"/>
              </a:spcAft>
              <a:buFont typeface="Arial" pitchFamily="34" charset="0"/>
              <a:buChar char="•"/>
              <a:tabLst>
                <a:tab pos="3544888" algn="l"/>
              </a:tabLst>
              <a:defRPr/>
            </a:pPr>
            <a:r>
              <a:rPr lang="en-US" i="1" dirty="0">
                <a:solidFill>
                  <a:schemeClr val="bg1">
                    <a:lumMod val="50000"/>
                  </a:schemeClr>
                </a:solidFill>
                <a:latin typeface="Arial" charset="0"/>
              </a:rPr>
              <a:t>High paid permanent jobs for local workforce</a:t>
            </a:r>
          </a:p>
          <a:p>
            <a:pPr marL="573088" lvl="1" indent="-115888">
              <a:lnSpc>
                <a:spcPct val="110000"/>
              </a:lnSpc>
              <a:spcAft>
                <a:spcPts val="600"/>
              </a:spcAft>
              <a:buFont typeface="Arial" pitchFamily="34" charset="0"/>
              <a:buChar char="•"/>
              <a:tabLst>
                <a:tab pos="3544888" algn="l"/>
              </a:tabLst>
              <a:defRPr/>
            </a:pPr>
            <a:r>
              <a:rPr lang="en-US" i="1" dirty="0">
                <a:solidFill>
                  <a:schemeClr val="bg1">
                    <a:lumMod val="50000"/>
                  </a:schemeClr>
                </a:solidFill>
                <a:latin typeface="Arial" charset="0"/>
              </a:rPr>
              <a:t>Goods and Services purchased locally</a:t>
            </a:r>
          </a:p>
          <a:p>
            <a:pPr marL="115888" indent="-115888">
              <a:lnSpc>
                <a:spcPct val="110000"/>
              </a:lnSpc>
              <a:spcAft>
                <a:spcPts val="600"/>
              </a:spcAft>
              <a:buFont typeface="Arial" pitchFamily="34" charset="0"/>
              <a:buChar char="•"/>
              <a:tabLst>
                <a:tab pos="3544888" algn="l"/>
              </a:tabLst>
              <a:defRPr/>
            </a:pPr>
            <a:r>
              <a:rPr lang="en-US" sz="2000" dirty="0">
                <a:solidFill>
                  <a:schemeClr val="tx1">
                    <a:lumMod val="75000"/>
                    <a:lumOff val="25000"/>
                  </a:schemeClr>
                </a:solidFill>
                <a:latin typeface="Arial" charset="0"/>
              </a:rPr>
              <a:t>Competitively priced renewable energy source</a:t>
            </a:r>
          </a:p>
        </p:txBody>
      </p:sp>
      <p:sp>
        <p:nvSpPr>
          <p:cNvPr id="6" name="TextBox 5"/>
          <p:cNvSpPr txBox="1"/>
          <p:nvPr/>
        </p:nvSpPr>
        <p:spPr>
          <a:xfrm>
            <a:off x="2209800" y="1143000"/>
            <a:ext cx="6858000" cy="553998"/>
          </a:xfrm>
          <a:prstGeom prst="rect">
            <a:avLst/>
          </a:prstGeom>
          <a:noFill/>
          <a:effectLst>
            <a:outerShdw blurRad="50800" dist="76200" dir="1800000" algn="l" rotWithShape="0">
              <a:prstClr val="black">
                <a:alpha val="66000"/>
              </a:prstClr>
            </a:outerShdw>
          </a:effectLst>
        </p:spPr>
        <p:txBody>
          <a:bodyPr anchor="ctr">
            <a:spAutoFit/>
          </a:bodyPr>
          <a:lstStyle/>
          <a:p>
            <a:pPr algn="r">
              <a:defRPr/>
            </a:pPr>
            <a:r>
              <a:rPr lang="en-US" sz="3000" dirty="0">
                <a:ln w="6350" cmpd="sng">
                  <a:solidFill>
                    <a:srgbClr val="CE7019"/>
                  </a:solidFill>
                  <a:prstDash val="solid"/>
                </a:ln>
                <a:solidFill>
                  <a:srgbClr val="FFFFFF"/>
                </a:solidFill>
                <a:effectLst>
                  <a:outerShdw blurRad="63500" dir="3600000" algn="tl" rotWithShape="0">
                    <a:srgbClr val="000000">
                      <a:alpha val="70000"/>
                    </a:srgbClr>
                  </a:outerShdw>
                </a:effectLst>
                <a:latin typeface="Impact" pitchFamily="34" charset="0"/>
              </a:rPr>
              <a:t>Benefits of Energy-from-Waste</a:t>
            </a:r>
          </a:p>
        </p:txBody>
      </p:sp>
      <p:sp>
        <p:nvSpPr>
          <p:cNvPr id="35845" name="TextBox 7"/>
          <p:cNvSpPr txBox="1">
            <a:spLocks noChangeArrowheads="1"/>
          </p:cNvSpPr>
          <p:nvPr/>
        </p:nvSpPr>
        <p:spPr bwMode="auto">
          <a:xfrm>
            <a:off x="8458200" y="6581775"/>
            <a:ext cx="685800" cy="276225"/>
          </a:xfrm>
          <a:prstGeom prst="rect">
            <a:avLst/>
          </a:prstGeom>
          <a:noFill/>
          <a:ln w="9525">
            <a:noFill/>
            <a:miter lim="800000"/>
            <a:headEnd/>
            <a:tailEnd/>
          </a:ln>
        </p:spPr>
        <p:txBody>
          <a:bodyPr>
            <a:spAutoFit/>
          </a:bodyPr>
          <a:lstStyle/>
          <a:p>
            <a:fld id="{A7FD712D-6E91-484F-A44F-32FB4A721777}" type="slidenum">
              <a:rPr lang="en-US" sz="1200" i="1">
                <a:solidFill>
                  <a:srgbClr val="A1A0A4"/>
                </a:solidFill>
              </a:rPr>
              <a:pPr/>
              <a:t>9</a:t>
            </a:fld>
            <a:endParaRPr lang="en-US" sz="1200" i="1">
              <a:solidFill>
                <a:srgbClr val="A1A0A4"/>
              </a:solidFill>
            </a:endParaRPr>
          </a:p>
        </p:txBody>
      </p:sp>
      <p:pic>
        <p:nvPicPr>
          <p:cNvPr id="10" name="Picture 9" descr="pg 15 2007 AR.JPG"/>
          <p:cNvPicPr>
            <a:picLocks noChangeAspect="1"/>
          </p:cNvPicPr>
          <p:nvPr/>
        </p:nvPicPr>
        <p:blipFill>
          <a:blip r:embed="rId2" cstate="print"/>
          <a:stretch>
            <a:fillRect/>
          </a:stretch>
        </p:blipFill>
        <p:spPr>
          <a:xfrm>
            <a:off x="6400800" y="2589213"/>
            <a:ext cx="2370138" cy="3035300"/>
          </a:xfrm>
          <a:prstGeom prst="rect">
            <a:avLst/>
          </a:prstGeom>
          <a:effectLst>
            <a:outerShdw dist="139700" dir="2700000" algn="ctr" rotWithShape="0">
              <a:schemeClr val="tx1">
                <a:alpha val="65000"/>
              </a:schemeClr>
            </a:outerShdw>
          </a:effectLst>
        </p:spPr>
      </p:pic>
      <p:sp>
        <p:nvSpPr>
          <p:cNvPr id="7" name="TextBox 6"/>
          <p:cNvSpPr txBox="1"/>
          <p:nvPr/>
        </p:nvSpPr>
        <p:spPr>
          <a:xfrm>
            <a:off x="76200" y="0"/>
            <a:ext cx="4038600" cy="1447800"/>
          </a:xfrm>
          <a:prstGeom prst="rect">
            <a:avLst/>
          </a:prstGeom>
          <a:solidFill>
            <a:schemeClr val="bg1">
              <a:alpha val="89000"/>
            </a:schemeClr>
          </a:solidFill>
          <a:ln w="3175">
            <a:solidFill>
              <a:schemeClr val="tx1"/>
            </a:solidFill>
          </a:ln>
          <a:effectLst>
            <a:outerShdw blurRad="50800" dist="38100" dir="2700000" algn="tl" rotWithShape="0">
              <a:prstClr val="black">
                <a:alpha val="40000"/>
              </a:prstClr>
            </a:outerShdw>
          </a:effectLst>
        </p:spPr>
        <p:txBody>
          <a:bodyPr anchor="ctr"/>
          <a:lstStyle/>
          <a:p>
            <a:pPr>
              <a:spcAft>
                <a:spcPts val="600"/>
              </a:spcAft>
              <a:defRPr/>
            </a:pPr>
            <a:r>
              <a:rPr lang="en-US" sz="1200" i="1" dirty="0">
                <a:solidFill>
                  <a:srgbClr val="0055A4"/>
                </a:solidFill>
                <a:latin typeface="Arial" charset="0"/>
              </a:rPr>
              <a:t>“We can now be fairly certain that a future low carbon energy system will include a meaningful contribution from the following eight renewable energy sources…. Municipal Solid Waste-to-Energy…”</a:t>
            </a:r>
          </a:p>
          <a:p>
            <a:pPr marL="914400" indent="60325" algn="r">
              <a:defRPr/>
            </a:pPr>
            <a:r>
              <a:rPr lang="en-US" sz="1000" i="1" dirty="0">
                <a:solidFill>
                  <a:srgbClr val="0055A4"/>
                </a:solidFill>
                <a:latin typeface="Arial" charset="0"/>
              </a:rPr>
              <a:t>World Economic Forum January report:</a:t>
            </a:r>
          </a:p>
          <a:p>
            <a:pPr marL="914400" indent="60325" algn="r">
              <a:defRPr/>
            </a:pPr>
            <a:r>
              <a:rPr lang="en-US" sz="1000" i="1" dirty="0">
                <a:solidFill>
                  <a:srgbClr val="0055A4"/>
                </a:solidFill>
                <a:latin typeface="Arial" charset="0"/>
              </a:rPr>
              <a:t>Green Investing towards a Clean Energy Infrastructure Jan. 2009</a:t>
            </a: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4580</TotalTime>
  <Words>1452</Words>
  <Application>Microsoft Office PowerPoint</Application>
  <PresentationFormat>On-screen Show (4:3)</PresentationFormat>
  <Paragraphs>196</Paragraphs>
  <Slides>19</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Arial</vt:lpstr>
      <vt:lpstr>Calibri</vt:lpstr>
      <vt:lpstr>Arial Black</vt:lpstr>
      <vt:lpstr>Impact</vt:lpstr>
      <vt:lpstr>Verdana</vt:lpstr>
      <vt:lpstr>ＭＳ Ｐゴシック</vt:lpstr>
      <vt:lpstr>Office Theme</vt:lpstr>
      <vt:lpstr>2_Custom Design</vt:lpstr>
      <vt:lpstr>Custom Design</vt:lpstr>
      <vt:lpstr>1_Custom Design</vt:lpstr>
      <vt:lpstr>Slide 1</vt:lpstr>
      <vt:lpstr>Slide 2</vt:lpstr>
      <vt:lpstr>Slide 3</vt:lpstr>
      <vt:lpstr>Slide 4</vt:lpstr>
      <vt:lpstr>Slide 5</vt:lpstr>
      <vt:lpstr>Slide 6</vt:lpstr>
      <vt:lpstr>Slide 7</vt:lpstr>
      <vt:lpstr>Slide 8</vt:lpstr>
      <vt:lpstr>Slide 9</vt:lpstr>
      <vt:lpstr>Why PPP’s?</vt:lpstr>
      <vt:lpstr>PPP Contract Structures</vt:lpstr>
      <vt:lpstr>Covanta Project Structures</vt:lpstr>
      <vt:lpstr>Typical Service Fee Contract</vt:lpstr>
      <vt:lpstr>Typical Tip Fee Contract</vt:lpstr>
      <vt:lpstr>Slide 15</vt:lpstr>
      <vt:lpstr>Economic Incentives - US </vt:lpstr>
      <vt:lpstr>Conclusions</vt:lpstr>
      <vt:lpstr>Conclusions</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anarod</cp:lastModifiedBy>
  <cp:revision>494</cp:revision>
  <dcterms:created xsi:type="dcterms:W3CDTF">2006-08-16T00:00:00Z</dcterms:created>
  <dcterms:modified xsi:type="dcterms:W3CDTF">2010-06-25T14:54:51Z</dcterms:modified>
</cp:coreProperties>
</file>