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5" r:id="rId1"/>
  </p:sldMasterIdLst>
  <p:notesMasterIdLst>
    <p:notesMasterId r:id="rId18"/>
  </p:notesMasterIdLst>
  <p:handoutMasterIdLst>
    <p:handoutMasterId r:id="rId19"/>
  </p:handoutMasterIdLst>
  <p:sldIdLst>
    <p:sldId id="256" r:id="rId2"/>
    <p:sldId id="288" r:id="rId3"/>
    <p:sldId id="302" r:id="rId4"/>
    <p:sldId id="299" r:id="rId5"/>
    <p:sldId id="301" r:id="rId6"/>
    <p:sldId id="292" r:id="rId7"/>
    <p:sldId id="298" r:id="rId8"/>
    <p:sldId id="289" r:id="rId9"/>
    <p:sldId id="290" r:id="rId10"/>
    <p:sldId id="291" r:id="rId11"/>
    <p:sldId id="297" r:id="rId12"/>
    <p:sldId id="294" r:id="rId13"/>
    <p:sldId id="304" r:id="rId14"/>
    <p:sldId id="295" r:id="rId15"/>
    <p:sldId id="303" r:id="rId16"/>
    <p:sldId id="280" r:id="rId17"/>
  </p:sldIdLst>
  <p:sldSz cx="9144000" cy="6858000" type="screen4x3"/>
  <p:notesSz cx="6858000" cy="9296400"/>
  <p:embeddedFontLst>
    <p:embeddedFont>
      <p:font typeface="Verdana" pitchFamily="34" charset="0"/>
      <p:regular r:id="rId20"/>
      <p:bold r:id="rId21"/>
      <p:italic r:id="rId22"/>
      <p:boldItalic r:id="rId23"/>
    </p:embeddedFont>
    <p:embeddedFont>
      <p:font typeface="Arial Black" pitchFamily="34" charset="0"/>
      <p:bold r:id="rId24"/>
    </p:embeddedFont>
  </p:embeddedFont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D9EDE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19" autoAdjust="0"/>
    <p:restoredTop sz="94728" autoAdjust="0"/>
  </p:normalViewPr>
  <p:slideViewPr>
    <p:cSldViewPr>
      <p:cViewPr varScale="1">
        <p:scale>
          <a:sx n="72" d="100"/>
          <a:sy n="72"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704" y="-8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584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584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584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4FF8496-E8BB-4687-99F9-3E197D1D225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6861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68612"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6861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861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3FE3A65-B87A-47E5-990A-E3B777D5F0C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46E5E-BA17-47FB-A7D3-1E2E9D0652AA}" type="slidenum">
              <a:rPr lang="en-US"/>
              <a:pPr/>
              <a:t>1</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6246C-E8FF-42D9-AB7F-F0F32C103381}" type="slidenum">
              <a:rPr lang="en-US"/>
              <a:pPr/>
              <a:t>10</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t>In total during the eight month period of  2008, during which the CARIFORUM countries were provided with duty-free access to the EU markets, the EU imported some €3.7 billion from these countries compared to €2.8 billion in same period in 2007. The main driver was the petrochemical sector in Trinidad and Tobago. In the case of Grenada and St. Vincent and the Grenadines the exportation of boats contributed to the increase in exports.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A3D43-C8FF-4F71-8DF1-74A8D88D8D44}" type="slidenum">
              <a:rPr lang="en-US"/>
              <a:pPr/>
              <a:t>11</a:t>
            </a:fld>
            <a:endParaRPr 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05E006-4863-4AC3-BAA6-3E66CE388FF8}" type="slidenum">
              <a:rPr lang="en-US"/>
              <a:pPr/>
              <a:t>12</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64AB2-2682-462F-8CCB-7B48B940B9DB}" type="slidenum">
              <a:rPr lang="en-US"/>
              <a:pPr/>
              <a:t>13</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63E56-9112-481F-AF26-5917A466E5B1}" type="slidenum">
              <a:rPr lang="en-US"/>
              <a:pPr/>
              <a:t>14</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D96FD-B633-45E4-948A-46885E43A33D}" type="slidenum">
              <a:rPr lang="en-US"/>
              <a:pPr/>
              <a:t>15</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a:t>Market Research – Specific potential for market penetration, potential niche markets; what will sell, what will work</a:t>
            </a:r>
          </a:p>
          <a:p>
            <a:endParaRPr lang="en-US"/>
          </a:p>
          <a:p>
            <a:r>
              <a:rPr lang="en-US"/>
              <a:t>Legal – Mutual Recognition Agreements; Immigration policies, professional services;</a:t>
            </a:r>
          </a:p>
          <a:p>
            <a:endParaRPr lang="en-US"/>
          </a:p>
          <a:p>
            <a:r>
              <a:rPr lang="en-US"/>
              <a:t>Private sector- Understanding how the private sector works- what are the specific needs and shortcomings; how do they need to retool to take advantage</a:t>
            </a:r>
          </a:p>
          <a:p>
            <a:endParaRPr lang="en-US"/>
          </a:p>
          <a:p>
            <a:r>
              <a:rPr lang="en-US"/>
              <a:t>National Liaison Unit – self evident</a:t>
            </a:r>
          </a:p>
          <a:p>
            <a:endParaRPr lang="en-US"/>
          </a:p>
          <a:p>
            <a:r>
              <a:rPr lang="en-US"/>
              <a:t>Project Fund Development – Inherent weakness in capacity of the Caribbean to draw down on available funds – several reasons however is a reality that needs to be addressed in order to ensure timely, relevant and continuous access to critically needed funding</a:t>
            </a:r>
          </a:p>
          <a:p>
            <a:endParaRPr lang="en-US"/>
          </a:p>
          <a:p>
            <a:r>
              <a:rPr lang="en-US"/>
              <a:t>Monitoring and Evaluation Unit</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E9C8A-4712-4488-897C-207EF3FBD24C}" type="slidenum">
              <a:rPr lang="en-US"/>
              <a:pPr/>
              <a:t>16</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22137F-9ACB-4F80-8A37-AECDFA196653}" type="slidenum">
              <a:rPr lang="en-US"/>
              <a:pPr/>
              <a:t>2</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804F8-5AD8-440B-B4A6-480BE96AB4FD}" type="slidenum">
              <a:rPr lang="en-US"/>
              <a:pPr/>
              <a:t>3</a:t>
            </a:fld>
            <a:endParaRPr lang="en-US"/>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information taken from the statement at the conclusion of 26</a:t>
            </a:r>
            <a:r>
              <a:rPr lang="en-US" baseline="30000"/>
              <a:t>th</a:t>
            </a:r>
            <a:r>
              <a:rPr lang="en-US"/>
              <a:t> COTED (24-25 November 2008)</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5B61C-9155-48BF-AC67-696A823450F8}" type="slidenum">
              <a:rPr lang="en-US"/>
              <a:pPr/>
              <a:t>4</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a:t>We  find that in the case of the Dominican Republic and Colombia there has been an increase in exports to these countries after the signing of the trade agreements, though in the case of Colombia this has occurred after 2004. The value of exports to Cuba also has increased compared to the value of exports at the time of signing. However much of the increase in exports is due to exports from a single country -Trinidad and Tobago. </a:t>
            </a:r>
          </a:p>
          <a:p>
            <a:endParaRPr lang="en-US"/>
          </a:p>
          <a:p>
            <a:r>
              <a:rPr lang="en-US"/>
              <a:t>(note that data for Antigua and Barbuda and Montserrat are missing, also note that the definition of CARICOM is as used in the respective trade agreements, eg.  in both agreements with Colombia and Venezuela, Bahamas , Suriname and Haiti are not included, while in Costa Rica, Bahamas, Haiti and Montserrat are not included, while in the DR Bahamas, and Haiti are excluded) </a:t>
            </a:r>
          </a:p>
          <a:p>
            <a:r>
              <a:rPr lang="en-US"/>
              <a:t>Source of data is the IMF Direction of Trade Statistics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140DF-640B-464C-914F-B56B9BD19970}" type="slidenum">
              <a:rPr lang="en-US"/>
              <a:pPr/>
              <a:t>5</a:t>
            </a:fld>
            <a:endParaRPr 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t>Share of partner countries’ markets have only increased in two cases, the Dominican Republic and Colombia (data taken from the IMF direction of trade statistics)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4F8F28-B65F-4644-B4C6-AFC48BB2DD7B}" type="slidenum">
              <a:rPr lang="en-US"/>
              <a:pPr/>
              <a:t>6</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t>The data finds that over the last eight years an average of 33% of the goods exported by CARICOM to the US entered that market under the preferential terms accorded by CBI. .(utilization rate defined as US imports under CBI  from CBI country divided by total US imports from CBI country) Source of data is USITC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DAFA32-4E56-4388-9754-7D667CDFD9CF}" type="slidenum">
              <a:rPr lang="en-US"/>
              <a:pPr/>
              <a:t>7</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t>A look at more detailed figures for 2007, finds that there is a wide dispersion in the use of the CBI provisions from a high of 88% in Haiti to 1.6% in the case of Antigua and Barbuda (and 0% in the case of Montserrat). Though for five of the countries, just over 30% of their exports benefit from CBI. </a:t>
            </a:r>
          </a:p>
          <a:p>
            <a:r>
              <a:rPr lang="en-US"/>
              <a:t>The source of this information is the USITC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85646-254A-4C52-845C-1C8150660AB0}" type="slidenum">
              <a:rPr lang="en-US"/>
              <a:pPr/>
              <a:t>8</a:t>
            </a:fld>
            <a:endParaRPr 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a:t>Over the last 10 years  an average of 12.8% of imports from the CARIBCAN CARICOM beneficiaries benefit from the CARIBCAN duty-free preferential treatment. Though the current trend indicates that the value of the goods benefiting from the preferential treatment has been declining, from a high of 21.6% in 2002 to 12.4% in 2006</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B9D50-B6D6-4207-8F72-5C02D1814AF2}" type="slidenum">
              <a:rPr lang="en-US"/>
              <a:pPr/>
              <a:t>9</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t>One feature of CARICOM trade with Canada is that even though there is low utilization of the preferences available under CARIBCAN, a significant portion of the countries’ exports enters Canada duty free due to zero tariffs offered under most favoured nation (mfn) and the general preferential tariff (gpt)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152400" y="228600"/>
            <a:ext cx="8839200" cy="990600"/>
          </a:xfrm>
        </p:spPr>
        <p:txBody>
          <a:bodyPr/>
          <a:lstStyle>
            <a:lvl1pPr>
              <a:defRPr/>
            </a:lvl1pPr>
          </a:lstStyle>
          <a:p>
            <a:r>
              <a:rPr lang="en-US"/>
              <a:t>Click to edit Master title style </a:t>
            </a:r>
          </a:p>
        </p:txBody>
      </p:sp>
      <p:sp>
        <p:nvSpPr>
          <p:cNvPr id="90115" name="Rectangle 3"/>
          <p:cNvSpPr>
            <a:spLocks noGrp="1" noChangeArrowheads="1"/>
          </p:cNvSpPr>
          <p:nvPr>
            <p:ph type="subTitle" idx="1"/>
          </p:nvPr>
        </p:nvSpPr>
        <p:spPr>
          <a:xfrm>
            <a:off x="3200400" y="5257800"/>
            <a:ext cx="5791200" cy="762000"/>
          </a:xfrm>
        </p:spPr>
        <p:txBody>
          <a:bodyPr anchor="ctr"/>
          <a:lstStyle>
            <a:lvl1pPr marL="0" indent="0" algn="ctr">
              <a:buFontTx/>
              <a:buNone/>
              <a:defRPr/>
            </a:lvl1pPr>
          </a:lstStyle>
          <a:p>
            <a:r>
              <a:rPr lang="en-US"/>
              <a:t>Click to edit Master subtitle style</a:t>
            </a:r>
          </a:p>
        </p:txBody>
      </p:sp>
      <p:sp>
        <p:nvSpPr>
          <p:cNvPr id="90116" name="Rectangle 4"/>
          <p:cNvSpPr>
            <a:spLocks noGrp="1" noChangeArrowheads="1"/>
          </p:cNvSpPr>
          <p:nvPr>
            <p:ph type="dt" sz="half" idx="2"/>
          </p:nvPr>
        </p:nvSpPr>
        <p:spPr/>
        <p:txBody>
          <a:bodyPr/>
          <a:lstStyle>
            <a:lvl1pPr>
              <a:defRPr/>
            </a:lvl1pPr>
          </a:lstStyle>
          <a:p>
            <a:endParaRPr lang="en-US"/>
          </a:p>
        </p:txBody>
      </p:sp>
      <p:sp>
        <p:nvSpPr>
          <p:cNvPr id="90117" name="Rectangle 5"/>
          <p:cNvSpPr>
            <a:spLocks noGrp="1" noChangeArrowheads="1"/>
          </p:cNvSpPr>
          <p:nvPr>
            <p:ph type="ftr" sz="quarter" idx="3"/>
          </p:nvPr>
        </p:nvSpPr>
        <p:spPr/>
        <p:txBody>
          <a:bodyPr/>
          <a:lstStyle>
            <a:lvl1pPr>
              <a:defRPr/>
            </a:lvl1pPr>
          </a:lstStyle>
          <a:p>
            <a:endParaRPr lang="en-US"/>
          </a:p>
        </p:txBody>
      </p:sp>
      <p:sp>
        <p:nvSpPr>
          <p:cNvPr id="90118" name="Rectangle 6"/>
          <p:cNvSpPr>
            <a:spLocks noGrp="1" noChangeArrowheads="1"/>
          </p:cNvSpPr>
          <p:nvPr>
            <p:ph type="sldNum" sz="quarter" idx="4"/>
          </p:nvPr>
        </p:nvSpPr>
        <p:spPr/>
        <p:txBody>
          <a:bodyPr/>
          <a:lstStyle>
            <a:lvl1pPr>
              <a:defRPr/>
            </a:lvl1pPr>
          </a:lstStyle>
          <a:p>
            <a:fld id="{EC7161C9-4CFB-48CE-B3DB-151978ABE759}" type="slidenum">
              <a:rPr lang="en-US"/>
              <a:pPr/>
              <a:t>‹#›</a:t>
            </a:fld>
            <a:endParaRPr lang="en-US"/>
          </a:p>
        </p:txBody>
      </p:sp>
    </p:spTree>
  </p:cSld>
  <p:clrMapOvr>
    <a:masterClrMapping/>
  </p:clrMapOvr>
  <p:transition advTm="1200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60466C-E0D5-47A6-BB1F-DACCDBD407B9}" type="slidenum">
              <a:rPr lang="en-US"/>
              <a:pPr/>
              <a:t>‹#›</a:t>
            </a:fld>
            <a:endParaRPr lang="en-US"/>
          </a:p>
        </p:txBody>
      </p:sp>
    </p:spTree>
  </p:cSld>
  <p:clrMapOvr>
    <a:masterClrMapping/>
  </p:clrMapOvr>
  <p:transition advTm="12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28600"/>
            <a:ext cx="64770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9A657E-7840-41C1-9DA5-A48E1639A529}" type="slidenum">
              <a:rPr lang="en-US"/>
              <a:pPr/>
              <a:t>‹#›</a:t>
            </a:fld>
            <a:endParaRPr lang="en-US"/>
          </a:p>
        </p:txBody>
      </p:sp>
    </p:spTree>
  </p:cSld>
  <p:clrMapOvr>
    <a:masterClrMapping/>
  </p:clrMapOvr>
  <p:transition advTm="12000"/>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447800" y="1447800"/>
            <a:ext cx="7543800" cy="4876800"/>
          </a:xfrm>
        </p:spPr>
        <p:txBody>
          <a:bodyPr/>
          <a:lstStyle/>
          <a:p>
            <a:endParaRPr lang="en-US"/>
          </a:p>
        </p:txBody>
      </p:sp>
      <p:sp>
        <p:nvSpPr>
          <p:cNvPr id="4" name="Date Placeholder 3"/>
          <p:cNvSpPr>
            <a:spLocks noGrp="1"/>
          </p:cNvSpPr>
          <p:nvPr>
            <p:ph type="dt" sz="half" idx="10"/>
          </p:nvPr>
        </p:nvSpPr>
        <p:spPr>
          <a:xfrm>
            <a:off x="152400" y="6553200"/>
            <a:ext cx="2403475" cy="304800"/>
          </a:xfrm>
        </p:spPr>
        <p:txBody>
          <a:bodyPr/>
          <a:lstStyle>
            <a:lvl1pPr>
              <a:defRPr/>
            </a:lvl1pPr>
          </a:lstStyle>
          <a:p>
            <a:endParaRPr lang="en-US"/>
          </a:p>
        </p:txBody>
      </p:sp>
      <p:sp>
        <p:nvSpPr>
          <p:cNvPr id="5" name="Footer Placeholder 4"/>
          <p:cNvSpPr>
            <a:spLocks noGrp="1"/>
          </p:cNvSpPr>
          <p:nvPr>
            <p:ph type="ftr" sz="quarter" idx="11"/>
          </p:nvPr>
        </p:nvSpPr>
        <p:spPr>
          <a:xfrm>
            <a:off x="3259138" y="6553200"/>
            <a:ext cx="2895600" cy="304800"/>
          </a:xfrm>
        </p:spPr>
        <p:txBody>
          <a:bodyPr/>
          <a:lstStyle>
            <a:lvl1pPr>
              <a:defRPr/>
            </a:lvl1pPr>
          </a:lstStyle>
          <a:p>
            <a:endParaRPr lang="en-US"/>
          </a:p>
        </p:txBody>
      </p:sp>
      <p:sp>
        <p:nvSpPr>
          <p:cNvPr id="6" name="Slide Number Placeholder 5"/>
          <p:cNvSpPr>
            <a:spLocks noGrp="1"/>
          </p:cNvSpPr>
          <p:nvPr>
            <p:ph type="sldNum" sz="quarter" idx="12"/>
          </p:nvPr>
        </p:nvSpPr>
        <p:spPr>
          <a:xfrm>
            <a:off x="6858000" y="6553200"/>
            <a:ext cx="2133600" cy="304800"/>
          </a:xfrm>
        </p:spPr>
        <p:txBody>
          <a:bodyPr/>
          <a:lstStyle>
            <a:lvl1pPr>
              <a:defRPr/>
            </a:lvl1pPr>
          </a:lstStyle>
          <a:p>
            <a:fld id="{992DE6F4-2144-478F-9776-8E09E3732154}" type="slidenum">
              <a:rPr lang="en-US"/>
              <a:pPr/>
              <a:t>‹#›</a:t>
            </a:fld>
            <a:endParaRPr lang="en-US"/>
          </a:p>
        </p:txBody>
      </p:sp>
    </p:spTree>
  </p:cSld>
  <p:clrMapOvr>
    <a:masterClrMapping/>
  </p:clrMapOvr>
  <p:transition advTm="1200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47800" y="1447800"/>
            <a:ext cx="7543800" cy="4876800"/>
          </a:xfrm>
        </p:spPr>
        <p:txBody>
          <a:bodyPr/>
          <a:lstStyle/>
          <a:p>
            <a:endParaRPr lang="en-US"/>
          </a:p>
        </p:txBody>
      </p:sp>
      <p:sp>
        <p:nvSpPr>
          <p:cNvPr id="4" name="Date Placeholder 3"/>
          <p:cNvSpPr>
            <a:spLocks noGrp="1"/>
          </p:cNvSpPr>
          <p:nvPr>
            <p:ph type="dt" sz="half" idx="10"/>
          </p:nvPr>
        </p:nvSpPr>
        <p:spPr>
          <a:xfrm>
            <a:off x="152400" y="6553200"/>
            <a:ext cx="2403475" cy="304800"/>
          </a:xfrm>
        </p:spPr>
        <p:txBody>
          <a:bodyPr/>
          <a:lstStyle>
            <a:lvl1pPr>
              <a:defRPr/>
            </a:lvl1pPr>
          </a:lstStyle>
          <a:p>
            <a:endParaRPr lang="en-US"/>
          </a:p>
        </p:txBody>
      </p:sp>
      <p:sp>
        <p:nvSpPr>
          <p:cNvPr id="5" name="Footer Placeholder 4"/>
          <p:cNvSpPr>
            <a:spLocks noGrp="1"/>
          </p:cNvSpPr>
          <p:nvPr>
            <p:ph type="ftr" sz="quarter" idx="11"/>
          </p:nvPr>
        </p:nvSpPr>
        <p:spPr>
          <a:xfrm>
            <a:off x="3259138" y="6553200"/>
            <a:ext cx="2895600" cy="304800"/>
          </a:xfrm>
        </p:spPr>
        <p:txBody>
          <a:bodyPr/>
          <a:lstStyle>
            <a:lvl1pPr>
              <a:defRPr/>
            </a:lvl1pPr>
          </a:lstStyle>
          <a:p>
            <a:endParaRPr lang="en-US"/>
          </a:p>
        </p:txBody>
      </p:sp>
      <p:sp>
        <p:nvSpPr>
          <p:cNvPr id="6" name="Slide Number Placeholder 5"/>
          <p:cNvSpPr>
            <a:spLocks noGrp="1"/>
          </p:cNvSpPr>
          <p:nvPr>
            <p:ph type="sldNum" sz="quarter" idx="12"/>
          </p:nvPr>
        </p:nvSpPr>
        <p:spPr>
          <a:xfrm>
            <a:off x="6858000" y="6553200"/>
            <a:ext cx="2133600" cy="304800"/>
          </a:xfrm>
        </p:spPr>
        <p:txBody>
          <a:bodyPr/>
          <a:lstStyle>
            <a:lvl1pPr>
              <a:defRPr/>
            </a:lvl1pPr>
          </a:lstStyle>
          <a:p>
            <a:fld id="{0717B62F-8DBB-4D01-81B4-D798E8ADC3D4}" type="slidenum">
              <a:rPr lang="en-US"/>
              <a:pPr/>
              <a:t>‹#›</a:t>
            </a:fld>
            <a:endParaRPr lang="en-US"/>
          </a:p>
        </p:txBody>
      </p:sp>
    </p:spTree>
  </p:cSld>
  <p:clrMapOvr>
    <a:masterClrMapping/>
  </p:clrMapOvr>
  <p:transition advTm="1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A820B-2510-47D8-A6C1-938170DD659E}" type="slidenum">
              <a:rPr lang="en-US"/>
              <a:pPr/>
              <a:t>‹#›</a:t>
            </a:fld>
            <a:endParaRPr lang="en-US"/>
          </a:p>
        </p:txBody>
      </p:sp>
    </p:spTree>
  </p:cSld>
  <p:clrMapOvr>
    <a:masterClrMapping/>
  </p:clrMapOvr>
  <p:transition advTm="12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62D6DA-5BA0-4430-8868-D528CCB00C28}" type="slidenum">
              <a:rPr lang="en-US"/>
              <a:pPr/>
              <a:t>‹#›</a:t>
            </a:fld>
            <a:endParaRPr lang="en-US"/>
          </a:p>
        </p:txBody>
      </p:sp>
    </p:spTree>
  </p:cSld>
  <p:clrMapOvr>
    <a:masterClrMapping/>
  </p:clrMapOvr>
  <p:transition advTm="12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4478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4478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F1363F-331E-4C19-A7D4-E08687FADF89}" type="slidenum">
              <a:rPr lang="en-US"/>
              <a:pPr/>
              <a:t>‹#›</a:t>
            </a:fld>
            <a:endParaRPr lang="en-US"/>
          </a:p>
        </p:txBody>
      </p:sp>
    </p:spTree>
  </p:cSld>
  <p:clrMapOvr>
    <a:masterClrMapping/>
  </p:clrMapOvr>
  <p:transition advTm="12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D9BAC5-E946-411D-B2F6-150877901F28}" type="slidenum">
              <a:rPr lang="en-US"/>
              <a:pPr/>
              <a:t>‹#›</a:t>
            </a:fld>
            <a:endParaRPr lang="en-US"/>
          </a:p>
        </p:txBody>
      </p:sp>
    </p:spTree>
  </p:cSld>
  <p:clrMapOvr>
    <a:masterClrMapping/>
  </p:clrMapOvr>
  <p:transition advTm="12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91F315-FC42-44BB-8E25-6AB5E6518E8D}" type="slidenum">
              <a:rPr lang="en-US"/>
              <a:pPr/>
              <a:t>‹#›</a:t>
            </a:fld>
            <a:endParaRPr lang="en-US"/>
          </a:p>
        </p:txBody>
      </p:sp>
    </p:spTree>
  </p:cSld>
  <p:clrMapOvr>
    <a:masterClrMapping/>
  </p:clrMapOvr>
  <p:transition advTm="12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60B1F0-23C9-4D8D-B35A-867E6DFDEDD0}" type="slidenum">
              <a:rPr lang="en-US"/>
              <a:pPr/>
              <a:t>‹#›</a:t>
            </a:fld>
            <a:endParaRPr lang="en-US"/>
          </a:p>
        </p:txBody>
      </p:sp>
    </p:spTree>
  </p:cSld>
  <p:clrMapOvr>
    <a:masterClrMapping/>
  </p:clrMapOvr>
  <p:transition advTm="12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120AA2-A458-408F-A7A6-7AED666018FD}" type="slidenum">
              <a:rPr lang="en-US"/>
              <a:pPr/>
              <a:t>‹#›</a:t>
            </a:fld>
            <a:endParaRPr lang="en-US"/>
          </a:p>
        </p:txBody>
      </p:sp>
    </p:spTree>
  </p:cSld>
  <p:clrMapOvr>
    <a:masterClrMapping/>
  </p:clrMapOvr>
  <p:transition advTm="12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659D10-FDC4-418D-B3D3-3F757A81512B}" type="slidenum">
              <a:rPr lang="en-US"/>
              <a:pPr/>
              <a:t>‹#›</a:t>
            </a:fld>
            <a:endParaRPr lang="en-US"/>
          </a:p>
        </p:txBody>
      </p:sp>
    </p:spTree>
  </p:cSld>
  <p:clrMapOvr>
    <a:masterClrMapping/>
  </p:clrMapOvr>
  <p:transition advTm="1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9091" name="Rectangle 3"/>
          <p:cNvSpPr>
            <a:spLocks noGrp="1" noChangeArrowheads="1"/>
          </p:cNvSpPr>
          <p:nvPr>
            <p:ph type="body" idx="1"/>
          </p:nvPr>
        </p:nvSpPr>
        <p:spPr bwMode="auto">
          <a:xfrm>
            <a:off x="1447800" y="1447800"/>
            <a:ext cx="75438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2" name="Rectangle 4"/>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2"/>
                </a:solidFill>
              </a:defRPr>
            </a:lvl1pPr>
          </a:lstStyle>
          <a:p>
            <a:endParaRPr lang="en-US"/>
          </a:p>
        </p:txBody>
      </p:sp>
      <p:sp>
        <p:nvSpPr>
          <p:cNvPr id="89093" name="Rectangle 5"/>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2"/>
                </a:solidFill>
              </a:defRPr>
            </a:lvl1pPr>
          </a:lstStyle>
          <a:p>
            <a:endParaRPr lang="en-US"/>
          </a:p>
        </p:txBody>
      </p:sp>
      <p:sp>
        <p:nvSpPr>
          <p:cNvPr id="89094" name="Rectangle 6"/>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2"/>
                </a:solidFill>
              </a:defRPr>
            </a:lvl1pPr>
          </a:lstStyle>
          <a:p>
            <a:fld id="{1F5B97FC-D981-4A09-BCE8-83376280BDF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ransition advTm="12000"/>
  <p:timing>
    <p:tnLst>
      <p:par>
        <p:cTn id="1" dur="indefinite" restart="never" nodeType="tmRoot"/>
      </p:par>
    </p:tnLst>
  </p:timing>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itchFamily="34" charset="0"/>
        </a:defRPr>
      </a:lvl2pPr>
      <a:lvl3pPr algn="l" rtl="0" fontAlgn="base">
        <a:spcBef>
          <a:spcPct val="0"/>
        </a:spcBef>
        <a:spcAft>
          <a:spcPct val="0"/>
        </a:spcAft>
        <a:defRPr sz="3600">
          <a:solidFill>
            <a:schemeClr val="tx2"/>
          </a:solidFill>
          <a:latin typeface="Arial" pitchFamily="34" charset="0"/>
        </a:defRPr>
      </a:lvl3pPr>
      <a:lvl4pPr algn="l" rtl="0" fontAlgn="base">
        <a:spcBef>
          <a:spcPct val="0"/>
        </a:spcBef>
        <a:spcAft>
          <a:spcPct val="0"/>
        </a:spcAft>
        <a:defRPr sz="3600">
          <a:solidFill>
            <a:schemeClr val="tx2"/>
          </a:solidFill>
          <a:latin typeface="Arial" pitchFamily="34" charset="0"/>
        </a:defRPr>
      </a:lvl4pPr>
      <a:lvl5pPr algn="l" rtl="0" fontAlgn="base">
        <a:spcBef>
          <a:spcPct val="0"/>
        </a:spcBef>
        <a:spcAft>
          <a:spcPct val="0"/>
        </a:spcAft>
        <a:defRPr sz="3600">
          <a:solidFill>
            <a:schemeClr val="tx2"/>
          </a:solidFill>
          <a:latin typeface="Arial" pitchFamily="34" charset="0"/>
        </a:defRPr>
      </a:lvl5pPr>
      <a:lvl6pPr marL="457200" algn="l" rtl="0" fontAlgn="base">
        <a:spcBef>
          <a:spcPct val="0"/>
        </a:spcBef>
        <a:spcAft>
          <a:spcPct val="0"/>
        </a:spcAft>
        <a:defRPr sz="3600">
          <a:solidFill>
            <a:schemeClr val="tx2"/>
          </a:solidFill>
          <a:latin typeface="Arial" pitchFamily="34" charset="0"/>
        </a:defRPr>
      </a:lvl6pPr>
      <a:lvl7pPr marL="914400" algn="l" rtl="0" fontAlgn="base">
        <a:spcBef>
          <a:spcPct val="0"/>
        </a:spcBef>
        <a:spcAft>
          <a:spcPct val="0"/>
        </a:spcAft>
        <a:defRPr sz="3600">
          <a:solidFill>
            <a:schemeClr val="tx2"/>
          </a:solidFill>
          <a:latin typeface="Arial" pitchFamily="34" charset="0"/>
        </a:defRPr>
      </a:lvl7pPr>
      <a:lvl8pPr marL="1371600" algn="l" rtl="0" fontAlgn="base">
        <a:spcBef>
          <a:spcPct val="0"/>
        </a:spcBef>
        <a:spcAft>
          <a:spcPct val="0"/>
        </a:spcAft>
        <a:defRPr sz="3600">
          <a:solidFill>
            <a:schemeClr val="tx2"/>
          </a:solidFill>
          <a:latin typeface="Arial" pitchFamily="34" charset="0"/>
        </a:defRPr>
      </a:lvl8pPr>
      <a:lvl9pPr marL="1828800" algn="l" rtl="0" fontAlgn="base">
        <a:spcBef>
          <a:spcPct val="0"/>
        </a:spcBef>
        <a:spcAft>
          <a:spcPct val="0"/>
        </a:spcAft>
        <a:defRPr sz="3600">
          <a:solidFill>
            <a:schemeClr val="tx2"/>
          </a:solidFill>
          <a:latin typeface="Arial" pitchFamily="34"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228600"/>
            <a:ext cx="8839200" cy="838200"/>
          </a:xfrm>
        </p:spPr>
        <p:txBody>
          <a:bodyPr/>
          <a:lstStyle/>
          <a:p>
            <a:pPr algn="ctr"/>
            <a:r>
              <a:rPr lang="en-US" sz="3200" b="1"/>
              <a:t>Making Effective Use of Trade Agreements</a:t>
            </a:r>
          </a:p>
        </p:txBody>
      </p:sp>
      <p:sp>
        <p:nvSpPr>
          <p:cNvPr id="2051" name="Rectangle 3"/>
          <p:cNvSpPr>
            <a:spLocks noGrp="1" noChangeArrowheads="1"/>
          </p:cNvSpPr>
          <p:nvPr>
            <p:ph type="subTitle" idx="1"/>
          </p:nvPr>
        </p:nvSpPr>
        <p:spPr>
          <a:xfrm>
            <a:off x="2514600" y="5105400"/>
            <a:ext cx="6477000" cy="914400"/>
          </a:xfrm>
        </p:spPr>
        <p:txBody>
          <a:bodyPr/>
          <a:lstStyle/>
          <a:p>
            <a:pPr>
              <a:lnSpc>
                <a:spcPct val="80000"/>
              </a:lnSpc>
            </a:pPr>
            <a:r>
              <a:rPr lang="en-US" sz="2400" b="1"/>
              <a:t>Presentation by </a:t>
            </a:r>
          </a:p>
          <a:p>
            <a:pPr>
              <a:lnSpc>
                <a:spcPct val="80000"/>
              </a:lnSpc>
            </a:pPr>
            <a:r>
              <a:rPr lang="en-US" sz="2400" b="1"/>
              <a:t>Pamela Coke-Hamilton</a:t>
            </a:r>
          </a:p>
          <a:p>
            <a:pPr>
              <a:lnSpc>
                <a:spcPct val="80000"/>
              </a:lnSpc>
            </a:pPr>
            <a:r>
              <a:rPr lang="en-US" sz="1800" b="1"/>
              <a:t/>
            </a:r>
            <a:br>
              <a:rPr lang="en-US" sz="1800" b="1"/>
            </a:br>
            <a:endParaRPr lang="en-US" sz="1800" b="1"/>
          </a:p>
        </p:txBody>
      </p:sp>
    </p:spTree>
  </p:cSld>
  <p:clrMapOvr>
    <a:masterClrMapping/>
  </p:clrMapOvr>
  <p:transition advTm="1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3200"/>
              <a:t>EC 27 Imports from CARIFORUM Countries </a:t>
            </a:r>
            <a:br>
              <a:rPr lang="en-US" sz="3200"/>
            </a:br>
            <a:r>
              <a:rPr lang="en-US" sz="3200"/>
              <a:t>(</a:t>
            </a:r>
            <a:r>
              <a:rPr lang="en-US" sz="3200">
                <a:cs typeface="Arial" pitchFamily="34" charset="0"/>
              </a:rPr>
              <a:t>€’ millions)</a:t>
            </a:r>
          </a:p>
        </p:txBody>
      </p:sp>
      <p:graphicFrame>
        <p:nvGraphicFramePr>
          <p:cNvPr id="65743" name="Group 207"/>
          <p:cNvGraphicFramePr>
            <a:graphicFrameLocks noGrp="1"/>
          </p:cNvGraphicFramePr>
          <p:nvPr>
            <p:ph idx="1"/>
          </p:nvPr>
        </p:nvGraphicFramePr>
        <p:xfrm>
          <a:off x="1676400" y="1600200"/>
          <a:ext cx="6096000" cy="4868863"/>
        </p:xfrm>
        <a:graphic>
          <a:graphicData uri="http://schemas.openxmlformats.org/drawingml/2006/table">
            <a:tbl>
              <a:tblPr/>
              <a:tblGrid>
                <a:gridCol w="2667000"/>
                <a:gridCol w="1828800"/>
                <a:gridCol w="1600200"/>
              </a:tblGrid>
              <a:tr h="304800">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smtClean="0">
                          <a:ln>
                            <a:noFill/>
                          </a:ln>
                          <a:solidFill>
                            <a:schemeClr val="tx1"/>
                          </a:solidFill>
                          <a:effectLst/>
                          <a:latin typeface="Arial" pitchFamily="34" charset="0"/>
                        </a:rPr>
                        <a:t>Jan-Aug 2007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smtClean="0">
                          <a:ln>
                            <a:noFill/>
                          </a:ln>
                          <a:solidFill>
                            <a:schemeClr val="tx1"/>
                          </a:solidFill>
                          <a:effectLst/>
                          <a:latin typeface="Arial" pitchFamily="34" charset="0"/>
                        </a:rPr>
                        <a:t>Jan-Aug 2008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Antigua &amp; Barbuda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177.3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100.1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7813">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Barbados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34.5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28.7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Bahamas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480.7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511.9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Belize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68.5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78.8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34950">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Dominica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312738">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Dominican Republic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573.7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579.0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304800">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Grenada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4638">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Guyana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131.0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132.8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30797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Haiti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23.5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22.0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Jamaica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337.9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379.1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4638">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St. Kitts &amp; Nevis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St. Lucia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43.9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St. Vincent &amp; the Grenadines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79.6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Suriname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176.9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131.9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Trinidad &amp; Tobago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657.9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smtClean="0">
                          <a:ln>
                            <a:noFill/>
                          </a:ln>
                          <a:solidFill>
                            <a:schemeClr val="tx1"/>
                          </a:solidFill>
                          <a:effectLst/>
                          <a:latin typeface="Arial" pitchFamily="34" charset="0"/>
                        </a:rPr>
                        <a:t>1,594.8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Reasons for the Lack of Implementation</a:t>
            </a:r>
          </a:p>
        </p:txBody>
      </p:sp>
      <p:sp>
        <p:nvSpPr>
          <p:cNvPr id="76803" name="Rectangle 3"/>
          <p:cNvSpPr>
            <a:spLocks noGrp="1" noChangeArrowheads="1"/>
          </p:cNvSpPr>
          <p:nvPr>
            <p:ph type="body" idx="1"/>
          </p:nvPr>
        </p:nvSpPr>
        <p:spPr/>
        <p:txBody>
          <a:bodyPr/>
          <a:lstStyle/>
          <a:p>
            <a:r>
              <a:rPr lang="en-US"/>
              <a:t>Capacity</a:t>
            </a:r>
          </a:p>
          <a:p>
            <a:r>
              <a:rPr lang="en-US"/>
              <a:t>Funding</a:t>
            </a:r>
          </a:p>
          <a:p>
            <a:r>
              <a:rPr lang="en-US"/>
              <a:t>Shift of methodology – Private Sector</a:t>
            </a:r>
          </a:p>
          <a:p>
            <a:r>
              <a:rPr lang="en-US"/>
              <a:t>Infrastructure</a:t>
            </a:r>
          </a:p>
          <a:p>
            <a:r>
              <a:rPr lang="en-US"/>
              <a:t>Supply side constraints,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Need for Implementation Mechanism </a:t>
            </a:r>
          </a:p>
        </p:txBody>
      </p:sp>
      <p:sp>
        <p:nvSpPr>
          <p:cNvPr id="73731" name="Rectangle 3"/>
          <p:cNvSpPr>
            <a:spLocks noGrp="1" noChangeArrowheads="1"/>
          </p:cNvSpPr>
          <p:nvPr>
            <p:ph type="body" idx="1"/>
          </p:nvPr>
        </p:nvSpPr>
        <p:spPr/>
        <p:txBody>
          <a:bodyPr/>
          <a:lstStyle/>
          <a:p>
            <a:r>
              <a:rPr lang="en-US"/>
              <a:t>Critical need for implementation mechanism</a:t>
            </a:r>
          </a:p>
          <a:p>
            <a:r>
              <a:rPr lang="en-US"/>
              <a:t>Currently present institutional structures extremely overwhelmed and under funded</a:t>
            </a:r>
          </a:p>
          <a:p>
            <a:r>
              <a:rPr lang="en-US"/>
              <a:t>Mechanism would implement all agreements in cohesive and coherent manner</a:t>
            </a:r>
          </a:p>
          <a:p>
            <a:r>
              <a:rPr lang="en-US"/>
              <a:t>Regional linked to National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a:xfrm>
            <a:off x="0" y="152400"/>
            <a:ext cx="8229600" cy="1143000"/>
          </a:xfrm>
        </p:spPr>
        <p:txBody>
          <a:bodyPr/>
          <a:lstStyle/>
          <a:p>
            <a:r>
              <a:rPr lang="en-US"/>
              <a:t>Structure for Implementation</a:t>
            </a:r>
          </a:p>
        </p:txBody>
      </p:sp>
      <p:grpSp>
        <p:nvGrpSpPr>
          <p:cNvPr id="112150" name="Group 534"/>
          <p:cNvGrpSpPr>
            <a:grpSpLocks noChangeAspect="1"/>
          </p:cNvGrpSpPr>
          <p:nvPr/>
        </p:nvGrpSpPr>
        <p:grpSpPr bwMode="auto">
          <a:xfrm>
            <a:off x="152400" y="1295400"/>
            <a:ext cx="8763000" cy="4876800"/>
            <a:chOff x="2455" y="1627"/>
            <a:chExt cx="13585" cy="6210"/>
          </a:xfrm>
        </p:grpSpPr>
        <p:sp>
          <p:nvSpPr>
            <p:cNvPr id="112151" name="AutoShape 535"/>
            <p:cNvSpPr>
              <a:spLocks noChangeAspect="1" noChangeArrowheads="1"/>
            </p:cNvSpPr>
            <p:nvPr/>
          </p:nvSpPr>
          <p:spPr bwMode="auto">
            <a:xfrm>
              <a:off x="2455" y="1627"/>
              <a:ext cx="13585" cy="6210"/>
            </a:xfrm>
            <a:prstGeom prst="rect">
              <a:avLst/>
            </a:prstGeom>
            <a:noFill/>
            <a:ln w="9525">
              <a:noFill/>
              <a:miter lim="800000"/>
              <a:headEnd/>
              <a:tailEnd/>
            </a:ln>
          </p:spPr>
          <p:txBody>
            <a:bodyPr/>
            <a:lstStyle/>
            <a:p>
              <a:endParaRPr lang="en-US"/>
            </a:p>
          </p:txBody>
        </p:sp>
        <p:sp>
          <p:nvSpPr>
            <p:cNvPr id="112152" name="Rectangle 5"/>
            <p:cNvSpPr>
              <a:spLocks noChangeArrowheads="1"/>
            </p:cNvSpPr>
            <p:nvPr/>
          </p:nvSpPr>
          <p:spPr bwMode="auto">
            <a:xfrm>
              <a:off x="9855" y="2430"/>
              <a:ext cx="2400" cy="480"/>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a:solidFill>
                    <a:srgbClr val="003366"/>
                  </a:solidFill>
                  <a:latin typeface="Verdana" pitchFamily="34" charset="0"/>
                </a:rPr>
                <a:t>Lobbying /Political</a:t>
              </a:r>
              <a:endParaRPr lang="en-US"/>
            </a:p>
          </p:txBody>
        </p:sp>
        <p:sp>
          <p:nvSpPr>
            <p:cNvPr id="112153" name="Rectangle 9"/>
            <p:cNvSpPr>
              <a:spLocks noChangeArrowheads="1"/>
            </p:cNvSpPr>
            <p:nvPr/>
          </p:nvSpPr>
          <p:spPr bwMode="auto">
            <a:xfrm>
              <a:off x="2480" y="3302"/>
              <a:ext cx="2100" cy="480"/>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400"/>
                <a:t>Research</a:t>
              </a:r>
            </a:p>
          </p:txBody>
        </p:sp>
        <p:sp>
          <p:nvSpPr>
            <p:cNvPr id="112154" name="Rectangle 26"/>
            <p:cNvSpPr>
              <a:spLocks noChangeArrowheads="1"/>
            </p:cNvSpPr>
            <p:nvPr/>
          </p:nvSpPr>
          <p:spPr bwMode="auto">
            <a:xfrm>
              <a:off x="8880" y="7262"/>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AG</a:t>
              </a:r>
              <a:endParaRPr lang="en-US"/>
            </a:p>
          </p:txBody>
        </p:sp>
        <p:sp>
          <p:nvSpPr>
            <p:cNvPr id="112155" name="Rectangle 27"/>
            <p:cNvSpPr>
              <a:spLocks noChangeArrowheads="1"/>
            </p:cNvSpPr>
            <p:nvPr/>
          </p:nvSpPr>
          <p:spPr bwMode="auto">
            <a:xfrm>
              <a:off x="24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BS</a:t>
              </a:r>
              <a:endParaRPr lang="en-US"/>
            </a:p>
          </p:txBody>
        </p:sp>
        <p:sp>
          <p:nvSpPr>
            <p:cNvPr id="112156" name="Rectangle 28"/>
            <p:cNvSpPr>
              <a:spLocks noChangeArrowheads="1"/>
            </p:cNvSpPr>
            <p:nvPr/>
          </p:nvSpPr>
          <p:spPr bwMode="auto">
            <a:xfrm>
              <a:off x="32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BB</a:t>
              </a:r>
              <a:endParaRPr lang="en-US"/>
            </a:p>
          </p:txBody>
        </p:sp>
        <p:sp>
          <p:nvSpPr>
            <p:cNvPr id="112157" name="Rectangle 29"/>
            <p:cNvSpPr>
              <a:spLocks noChangeArrowheads="1"/>
            </p:cNvSpPr>
            <p:nvPr/>
          </p:nvSpPr>
          <p:spPr bwMode="auto">
            <a:xfrm>
              <a:off x="40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BZ</a:t>
              </a:r>
              <a:endParaRPr lang="en-US"/>
            </a:p>
          </p:txBody>
        </p:sp>
        <p:sp>
          <p:nvSpPr>
            <p:cNvPr id="112158" name="Rectangle 30"/>
            <p:cNvSpPr>
              <a:spLocks noChangeArrowheads="1"/>
            </p:cNvSpPr>
            <p:nvPr/>
          </p:nvSpPr>
          <p:spPr bwMode="auto">
            <a:xfrm>
              <a:off x="9680" y="7262"/>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DM</a:t>
              </a:r>
              <a:endParaRPr lang="en-US"/>
            </a:p>
          </p:txBody>
        </p:sp>
        <p:sp>
          <p:nvSpPr>
            <p:cNvPr id="112159" name="Rectangle 31"/>
            <p:cNvSpPr>
              <a:spLocks noChangeArrowheads="1"/>
            </p:cNvSpPr>
            <p:nvPr/>
          </p:nvSpPr>
          <p:spPr bwMode="auto">
            <a:xfrm>
              <a:off x="10480" y="7262"/>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GD</a:t>
              </a:r>
              <a:endParaRPr lang="en-US"/>
            </a:p>
          </p:txBody>
        </p:sp>
        <p:sp>
          <p:nvSpPr>
            <p:cNvPr id="112160" name="Rectangle 32"/>
            <p:cNvSpPr>
              <a:spLocks noChangeArrowheads="1"/>
            </p:cNvSpPr>
            <p:nvPr/>
          </p:nvSpPr>
          <p:spPr bwMode="auto">
            <a:xfrm>
              <a:off x="48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GY</a:t>
              </a:r>
              <a:endParaRPr lang="en-US"/>
            </a:p>
          </p:txBody>
        </p:sp>
        <p:sp>
          <p:nvSpPr>
            <p:cNvPr id="112161" name="Rectangle 33"/>
            <p:cNvSpPr>
              <a:spLocks noChangeArrowheads="1"/>
            </p:cNvSpPr>
            <p:nvPr/>
          </p:nvSpPr>
          <p:spPr bwMode="auto">
            <a:xfrm>
              <a:off x="64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JM</a:t>
              </a:r>
              <a:endParaRPr lang="en-US"/>
            </a:p>
          </p:txBody>
        </p:sp>
        <p:sp>
          <p:nvSpPr>
            <p:cNvPr id="112162" name="Rectangle 34"/>
            <p:cNvSpPr>
              <a:spLocks noChangeArrowheads="1"/>
            </p:cNvSpPr>
            <p:nvPr/>
          </p:nvSpPr>
          <p:spPr bwMode="auto">
            <a:xfrm>
              <a:off x="11280" y="7262"/>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KN</a:t>
              </a:r>
              <a:endParaRPr lang="en-US"/>
            </a:p>
          </p:txBody>
        </p:sp>
        <p:sp>
          <p:nvSpPr>
            <p:cNvPr id="112163" name="Rectangle 35"/>
            <p:cNvSpPr>
              <a:spLocks noChangeArrowheads="1"/>
            </p:cNvSpPr>
            <p:nvPr/>
          </p:nvSpPr>
          <p:spPr bwMode="auto">
            <a:xfrm>
              <a:off x="12080" y="7262"/>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LC</a:t>
              </a:r>
              <a:endParaRPr lang="en-US"/>
            </a:p>
          </p:txBody>
        </p:sp>
        <p:sp>
          <p:nvSpPr>
            <p:cNvPr id="112164" name="Rectangle 36"/>
            <p:cNvSpPr>
              <a:spLocks noChangeArrowheads="1"/>
            </p:cNvSpPr>
            <p:nvPr/>
          </p:nvSpPr>
          <p:spPr bwMode="auto">
            <a:xfrm>
              <a:off x="12880" y="7262"/>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VC</a:t>
              </a:r>
              <a:endParaRPr lang="en-US"/>
            </a:p>
          </p:txBody>
        </p:sp>
        <p:sp>
          <p:nvSpPr>
            <p:cNvPr id="112165" name="Rectangle 37"/>
            <p:cNvSpPr>
              <a:spLocks noChangeArrowheads="1"/>
            </p:cNvSpPr>
            <p:nvPr/>
          </p:nvSpPr>
          <p:spPr bwMode="auto">
            <a:xfrm>
              <a:off x="80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TT</a:t>
              </a:r>
              <a:endParaRPr lang="en-US"/>
            </a:p>
          </p:txBody>
        </p:sp>
        <p:sp>
          <p:nvSpPr>
            <p:cNvPr id="112166" name="Rectangle 38"/>
            <p:cNvSpPr>
              <a:spLocks noChangeArrowheads="1"/>
            </p:cNvSpPr>
            <p:nvPr/>
          </p:nvSpPr>
          <p:spPr bwMode="auto">
            <a:xfrm>
              <a:off x="72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SR</a:t>
              </a:r>
              <a:endParaRPr lang="en-US"/>
            </a:p>
          </p:txBody>
        </p:sp>
        <p:sp>
          <p:nvSpPr>
            <p:cNvPr id="112167" name="Rectangle 39"/>
            <p:cNvSpPr>
              <a:spLocks noChangeArrowheads="1"/>
            </p:cNvSpPr>
            <p:nvPr/>
          </p:nvSpPr>
          <p:spPr bwMode="auto">
            <a:xfrm>
              <a:off x="5668" y="6483"/>
              <a:ext cx="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100">
                  <a:solidFill>
                    <a:srgbClr val="003366"/>
                  </a:solidFill>
                </a:rPr>
                <a:t>HT</a:t>
              </a:r>
              <a:endParaRPr lang="en-US"/>
            </a:p>
          </p:txBody>
        </p:sp>
        <p:sp>
          <p:nvSpPr>
            <p:cNvPr id="112168" name="Rectangle 40"/>
            <p:cNvSpPr>
              <a:spLocks noChangeArrowheads="1"/>
            </p:cNvSpPr>
            <p:nvPr/>
          </p:nvSpPr>
          <p:spPr bwMode="auto">
            <a:xfrm>
              <a:off x="8868" y="6495"/>
              <a:ext cx="47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900">
                  <a:solidFill>
                    <a:srgbClr val="003366"/>
                  </a:solidFill>
                  <a:latin typeface="Verdana" pitchFamily="34" charset="0"/>
                </a:rPr>
                <a:t>OECS Member Countries</a:t>
              </a:r>
              <a:endParaRPr lang="en-US"/>
            </a:p>
          </p:txBody>
        </p:sp>
        <p:sp>
          <p:nvSpPr>
            <p:cNvPr id="112169" name="Rectangle 41"/>
            <p:cNvSpPr>
              <a:spLocks noChangeArrowheads="1"/>
            </p:cNvSpPr>
            <p:nvPr/>
          </p:nvSpPr>
          <p:spPr bwMode="auto">
            <a:xfrm>
              <a:off x="6855" y="2262"/>
              <a:ext cx="2413" cy="588"/>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200" b="1">
                  <a:solidFill>
                    <a:srgbClr val="003366"/>
                  </a:solidFill>
                  <a:latin typeface="Verdana" pitchFamily="34" charset="0"/>
                </a:rPr>
                <a:t>Executive Director</a:t>
              </a:r>
            </a:p>
          </p:txBody>
        </p:sp>
        <p:sp>
          <p:nvSpPr>
            <p:cNvPr id="112170" name="Rectangle 42"/>
            <p:cNvSpPr>
              <a:spLocks noChangeArrowheads="1"/>
            </p:cNvSpPr>
            <p:nvPr/>
          </p:nvSpPr>
          <p:spPr bwMode="auto">
            <a:xfrm>
              <a:off x="2455"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RA</a:t>
              </a:r>
              <a:endParaRPr lang="en-US"/>
            </a:p>
          </p:txBody>
        </p:sp>
        <p:sp>
          <p:nvSpPr>
            <p:cNvPr id="112171" name="Rectangle 43"/>
            <p:cNvSpPr>
              <a:spLocks noChangeArrowheads="1"/>
            </p:cNvSpPr>
            <p:nvPr/>
          </p:nvSpPr>
          <p:spPr bwMode="auto">
            <a:xfrm>
              <a:off x="3218"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RA</a:t>
              </a:r>
              <a:endParaRPr lang="en-US"/>
            </a:p>
          </p:txBody>
        </p:sp>
        <p:sp>
          <p:nvSpPr>
            <p:cNvPr id="112172" name="Rectangle 44"/>
            <p:cNvSpPr>
              <a:spLocks noChangeArrowheads="1"/>
            </p:cNvSpPr>
            <p:nvPr/>
          </p:nvSpPr>
          <p:spPr bwMode="auto">
            <a:xfrm>
              <a:off x="3993"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RA</a:t>
              </a:r>
              <a:endParaRPr lang="en-US"/>
            </a:p>
          </p:txBody>
        </p:sp>
        <p:sp>
          <p:nvSpPr>
            <p:cNvPr id="112173" name="Rectangle 45"/>
            <p:cNvSpPr>
              <a:spLocks noChangeArrowheads="1"/>
            </p:cNvSpPr>
            <p:nvPr/>
          </p:nvSpPr>
          <p:spPr bwMode="auto">
            <a:xfrm>
              <a:off x="4755"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LA</a:t>
              </a:r>
              <a:endParaRPr lang="en-US"/>
            </a:p>
          </p:txBody>
        </p:sp>
        <p:sp>
          <p:nvSpPr>
            <p:cNvPr id="112174" name="Rectangle 58"/>
            <p:cNvSpPr>
              <a:spLocks noChangeArrowheads="1"/>
            </p:cNvSpPr>
            <p:nvPr/>
          </p:nvSpPr>
          <p:spPr bwMode="auto">
            <a:xfrm>
              <a:off x="4743" y="3302"/>
              <a:ext cx="2100" cy="480"/>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400"/>
                <a:t>Legal</a:t>
              </a:r>
            </a:p>
          </p:txBody>
        </p:sp>
        <p:sp>
          <p:nvSpPr>
            <p:cNvPr id="112175" name="Rectangle 59"/>
            <p:cNvSpPr>
              <a:spLocks noChangeArrowheads="1"/>
            </p:cNvSpPr>
            <p:nvPr/>
          </p:nvSpPr>
          <p:spPr bwMode="auto">
            <a:xfrm>
              <a:off x="7005" y="3302"/>
              <a:ext cx="2100" cy="480"/>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200">
                  <a:solidFill>
                    <a:srgbClr val="003366"/>
                  </a:solidFill>
                  <a:latin typeface="Verdana" pitchFamily="34" charset="0"/>
                </a:rPr>
                <a:t>Private Sector</a:t>
              </a:r>
              <a:endParaRPr lang="en-US" sz="1200"/>
            </a:p>
          </p:txBody>
        </p:sp>
        <p:sp>
          <p:nvSpPr>
            <p:cNvPr id="112176" name="Rectangle 60"/>
            <p:cNvSpPr>
              <a:spLocks noChangeArrowheads="1"/>
            </p:cNvSpPr>
            <p:nvPr/>
          </p:nvSpPr>
          <p:spPr bwMode="auto">
            <a:xfrm>
              <a:off x="11518" y="3302"/>
              <a:ext cx="2100" cy="480"/>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200">
                  <a:solidFill>
                    <a:srgbClr val="003366"/>
                  </a:solidFill>
                  <a:latin typeface="Verdana" pitchFamily="34" charset="0"/>
                </a:rPr>
                <a:t>Project Fund</a:t>
              </a:r>
              <a:br>
                <a:rPr lang="en-US" sz="1200">
                  <a:solidFill>
                    <a:srgbClr val="003366"/>
                  </a:solidFill>
                  <a:latin typeface="Verdana" pitchFamily="34" charset="0"/>
                </a:rPr>
              </a:br>
              <a:r>
                <a:rPr lang="en-US" sz="1200">
                  <a:solidFill>
                    <a:srgbClr val="003366"/>
                  </a:solidFill>
                  <a:latin typeface="Verdana" pitchFamily="34" charset="0"/>
                </a:rPr>
                <a:t>Development</a:t>
              </a:r>
              <a:endParaRPr lang="en-US" sz="1200"/>
            </a:p>
          </p:txBody>
        </p:sp>
        <p:sp>
          <p:nvSpPr>
            <p:cNvPr id="112177" name="Rectangle 61"/>
            <p:cNvSpPr>
              <a:spLocks noChangeArrowheads="1"/>
            </p:cNvSpPr>
            <p:nvPr/>
          </p:nvSpPr>
          <p:spPr bwMode="auto">
            <a:xfrm>
              <a:off x="9255" y="3302"/>
              <a:ext cx="2100" cy="480"/>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200">
                  <a:solidFill>
                    <a:srgbClr val="003366"/>
                  </a:solidFill>
                  <a:latin typeface="Verdana" pitchFamily="34" charset="0"/>
                </a:rPr>
                <a:t>National</a:t>
              </a:r>
              <a:br>
                <a:rPr lang="en-US" sz="1200">
                  <a:solidFill>
                    <a:srgbClr val="003366"/>
                  </a:solidFill>
                  <a:latin typeface="Verdana" pitchFamily="34" charset="0"/>
                </a:rPr>
              </a:br>
              <a:r>
                <a:rPr lang="en-US" sz="1200">
                  <a:solidFill>
                    <a:srgbClr val="003366"/>
                  </a:solidFill>
                  <a:latin typeface="Verdana" pitchFamily="34" charset="0"/>
                </a:rPr>
                <a:t>Impl. Liaison</a:t>
              </a:r>
            </a:p>
          </p:txBody>
        </p:sp>
        <p:sp>
          <p:nvSpPr>
            <p:cNvPr id="112178" name="Rectangle 63"/>
            <p:cNvSpPr>
              <a:spLocks noChangeArrowheads="1"/>
            </p:cNvSpPr>
            <p:nvPr/>
          </p:nvSpPr>
          <p:spPr bwMode="auto">
            <a:xfrm>
              <a:off x="5455" y="5404"/>
              <a:ext cx="5200" cy="587"/>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900">
                  <a:solidFill>
                    <a:srgbClr val="003366"/>
                  </a:solidFill>
                  <a:latin typeface="Verdana" pitchFamily="34" charset="0"/>
                </a:rPr>
                <a:t>National Implementation Bodies</a:t>
              </a:r>
              <a:endParaRPr lang="en-US"/>
            </a:p>
          </p:txBody>
        </p:sp>
        <p:sp>
          <p:nvSpPr>
            <p:cNvPr id="112179" name="Rectangle 64"/>
            <p:cNvSpPr>
              <a:spLocks noChangeArrowheads="1"/>
            </p:cNvSpPr>
            <p:nvPr/>
          </p:nvSpPr>
          <p:spPr bwMode="auto">
            <a:xfrm>
              <a:off x="5493"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LA</a:t>
              </a:r>
              <a:endParaRPr lang="en-US"/>
            </a:p>
          </p:txBody>
        </p:sp>
        <p:sp>
          <p:nvSpPr>
            <p:cNvPr id="112180" name="Rectangle 65"/>
            <p:cNvSpPr>
              <a:spLocks noChangeArrowheads="1"/>
            </p:cNvSpPr>
            <p:nvPr/>
          </p:nvSpPr>
          <p:spPr bwMode="auto">
            <a:xfrm>
              <a:off x="6218"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LA</a:t>
              </a:r>
              <a:endParaRPr lang="en-US"/>
            </a:p>
          </p:txBody>
        </p:sp>
        <p:sp>
          <p:nvSpPr>
            <p:cNvPr id="112181" name="Rectangle 66"/>
            <p:cNvSpPr>
              <a:spLocks noChangeArrowheads="1"/>
            </p:cNvSpPr>
            <p:nvPr/>
          </p:nvSpPr>
          <p:spPr bwMode="auto">
            <a:xfrm>
              <a:off x="7030" y="4109"/>
              <a:ext cx="6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PSO</a:t>
              </a:r>
              <a:endParaRPr lang="en-US"/>
            </a:p>
          </p:txBody>
        </p:sp>
        <p:sp>
          <p:nvSpPr>
            <p:cNvPr id="112182" name="Rectangle 67"/>
            <p:cNvSpPr>
              <a:spLocks noChangeArrowheads="1"/>
            </p:cNvSpPr>
            <p:nvPr/>
          </p:nvSpPr>
          <p:spPr bwMode="auto">
            <a:xfrm>
              <a:off x="7788" y="4108"/>
              <a:ext cx="601"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PSO</a:t>
              </a:r>
              <a:endParaRPr lang="en-US"/>
            </a:p>
          </p:txBody>
        </p:sp>
        <p:sp>
          <p:nvSpPr>
            <p:cNvPr id="112183" name="Rectangle 68"/>
            <p:cNvSpPr>
              <a:spLocks noChangeArrowheads="1"/>
            </p:cNvSpPr>
            <p:nvPr/>
          </p:nvSpPr>
          <p:spPr bwMode="auto">
            <a:xfrm>
              <a:off x="8518"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PSO</a:t>
              </a:r>
              <a:endParaRPr lang="en-US"/>
            </a:p>
          </p:txBody>
        </p:sp>
        <p:sp>
          <p:nvSpPr>
            <p:cNvPr id="112184" name="Rectangle 69"/>
            <p:cNvSpPr>
              <a:spLocks noChangeArrowheads="1"/>
            </p:cNvSpPr>
            <p:nvPr/>
          </p:nvSpPr>
          <p:spPr bwMode="auto">
            <a:xfrm>
              <a:off x="9268"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T.S.</a:t>
              </a:r>
              <a:endParaRPr lang="en-US"/>
            </a:p>
          </p:txBody>
        </p:sp>
        <p:sp>
          <p:nvSpPr>
            <p:cNvPr id="112185" name="Rectangle 70"/>
            <p:cNvSpPr>
              <a:spLocks noChangeArrowheads="1"/>
            </p:cNvSpPr>
            <p:nvPr/>
          </p:nvSpPr>
          <p:spPr bwMode="auto">
            <a:xfrm>
              <a:off x="9997" y="4109"/>
              <a:ext cx="6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T.S.</a:t>
              </a:r>
              <a:endParaRPr lang="en-US"/>
            </a:p>
          </p:txBody>
        </p:sp>
        <p:sp>
          <p:nvSpPr>
            <p:cNvPr id="112186" name="Rectangle 71"/>
            <p:cNvSpPr>
              <a:spLocks noChangeArrowheads="1"/>
            </p:cNvSpPr>
            <p:nvPr/>
          </p:nvSpPr>
          <p:spPr bwMode="auto">
            <a:xfrm>
              <a:off x="10772" y="4109"/>
              <a:ext cx="6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T.S.</a:t>
              </a:r>
              <a:endParaRPr lang="en-US"/>
            </a:p>
          </p:txBody>
        </p:sp>
        <p:sp>
          <p:nvSpPr>
            <p:cNvPr id="112187" name="Rectangle 72"/>
            <p:cNvSpPr>
              <a:spLocks noChangeArrowheads="1"/>
            </p:cNvSpPr>
            <p:nvPr/>
          </p:nvSpPr>
          <p:spPr bwMode="auto">
            <a:xfrm>
              <a:off x="11539" y="4108"/>
              <a:ext cx="600" cy="576"/>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P.O.</a:t>
              </a:r>
              <a:endParaRPr lang="en-US"/>
            </a:p>
          </p:txBody>
        </p:sp>
        <p:sp>
          <p:nvSpPr>
            <p:cNvPr id="112188" name="Rectangle 73"/>
            <p:cNvSpPr>
              <a:spLocks noChangeArrowheads="1"/>
            </p:cNvSpPr>
            <p:nvPr/>
          </p:nvSpPr>
          <p:spPr bwMode="auto">
            <a:xfrm>
              <a:off x="12276" y="4109"/>
              <a:ext cx="6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P.O.</a:t>
              </a:r>
              <a:endParaRPr lang="en-US"/>
            </a:p>
          </p:txBody>
        </p:sp>
        <p:sp>
          <p:nvSpPr>
            <p:cNvPr id="112189" name="Rectangle 74"/>
            <p:cNvSpPr>
              <a:spLocks noChangeArrowheads="1"/>
            </p:cNvSpPr>
            <p:nvPr/>
          </p:nvSpPr>
          <p:spPr bwMode="auto">
            <a:xfrm>
              <a:off x="13022" y="4109"/>
              <a:ext cx="600" cy="575"/>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P.O.</a:t>
              </a:r>
              <a:endParaRPr lang="en-US"/>
            </a:p>
          </p:txBody>
        </p:sp>
        <p:sp>
          <p:nvSpPr>
            <p:cNvPr id="112190" name="Line 76"/>
            <p:cNvSpPr>
              <a:spLocks noChangeShapeType="1"/>
            </p:cNvSpPr>
            <p:nvPr/>
          </p:nvSpPr>
          <p:spPr bwMode="auto">
            <a:xfrm>
              <a:off x="9268" y="2646"/>
              <a:ext cx="587" cy="12"/>
            </a:xfrm>
            <a:prstGeom prst="line">
              <a:avLst/>
            </a:prstGeom>
            <a:noFill/>
            <a:ln w="9525">
              <a:solidFill>
                <a:srgbClr val="003366"/>
              </a:solidFill>
              <a:round/>
              <a:headEnd/>
              <a:tailEnd/>
            </a:ln>
          </p:spPr>
          <p:txBody>
            <a:bodyPr/>
            <a:lstStyle/>
            <a:p>
              <a:endParaRPr lang="en-US"/>
            </a:p>
          </p:txBody>
        </p:sp>
        <p:sp>
          <p:nvSpPr>
            <p:cNvPr id="112191" name="Line 81"/>
            <p:cNvSpPr>
              <a:spLocks noChangeShapeType="1"/>
            </p:cNvSpPr>
            <p:nvPr/>
          </p:nvSpPr>
          <p:spPr bwMode="auto">
            <a:xfrm>
              <a:off x="8055" y="3137"/>
              <a:ext cx="0" cy="192"/>
            </a:xfrm>
            <a:prstGeom prst="line">
              <a:avLst/>
            </a:prstGeom>
            <a:noFill/>
            <a:ln w="9525">
              <a:solidFill>
                <a:srgbClr val="003366"/>
              </a:solidFill>
              <a:round/>
              <a:headEnd/>
              <a:tailEnd/>
            </a:ln>
          </p:spPr>
          <p:txBody>
            <a:bodyPr/>
            <a:lstStyle/>
            <a:p>
              <a:endParaRPr lang="en-US"/>
            </a:p>
          </p:txBody>
        </p:sp>
        <p:sp>
          <p:nvSpPr>
            <p:cNvPr id="112192" name="Line 84"/>
            <p:cNvSpPr>
              <a:spLocks noChangeShapeType="1"/>
            </p:cNvSpPr>
            <p:nvPr/>
          </p:nvSpPr>
          <p:spPr bwMode="auto">
            <a:xfrm>
              <a:off x="8055" y="2850"/>
              <a:ext cx="0" cy="287"/>
            </a:xfrm>
            <a:prstGeom prst="line">
              <a:avLst/>
            </a:prstGeom>
            <a:noFill/>
            <a:ln w="9525">
              <a:solidFill>
                <a:srgbClr val="003366"/>
              </a:solidFill>
              <a:round/>
              <a:headEnd/>
              <a:tailEnd/>
            </a:ln>
          </p:spPr>
          <p:txBody>
            <a:bodyPr/>
            <a:lstStyle/>
            <a:p>
              <a:endParaRPr lang="en-US"/>
            </a:p>
          </p:txBody>
        </p:sp>
        <p:sp>
          <p:nvSpPr>
            <p:cNvPr id="112193" name="Line 85"/>
            <p:cNvSpPr>
              <a:spLocks noChangeShapeType="1"/>
            </p:cNvSpPr>
            <p:nvPr/>
          </p:nvSpPr>
          <p:spPr bwMode="auto">
            <a:xfrm>
              <a:off x="3493" y="3809"/>
              <a:ext cx="0" cy="287"/>
            </a:xfrm>
            <a:prstGeom prst="line">
              <a:avLst/>
            </a:prstGeom>
            <a:noFill/>
            <a:ln w="9525">
              <a:solidFill>
                <a:srgbClr val="003366"/>
              </a:solidFill>
              <a:round/>
              <a:headEnd/>
              <a:tailEnd/>
            </a:ln>
          </p:spPr>
          <p:txBody>
            <a:bodyPr/>
            <a:lstStyle/>
            <a:p>
              <a:endParaRPr lang="en-US"/>
            </a:p>
          </p:txBody>
        </p:sp>
        <p:sp>
          <p:nvSpPr>
            <p:cNvPr id="112194" name="Line 86"/>
            <p:cNvSpPr>
              <a:spLocks noChangeShapeType="1"/>
            </p:cNvSpPr>
            <p:nvPr/>
          </p:nvSpPr>
          <p:spPr bwMode="auto">
            <a:xfrm>
              <a:off x="2793" y="3809"/>
              <a:ext cx="0" cy="287"/>
            </a:xfrm>
            <a:prstGeom prst="line">
              <a:avLst/>
            </a:prstGeom>
            <a:noFill/>
            <a:ln w="9525">
              <a:solidFill>
                <a:srgbClr val="003366"/>
              </a:solidFill>
              <a:round/>
              <a:headEnd/>
              <a:tailEnd/>
            </a:ln>
          </p:spPr>
          <p:txBody>
            <a:bodyPr/>
            <a:lstStyle/>
            <a:p>
              <a:endParaRPr lang="en-US"/>
            </a:p>
          </p:txBody>
        </p:sp>
        <p:sp>
          <p:nvSpPr>
            <p:cNvPr id="112195" name="Line 87"/>
            <p:cNvSpPr>
              <a:spLocks noChangeShapeType="1"/>
            </p:cNvSpPr>
            <p:nvPr/>
          </p:nvSpPr>
          <p:spPr bwMode="auto">
            <a:xfrm>
              <a:off x="4322" y="3809"/>
              <a:ext cx="0" cy="287"/>
            </a:xfrm>
            <a:prstGeom prst="line">
              <a:avLst/>
            </a:prstGeom>
            <a:noFill/>
            <a:ln w="9525">
              <a:solidFill>
                <a:srgbClr val="003366"/>
              </a:solidFill>
              <a:round/>
              <a:headEnd/>
              <a:tailEnd/>
            </a:ln>
          </p:spPr>
          <p:txBody>
            <a:bodyPr/>
            <a:lstStyle/>
            <a:p>
              <a:endParaRPr lang="en-US"/>
            </a:p>
          </p:txBody>
        </p:sp>
        <p:sp>
          <p:nvSpPr>
            <p:cNvPr id="112196" name="Line 88"/>
            <p:cNvSpPr>
              <a:spLocks noChangeShapeType="1"/>
            </p:cNvSpPr>
            <p:nvPr/>
          </p:nvSpPr>
          <p:spPr bwMode="auto">
            <a:xfrm>
              <a:off x="5080" y="3809"/>
              <a:ext cx="0" cy="287"/>
            </a:xfrm>
            <a:prstGeom prst="line">
              <a:avLst/>
            </a:prstGeom>
            <a:noFill/>
            <a:ln w="9525">
              <a:solidFill>
                <a:srgbClr val="003366"/>
              </a:solidFill>
              <a:round/>
              <a:headEnd/>
              <a:tailEnd/>
            </a:ln>
          </p:spPr>
          <p:txBody>
            <a:bodyPr/>
            <a:lstStyle/>
            <a:p>
              <a:endParaRPr lang="en-US"/>
            </a:p>
          </p:txBody>
        </p:sp>
        <p:sp>
          <p:nvSpPr>
            <p:cNvPr id="112197" name="Line 89"/>
            <p:cNvSpPr>
              <a:spLocks noChangeShapeType="1"/>
            </p:cNvSpPr>
            <p:nvPr/>
          </p:nvSpPr>
          <p:spPr bwMode="auto">
            <a:xfrm>
              <a:off x="5809" y="3805"/>
              <a:ext cx="0" cy="288"/>
            </a:xfrm>
            <a:prstGeom prst="line">
              <a:avLst/>
            </a:prstGeom>
            <a:noFill/>
            <a:ln w="9525">
              <a:solidFill>
                <a:srgbClr val="003366"/>
              </a:solidFill>
              <a:round/>
              <a:headEnd/>
              <a:tailEnd/>
            </a:ln>
          </p:spPr>
          <p:txBody>
            <a:bodyPr/>
            <a:lstStyle/>
            <a:p>
              <a:endParaRPr lang="en-US"/>
            </a:p>
          </p:txBody>
        </p:sp>
        <p:sp>
          <p:nvSpPr>
            <p:cNvPr id="112198" name="Line 90"/>
            <p:cNvSpPr>
              <a:spLocks noChangeShapeType="1"/>
            </p:cNvSpPr>
            <p:nvPr/>
          </p:nvSpPr>
          <p:spPr bwMode="auto">
            <a:xfrm>
              <a:off x="6497" y="3805"/>
              <a:ext cx="0" cy="288"/>
            </a:xfrm>
            <a:prstGeom prst="line">
              <a:avLst/>
            </a:prstGeom>
            <a:noFill/>
            <a:ln w="9525">
              <a:solidFill>
                <a:srgbClr val="003366"/>
              </a:solidFill>
              <a:round/>
              <a:headEnd/>
              <a:tailEnd/>
            </a:ln>
          </p:spPr>
          <p:txBody>
            <a:bodyPr/>
            <a:lstStyle/>
            <a:p>
              <a:endParaRPr lang="en-US"/>
            </a:p>
          </p:txBody>
        </p:sp>
        <p:sp>
          <p:nvSpPr>
            <p:cNvPr id="112199" name="Line 91"/>
            <p:cNvSpPr>
              <a:spLocks noChangeShapeType="1"/>
            </p:cNvSpPr>
            <p:nvPr/>
          </p:nvSpPr>
          <p:spPr bwMode="auto">
            <a:xfrm>
              <a:off x="7330" y="3809"/>
              <a:ext cx="0" cy="287"/>
            </a:xfrm>
            <a:prstGeom prst="line">
              <a:avLst/>
            </a:prstGeom>
            <a:noFill/>
            <a:ln w="9525">
              <a:solidFill>
                <a:srgbClr val="003366"/>
              </a:solidFill>
              <a:round/>
              <a:headEnd/>
              <a:tailEnd/>
            </a:ln>
          </p:spPr>
          <p:txBody>
            <a:bodyPr/>
            <a:lstStyle/>
            <a:p>
              <a:endParaRPr lang="en-US"/>
            </a:p>
          </p:txBody>
        </p:sp>
        <p:sp>
          <p:nvSpPr>
            <p:cNvPr id="112200" name="Line 92"/>
            <p:cNvSpPr>
              <a:spLocks noChangeShapeType="1"/>
            </p:cNvSpPr>
            <p:nvPr/>
          </p:nvSpPr>
          <p:spPr bwMode="auto">
            <a:xfrm>
              <a:off x="8055" y="3809"/>
              <a:ext cx="0" cy="287"/>
            </a:xfrm>
            <a:prstGeom prst="line">
              <a:avLst/>
            </a:prstGeom>
            <a:noFill/>
            <a:ln w="9525">
              <a:solidFill>
                <a:srgbClr val="003366"/>
              </a:solidFill>
              <a:round/>
              <a:headEnd/>
              <a:tailEnd/>
            </a:ln>
          </p:spPr>
          <p:txBody>
            <a:bodyPr/>
            <a:lstStyle/>
            <a:p>
              <a:endParaRPr lang="en-US"/>
            </a:p>
          </p:txBody>
        </p:sp>
        <p:sp>
          <p:nvSpPr>
            <p:cNvPr id="112201" name="Line 93"/>
            <p:cNvSpPr>
              <a:spLocks noChangeShapeType="1"/>
            </p:cNvSpPr>
            <p:nvPr/>
          </p:nvSpPr>
          <p:spPr bwMode="auto">
            <a:xfrm>
              <a:off x="8830" y="3821"/>
              <a:ext cx="0" cy="287"/>
            </a:xfrm>
            <a:prstGeom prst="line">
              <a:avLst/>
            </a:prstGeom>
            <a:noFill/>
            <a:ln w="9525">
              <a:solidFill>
                <a:srgbClr val="003366"/>
              </a:solidFill>
              <a:round/>
              <a:headEnd/>
              <a:tailEnd/>
            </a:ln>
          </p:spPr>
          <p:txBody>
            <a:bodyPr/>
            <a:lstStyle/>
            <a:p>
              <a:endParaRPr lang="en-US"/>
            </a:p>
          </p:txBody>
        </p:sp>
        <p:sp>
          <p:nvSpPr>
            <p:cNvPr id="112202" name="Line 94"/>
            <p:cNvSpPr>
              <a:spLocks noChangeShapeType="1"/>
            </p:cNvSpPr>
            <p:nvPr/>
          </p:nvSpPr>
          <p:spPr bwMode="auto">
            <a:xfrm>
              <a:off x="10314" y="3809"/>
              <a:ext cx="0" cy="287"/>
            </a:xfrm>
            <a:prstGeom prst="line">
              <a:avLst/>
            </a:prstGeom>
            <a:noFill/>
            <a:ln w="9525">
              <a:solidFill>
                <a:srgbClr val="003366"/>
              </a:solidFill>
              <a:round/>
              <a:headEnd/>
              <a:tailEnd/>
            </a:ln>
          </p:spPr>
          <p:txBody>
            <a:bodyPr/>
            <a:lstStyle/>
            <a:p>
              <a:endParaRPr lang="en-US"/>
            </a:p>
          </p:txBody>
        </p:sp>
        <p:sp>
          <p:nvSpPr>
            <p:cNvPr id="112203" name="Line 95"/>
            <p:cNvSpPr>
              <a:spLocks noChangeShapeType="1"/>
            </p:cNvSpPr>
            <p:nvPr/>
          </p:nvSpPr>
          <p:spPr bwMode="auto">
            <a:xfrm>
              <a:off x="9555" y="3825"/>
              <a:ext cx="0" cy="288"/>
            </a:xfrm>
            <a:prstGeom prst="line">
              <a:avLst/>
            </a:prstGeom>
            <a:noFill/>
            <a:ln w="9525">
              <a:solidFill>
                <a:srgbClr val="003366"/>
              </a:solidFill>
              <a:round/>
              <a:headEnd/>
              <a:tailEnd/>
            </a:ln>
          </p:spPr>
          <p:txBody>
            <a:bodyPr/>
            <a:lstStyle/>
            <a:p>
              <a:endParaRPr lang="en-US"/>
            </a:p>
          </p:txBody>
        </p:sp>
        <p:sp>
          <p:nvSpPr>
            <p:cNvPr id="112204" name="Line 96"/>
            <p:cNvSpPr>
              <a:spLocks noChangeShapeType="1"/>
            </p:cNvSpPr>
            <p:nvPr/>
          </p:nvSpPr>
          <p:spPr bwMode="auto">
            <a:xfrm>
              <a:off x="11059" y="3805"/>
              <a:ext cx="0" cy="288"/>
            </a:xfrm>
            <a:prstGeom prst="line">
              <a:avLst/>
            </a:prstGeom>
            <a:noFill/>
            <a:ln w="9525">
              <a:solidFill>
                <a:srgbClr val="003366"/>
              </a:solidFill>
              <a:round/>
              <a:headEnd/>
              <a:tailEnd/>
            </a:ln>
          </p:spPr>
          <p:txBody>
            <a:bodyPr/>
            <a:lstStyle/>
            <a:p>
              <a:endParaRPr lang="en-US"/>
            </a:p>
          </p:txBody>
        </p:sp>
        <p:sp>
          <p:nvSpPr>
            <p:cNvPr id="112205" name="Line 97"/>
            <p:cNvSpPr>
              <a:spLocks noChangeShapeType="1"/>
            </p:cNvSpPr>
            <p:nvPr/>
          </p:nvSpPr>
          <p:spPr bwMode="auto">
            <a:xfrm>
              <a:off x="12593" y="3809"/>
              <a:ext cx="0" cy="287"/>
            </a:xfrm>
            <a:prstGeom prst="line">
              <a:avLst/>
            </a:prstGeom>
            <a:noFill/>
            <a:ln w="9525">
              <a:solidFill>
                <a:srgbClr val="003366"/>
              </a:solidFill>
              <a:round/>
              <a:headEnd/>
              <a:tailEnd/>
            </a:ln>
          </p:spPr>
          <p:txBody>
            <a:bodyPr/>
            <a:lstStyle/>
            <a:p>
              <a:endParaRPr lang="en-US"/>
            </a:p>
          </p:txBody>
        </p:sp>
        <p:sp>
          <p:nvSpPr>
            <p:cNvPr id="112206" name="Line 98"/>
            <p:cNvSpPr>
              <a:spLocks noChangeShapeType="1"/>
            </p:cNvSpPr>
            <p:nvPr/>
          </p:nvSpPr>
          <p:spPr bwMode="auto">
            <a:xfrm>
              <a:off x="11814" y="3805"/>
              <a:ext cx="0" cy="288"/>
            </a:xfrm>
            <a:prstGeom prst="line">
              <a:avLst/>
            </a:prstGeom>
            <a:noFill/>
            <a:ln w="9525">
              <a:solidFill>
                <a:srgbClr val="003366"/>
              </a:solidFill>
              <a:round/>
              <a:headEnd/>
              <a:tailEnd/>
            </a:ln>
          </p:spPr>
          <p:txBody>
            <a:bodyPr/>
            <a:lstStyle/>
            <a:p>
              <a:endParaRPr lang="en-US"/>
            </a:p>
          </p:txBody>
        </p:sp>
        <p:sp>
          <p:nvSpPr>
            <p:cNvPr id="112207" name="Line 99"/>
            <p:cNvSpPr>
              <a:spLocks noChangeShapeType="1"/>
            </p:cNvSpPr>
            <p:nvPr/>
          </p:nvSpPr>
          <p:spPr bwMode="auto">
            <a:xfrm>
              <a:off x="13293" y="3809"/>
              <a:ext cx="0" cy="287"/>
            </a:xfrm>
            <a:prstGeom prst="line">
              <a:avLst/>
            </a:prstGeom>
            <a:noFill/>
            <a:ln w="9525">
              <a:solidFill>
                <a:srgbClr val="003366"/>
              </a:solidFill>
              <a:round/>
              <a:headEnd/>
              <a:tailEnd/>
            </a:ln>
          </p:spPr>
          <p:txBody>
            <a:bodyPr/>
            <a:lstStyle/>
            <a:p>
              <a:endParaRPr lang="en-US"/>
            </a:p>
          </p:txBody>
        </p:sp>
        <p:sp>
          <p:nvSpPr>
            <p:cNvPr id="112208" name="Line 100"/>
            <p:cNvSpPr>
              <a:spLocks noChangeShapeType="1"/>
            </p:cNvSpPr>
            <p:nvPr/>
          </p:nvSpPr>
          <p:spPr bwMode="auto">
            <a:xfrm>
              <a:off x="2868" y="6303"/>
              <a:ext cx="8312" cy="0"/>
            </a:xfrm>
            <a:prstGeom prst="line">
              <a:avLst/>
            </a:prstGeom>
            <a:noFill/>
            <a:ln w="9525">
              <a:solidFill>
                <a:srgbClr val="003366"/>
              </a:solidFill>
              <a:round/>
              <a:headEnd/>
              <a:tailEnd/>
            </a:ln>
          </p:spPr>
          <p:txBody>
            <a:bodyPr/>
            <a:lstStyle/>
            <a:p>
              <a:endParaRPr lang="en-US"/>
            </a:p>
          </p:txBody>
        </p:sp>
        <p:sp>
          <p:nvSpPr>
            <p:cNvPr id="112209" name="Line 101"/>
            <p:cNvSpPr>
              <a:spLocks noChangeShapeType="1"/>
            </p:cNvSpPr>
            <p:nvPr/>
          </p:nvSpPr>
          <p:spPr bwMode="auto">
            <a:xfrm>
              <a:off x="8055" y="5995"/>
              <a:ext cx="0" cy="287"/>
            </a:xfrm>
            <a:prstGeom prst="line">
              <a:avLst/>
            </a:prstGeom>
            <a:noFill/>
            <a:ln w="9525">
              <a:solidFill>
                <a:srgbClr val="003366"/>
              </a:solidFill>
              <a:round/>
              <a:headEnd/>
              <a:tailEnd/>
            </a:ln>
          </p:spPr>
          <p:txBody>
            <a:bodyPr/>
            <a:lstStyle/>
            <a:p>
              <a:endParaRPr lang="en-US"/>
            </a:p>
          </p:txBody>
        </p:sp>
        <p:sp>
          <p:nvSpPr>
            <p:cNvPr id="112210" name="Line 102"/>
            <p:cNvSpPr>
              <a:spLocks noChangeShapeType="1"/>
            </p:cNvSpPr>
            <p:nvPr/>
          </p:nvSpPr>
          <p:spPr bwMode="auto">
            <a:xfrm>
              <a:off x="9239" y="7078"/>
              <a:ext cx="0" cy="192"/>
            </a:xfrm>
            <a:prstGeom prst="line">
              <a:avLst/>
            </a:prstGeom>
            <a:noFill/>
            <a:ln w="9525">
              <a:solidFill>
                <a:srgbClr val="003366"/>
              </a:solidFill>
              <a:round/>
              <a:headEnd/>
              <a:tailEnd/>
            </a:ln>
          </p:spPr>
          <p:txBody>
            <a:bodyPr/>
            <a:lstStyle/>
            <a:p>
              <a:endParaRPr lang="en-US"/>
            </a:p>
          </p:txBody>
        </p:sp>
        <p:sp>
          <p:nvSpPr>
            <p:cNvPr id="112211" name="Line 103"/>
            <p:cNvSpPr>
              <a:spLocks noChangeShapeType="1"/>
            </p:cNvSpPr>
            <p:nvPr/>
          </p:nvSpPr>
          <p:spPr bwMode="auto">
            <a:xfrm>
              <a:off x="2868" y="6291"/>
              <a:ext cx="0" cy="192"/>
            </a:xfrm>
            <a:prstGeom prst="line">
              <a:avLst/>
            </a:prstGeom>
            <a:noFill/>
            <a:ln w="9525">
              <a:solidFill>
                <a:srgbClr val="003366"/>
              </a:solidFill>
              <a:round/>
              <a:headEnd/>
              <a:tailEnd/>
            </a:ln>
          </p:spPr>
          <p:txBody>
            <a:bodyPr/>
            <a:lstStyle/>
            <a:p>
              <a:endParaRPr lang="en-US"/>
            </a:p>
          </p:txBody>
        </p:sp>
        <p:sp>
          <p:nvSpPr>
            <p:cNvPr id="112212" name="Line 104"/>
            <p:cNvSpPr>
              <a:spLocks noChangeShapeType="1"/>
            </p:cNvSpPr>
            <p:nvPr/>
          </p:nvSpPr>
          <p:spPr bwMode="auto">
            <a:xfrm>
              <a:off x="3609" y="6298"/>
              <a:ext cx="0" cy="192"/>
            </a:xfrm>
            <a:prstGeom prst="line">
              <a:avLst/>
            </a:prstGeom>
            <a:noFill/>
            <a:ln w="9525">
              <a:solidFill>
                <a:srgbClr val="003366"/>
              </a:solidFill>
              <a:round/>
              <a:headEnd/>
              <a:tailEnd/>
            </a:ln>
          </p:spPr>
          <p:txBody>
            <a:bodyPr/>
            <a:lstStyle/>
            <a:p>
              <a:endParaRPr lang="en-US"/>
            </a:p>
          </p:txBody>
        </p:sp>
        <p:sp>
          <p:nvSpPr>
            <p:cNvPr id="112213" name="Line 105"/>
            <p:cNvSpPr>
              <a:spLocks noChangeShapeType="1"/>
            </p:cNvSpPr>
            <p:nvPr/>
          </p:nvSpPr>
          <p:spPr bwMode="auto">
            <a:xfrm>
              <a:off x="4393" y="6291"/>
              <a:ext cx="0" cy="192"/>
            </a:xfrm>
            <a:prstGeom prst="line">
              <a:avLst/>
            </a:prstGeom>
            <a:noFill/>
            <a:ln w="9525">
              <a:solidFill>
                <a:srgbClr val="003366"/>
              </a:solidFill>
              <a:round/>
              <a:headEnd/>
              <a:tailEnd/>
            </a:ln>
          </p:spPr>
          <p:txBody>
            <a:bodyPr/>
            <a:lstStyle/>
            <a:p>
              <a:endParaRPr lang="en-US"/>
            </a:p>
          </p:txBody>
        </p:sp>
        <p:sp>
          <p:nvSpPr>
            <p:cNvPr id="112214" name="Line 106"/>
            <p:cNvSpPr>
              <a:spLocks noChangeShapeType="1"/>
            </p:cNvSpPr>
            <p:nvPr/>
          </p:nvSpPr>
          <p:spPr bwMode="auto">
            <a:xfrm>
              <a:off x="5226" y="6291"/>
              <a:ext cx="0" cy="192"/>
            </a:xfrm>
            <a:prstGeom prst="line">
              <a:avLst/>
            </a:prstGeom>
            <a:noFill/>
            <a:ln w="9525">
              <a:solidFill>
                <a:srgbClr val="003366"/>
              </a:solidFill>
              <a:round/>
              <a:headEnd/>
              <a:tailEnd/>
            </a:ln>
          </p:spPr>
          <p:txBody>
            <a:bodyPr/>
            <a:lstStyle/>
            <a:p>
              <a:endParaRPr lang="en-US"/>
            </a:p>
          </p:txBody>
        </p:sp>
        <p:sp>
          <p:nvSpPr>
            <p:cNvPr id="112215" name="Line 107"/>
            <p:cNvSpPr>
              <a:spLocks noChangeShapeType="1"/>
            </p:cNvSpPr>
            <p:nvPr/>
          </p:nvSpPr>
          <p:spPr bwMode="auto">
            <a:xfrm>
              <a:off x="8368" y="6291"/>
              <a:ext cx="0" cy="192"/>
            </a:xfrm>
            <a:prstGeom prst="line">
              <a:avLst/>
            </a:prstGeom>
            <a:noFill/>
            <a:ln w="9525">
              <a:solidFill>
                <a:srgbClr val="003366"/>
              </a:solidFill>
              <a:round/>
              <a:headEnd/>
              <a:tailEnd/>
            </a:ln>
          </p:spPr>
          <p:txBody>
            <a:bodyPr/>
            <a:lstStyle/>
            <a:p>
              <a:endParaRPr lang="en-US"/>
            </a:p>
          </p:txBody>
        </p:sp>
        <p:sp>
          <p:nvSpPr>
            <p:cNvPr id="112216" name="Line 108"/>
            <p:cNvSpPr>
              <a:spLocks noChangeShapeType="1"/>
            </p:cNvSpPr>
            <p:nvPr/>
          </p:nvSpPr>
          <p:spPr bwMode="auto">
            <a:xfrm>
              <a:off x="7568" y="6291"/>
              <a:ext cx="0" cy="192"/>
            </a:xfrm>
            <a:prstGeom prst="line">
              <a:avLst/>
            </a:prstGeom>
            <a:noFill/>
            <a:ln w="9525">
              <a:solidFill>
                <a:srgbClr val="003366"/>
              </a:solidFill>
              <a:round/>
              <a:headEnd/>
              <a:tailEnd/>
            </a:ln>
          </p:spPr>
          <p:txBody>
            <a:bodyPr/>
            <a:lstStyle/>
            <a:p>
              <a:endParaRPr lang="en-US"/>
            </a:p>
          </p:txBody>
        </p:sp>
        <p:sp>
          <p:nvSpPr>
            <p:cNvPr id="112217" name="Line 109"/>
            <p:cNvSpPr>
              <a:spLocks noChangeShapeType="1"/>
            </p:cNvSpPr>
            <p:nvPr/>
          </p:nvSpPr>
          <p:spPr bwMode="auto">
            <a:xfrm>
              <a:off x="13180" y="7070"/>
              <a:ext cx="0" cy="192"/>
            </a:xfrm>
            <a:prstGeom prst="line">
              <a:avLst/>
            </a:prstGeom>
            <a:noFill/>
            <a:ln w="9525">
              <a:solidFill>
                <a:srgbClr val="003366"/>
              </a:solidFill>
              <a:round/>
              <a:headEnd/>
              <a:tailEnd/>
            </a:ln>
          </p:spPr>
          <p:txBody>
            <a:bodyPr/>
            <a:lstStyle/>
            <a:p>
              <a:endParaRPr lang="en-US"/>
            </a:p>
          </p:txBody>
        </p:sp>
        <p:sp>
          <p:nvSpPr>
            <p:cNvPr id="112218" name="Line 110"/>
            <p:cNvSpPr>
              <a:spLocks noChangeShapeType="1"/>
            </p:cNvSpPr>
            <p:nvPr/>
          </p:nvSpPr>
          <p:spPr bwMode="auto">
            <a:xfrm>
              <a:off x="6018" y="6291"/>
              <a:ext cx="0" cy="192"/>
            </a:xfrm>
            <a:prstGeom prst="line">
              <a:avLst/>
            </a:prstGeom>
            <a:noFill/>
            <a:ln w="9525">
              <a:solidFill>
                <a:srgbClr val="003366"/>
              </a:solidFill>
              <a:round/>
              <a:headEnd/>
              <a:tailEnd/>
            </a:ln>
          </p:spPr>
          <p:txBody>
            <a:bodyPr/>
            <a:lstStyle/>
            <a:p>
              <a:endParaRPr lang="en-US"/>
            </a:p>
          </p:txBody>
        </p:sp>
        <p:sp>
          <p:nvSpPr>
            <p:cNvPr id="112219" name="Line 111"/>
            <p:cNvSpPr>
              <a:spLocks noChangeShapeType="1"/>
            </p:cNvSpPr>
            <p:nvPr/>
          </p:nvSpPr>
          <p:spPr bwMode="auto">
            <a:xfrm>
              <a:off x="11580" y="7070"/>
              <a:ext cx="0" cy="192"/>
            </a:xfrm>
            <a:prstGeom prst="line">
              <a:avLst/>
            </a:prstGeom>
            <a:noFill/>
            <a:ln w="9525">
              <a:solidFill>
                <a:srgbClr val="003366"/>
              </a:solidFill>
              <a:round/>
              <a:headEnd/>
              <a:tailEnd/>
            </a:ln>
          </p:spPr>
          <p:txBody>
            <a:bodyPr/>
            <a:lstStyle/>
            <a:p>
              <a:endParaRPr lang="en-US"/>
            </a:p>
          </p:txBody>
        </p:sp>
        <p:sp>
          <p:nvSpPr>
            <p:cNvPr id="112220" name="Line 112"/>
            <p:cNvSpPr>
              <a:spLocks noChangeShapeType="1"/>
            </p:cNvSpPr>
            <p:nvPr/>
          </p:nvSpPr>
          <p:spPr bwMode="auto">
            <a:xfrm>
              <a:off x="12380" y="7070"/>
              <a:ext cx="0" cy="192"/>
            </a:xfrm>
            <a:prstGeom prst="line">
              <a:avLst/>
            </a:prstGeom>
            <a:noFill/>
            <a:ln w="9525">
              <a:solidFill>
                <a:srgbClr val="003366"/>
              </a:solidFill>
              <a:round/>
              <a:headEnd/>
              <a:tailEnd/>
            </a:ln>
          </p:spPr>
          <p:txBody>
            <a:bodyPr/>
            <a:lstStyle/>
            <a:p>
              <a:endParaRPr lang="en-US"/>
            </a:p>
          </p:txBody>
        </p:sp>
        <p:sp>
          <p:nvSpPr>
            <p:cNvPr id="112221" name="Line 113"/>
            <p:cNvSpPr>
              <a:spLocks noChangeShapeType="1"/>
            </p:cNvSpPr>
            <p:nvPr/>
          </p:nvSpPr>
          <p:spPr bwMode="auto">
            <a:xfrm>
              <a:off x="6768" y="6291"/>
              <a:ext cx="0" cy="192"/>
            </a:xfrm>
            <a:prstGeom prst="line">
              <a:avLst/>
            </a:prstGeom>
            <a:noFill/>
            <a:ln w="9525">
              <a:solidFill>
                <a:srgbClr val="003366"/>
              </a:solidFill>
              <a:round/>
              <a:headEnd/>
              <a:tailEnd/>
            </a:ln>
          </p:spPr>
          <p:txBody>
            <a:bodyPr/>
            <a:lstStyle/>
            <a:p>
              <a:endParaRPr lang="en-US"/>
            </a:p>
          </p:txBody>
        </p:sp>
        <p:sp>
          <p:nvSpPr>
            <p:cNvPr id="112222" name="Line 115"/>
            <p:cNvSpPr>
              <a:spLocks noChangeShapeType="1"/>
            </p:cNvSpPr>
            <p:nvPr/>
          </p:nvSpPr>
          <p:spPr bwMode="auto">
            <a:xfrm>
              <a:off x="10830" y="7070"/>
              <a:ext cx="0" cy="192"/>
            </a:xfrm>
            <a:prstGeom prst="line">
              <a:avLst/>
            </a:prstGeom>
            <a:noFill/>
            <a:ln w="9525">
              <a:solidFill>
                <a:srgbClr val="003366"/>
              </a:solidFill>
              <a:round/>
              <a:headEnd/>
              <a:tailEnd/>
            </a:ln>
          </p:spPr>
          <p:txBody>
            <a:bodyPr/>
            <a:lstStyle/>
            <a:p>
              <a:endParaRPr lang="en-US"/>
            </a:p>
          </p:txBody>
        </p:sp>
        <p:sp>
          <p:nvSpPr>
            <p:cNvPr id="112223" name="Line 116"/>
            <p:cNvSpPr>
              <a:spLocks noChangeShapeType="1"/>
            </p:cNvSpPr>
            <p:nvPr/>
          </p:nvSpPr>
          <p:spPr bwMode="auto">
            <a:xfrm>
              <a:off x="9980" y="7070"/>
              <a:ext cx="0" cy="192"/>
            </a:xfrm>
            <a:prstGeom prst="line">
              <a:avLst/>
            </a:prstGeom>
            <a:noFill/>
            <a:ln w="9525">
              <a:solidFill>
                <a:srgbClr val="003366"/>
              </a:solidFill>
              <a:round/>
              <a:headEnd/>
              <a:tailEnd/>
            </a:ln>
          </p:spPr>
          <p:txBody>
            <a:bodyPr/>
            <a:lstStyle/>
            <a:p>
              <a:endParaRPr lang="en-US"/>
            </a:p>
          </p:txBody>
        </p:sp>
        <p:sp>
          <p:nvSpPr>
            <p:cNvPr id="112224" name="Line 138"/>
            <p:cNvSpPr>
              <a:spLocks noChangeShapeType="1"/>
            </p:cNvSpPr>
            <p:nvPr/>
          </p:nvSpPr>
          <p:spPr bwMode="auto">
            <a:xfrm flipV="1">
              <a:off x="8055" y="4680"/>
              <a:ext cx="1204" cy="715"/>
            </a:xfrm>
            <a:prstGeom prst="line">
              <a:avLst/>
            </a:prstGeom>
            <a:noFill/>
            <a:ln w="9525">
              <a:solidFill>
                <a:srgbClr val="003366"/>
              </a:solidFill>
              <a:round/>
              <a:headEnd/>
              <a:tailEnd/>
            </a:ln>
          </p:spPr>
          <p:txBody>
            <a:bodyPr/>
            <a:lstStyle/>
            <a:p>
              <a:endParaRPr lang="en-US"/>
            </a:p>
          </p:txBody>
        </p:sp>
        <p:sp>
          <p:nvSpPr>
            <p:cNvPr id="112225" name="Line 140"/>
            <p:cNvSpPr>
              <a:spLocks noChangeShapeType="1"/>
            </p:cNvSpPr>
            <p:nvPr/>
          </p:nvSpPr>
          <p:spPr bwMode="auto">
            <a:xfrm>
              <a:off x="11180" y="6303"/>
              <a:ext cx="0" cy="192"/>
            </a:xfrm>
            <a:prstGeom prst="line">
              <a:avLst/>
            </a:prstGeom>
            <a:noFill/>
            <a:ln w="9525">
              <a:solidFill>
                <a:srgbClr val="003366"/>
              </a:solidFill>
              <a:round/>
              <a:headEnd/>
              <a:tailEnd/>
            </a:ln>
          </p:spPr>
          <p:txBody>
            <a:bodyPr/>
            <a:lstStyle/>
            <a:p>
              <a:endParaRPr lang="en-US"/>
            </a:p>
          </p:txBody>
        </p:sp>
        <p:sp>
          <p:nvSpPr>
            <p:cNvPr id="112226" name="WordArt 142"/>
            <p:cNvSpPr>
              <a:spLocks noChangeArrowheads="1" noChangeShapeType="1" noTextEdit="1"/>
            </p:cNvSpPr>
            <p:nvPr/>
          </p:nvSpPr>
          <p:spPr bwMode="auto">
            <a:xfrm>
              <a:off x="4818" y="1627"/>
              <a:ext cx="6475" cy="300"/>
            </a:xfrm>
            <a:prstGeom prst="rect">
              <a:avLst/>
            </a:prstGeom>
          </p:spPr>
          <p:txBody>
            <a:bodyPr wrap="none" fromWordArt="1">
              <a:prstTxWarp prst="textPlain">
                <a:avLst>
                  <a:gd name="adj" fmla="val 50000"/>
                </a:avLst>
              </a:prstTxWarp>
            </a:bodyPr>
            <a:lstStyle/>
            <a:p>
              <a:pPr algn="ctr"/>
              <a:r>
                <a:rPr lang="en-US" sz="3600" i="1" kern="10">
                  <a:ln w="9525">
                    <a:solidFill>
                      <a:srgbClr val="FFFFFF"/>
                    </a:solidFill>
                    <a:round/>
                    <a:headEnd/>
                    <a:tailEnd/>
                  </a:ln>
                  <a:solidFill>
                    <a:srgbClr val="006699"/>
                  </a:solidFill>
                  <a:effectLst>
                    <a:outerShdw dist="35921" dir="2700000" algn="ctr" rotWithShape="0">
                      <a:srgbClr val="808080">
                        <a:alpha val="79999"/>
                      </a:srgbClr>
                    </a:outerShdw>
                  </a:effectLst>
                  <a:latin typeface="Arial Black"/>
                </a:rPr>
                <a:t>Regional Implementation Mechanism</a:t>
              </a:r>
            </a:p>
          </p:txBody>
        </p:sp>
        <p:sp>
          <p:nvSpPr>
            <p:cNvPr id="112227" name="Rectangle 60"/>
            <p:cNvSpPr>
              <a:spLocks noChangeArrowheads="1"/>
            </p:cNvSpPr>
            <p:nvPr/>
          </p:nvSpPr>
          <p:spPr bwMode="auto">
            <a:xfrm>
              <a:off x="13714" y="3303"/>
              <a:ext cx="2094" cy="479"/>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1200">
                  <a:solidFill>
                    <a:srgbClr val="003366"/>
                  </a:solidFill>
                  <a:latin typeface="Verdana" pitchFamily="34" charset="0"/>
                </a:rPr>
                <a:t>Mon.&amp; Eval. Unit</a:t>
              </a:r>
              <a:endParaRPr lang="en-US" sz="1200"/>
            </a:p>
          </p:txBody>
        </p:sp>
        <p:sp>
          <p:nvSpPr>
            <p:cNvPr id="112228" name="Line 82"/>
            <p:cNvSpPr>
              <a:spLocks noChangeShapeType="1"/>
            </p:cNvSpPr>
            <p:nvPr/>
          </p:nvSpPr>
          <p:spPr bwMode="auto">
            <a:xfrm>
              <a:off x="14878" y="3063"/>
              <a:ext cx="1" cy="191"/>
            </a:xfrm>
            <a:prstGeom prst="line">
              <a:avLst/>
            </a:prstGeom>
            <a:noFill/>
            <a:ln w="9525">
              <a:solidFill>
                <a:srgbClr val="003366"/>
              </a:solidFill>
              <a:round/>
              <a:headEnd/>
              <a:tailEnd/>
            </a:ln>
          </p:spPr>
          <p:txBody>
            <a:bodyPr/>
            <a:lstStyle/>
            <a:p>
              <a:endParaRPr lang="en-US"/>
            </a:p>
          </p:txBody>
        </p:sp>
        <p:sp>
          <p:nvSpPr>
            <p:cNvPr id="112229" name="Rectangle 74"/>
            <p:cNvSpPr>
              <a:spLocks noChangeArrowheads="1"/>
            </p:cNvSpPr>
            <p:nvPr/>
          </p:nvSpPr>
          <p:spPr bwMode="auto">
            <a:xfrm>
              <a:off x="13947" y="4110"/>
              <a:ext cx="599" cy="574"/>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ME.O</a:t>
              </a:r>
              <a:endParaRPr lang="en-US"/>
            </a:p>
          </p:txBody>
        </p:sp>
        <p:sp>
          <p:nvSpPr>
            <p:cNvPr id="112230" name="Rectangle 74"/>
            <p:cNvSpPr>
              <a:spLocks noChangeArrowheads="1"/>
            </p:cNvSpPr>
            <p:nvPr/>
          </p:nvSpPr>
          <p:spPr bwMode="auto">
            <a:xfrm>
              <a:off x="14645" y="4110"/>
              <a:ext cx="601" cy="574"/>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ME.O</a:t>
              </a:r>
              <a:endParaRPr lang="en-US"/>
            </a:p>
          </p:txBody>
        </p:sp>
        <p:sp>
          <p:nvSpPr>
            <p:cNvPr id="112231" name="Rectangle 74"/>
            <p:cNvSpPr>
              <a:spLocks noChangeArrowheads="1"/>
            </p:cNvSpPr>
            <p:nvPr/>
          </p:nvSpPr>
          <p:spPr bwMode="auto">
            <a:xfrm>
              <a:off x="15343" y="4110"/>
              <a:ext cx="601" cy="574"/>
            </a:xfrm>
            <a:prstGeom prst="rect">
              <a:avLst/>
            </a:prstGeom>
            <a:solidFill>
              <a:srgbClr val="DDFFFF"/>
            </a:solidFill>
            <a:ln w="9525">
              <a:solidFill>
                <a:srgbClr val="003366"/>
              </a:solidFill>
              <a:miter lim="800000"/>
              <a:headEnd/>
              <a:tailEnd/>
            </a:ln>
          </p:spPr>
          <p:txBody>
            <a:bodyPr lIns="58522" tIns="29261" rIns="58522" bIns="29261" anchor="ctr"/>
            <a:lstStyle/>
            <a:p>
              <a:pPr algn="ctr"/>
              <a:r>
                <a:rPr lang="en-US" sz="700" b="1">
                  <a:solidFill>
                    <a:srgbClr val="003366"/>
                  </a:solidFill>
                </a:rPr>
                <a:t>ME.O</a:t>
              </a:r>
              <a:endParaRPr lang="en-US"/>
            </a:p>
          </p:txBody>
        </p:sp>
        <p:sp>
          <p:nvSpPr>
            <p:cNvPr id="112232" name="Line 94"/>
            <p:cNvSpPr>
              <a:spLocks noChangeShapeType="1"/>
            </p:cNvSpPr>
            <p:nvPr/>
          </p:nvSpPr>
          <p:spPr bwMode="auto">
            <a:xfrm flipH="1">
              <a:off x="14179" y="3781"/>
              <a:ext cx="2" cy="239"/>
            </a:xfrm>
            <a:prstGeom prst="line">
              <a:avLst/>
            </a:prstGeom>
            <a:noFill/>
            <a:ln w="9525">
              <a:solidFill>
                <a:srgbClr val="003366"/>
              </a:solidFill>
              <a:round/>
              <a:headEnd/>
              <a:tailEnd/>
            </a:ln>
          </p:spPr>
          <p:txBody>
            <a:bodyPr/>
            <a:lstStyle/>
            <a:p>
              <a:endParaRPr lang="en-US"/>
            </a:p>
          </p:txBody>
        </p:sp>
        <p:sp>
          <p:nvSpPr>
            <p:cNvPr id="112233" name="Line 617"/>
            <p:cNvSpPr>
              <a:spLocks noChangeShapeType="1"/>
            </p:cNvSpPr>
            <p:nvPr/>
          </p:nvSpPr>
          <p:spPr bwMode="auto">
            <a:xfrm>
              <a:off x="3479" y="3063"/>
              <a:ext cx="11399" cy="0"/>
            </a:xfrm>
            <a:prstGeom prst="line">
              <a:avLst/>
            </a:prstGeom>
            <a:noFill/>
            <a:ln w="9525">
              <a:solidFill>
                <a:srgbClr val="000000"/>
              </a:solidFill>
              <a:round/>
              <a:headEnd/>
              <a:tailEnd/>
            </a:ln>
          </p:spPr>
          <p:txBody>
            <a:bodyPr/>
            <a:lstStyle/>
            <a:p>
              <a:endParaRPr lang="en-US"/>
            </a:p>
          </p:txBody>
        </p:sp>
        <p:sp>
          <p:nvSpPr>
            <p:cNvPr id="112234" name="Line 84"/>
            <p:cNvSpPr>
              <a:spLocks noChangeShapeType="1"/>
            </p:cNvSpPr>
            <p:nvPr/>
          </p:nvSpPr>
          <p:spPr bwMode="auto">
            <a:xfrm>
              <a:off x="10225" y="3063"/>
              <a:ext cx="1" cy="287"/>
            </a:xfrm>
            <a:prstGeom prst="line">
              <a:avLst/>
            </a:prstGeom>
            <a:noFill/>
            <a:ln w="9525">
              <a:solidFill>
                <a:srgbClr val="003366"/>
              </a:solidFill>
              <a:round/>
              <a:headEnd/>
              <a:tailEnd/>
            </a:ln>
          </p:spPr>
          <p:txBody>
            <a:bodyPr/>
            <a:lstStyle/>
            <a:p>
              <a:endParaRPr lang="en-US"/>
            </a:p>
          </p:txBody>
        </p:sp>
        <p:sp>
          <p:nvSpPr>
            <p:cNvPr id="112235" name="Line 84"/>
            <p:cNvSpPr>
              <a:spLocks noChangeShapeType="1"/>
            </p:cNvSpPr>
            <p:nvPr/>
          </p:nvSpPr>
          <p:spPr bwMode="auto">
            <a:xfrm>
              <a:off x="5805" y="3063"/>
              <a:ext cx="1" cy="287"/>
            </a:xfrm>
            <a:prstGeom prst="line">
              <a:avLst/>
            </a:prstGeom>
            <a:noFill/>
            <a:ln w="9525">
              <a:solidFill>
                <a:srgbClr val="003366"/>
              </a:solidFill>
              <a:round/>
              <a:headEnd/>
              <a:tailEnd/>
            </a:ln>
          </p:spPr>
          <p:txBody>
            <a:bodyPr/>
            <a:lstStyle/>
            <a:p>
              <a:endParaRPr lang="en-US"/>
            </a:p>
          </p:txBody>
        </p:sp>
        <p:sp>
          <p:nvSpPr>
            <p:cNvPr id="112236" name="Line 84"/>
            <p:cNvSpPr>
              <a:spLocks noChangeShapeType="1"/>
            </p:cNvSpPr>
            <p:nvPr/>
          </p:nvSpPr>
          <p:spPr bwMode="auto">
            <a:xfrm>
              <a:off x="3479" y="3063"/>
              <a:ext cx="1" cy="287"/>
            </a:xfrm>
            <a:prstGeom prst="line">
              <a:avLst/>
            </a:prstGeom>
            <a:noFill/>
            <a:ln w="9525">
              <a:solidFill>
                <a:srgbClr val="003366"/>
              </a:solidFill>
              <a:round/>
              <a:headEnd/>
              <a:tailEnd/>
            </a:ln>
          </p:spPr>
          <p:txBody>
            <a:bodyPr/>
            <a:lstStyle/>
            <a:p>
              <a:endParaRPr lang="en-US"/>
            </a:p>
          </p:txBody>
        </p:sp>
        <p:sp>
          <p:nvSpPr>
            <p:cNvPr id="112237" name="Line 84"/>
            <p:cNvSpPr>
              <a:spLocks noChangeShapeType="1"/>
            </p:cNvSpPr>
            <p:nvPr/>
          </p:nvSpPr>
          <p:spPr bwMode="auto">
            <a:xfrm>
              <a:off x="12318" y="3063"/>
              <a:ext cx="2" cy="287"/>
            </a:xfrm>
            <a:prstGeom prst="line">
              <a:avLst/>
            </a:prstGeom>
            <a:noFill/>
            <a:ln w="9525">
              <a:solidFill>
                <a:srgbClr val="003366"/>
              </a:solidFill>
              <a:round/>
              <a:headEnd/>
              <a:tailEnd/>
            </a:ln>
          </p:spPr>
          <p:txBody>
            <a:bodyPr/>
            <a:lstStyle/>
            <a:p>
              <a:endParaRPr lang="en-US"/>
            </a:p>
          </p:txBody>
        </p:sp>
        <p:sp>
          <p:nvSpPr>
            <p:cNvPr id="112238" name="Line 84"/>
            <p:cNvSpPr>
              <a:spLocks noChangeShapeType="1"/>
            </p:cNvSpPr>
            <p:nvPr/>
          </p:nvSpPr>
          <p:spPr bwMode="auto">
            <a:xfrm>
              <a:off x="14877" y="3063"/>
              <a:ext cx="1" cy="287"/>
            </a:xfrm>
            <a:prstGeom prst="line">
              <a:avLst/>
            </a:prstGeom>
            <a:noFill/>
            <a:ln w="9525">
              <a:solidFill>
                <a:srgbClr val="003366"/>
              </a:solidFill>
              <a:round/>
              <a:headEnd/>
              <a:tailEnd/>
            </a:ln>
          </p:spPr>
          <p:txBody>
            <a:bodyPr/>
            <a:lstStyle/>
            <a:p>
              <a:endParaRPr lang="en-US"/>
            </a:p>
          </p:txBody>
        </p:sp>
        <p:sp>
          <p:nvSpPr>
            <p:cNvPr id="112239" name="Line 89"/>
            <p:cNvSpPr>
              <a:spLocks noChangeShapeType="1"/>
            </p:cNvSpPr>
            <p:nvPr/>
          </p:nvSpPr>
          <p:spPr bwMode="auto">
            <a:xfrm>
              <a:off x="14179" y="3781"/>
              <a:ext cx="1" cy="288"/>
            </a:xfrm>
            <a:prstGeom prst="line">
              <a:avLst/>
            </a:prstGeom>
            <a:noFill/>
            <a:ln w="9525">
              <a:solidFill>
                <a:srgbClr val="003366"/>
              </a:solidFill>
              <a:round/>
              <a:headEnd/>
              <a:tailEnd/>
            </a:ln>
          </p:spPr>
          <p:txBody>
            <a:bodyPr/>
            <a:lstStyle/>
            <a:p>
              <a:endParaRPr lang="en-US"/>
            </a:p>
          </p:txBody>
        </p:sp>
        <p:sp>
          <p:nvSpPr>
            <p:cNvPr id="112240" name="Line 89"/>
            <p:cNvSpPr>
              <a:spLocks noChangeShapeType="1"/>
            </p:cNvSpPr>
            <p:nvPr/>
          </p:nvSpPr>
          <p:spPr bwMode="auto">
            <a:xfrm>
              <a:off x="14877" y="3781"/>
              <a:ext cx="1" cy="288"/>
            </a:xfrm>
            <a:prstGeom prst="line">
              <a:avLst/>
            </a:prstGeom>
            <a:noFill/>
            <a:ln w="9525">
              <a:solidFill>
                <a:srgbClr val="003366"/>
              </a:solidFill>
              <a:round/>
              <a:headEnd/>
              <a:tailEnd/>
            </a:ln>
          </p:spPr>
          <p:txBody>
            <a:bodyPr/>
            <a:lstStyle/>
            <a:p>
              <a:endParaRPr lang="en-US"/>
            </a:p>
          </p:txBody>
        </p:sp>
        <p:sp>
          <p:nvSpPr>
            <p:cNvPr id="112241" name="Line 89"/>
            <p:cNvSpPr>
              <a:spLocks noChangeShapeType="1"/>
            </p:cNvSpPr>
            <p:nvPr/>
          </p:nvSpPr>
          <p:spPr bwMode="auto">
            <a:xfrm>
              <a:off x="15575" y="3781"/>
              <a:ext cx="1" cy="288"/>
            </a:xfrm>
            <a:prstGeom prst="line">
              <a:avLst/>
            </a:prstGeom>
            <a:noFill/>
            <a:ln w="9525">
              <a:solidFill>
                <a:srgbClr val="003366"/>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Potential Winners</a:t>
            </a:r>
          </a:p>
        </p:txBody>
      </p:sp>
      <p:sp>
        <p:nvSpPr>
          <p:cNvPr id="74755" name="Rectangle 3"/>
          <p:cNvSpPr>
            <a:spLocks noGrp="1" noChangeArrowheads="1"/>
          </p:cNvSpPr>
          <p:nvPr>
            <p:ph type="body" idx="1"/>
          </p:nvPr>
        </p:nvSpPr>
        <p:spPr/>
        <p:txBody>
          <a:bodyPr/>
          <a:lstStyle/>
          <a:p>
            <a:r>
              <a:rPr lang="en-US"/>
              <a:t>Tourism </a:t>
            </a:r>
          </a:p>
          <a:p>
            <a:r>
              <a:rPr lang="en-US"/>
              <a:t>Cultural/Entertainment Services</a:t>
            </a:r>
          </a:p>
          <a:p>
            <a:r>
              <a:rPr lang="en-US"/>
              <a:t>Geographical Indicators – eg Caribbean Rum, Grenadian Nutmeg, Trinidad Cocoa, </a:t>
            </a:r>
          </a:p>
          <a:p>
            <a:r>
              <a:rPr lang="en-US"/>
              <a:t>IPR – biological diversity – development of natural medicines – traditional knowledge</a:t>
            </a:r>
          </a:p>
        </p:txBody>
      </p:sp>
    </p:spTree>
  </p:cSld>
  <p:clrMapOvr>
    <a:masterClrMapping/>
  </p:clrMapOvr>
  <p:transition advTm="12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3200"/>
              <a:t>Example of the functionality of the mechanism</a:t>
            </a:r>
          </a:p>
        </p:txBody>
      </p:sp>
      <p:sp>
        <p:nvSpPr>
          <p:cNvPr id="98307" name="Rectangle 3"/>
          <p:cNvSpPr>
            <a:spLocks noGrp="1" noChangeArrowheads="1"/>
          </p:cNvSpPr>
          <p:nvPr>
            <p:ph type="body" idx="1"/>
          </p:nvPr>
        </p:nvSpPr>
        <p:spPr/>
        <p:txBody>
          <a:bodyPr/>
          <a:lstStyle/>
          <a:p>
            <a:pPr>
              <a:lnSpc>
                <a:spcPct val="90000"/>
              </a:lnSpc>
            </a:pPr>
            <a:r>
              <a:rPr lang="en-US" sz="2400"/>
              <a:t>Eg. The objective would be to increase the CARICOM’s share of the EU tourism market - # of visitors and </a:t>
            </a:r>
            <a:r>
              <a:rPr lang="en-US" sz="2400">
                <a:cs typeface="Arial" pitchFamily="34" charset="0"/>
              </a:rPr>
              <a:t>€ &amp; £</a:t>
            </a:r>
          </a:p>
          <a:p>
            <a:pPr lvl="1">
              <a:lnSpc>
                <a:spcPct val="90000"/>
              </a:lnSpc>
            </a:pPr>
            <a:r>
              <a:rPr lang="en-US" sz="2000">
                <a:cs typeface="Arial" pitchFamily="34" charset="0"/>
              </a:rPr>
              <a:t>Need to identify target market and their current and future needs</a:t>
            </a:r>
          </a:p>
          <a:p>
            <a:pPr lvl="1">
              <a:lnSpc>
                <a:spcPct val="90000"/>
              </a:lnSpc>
            </a:pPr>
            <a:r>
              <a:rPr lang="en-US" sz="2000">
                <a:cs typeface="Arial" pitchFamily="34" charset="0"/>
              </a:rPr>
              <a:t>Develop plans with countries to harmonize or sufficiently diversify industry in the region so that CARICOM countries are not in competition with each other</a:t>
            </a:r>
          </a:p>
          <a:p>
            <a:pPr lvl="1">
              <a:lnSpc>
                <a:spcPct val="90000"/>
              </a:lnSpc>
            </a:pPr>
            <a:r>
              <a:rPr lang="en-US" sz="2000">
                <a:cs typeface="Arial" pitchFamily="34" charset="0"/>
              </a:rPr>
              <a:t>Ensure that development of industry is sustainable </a:t>
            </a:r>
          </a:p>
          <a:p>
            <a:pPr lvl="1">
              <a:lnSpc>
                <a:spcPct val="90000"/>
              </a:lnSpc>
            </a:pPr>
            <a:r>
              <a:rPr lang="en-US" sz="2000">
                <a:cs typeface="Arial" pitchFamily="34" charset="0"/>
              </a:rPr>
              <a:t>Discuss with the private sector and individual country implementation units their needs to undertake industry development</a:t>
            </a:r>
          </a:p>
          <a:p>
            <a:pPr lvl="1">
              <a:lnSpc>
                <a:spcPct val="90000"/>
              </a:lnSpc>
            </a:pPr>
            <a:r>
              <a:rPr lang="en-US" sz="2000">
                <a:cs typeface="Arial" pitchFamily="34" charset="0"/>
              </a:rPr>
              <a:t>Develop project profiles in accordance with donor requirements to submit for funding</a:t>
            </a:r>
          </a:p>
        </p:txBody>
      </p:sp>
    </p:spTree>
  </p:cSld>
  <p:clrMapOvr>
    <a:masterClrMapping/>
  </p:clrMapOvr>
  <p:transition advTm="12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p:txBody>
          <a:bodyPr/>
          <a:lstStyle/>
          <a:p>
            <a:pPr algn="ctr"/>
            <a:r>
              <a:rPr lang="en-US" sz="4000" b="1"/>
              <a:t>Thank you</a:t>
            </a:r>
          </a:p>
        </p:txBody>
      </p:sp>
      <p:sp>
        <p:nvSpPr>
          <p:cNvPr id="33795" name="Rectangle 3"/>
          <p:cNvSpPr>
            <a:spLocks noGrp="1" noChangeArrowheads="1"/>
          </p:cNvSpPr>
          <p:nvPr>
            <p:ph type="subTitle" idx="1"/>
          </p:nvPr>
        </p:nvSpPr>
        <p:spPr/>
        <p:txBody>
          <a:bodyPr/>
          <a:lstStyle/>
          <a:p>
            <a:endParaRPr lang="en-US"/>
          </a:p>
          <a:p>
            <a:endParaRPr lang="en-US"/>
          </a:p>
        </p:txBody>
      </p:sp>
      <p:sp>
        <p:nvSpPr>
          <p:cNvPr id="33797" name="Rectangle 5"/>
          <p:cNvSpPr>
            <a:spLocks noChangeArrowheads="1"/>
          </p:cNvSpPr>
          <p:nvPr/>
        </p:nvSpPr>
        <p:spPr bwMode="auto">
          <a:xfrm>
            <a:off x="2514600" y="5105400"/>
            <a:ext cx="6477000" cy="914400"/>
          </a:xfrm>
          <a:prstGeom prst="rect">
            <a:avLst/>
          </a:prstGeom>
          <a:noFill/>
          <a:ln w="9525">
            <a:noFill/>
            <a:miter lim="800000"/>
            <a:headEnd/>
            <a:tailEnd/>
          </a:ln>
          <a:effectLst/>
        </p:spPr>
        <p:txBody>
          <a:bodyPr anchor="ctr"/>
          <a:lstStyle/>
          <a:p>
            <a:pPr algn="ctr" eaLnBrk="1" hangingPunct="1">
              <a:lnSpc>
                <a:spcPct val="80000"/>
              </a:lnSpc>
              <a:spcBef>
                <a:spcPct val="20000"/>
              </a:spcBef>
              <a:buClr>
                <a:schemeClr val="tx1"/>
              </a:buClr>
            </a:pPr>
            <a:r>
              <a:rPr lang="en-US" sz="2400" b="1"/>
              <a:t>Pamela Coke-Hamilton</a:t>
            </a:r>
            <a:br>
              <a:rPr lang="en-US" sz="2400" b="1"/>
            </a:br>
            <a:r>
              <a:rPr lang="en-US" sz="2400" b="1"/>
              <a:t>Director of Trade and Tourism</a:t>
            </a:r>
          </a:p>
          <a:p>
            <a:pPr algn="ctr" eaLnBrk="1" hangingPunct="1">
              <a:lnSpc>
                <a:spcPct val="80000"/>
              </a:lnSpc>
              <a:spcBef>
                <a:spcPct val="20000"/>
              </a:spcBef>
              <a:buClr>
                <a:schemeClr val="tx1"/>
              </a:buClr>
            </a:pPr>
            <a:r>
              <a:rPr lang="en-US" sz="2400" b="1"/>
              <a:t>Organization of American States</a:t>
            </a:r>
          </a:p>
        </p:txBody>
      </p:sp>
    </p:spTree>
  </p:cSld>
  <p:clrMapOvr>
    <a:masterClrMapping/>
  </p:clrMapOvr>
  <p:transition advTm="1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fade">
                                      <p:cBhvr>
                                        <p:cTn id="7" dur="1000"/>
                                        <p:tgtEl>
                                          <p:spTgt spid="33797">
                                            <p:txEl>
                                              <p:pRg st="0" end="0"/>
                                            </p:txEl>
                                          </p:spTgt>
                                        </p:tgtEl>
                                      </p:cBhvr>
                                    </p:animEffect>
                                    <p:anim calcmode="lin" valueType="num">
                                      <p:cBhvr>
                                        <p:cTn id="8" dur="1000" fill="hold"/>
                                        <p:tgtEl>
                                          <p:spTgt spid="3379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79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fade">
                                      <p:cBhvr>
                                        <p:cTn id="12" dur="1000"/>
                                        <p:tgtEl>
                                          <p:spTgt spid="33797">
                                            <p:txEl>
                                              <p:pRg st="1" end="1"/>
                                            </p:txEl>
                                          </p:spTgt>
                                        </p:tgtEl>
                                      </p:cBhvr>
                                    </p:animEffect>
                                    <p:anim calcmode="lin" valueType="num">
                                      <p:cBhvr>
                                        <p:cTn id="13" dur="1000" fill="hold"/>
                                        <p:tgtEl>
                                          <p:spTgt spid="3379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379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Access to Foreign Markets</a:t>
            </a:r>
          </a:p>
        </p:txBody>
      </p:sp>
      <p:sp>
        <p:nvSpPr>
          <p:cNvPr id="59395" name="Rectangle 3"/>
          <p:cNvSpPr>
            <a:spLocks noGrp="1" noChangeArrowheads="1"/>
          </p:cNvSpPr>
          <p:nvPr>
            <p:ph type="body" idx="1"/>
          </p:nvPr>
        </p:nvSpPr>
        <p:spPr/>
        <p:txBody>
          <a:bodyPr/>
          <a:lstStyle/>
          <a:p>
            <a:r>
              <a:rPr lang="en-US"/>
              <a:t>CARIFORUM-EC EPA (2008)</a:t>
            </a:r>
          </a:p>
          <a:p>
            <a:r>
              <a:rPr lang="en-US"/>
              <a:t>CARICOM-Costa Rica (2004)</a:t>
            </a:r>
          </a:p>
          <a:p>
            <a:r>
              <a:rPr lang="en-US"/>
              <a:t>CARICOM-Cuba (2000)</a:t>
            </a:r>
          </a:p>
          <a:p>
            <a:r>
              <a:rPr lang="en-US"/>
              <a:t>CARICOM-Dominican Republic (1998)</a:t>
            </a:r>
          </a:p>
          <a:p>
            <a:r>
              <a:rPr lang="en-US"/>
              <a:t>CARICOM-Colombia (1994)</a:t>
            </a:r>
          </a:p>
          <a:p>
            <a:r>
              <a:rPr lang="en-US"/>
              <a:t>CARICOM-Venezuela (1992)</a:t>
            </a:r>
          </a:p>
          <a:p>
            <a:r>
              <a:rPr lang="en-US"/>
              <a:t>CARIBCAN (1986)</a:t>
            </a:r>
          </a:p>
          <a:p>
            <a:r>
              <a:rPr lang="en-US"/>
              <a:t>CBI (1983)</a:t>
            </a:r>
          </a:p>
        </p:txBody>
      </p:sp>
    </p:spTree>
  </p:cSld>
  <p:clrMapOvr>
    <a:masterClrMapping/>
  </p:clrMapOvr>
  <p:transition advTm="1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Status of Agreements</a:t>
            </a:r>
          </a:p>
        </p:txBody>
      </p:sp>
      <p:sp>
        <p:nvSpPr>
          <p:cNvPr id="96259" name="Rectangle 3"/>
          <p:cNvSpPr>
            <a:spLocks noGrp="1" noChangeArrowheads="1"/>
          </p:cNvSpPr>
          <p:nvPr>
            <p:ph type="body" idx="1"/>
          </p:nvPr>
        </p:nvSpPr>
        <p:spPr/>
        <p:txBody>
          <a:bodyPr/>
          <a:lstStyle/>
          <a:p>
            <a:pPr>
              <a:lnSpc>
                <a:spcPct val="90000"/>
              </a:lnSpc>
            </a:pPr>
            <a:r>
              <a:rPr lang="en-US" sz="2800"/>
              <a:t>EPA – all CARIFORUM Member States expected to have completed domestic procedures to allow for provisional application of the EPA by mid December 2008</a:t>
            </a:r>
          </a:p>
          <a:p>
            <a:pPr>
              <a:lnSpc>
                <a:spcPct val="90000"/>
              </a:lnSpc>
            </a:pPr>
            <a:r>
              <a:rPr lang="en-US" sz="2800"/>
              <a:t>CARICOM-DR – to discuss the implications of the regional preference provision of the EPA </a:t>
            </a:r>
          </a:p>
          <a:p>
            <a:pPr>
              <a:lnSpc>
                <a:spcPct val="90000"/>
              </a:lnSpc>
            </a:pPr>
            <a:r>
              <a:rPr lang="en-US" sz="2800"/>
              <a:t>CARICOM-Cuba – consideration is being given to expansion of market access provisions</a:t>
            </a:r>
          </a:p>
        </p:txBody>
      </p:sp>
    </p:spTree>
  </p:cSld>
  <p:clrMapOvr>
    <a:masterClrMapping/>
  </p:clrMapOvr>
  <p:transition advTm="1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p:txBody>
          <a:bodyPr/>
          <a:lstStyle/>
          <a:p>
            <a:r>
              <a:rPr lang="en-US"/>
              <a:t>CARICOM Exports to FTA Partners</a:t>
            </a:r>
          </a:p>
        </p:txBody>
      </p:sp>
      <p:graphicFrame>
        <p:nvGraphicFramePr>
          <p:cNvPr id="81925" name="Object 5"/>
          <p:cNvGraphicFramePr>
            <a:graphicFrameLocks noChangeAspect="1"/>
          </p:cNvGraphicFramePr>
          <p:nvPr>
            <p:ph type="chart" idx="1"/>
          </p:nvPr>
        </p:nvGraphicFramePr>
        <p:xfrm>
          <a:off x="457200" y="1371600"/>
          <a:ext cx="8242300" cy="4860925"/>
        </p:xfrm>
        <a:graphic>
          <a:graphicData uri="http://schemas.openxmlformats.org/presentationml/2006/ole">
            <p:oleObj spid="_x0000_s81925" name="Chart" r:id="rId4" imgW="8258251" imgH="4876800" progId="MSGraph.Chart.8">
              <p:embed followColorScheme="full"/>
            </p:oleObj>
          </a:graphicData>
        </a:graphic>
      </p:graphicFrame>
      <p:sp>
        <p:nvSpPr>
          <p:cNvPr id="81926" name="Text Box 6"/>
          <p:cNvSpPr txBox="1">
            <a:spLocks noChangeArrowheads="1"/>
          </p:cNvSpPr>
          <p:nvPr/>
        </p:nvSpPr>
        <p:spPr bwMode="auto">
          <a:xfrm rot="16200000">
            <a:off x="1905000" y="3886200"/>
            <a:ext cx="1066800" cy="304800"/>
          </a:xfrm>
          <a:prstGeom prst="rect">
            <a:avLst/>
          </a:prstGeom>
          <a:noFill/>
          <a:ln w="9525">
            <a:noFill/>
            <a:miter lim="800000"/>
            <a:headEnd/>
            <a:tailEnd/>
          </a:ln>
          <a:effectLst/>
        </p:spPr>
        <p:txBody>
          <a:bodyPr>
            <a:spAutoFit/>
          </a:bodyPr>
          <a:lstStyle/>
          <a:p>
            <a:pPr algn="r" eaLnBrk="1" hangingPunct="1">
              <a:spcBef>
                <a:spcPct val="50000"/>
              </a:spcBef>
            </a:pPr>
            <a:r>
              <a:rPr lang="en-US" sz="1400"/>
              <a:t>Venezuela</a:t>
            </a:r>
          </a:p>
        </p:txBody>
      </p:sp>
      <p:sp>
        <p:nvSpPr>
          <p:cNvPr id="81927" name="Text Box 7"/>
          <p:cNvSpPr txBox="1">
            <a:spLocks noChangeArrowheads="1"/>
          </p:cNvSpPr>
          <p:nvPr/>
        </p:nvSpPr>
        <p:spPr bwMode="auto">
          <a:xfrm rot="16200000">
            <a:off x="2705893" y="3999707"/>
            <a:ext cx="989013" cy="304800"/>
          </a:xfrm>
          <a:prstGeom prst="rect">
            <a:avLst/>
          </a:prstGeom>
          <a:noFill/>
          <a:ln w="9525">
            <a:noFill/>
            <a:miter lim="800000"/>
            <a:headEnd/>
            <a:tailEnd/>
          </a:ln>
          <a:effectLst/>
        </p:spPr>
        <p:txBody>
          <a:bodyPr>
            <a:spAutoFit/>
          </a:bodyPr>
          <a:lstStyle/>
          <a:p>
            <a:pPr algn="r" eaLnBrk="1" hangingPunct="1"/>
            <a:r>
              <a:rPr lang="en-US" sz="1400"/>
              <a:t>Colombia</a:t>
            </a:r>
          </a:p>
        </p:txBody>
      </p:sp>
      <p:sp>
        <p:nvSpPr>
          <p:cNvPr id="81929" name="Text Box 9"/>
          <p:cNvSpPr txBox="1">
            <a:spLocks noChangeArrowheads="1"/>
          </p:cNvSpPr>
          <p:nvPr/>
        </p:nvSpPr>
        <p:spPr bwMode="auto">
          <a:xfrm rot="16200000">
            <a:off x="3810000" y="3429000"/>
            <a:ext cx="1828800" cy="304800"/>
          </a:xfrm>
          <a:prstGeom prst="rect">
            <a:avLst/>
          </a:prstGeom>
          <a:noFill/>
          <a:ln w="9525">
            <a:noFill/>
            <a:miter lim="800000"/>
            <a:headEnd/>
            <a:tailEnd/>
          </a:ln>
          <a:effectLst/>
        </p:spPr>
        <p:txBody>
          <a:bodyPr>
            <a:spAutoFit/>
          </a:bodyPr>
          <a:lstStyle/>
          <a:p>
            <a:pPr algn="r" eaLnBrk="1" hangingPunct="1">
              <a:spcBef>
                <a:spcPct val="50000"/>
              </a:spcBef>
            </a:pPr>
            <a:r>
              <a:rPr lang="en-US" sz="1400"/>
              <a:t>Dominican Republic</a:t>
            </a:r>
          </a:p>
        </p:txBody>
      </p:sp>
      <p:sp>
        <p:nvSpPr>
          <p:cNvPr id="81930" name="Text Box 10"/>
          <p:cNvSpPr txBox="1">
            <a:spLocks noChangeArrowheads="1"/>
          </p:cNvSpPr>
          <p:nvPr/>
        </p:nvSpPr>
        <p:spPr bwMode="auto">
          <a:xfrm rot="16200000">
            <a:off x="5257800" y="4343400"/>
            <a:ext cx="609600" cy="304800"/>
          </a:xfrm>
          <a:prstGeom prst="rect">
            <a:avLst/>
          </a:prstGeom>
          <a:noFill/>
          <a:ln w="9525">
            <a:noFill/>
            <a:miter lim="800000"/>
            <a:headEnd/>
            <a:tailEnd/>
          </a:ln>
          <a:effectLst/>
        </p:spPr>
        <p:txBody>
          <a:bodyPr>
            <a:spAutoFit/>
          </a:bodyPr>
          <a:lstStyle/>
          <a:p>
            <a:pPr algn="r" eaLnBrk="1" hangingPunct="1">
              <a:spcBef>
                <a:spcPct val="50000"/>
              </a:spcBef>
            </a:pPr>
            <a:r>
              <a:rPr lang="en-US" sz="1400"/>
              <a:t>Cuba</a:t>
            </a:r>
          </a:p>
        </p:txBody>
      </p:sp>
      <p:sp>
        <p:nvSpPr>
          <p:cNvPr id="81931" name="Text Box 11"/>
          <p:cNvSpPr txBox="1">
            <a:spLocks noChangeArrowheads="1"/>
          </p:cNvSpPr>
          <p:nvPr/>
        </p:nvSpPr>
        <p:spPr bwMode="auto">
          <a:xfrm rot="16200000">
            <a:off x="6629400" y="4267200"/>
            <a:ext cx="1066800" cy="304800"/>
          </a:xfrm>
          <a:prstGeom prst="rect">
            <a:avLst/>
          </a:prstGeom>
          <a:noFill/>
          <a:ln w="9525">
            <a:noFill/>
            <a:miter lim="800000"/>
            <a:headEnd/>
            <a:tailEnd/>
          </a:ln>
          <a:effectLst/>
        </p:spPr>
        <p:txBody>
          <a:bodyPr>
            <a:spAutoFit/>
          </a:bodyPr>
          <a:lstStyle/>
          <a:p>
            <a:pPr algn="r" eaLnBrk="1" hangingPunct="1">
              <a:spcBef>
                <a:spcPct val="50000"/>
              </a:spcBef>
            </a:pPr>
            <a:r>
              <a:rPr lang="en-US" sz="1400"/>
              <a:t>Costa Rica</a:t>
            </a:r>
          </a:p>
        </p:txBody>
      </p:sp>
    </p:spTree>
  </p:cSld>
  <p:clrMapOvr>
    <a:masterClrMapping/>
  </p:clrMapOvr>
  <p:transition advTm="1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Limited Effective Market Access</a:t>
            </a:r>
          </a:p>
        </p:txBody>
      </p:sp>
      <p:graphicFrame>
        <p:nvGraphicFramePr>
          <p:cNvPr id="92214" name="Group 54"/>
          <p:cNvGraphicFramePr>
            <a:graphicFrameLocks noGrp="1"/>
          </p:cNvGraphicFramePr>
          <p:nvPr>
            <p:ph type="tbl" idx="1"/>
          </p:nvPr>
        </p:nvGraphicFramePr>
        <p:xfrm>
          <a:off x="1600200" y="1600200"/>
          <a:ext cx="6172200" cy="5022850"/>
        </p:xfrm>
        <a:graphic>
          <a:graphicData uri="http://schemas.openxmlformats.org/drawingml/2006/table">
            <a:tbl>
              <a:tblPr/>
              <a:tblGrid>
                <a:gridCol w="2108200"/>
                <a:gridCol w="2108200"/>
                <a:gridCol w="1955800"/>
              </a:tblGrid>
              <a:tr h="701675">
                <a:tc gridSpan="3">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latin typeface="Arial" pitchFamily="34" charset="0"/>
                        </a:rPr>
                        <a:t>Share of Imports from CARICOM in Respective Country Total Imports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016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Date of Signature of FTA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2007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Costa Rica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0.24% (2004)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Cuba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1.06% (2000)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Dominican Republic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0.65% (1998)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1.85%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Colombia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0.52% (1994)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0.97%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Venezuela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0.52% (1992)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chemeClr val="tx1"/>
                          </a:solidFill>
                          <a:effectLst/>
                          <a:latin typeface="Arial" pitchFamily="34" charset="0"/>
                        </a:rPr>
                        <a:t>0.19%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EDEF">
                        <a:alpha val="50000"/>
                      </a:srgbClr>
                    </a:solidFill>
                  </a:tcPr>
                </a:tc>
              </a:tr>
            </a:tbl>
          </a:graphicData>
        </a:graphic>
      </p:graphicFrame>
    </p:spTree>
  </p:cSld>
  <p:clrMapOvr>
    <a:masterClrMapping/>
  </p:clrMapOvr>
  <p:transition advTm="1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Utilization Rate (%) of CBI by CARICOM</a:t>
            </a:r>
          </a:p>
        </p:txBody>
      </p:sp>
      <p:graphicFrame>
        <p:nvGraphicFramePr>
          <p:cNvPr id="71684" name="Object 4"/>
          <p:cNvGraphicFramePr>
            <a:graphicFrameLocks noChangeAspect="1"/>
          </p:cNvGraphicFramePr>
          <p:nvPr>
            <p:ph type="chart" idx="1"/>
          </p:nvPr>
        </p:nvGraphicFramePr>
        <p:xfrm>
          <a:off x="914400" y="1447800"/>
          <a:ext cx="7543800" cy="4876800"/>
        </p:xfrm>
        <a:graphic>
          <a:graphicData uri="http://schemas.openxmlformats.org/presentationml/2006/ole">
            <p:oleObj spid="_x0000_s71684" name="Chart" r:id="rId4" imgW="7543800" imgH="4876800" progId="MSGraph.Chart.8">
              <p:embed followColorScheme="full"/>
            </p:oleObj>
          </a:graphicData>
        </a:graphic>
      </p:graphicFrame>
    </p:spTree>
  </p:cSld>
  <p:clrMapOvr>
    <a:masterClrMapping/>
  </p:clrMapOvr>
  <p:transition advTm="1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p:txBody>
          <a:bodyPr/>
          <a:lstStyle/>
          <a:p>
            <a:r>
              <a:rPr lang="en-US"/>
              <a:t>2007 Utilization Rate (%) of CBI</a:t>
            </a:r>
          </a:p>
        </p:txBody>
      </p:sp>
      <p:graphicFrame>
        <p:nvGraphicFramePr>
          <p:cNvPr id="78853" name="Object 5"/>
          <p:cNvGraphicFramePr>
            <a:graphicFrameLocks noChangeAspect="1"/>
          </p:cNvGraphicFramePr>
          <p:nvPr>
            <p:ph type="chart" idx="1"/>
          </p:nvPr>
        </p:nvGraphicFramePr>
        <p:xfrm>
          <a:off x="914400" y="1447800"/>
          <a:ext cx="7543800" cy="4876800"/>
        </p:xfrm>
        <a:graphic>
          <a:graphicData uri="http://schemas.openxmlformats.org/presentationml/2006/ole">
            <p:oleObj spid="_x0000_s78853" name="Chart" r:id="rId4" imgW="7543800" imgH="4876800" progId="MSGraph.Chart.8">
              <p:embed followColorScheme="full"/>
            </p:oleObj>
          </a:graphicData>
        </a:graphic>
      </p:graphicFrame>
    </p:spTree>
  </p:cSld>
  <p:clrMapOvr>
    <a:masterClrMapping/>
  </p:clrMapOvr>
  <p:transition advTm="1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 of Imports that Benefit from CARIBCAN</a:t>
            </a:r>
          </a:p>
        </p:txBody>
      </p:sp>
      <p:graphicFrame>
        <p:nvGraphicFramePr>
          <p:cNvPr id="61741" name="Group 301"/>
          <p:cNvGraphicFramePr>
            <a:graphicFrameLocks noGrp="1"/>
          </p:cNvGraphicFramePr>
          <p:nvPr/>
        </p:nvGraphicFramePr>
        <p:xfrm>
          <a:off x="1447800" y="1600200"/>
          <a:ext cx="6400800" cy="4565650"/>
        </p:xfrm>
        <a:graphic>
          <a:graphicData uri="http://schemas.openxmlformats.org/drawingml/2006/table">
            <a:tbl>
              <a:tblPr/>
              <a:tblGrid>
                <a:gridCol w="1004888"/>
                <a:gridCol w="1662112"/>
                <a:gridCol w="1679575"/>
                <a:gridCol w="2054225"/>
              </a:tblGrid>
              <a:tr h="538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Year</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Imports Under CARICAN </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($CDN millions)</a:t>
                      </a:r>
                      <a:endParaRPr kumimoji="0" lang="en-US"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Total imports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($CDN millions)</a:t>
                      </a:r>
                      <a:endParaRPr kumimoji="0" lang="en-US"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CARIBCAN Imports as of total imports (%)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114.7 </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925.8</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116.7</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862.0</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13.5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120.9</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784.1</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2003</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109.4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769.6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14.2</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2002</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152.5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705.6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21.6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2001</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111.6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764.9</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14.6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2000</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62.0</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519.0</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11.9</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1999</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64.9</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527.2</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12.3</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1998</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40.7</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547.6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1997</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22.6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531.6</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bl>
          </a:graphicData>
        </a:graphic>
      </p:graphicFrame>
    </p:spTree>
  </p:cSld>
  <p:clrMapOvr>
    <a:masterClrMapping/>
  </p:clrMapOvr>
  <p:transition advTm="1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Canada Imports from CARICOM in 2006</a:t>
            </a:r>
          </a:p>
        </p:txBody>
      </p:sp>
      <p:graphicFrame>
        <p:nvGraphicFramePr>
          <p:cNvPr id="64916" name="Group 404"/>
          <p:cNvGraphicFramePr>
            <a:graphicFrameLocks noGrp="1"/>
          </p:cNvGraphicFramePr>
          <p:nvPr/>
        </p:nvGraphicFramePr>
        <p:xfrm>
          <a:off x="1295400" y="1295400"/>
          <a:ext cx="7620000" cy="5359400"/>
        </p:xfrm>
        <a:graphic>
          <a:graphicData uri="http://schemas.openxmlformats.org/drawingml/2006/table">
            <a:tbl>
              <a:tblPr/>
              <a:tblGrid>
                <a:gridCol w="1866900"/>
                <a:gridCol w="1346200"/>
                <a:gridCol w="1344613"/>
                <a:gridCol w="1463675"/>
                <a:gridCol w="1598612"/>
              </a:tblGrid>
              <a:tr h="3333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5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500" b="1" i="0" u="none" strike="noStrike" cap="none" normalizeH="0" baseline="0" smtClean="0">
                          <a:ln>
                            <a:noFill/>
                          </a:ln>
                          <a:solidFill>
                            <a:schemeClr val="tx1"/>
                          </a:solidFill>
                          <a:effectLst/>
                          <a:latin typeface="Times New Roman" pitchFamily="18" charset="0"/>
                          <a:cs typeface="Times New Roman" pitchFamily="18" charset="0"/>
                        </a:rPr>
                        <a:t>Country</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MFN Free as % of Total Imports</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GPT Free as % of Total Imports</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CARIBCAN Free as % of Total Imports</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chemeClr val="tx1"/>
                          </a:solidFill>
                          <a:effectLst/>
                          <a:latin typeface="Times New Roman" pitchFamily="18" charset="0"/>
                          <a:cs typeface="Times New Roman" pitchFamily="18" charset="0"/>
                        </a:rPr>
                        <a:t>Total Free as % of Total Imports</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r>
              <a:tr h="190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Antigua &amp; Barbuda</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38.42</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20.08</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58.50</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Bahamas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73.25</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0.00</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20.88</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94.13</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Barbados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44.28</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30.65</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21.66</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96.59</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Belize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87.68</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2.02</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0.66</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90.36</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Dominica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31.64</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31.64</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Grenada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44.16</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29.36</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26.06</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99.58</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2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Guyana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95.8</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3.54</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0.26</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99.59</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Jamaica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94.42</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3.59</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98.06</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320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Montserrat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77.41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77.41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St. Kitts &amp; Nevis</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34</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0.11</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34.11</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Saint Lucia </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86.69</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86.69</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St. Vincent/Gren.</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79.07</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1.62</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80.68</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rgbClr val="000000"/>
                          </a:solidFill>
                          <a:effectLst/>
                          <a:latin typeface="Times New Roman" pitchFamily="18" charset="0"/>
                          <a:cs typeface="Times New Roman" pitchFamily="18" charset="0"/>
                        </a:rPr>
                        <a:t>Trinidad &amp; Tobago</a:t>
                      </a:r>
                      <a:endParaRPr kumimoji="0" lang="en-GB"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69.12</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0.05</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29.62</a:t>
                      </a:r>
                      <a:endParaRPr kumimoji="0" lang="en-US"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98.79</a:t>
                      </a:r>
                      <a:endParaRPr kumimoji="0" lang="en-US" sz="15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chemeClr val="tx1"/>
                          </a:solidFill>
                          <a:effectLst/>
                          <a:latin typeface="Times New Roman" pitchFamily="18" charset="0"/>
                        </a:rPr>
                        <a:t>Total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rPr>
                        <a:t>84.20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rPr>
                        <a:t>1.08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rPr>
                        <a:t>12.39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rPr>
                        <a:t>97.67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EDEF">
                        <a:alpha val="50000"/>
                      </a:srgbClr>
                    </a:solidFill>
                  </a:tcPr>
                </a:tc>
              </a:tr>
            </a:tbl>
          </a:graphicData>
        </a:graphic>
      </p:graphicFrame>
    </p:spTree>
  </p:cSld>
  <p:clrMapOvr>
    <a:masterClrMapping/>
  </p:clrMapOvr>
  <p:transition advTm="12000"/>
  <p:timing>
    <p:tnLst>
      <p:par>
        <p:cTn id="1" dur="indefinite" restart="never" nodeType="tmRoot"/>
      </p:par>
    </p:tnLst>
  </p:timing>
</p:sld>
</file>

<file path=ppt/theme/theme1.xml><?xml version="1.0" encoding="utf-8"?>
<a:theme xmlns:a="http://schemas.openxmlformats.org/drawingml/2006/main" name="PPP_SGLOB_TXT_Bright_Globe">
  <a:themeElements>
    <a:clrScheme name="">
      <a:dk1>
        <a:srgbClr val="003366"/>
      </a:dk1>
      <a:lt1>
        <a:srgbClr val="FFFFFF"/>
      </a:lt1>
      <a:dk2>
        <a:srgbClr val="003366"/>
      </a:dk2>
      <a:lt2>
        <a:srgbClr val="808080"/>
      </a:lt2>
      <a:accent1>
        <a:srgbClr val="BBE0E3"/>
      </a:accent1>
      <a:accent2>
        <a:srgbClr val="333399"/>
      </a:accent2>
      <a:accent3>
        <a:srgbClr val="FFFFFF"/>
      </a:accent3>
      <a:accent4>
        <a:srgbClr val="002A56"/>
      </a:accent4>
      <a:accent5>
        <a:srgbClr val="DAEDEF"/>
      </a:accent5>
      <a:accent6>
        <a:srgbClr val="2D2D8A"/>
      </a:accent6>
      <a:hlink>
        <a:srgbClr val="009999"/>
      </a:hlink>
      <a:folHlink>
        <a:srgbClr val="99CC00"/>
      </a:folHlink>
    </a:clrScheme>
    <a:fontScheme name="PPP_SGLOB_TXT_Bright_Glo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PP_SGLOB_TXT_Bright_Glob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GLOB_TXT_Bright_Glob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GLOB_TXT_Bright_Glob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GLOB_TXT_Bright_Glob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GLOB_TXT_Bright_Glob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GLOB_TXT_Bright_Glob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GLOB_TXT_Bright_Glob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GLOB_TXT_Bright_Glob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GLOB_TXT_Bright_Glob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GLOB_TXT_Bright_Glob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GLOB_TXT_Bright_Glob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GLOB_TXT_Bright_Glob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GLOB_TXT_Bright_Glob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GLOB_TXT_Bright_Glob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GLOB_TXT_Bright_Glob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GLOB_TXT_Bright_Glob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3121</TotalTime>
  <Words>1368</Words>
  <Application>Microsoft Office PowerPoint</Application>
  <PresentationFormat>On-screen Show (4:3)</PresentationFormat>
  <Paragraphs>324</Paragraphs>
  <Slides>16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Times New Roman</vt:lpstr>
      <vt:lpstr>Verdana</vt:lpstr>
      <vt:lpstr>Arial Black</vt:lpstr>
      <vt:lpstr>PPP_SGLOB_TXT_Bright_Globe</vt:lpstr>
      <vt:lpstr>Microsoft Graph Chart</vt:lpstr>
      <vt:lpstr>Making Effective Use of Trade Agreements</vt:lpstr>
      <vt:lpstr>Access to Foreign Markets</vt:lpstr>
      <vt:lpstr>Status of Agreements</vt:lpstr>
      <vt:lpstr>CARICOM Exports to FTA Partners</vt:lpstr>
      <vt:lpstr>Limited Effective Market Access</vt:lpstr>
      <vt:lpstr>Utilization Rate (%) of CBI by CARICOM</vt:lpstr>
      <vt:lpstr>2007 Utilization Rate (%) of CBI</vt:lpstr>
      <vt:lpstr>% of Imports that Benefit from CARIBCAN</vt:lpstr>
      <vt:lpstr>Canada Imports from CARICOM in 2006</vt:lpstr>
      <vt:lpstr>EC 27 Imports from CARIFORUM Countries  (€’ millions)</vt:lpstr>
      <vt:lpstr>Reasons for the Lack of Implementation</vt:lpstr>
      <vt:lpstr>Need for Implementation Mechanism </vt:lpstr>
      <vt:lpstr>Structure for Implementation</vt:lpstr>
      <vt:lpstr>Potential Winners</vt:lpstr>
      <vt:lpstr>Example of the functionality of the mechanism</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 PARTNERSHIP AGREEMENT (EPA)</dc:title>
  <dc:creator>FINZHLA</dc:creator>
  <cp:lastModifiedBy>anarod</cp:lastModifiedBy>
  <cp:revision>88</cp:revision>
  <dcterms:created xsi:type="dcterms:W3CDTF">2008-06-23T12:40:41Z</dcterms:created>
  <dcterms:modified xsi:type="dcterms:W3CDTF">2010-07-12T07:45:09Z</dcterms:modified>
</cp:coreProperties>
</file>