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15"/>
  </p:notesMasterIdLst>
  <p:handoutMasterIdLst>
    <p:handoutMasterId r:id="rId16"/>
  </p:handoutMasterIdLst>
  <p:sldIdLst>
    <p:sldId id="256" r:id="rId2"/>
    <p:sldId id="257" r:id="rId3"/>
    <p:sldId id="264" r:id="rId4"/>
    <p:sldId id="276" r:id="rId5"/>
    <p:sldId id="265" r:id="rId6"/>
    <p:sldId id="277" r:id="rId7"/>
    <p:sldId id="278" r:id="rId8"/>
    <p:sldId id="273" r:id="rId9"/>
    <p:sldId id="272" r:id="rId10"/>
    <p:sldId id="274" r:id="rId11"/>
    <p:sldId id="261" r:id="rId12"/>
    <p:sldId id="262" r:id="rId13"/>
    <p:sldId id="275" r:id="rId14"/>
  </p:sldIdLst>
  <p:sldSz cx="9144000" cy="6858000" type="screen4x3"/>
  <p:notesSz cx="6858000" cy="9144000"/>
  <p:embeddedFontLst>
    <p:embeddedFont>
      <p:font typeface="Calibri" pitchFamily="34" charset="0"/>
      <p:regular r:id="rId17"/>
      <p:bold r:id="rId18"/>
      <p:italic r:id="rId19"/>
      <p:boldItalic r:id="rId20"/>
    </p:embeddedFont>
    <p:embeddedFont>
      <p:font typeface="Constantia" pitchFamily="18" charset="0"/>
      <p:regular r:id="rId21"/>
      <p:bold r:id="rId22"/>
      <p:italic r:id="rId23"/>
      <p:boldItalic r:id="rId24"/>
    </p:embeddedFont>
    <p:embeddedFont>
      <p:font typeface="Garamond" pitchFamily="18" charset="0"/>
      <p:regular r:id="rId25"/>
      <p:bold r:id="rId26"/>
      <p:italic r:id="rId2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6ABBA2D-36B7-4DE1-B671-838722404787}" type="datetimeFigureOut">
              <a:rPr lang="en-US"/>
              <a:pPr>
                <a:defRPr/>
              </a:pPr>
              <a:t>7/13/2010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0DB4145-0E25-4223-8E13-E6573AE10001}"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3E8CDA8-0307-4AE4-BD0E-C9D08F1C46DF}" type="datetimeFigureOut">
              <a:rPr lang="en-US"/>
              <a:pPr>
                <a:defRPr/>
              </a:pPr>
              <a:t>7/13/2010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A5096F1-4FD8-4A7C-ABF4-FEBA5E549286}" type="slidenum">
              <a:rPr lang="en-US"/>
              <a:pPr>
                <a:defRPr/>
              </a:pPr>
              <a:t>‹#›</a:t>
            </a:fld>
            <a:endParaRPr 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 name="Footer Placeholder 4"/>
          <p:cNvSpPr>
            <a:spLocks noGrp="1"/>
          </p:cNvSpPr>
          <p:nvPr>
            <p:ph type="ftr" sz="quarter" idx="4"/>
          </p:nvPr>
        </p:nvSpPr>
        <p:spPr/>
        <p:txBody>
          <a:bodyPr/>
          <a:lstStyle/>
          <a:p>
            <a:pPr>
              <a:defRPr/>
            </a:pPr>
            <a:r>
              <a:rPr lang="en-US"/>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 name="Footer Placeholder 4"/>
          <p:cNvSpPr>
            <a:spLocks noGrp="1"/>
          </p:cNvSpPr>
          <p:nvPr>
            <p:ph type="ftr" sz="quarter" idx="4"/>
          </p:nvPr>
        </p:nvSpPr>
        <p:spPr/>
        <p:txBody>
          <a:bodyPr/>
          <a:lstStyle/>
          <a:p>
            <a:pPr>
              <a:defRPr/>
            </a:pPr>
            <a:r>
              <a:rPr lang="en-US"/>
              <a:t>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3886200" y="3200400"/>
            <a:ext cx="5257800" cy="990600"/>
          </a:xfrm>
        </p:spPr>
        <p:txBody>
          <a:bodyPr anchor="ctr"/>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B34D22E-C9A7-49E9-A452-82216079562C}" type="datetime1">
              <a:rPr lang="en-US"/>
              <a:pPr>
                <a:defRPr/>
              </a:pPr>
              <a:t>7/13/2010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390A57D-C624-43B3-B83D-2DEB0900BB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1F230-A469-4BD9-89F3-E8D8A5E30B86}" type="datetime1">
              <a:rPr lang="en-US"/>
              <a:pPr>
                <a:defRPr/>
              </a:pPr>
              <a:t>7/13/2010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F49BCA-AC00-42BE-901F-1F0AEB09E5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0D5BF5-2818-45BB-AF87-9A13469CFD14}" type="datetime1">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C41C1D-414C-4940-AA52-B8997EE443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0DE0B7-B728-4881-9799-69181FBC671F}" type="datetime1">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15DB68-5C95-4EFC-82DD-048F2ACFE42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6CC6E7-5288-4C61-A693-03F13A8EA239}" type="datetime1">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02E4BD-A599-4908-B82A-AFAB2B66B9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p:cNvPicPr>
            <a:picLocks noChangeAspect="1" noChangeArrowheads="1"/>
          </p:cNvPicPr>
          <p:nvPr/>
        </p:nvPicPr>
        <p:blipFill>
          <a:blip r:embed="rId2" cstate="print"/>
          <a:srcRect/>
          <a:stretch>
            <a:fillRect/>
          </a:stretch>
        </p:blipFill>
        <p:spPr bwMode="auto">
          <a:xfrm>
            <a:off x="-9525" y="-6350"/>
            <a:ext cx="9163050" cy="6870700"/>
          </a:xfrm>
          <a:prstGeom prst="rect">
            <a:avLst/>
          </a:prstGeom>
          <a:noFill/>
          <a:ln w="9525">
            <a:noFill/>
            <a:miter lim="800000"/>
            <a:headEnd/>
            <a:tailEnd/>
          </a:ln>
        </p:spPr>
      </p:pic>
      <p:sp>
        <p:nvSpPr>
          <p:cNvPr id="2" name="Vertical Title 1"/>
          <p:cNvSpPr>
            <a:spLocks noGrp="1"/>
          </p:cNvSpPr>
          <p:nvPr>
            <p:ph type="title" orient="vert"/>
          </p:nvPr>
        </p:nvSpPr>
        <p:spPr>
          <a:xfrm>
            <a:off x="7315200" y="274638"/>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5101C17-131D-470A-8F63-2EC385E7C3DB}" type="datetime1">
              <a:rPr lang="en-US"/>
              <a:pPr>
                <a:defRPr/>
              </a:pPr>
              <a:t>7/13/2010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3E6DCBC-D963-412B-9ADA-4A03944323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4" name="Rectangle 3"/>
          <p:cNvSpPr/>
          <p:nvPr/>
        </p:nvSpPr>
        <p:spPr>
          <a:xfrm>
            <a:off x="15875"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p:cNvPicPr>
            <a:picLocks noChangeAspect="1" noChangeArrowheads="1"/>
          </p:cNvPicPr>
          <p:nvPr/>
        </p:nvPicPr>
        <p:blipFill>
          <a:blip r:embed="rId2" cstate="print"/>
          <a:srcRect/>
          <a:stretch>
            <a:fillRect/>
          </a:stretch>
        </p:blipFill>
        <p:spPr bwMode="auto">
          <a:xfrm>
            <a:off x="-228600" y="-6350"/>
            <a:ext cx="9388475" cy="6870700"/>
          </a:xfrm>
          <a:prstGeom prst="rect">
            <a:avLst/>
          </a:prstGeom>
          <a:noFill/>
          <a:ln w="9525">
            <a:noFill/>
            <a:miter lim="800000"/>
            <a:headEnd/>
            <a:tailEnd/>
          </a:ln>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F41CB262-E7C8-4C99-97EF-253C76DA2FAD}" type="datetime1">
              <a:rPr lang="en-US"/>
              <a:pPr>
                <a:defRPr/>
              </a:pPr>
              <a:t>7/13/2010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82B6A1-0168-4D70-9DEF-0C9070D960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p:cNvPicPr>
            <a:picLocks noChangeAspect="1" noChangeArrowheads="1"/>
          </p:cNvPicPr>
          <p:nvPr/>
        </p:nvPicPr>
        <p:blipFill>
          <a:blip r:embed="rId2" cstate="print"/>
          <a:srcRect l="247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A6EE58C-1E09-4B97-9A3E-184C57A2E8C2}" type="datetime1">
              <a:rPr lang="en-US"/>
              <a:pPr>
                <a:defRPr/>
              </a:pPr>
              <a:t>7/13/2010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F45D5EC-8AB8-4DB8-9591-E06D8E91D2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61DFC6-5D7E-4510-B0F6-4D6222B23A66}" type="datetime1">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96CE08-943E-464A-9123-1CDDED9A09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0" descr="PPP_SGLOB_TLE_Western_Hemishpere.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369CA118-B685-4004-AC98-B5868C4C0411}" type="datetime1">
              <a:rPr lang="en-US"/>
              <a:pPr>
                <a:defRPr/>
              </a:pPr>
              <a:t>7/13/2010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AE77E2B-BA19-4540-9C81-5199AFA028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D5E474-2038-4D04-8627-403983696DBC}" type="datetime1">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488B20-0D8F-454F-B74D-51D21F0FED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DA18C0-A569-408D-8E74-3A2BAECEC10E}" type="datetime1">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134DBF-A39D-4E98-A760-932DA451F8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F79AF3-EB51-4D59-9698-AA9285CEAF4C}" type="datetime1">
              <a:rPr lang="en-US"/>
              <a:pPr>
                <a:defRPr/>
              </a:pPr>
              <a:t>7/13/2010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0BB258-90C1-491B-B0E9-376DB4ED6D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195FFC-59D7-46FC-95A4-E09DC2AF8B64}" type="datetime1">
              <a:rPr lang="en-US"/>
              <a:pPr>
                <a:defRPr/>
              </a:pPr>
              <a:t>7/13/2010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03693D-BE0F-4DA8-A771-616EE38EA1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7" name="Picture 8" descr="Microsoft_2007__TXT_02.png"/>
          <p:cNvPicPr>
            <a:picLocks noChangeAspect="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692F91-63BD-48FB-A5A0-C9E6A0AD29F6}" type="datetime1">
              <a:rPr lang="en-US"/>
              <a:pPr>
                <a:defRPr/>
              </a:pPr>
              <a:t>7/13/2010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3EDD9C4-A34F-49A1-9171-36DC57FF30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0" r:id="rId4"/>
    <p:sldLayoutId id="2147483844" r:id="rId5"/>
    <p:sldLayoutId id="2147483839" r:id="rId6"/>
    <p:sldLayoutId id="2147483838" r:id="rId7"/>
    <p:sldLayoutId id="2147483837" r:id="rId8"/>
    <p:sldLayoutId id="2147483836" r:id="rId9"/>
    <p:sldLayoutId id="2147483835" r:id="rId10"/>
    <p:sldLayoutId id="2147483834" r:id="rId11"/>
    <p:sldLayoutId id="2147483833" r:id="rId12"/>
    <p:sldLayoutId id="2147483832" r:id="rId13"/>
    <p:sldLayoutId id="2147483845" r:id="rId14"/>
  </p:sldLayoutIdLst>
  <p:hf sldNum="0" hdr="0" dt="0"/>
  <p:txStyles>
    <p:titleStyle>
      <a:lvl1pPr algn="ctr" rtl="0" eaLnBrk="0" fontAlgn="base" hangingPunct="0">
        <a:spcBef>
          <a:spcPct val="0"/>
        </a:spcBef>
        <a:spcAft>
          <a:spcPct val="0"/>
        </a:spcAft>
        <a:defRPr lang="en-US" sz="4400" b="1" kern="120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a:lvl2pPr algn="ctr" rtl="0" eaLnBrk="0" fontAlgn="base" hangingPunct="0">
        <a:spcBef>
          <a:spcPct val="0"/>
        </a:spcBef>
        <a:spcAft>
          <a:spcPct val="0"/>
        </a:spcAft>
        <a:defRPr sz="4400" b="1">
          <a:solidFill>
            <a:schemeClr val="bg1"/>
          </a:solidFill>
          <a:latin typeface="Calibri" pitchFamily="34" charset="0"/>
        </a:defRPr>
      </a:lvl2pPr>
      <a:lvl3pPr algn="ctr" rtl="0" eaLnBrk="0" fontAlgn="base" hangingPunct="0">
        <a:spcBef>
          <a:spcPct val="0"/>
        </a:spcBef>
        <a:spcAft>
          <a:spcPct val="0"/>
        </a:spcAft>
        <a:defRPr sz="4400" b="1">
          <a:solidFill>
            <a:schemeClr val="bg1"/>
          </a:solidFill>
          <a:latin typeface="Calibri" pitchFamily="34" charset="0"/>
        </a:defRPr>
      </a:lvl3pPr>
      <a:lvl4pPr algn="ctr" rtl="0" eaLnBrk="0" fontAlgn="base" hangingPunct="0">
        <a:spcBef>
          <a:spcPct val="0"/>
        </a:spcBef>
        <a:spcAft>
          <a:spcPct val="0"/>
        </a:spcAft>
        <a:defRPr sz="4400" b="1">
          <a:solidFill>
            <a:schemeClr val="bg1"/>
          </a:solidFill>
          <a:latin typeface="Calibri" pitchFamily="34" charset="0"/>
        </a:defRPr>
      </a:lvl4pPr>
      <a:lvl5pPr algn="ctr" rtl="0" eaLnBrk="0" fontAlgn="base" hangingPunct="0">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229600" cy="1371600"/>
          </a:xfrm>
        </p:spPr>
        <p:txBody>
          <a:bodyPr>
            <a:normAutofit fontScale="90000"/>
          </a:bodyPr>
          <a:lstStyle/>
          <a:p>
            <a:pPr eaLnBrk="1" fontAlgn="auto" hangingPunct="1">
              <a:spcAft>
                <a:spcPts val="0"/>
              </a:spcAft>
              <a:defRPr/>
            </a:pPr>
            <a:r>
              <a:rPr smtClean="0"/>
              <a:t>	REGIONAL POLICY DIALOGUE</a:t>
            </a:r>
            <a:br>
              <a:rPr smtClean="0"/>
            </a:br>
            <a:r>
              <a:rPr smtClean="0"/>
              <a:t/>
            </a:r>
            <a:br>
              <a:rPr smtClean="0"/>
            </a:br>
            <a:r>
              <a:rPr smtClean="0"/>
              <a:t> CARIBBEAN SUB-REGIONAL MEETING</a:t>
            </a:r>
            <a:br>
              <a:rPr smtClean="0"/>
            </a:br>
            <a:r>
              <a:rPr smtClean="0"/>
              <a:t>	</a:t>
            </a:r>
            <a:br>
              <a:rPr smtClean="0"/>
            </a:br>
            <a:r>
              <a:rPr smtClean="0"/>
              <a:t>                  AID for TRADE </a:t>
            </a:r>
            <a:endParaRPr dirty="0"/>
          </a:p>
        </p:txBody>
      </p:sp>
      <p:sp>
        <p:nvSpPr>
          <p:cNvPr id="3" name="Subtitle 2"/>
          <p:cNvSpPr>
            <a:spLocks noGrp="1"/>
          </p:cNvSpPr>
          <p:nvPr>
            <p:ph type="subTitle" idx="1"/>
          </p:nvPr>
        </p:nvSpPr>
        <p:spPr>
          <a:xfrm>
            <a:off x="3657600" y="5181600"/>
            <a:ext cx="6248400" cy="1828800"/>
          </a:xfrm>
        </p:spPr>
        <p:txBody>
          <a:bodyPr rtlCol="0">
            <a:normAutofit/>
          </a:bodyPr>
          <a:lstStyle/>
          <a:p>
            <a:pPr eaLnBrk="1" fontAlgn="auto" hangingPunct="1">
              <a:spcAft>
                <a:spcPts val="0"/>
              </a:spcAft>
              <a:defRPr/>
            </a:pPr>
            <a:endParaRPr lang="en-US" sz="2400" dirty="0" smtClean="0"/>
          </a:p>
          <a:p>
            <a:pPr eaLnBrk="1" fontAlgn="auto" hangingPunct="1">
              <a:spcAft>
                <a:spcPts val="0"/>
              </a:spcAft>
              <a:defRPr/>
            </a:pPr>
            <a:r>
              <a:rPr lang="en-US" sz="2400" dirty="0" smtClean="0"/>
              <a:t>Koosiram Conhye</a:t>
            </a:r>
          </a:p>
          <a:p>
            <a:pPr eaLnBrk="1" fontAlgn="auto" hangingPunct="1">
              <a:spcAft>
                <a:spcPts val="0"/>
              </a:spcAft>
              <a:defRPr/>
            </a:pPr>
            <a:r>
              <a:rPr lang="en-US" sz="2400" dirty="0" smtClean="0"/>
              <a:t>Principal Assistant  Secretary</a:t>
            </a:r>
          </a:p>
          <a:p>
            <a:pPr eaLnBrk="1" fontAlgn="auto" hangingPunct="1">
              <a:spcAft>
                <a:spcPts val="0"/>
              </a:spcAft>
              <a:defRPr/>
            </a:pPr>
            <a:r>
              <a:rPr lang="en-US" sz="2400" dirty="0" smtClean="0"/>
              <a:t>11 December 2008</a:t>
            </a:r>
          </a:p>
          <a:p>
            <a:pPr eaLnBrk="1" fontAlgn="auto" hangingPunct="1">
              <a:spcAft>
                <a:spcPts val="0"/>
              </a:spcAft>
              <a:defRPr/>
            </a:pPr>
            <a:endParaRPr lang="en-US" sz="2400" dirty="0" smtClean="0"/>
          </a:p>
          <a:p>
            <a:pPr eaLnBrk="1" fontAlgn="auto" hangingPunct="1">
              <a:spcAft>
                <a:spcPts val="0"/>
              </a:spcAft>
              <a:defRPr/>
            </a:pPr>
            <a:endParaRPr lang="en-US" sz="2400" dirty="0"/>
          </a:p>
        </p:txBody>
      </p:sp>
      <p:grpSp>
        <p:nvGrpSpPr>
          <p:cNvPr id="7172" name="Group 6"/>
          <p:cNvGrpSpPr>
            <a:grpSpLocks/>
          </p:cNvGrpSpPr>
          <p:nvPr/>
        </p:nvGrpSpPr>
        <p:grpSpPr bwMode="auto">
          <a:xfrm>
            <a:off x="0" y="5926138"/>
            <a:ext cx="3352800" cy="931862"/>
            <a:chOff x="3733800" y="5562600"/>
            <a:chExt cx="3352800" cy="932021"/>
          </a:xfrm>
        </p:grpSpPr>
        <p:pic>
          <p:nvPicPr>
            <p:cNvPr id="7174" name="Picture 11" descr="logo.png"/>
            <p:cNvPicPr>
              <a:picLocks noChangeAspect="1"/>
            </p:cNvPicPr>
            <p:nvPr/>
          </p:nvPicPr>
          <p:blipFill>
            <a:blip r:embed="rId3" cstate="print"/>
            <a:srcRect/>
            <a:stretch>
              <a:fillRect/>
            </a:stretch>
          </p:blipFill>
          <p:spPr bwMode="auto">
            <a:xfrm>
              <a:off x="4648200" y="5562600"/>
              <a:ext cx="990716" cy="755686"/>
            </a:xfrm>
            <a:prstGeom prst="rect">
              <a:avLst/>
            </a:prstGeom>
            <a:noFill/>
            <a:ln w="9525">
              <a:noFill/>
              <a:miter lim="800000"/>
              <a:headEnd/>
              <a:tailEnd/>
            </a:ln>
          </p:spPr>
        </p:pic>
        <p:sp>
          <p:nvSpPr>
            <p:cNvPr id="7175"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
        <p:nvSpPr>
          <p:cNvPr id="9" name="Footer Placeholder 8"/>
          <p:cNvSpPr>
            <a:spLocks noGrp="1"/>
          </p:cNvSpPr>
          <p:nvPr>
            <p:ph type="ftr" sz="quarter" idx="11"/>
          </p:nvPr>
        </p:nvSpPr>
        <p:spPr>
          <a:xfrm>
            <a:off x="6248400" y="6492875"/>
            <a:ext cx="2895600" cy="365125"/>
          </a:xfrm>
        </p:spPr>
        <p:txBody>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dirty="0" smtClean="0"/>
              <a:t>Mauritius International Rankings</a:t>
            </a:r>
          </a:p>
        </p:txBody>
      </p:sp>
      <p:pic>
        <p:nvPicPr>
          <p:cNvPr id="16387" name="Content Placeholder 3" descr="Picture3.png"/>
          <p:cNvPicPr>
            <a:picLocks noGrp="1" noChangeAspect="1"/>
          </p:cNvPicPr>
          <p:nvPr>
            <p:ph idx="1"/>
          </p:nvPr>
        </p:nvPicPr>
        <p:blipFill>
          <a:blip r:embed="rId2" cstate="print"/>
          <a:srcRect/>
          <a:stretch>
            <a:fillRect/>
          </a:stretch>
        </p:blipFill>
        <p:spPr>
          <a:xfrm>
            <a:off x="304800" y="1600200"/>
            <a:ext cx="8382000" cy="2390775"/>
          </a:xfrm>
        </p:spPr>
      </p:pic>
      <p:pic>
        <p:nvPicPr>
          <p:cNvPr id="16388" name="Picture 4" descr="Picture4.jpg"/>
          <p:cNvPicPr>
            <a:picLocks noChangeAspect="1"/>
          </p:cNvPicPr>
          <p:nvPr/>
        </p:nvPicPr>
        <p:blipFill>
          <a:blip r:embed="rId3" cstate="print"/>
          <a:srcRect/>
          <a:stretch>
            <a:fillRect/>
          </a:stretch>
        </p:blipFill>
        <p:spPr bwMode="auto">
          <a:xfrm>
            <a:off x="0" y="4710113"/>
            <a:ext cx="3228975" cy="2147887"/>
          </a:xfrm>
          <a:prstGeom prst="rect">
            <a:avLst/>
          </a:prstGeom>
          <a:noFill/>
          <a:ln w="9525">
            <a:noFill/>
            <a:miter lim="800000"/>
            <a:headEnd/>
            <a:tailEnd/>
          </a:ln>
        </p:spPr>
      </p:pic>
      <p:pic>
        <p:nvPicPr>
          <p:cNvPr id="16389" name="Picture 5" descr="Picture5.jpg"/>
          <p:cNvPicPr>
            <a:picLocks noChangeAspect="1"/>
          </p:cNvPicPr>
          <p:nvPr/>
        </p:nvPicPr>
        <p:blipFill>
          <a:blip r:embed="rId4" cstate="print"/>
          <a:srcRect/>
          <a:stretch>
            <a:fillRect/>
          </a:stretch>
        </p:blipFill>
        <p:spPr bwMode="auto">
          <a:xfrm>
            <a:off x="6105525" y="4675188"/>
            <a:ext cx="3038475" cy="2182812"/>
          </a:xfrm>
          <a:prstGeom prst="rect">
            <a:avLst/>
          </a:prstGeom>
          <a:noFill/>
          <a:ln w="9525">
            <a:noFill/>
            <a:miter lim="800000"/>
            <a:headEnd/>
            <a:tailEnd/>
          </a:ln>
        </p:spPr>
      </p:pic>
      <p:sp>
        <p:nvSpPr>
          <p:cNvPr id="16390" name="Rectangle 38"/>
          <p:cNvSpPr>
            <a:spLocks noChangeArrowheads="1"/>
          </p:cNvSpPr>
          <p:nvPr/>
        </p:nvSpPr>
        <p:spPr bwMode="auto">
          <a:xfrm>
            <a:off x="3213100" y="4724400"/>
            <a:ext cx="2868613" cy="981075"/>
          </a:xfrm>
          <a:prstGeom prst="rect">
            <a:avLst/>
          </a:prstGeom>
          <a:noFill/>
          <a:ln w="12700" algn="ctr">
            <a:noFill/>
            <a:miter lim="800000"/>
            <a:headEnd/>
            <a:tailEnd/>
          </a:ln>
        </p:spPr>
        <p:txBody>
          <a:bodyPr wrap="none" lIns="90488" tIns="44450" rIns="90488" bIns="44450">
            <a:spAutoFit/>
          </a:bodyPr>
          <a:lstStyle/>
          <a:p>
            <a:pPr eaLnBrk="0" hangingPunct="0">
              <a:spcBef>
                <a:spcPct val="20000"/>
              </a:spcBef>
              <a:buClr>
                <a:schemeClr val="accent2"/>
              </a:buClr>
              <a:buFont typeface="Monotype Sorts" charset="2"/>
              <a:buNone/>
              <a:tabLst>
                <a:tab pos="347663" algn="l"/>
              </a:tabLst>
            </a:pPr>
            <a:r>
              <a:rPr lang="en-US" sz="2000" b="1" i="1">
                <a:solidFill>
                  <a:srgbClr val="003366"/>
                </a:solidFill>
                <a:latin typeface="Garamond" pitchFamily="18" charset="0"/>
              </a:rPr>
              <a:t>1st in Sub-Saharan Africa</a:t>
            </a:r>
          </a:p>
          <a:p>
            <a:pPr marL="347663" lvl="1" indent="-173038" eaLnBrk="0" hangingPunct="0">
              <a:spcBef>
                <a:spcPct val="20000"/>
              </a:spcBef>
              <a:buClr>
                <a:schemeClr val="accent2"/>
              </a:buClr>
              <a:buFont typeface="Wingdings" pitchFamily="2" charset="2"/>
              <a:buChar char="§"/>
              <a:tabLst>
                <a:tab pos="347663" algn="l"/>
              </a:tabLst>
            </a:pPr>
            <a:r>
              <a:rPr lang="en-US" sz="1600" i="1">
                <a:solidFill>
                  <a:srgbClr val="003366"/>
                </a:solidFill>
                <a:latin typeface="Garamond" pitchFamily="18" charset="0"/>
              </a:rPr>
              <a:t>WB Doing Business 2009</a:t>
            </a:r>
          </a:p>
          <a:p>
            <a:pPr marL="347663" lvl="1" indent="-173038" eaLnBrk="0" hangingPunct="0">
              <a:spcBef>
                <a:spcPct val="20000"/>
              </a:spcBef>
              <a:buClr>
                <a:schemeClr val="accent2"/>
              </a:buClr>
              <a:buFont typeface="Wingdings" pitchFamily="2" charset="2"/>
              <a:buChar char="§"/>
              <a:tabLst>
                <a:tab pos="347663" algn="l"/>
              </a:tabLst>
            </a:pPr>
            <a:r>
              <a:rPr lang="en-US" sz="1600" i="1">
                <a:solidFill>
                  <a:srgbClr val="003366"/>
                </a:solidFill>
                <a:latin typeface="Garamond" pitchFamily="18" charset="0"/>
              </a:rPr>
              <a:t>Index of Economic Freedom 2007</a:t>
            </a:r>
          </a:p>
        </p:txBody>
      </p:sp>
      <p:sp>
        <p:nvSpPr>
          <p:cNvPr id="7" name="Footer Placeholder 6"/>
          <p:cNvSpPr>
            <a:spLocks noGrp="1"/>
          </p:cNvSpPr>
          <p:nvPr>
            <p:ph type="ftr" sz="quarter" idx="11"/>
          </p:nvPr>
        </p:nvSpPr>
        <p:spPr>
          <a:xfrm>
            <a:off x="3657600" y="6492875"/>
            <a:ext cx="2133600" cy="365125"/>
          </a:xfrm>
        </p:spPr>
        <p:txBody>
          <a:bodyPr/>
          <a:lstStyle/>
          <a:p>
            <a:pPr>
              <a:defRPr/>
            </a:pPr>
            <a:r>
              <a:rPr lang="en-US" dirty="0" smtClean="0">
                <a:solidFill>
                  <a:schemeClr val="tx1"/>
                </a:solidFill>
              </a:rPr>
              <a:t>9</a:t>
            </a:r>
            <a:endParaRPr lang="en-US" dirty="0">
              <a:solidFill>
                <a:schemeClr val="tx1"/>
              </a:solidFill>
            </a:endParaRPr>
          </a:p>
        </p:txBody>
      </p:sp>
      <p:grpSp>
        <p:nvGrpSpPr>
          <p:cNvPr id="16392" name="Group 6"/>
          <p:cNvGrpSpPr>
            <a:grpSpLocks/>
          </p:cNvGrpSpPr>
          <p:nvPr/>
        </p:nvGrpSpPr>
        <p:grpSpPr bwMode="auto">
          <a:xfrm>
            <a:off x="3124200" y="5715000"/>
            <a:ext cx="3200400" cy="1066800"/>
            <a:chOff x="3733800" y="5562600"/>
            <a:chExt cx="3352800" cy="932021"/>
          </a:xfrm>
        </p:grpSpPr>
        <p:pic>
          <p:nvPicPr>
            <p:cNvPr id="16393" name="Picture 11" descr="logo.png"/>
            <p:cNvPicPr>
              <a:picLocks noChangeAspect="1"/>
            </p:cNvPicPr>
            <p:nvPr/>
          </p:nvPicPr>
          <p:blipFill>
            <a:blip r:embed="rId5" cstate="print"/>
            <a:srcRect/>
            <a:stretch>
              <a:fillRect/>
            </a:stretch>
          </p:blipFill>
          <p:spPr bwMode="auto">
            <a:xfrm>
              <a:off x="4648200" y="5562600"/>
              <a:ext cx="990716" cy="755686"/>
            </a:xfrm>
            <a:prstGeom prst="rect">
              <a:avLst/>
            </a:prstGeom>
            <a:noFill/>
            <a:ln w="9525">
              <a:noFill/>
              <a:miter lim="800000"/>
              <a:headEnd/>
              <a:tailEnd/>
            </a:ln>
          </p:spPr>
        </p:pic>
        <p:sp>
          <p:nvSpPr>
            <p:cNvPr id="16394"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ppt_x"/>
                                          </p:val>
                                        </p:tav>
                                        <p:tav tm="100000">
                                          <p:val>
                                            <p:strVal val="#ppt_x"/>
                                          </p:val>
                                        </p:tav>
                                      </p:tavLst>
                                    </p:anim>
                                    <p:anim calcmode="lin" valueType="num">
                                      <p:cBhvr additive="base">
                                        <p:cTn id="14"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gtEl>
                                        <p:attrNameLst>
                                          <p:attrName>style.visibility</p:attrName>
                                        </p:attrNameLst>
                                      </p:cBhvr>
                                      <p:to>
                                        <p:strVal val="visible"/>
                                      </p:to>
                                    </p:set>
                                    <p:anim calcmode="lin" valueType="num">
                                      <p:cBhvr additive="base">
                                        <p:cTn id="19" dur="500" fill="hold"/>
                                        <p:tgtEl>
                                          <p:spTgt spid="16388"/>
                                        </p:tgtEl>
                                        <p:attrNameLst>
                                          <p:attrName>ppt_x</p:attrName>
                                        </p:attrNameLst>
                                      </p:cBhvr>
                                      <p:tavLst>
                                        <p:tav tm="0">
                                          <p:val>
                                            <p:strVal val="#ppt_x"/>
                                          </p:val>
                                        </p:tav>
                                        <p:tav tm="100000">
                                          <p:val>
                                            <p:strVal val="#ppt_x"/>
                                          </p:val>
                                        </p:tav>
                                      </p:tavLst>
                                    </p:anim>
                                    <p:anim calcmode="lin" valueType="num">
                                      <p:cBhvr additive="base">
                                        <p:cTn id="20"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0">
                                            <p:txEl>
                                              <p:pRg st="0" end="0"/>
                                            </p:txEl>
                                          </p:spTgt>
                                        </p:tgtEl>
                                        <p:attrNameLst>
                                          <p:attrName>style.visibility</p:attrName>
                                        </p:attrNameLst>
                                      </p:cBhvr>
                                      <p:to>
                                        <p:strVal val="visible"/>
                                      </p:to>
                                    </p:set>
                                    <p:anim calcmode="lin" valueType="num">
                                      <p:cBhvr additive="base">
                                        <p:cTn id="25" dur="500" fill="hold"/>
                                        <p:tgtEl>
                                          <p:spTgt spid="1639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9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90">
                                            <p:txEl>
                                              <p:pRg st="1" end="1"/>
                                            </p:txEl>
                                          </p:spTgt>
                                        </p:tgtEl>
                                        <p:attrNameLst>
                                          <p:attrName>style.visibility</p:attrName>
                                        </p:attrNameLst>
                                      </p:cBhvr>
                                      <p:to>
                                        <p:strVal val="visible"/>
                                      </p:to>
                                    </p:set>
                                    <p:anim calcmode="lin" valueType="num">
                                      <p:cBhvr additive="base">
                                        <p:cTn id="29" dur="500" fill="hold"/>
                                        <p:tgtEl>
                                          <p:spTgt spid="1639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90">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390">
                                            <p:txEl>
                                              <p:pRg st="2" end="2"/>
                                            </p:txEl>
                                          </p:spTgt>
                                        </p:tgtEl>
                                        <p:attrNameLst>
                                          <p:attrName>style.visibility</p:attrName>
                                        </p:attrNameLst>
                                      </p:cBhvr>
                                      <p:to>
                                        <p:strVal val="visible"/>
                                      </p:to>
                                    </p:set>
                                    <p:anim calcmode="lin" valueType="num">
                                      <p:cBhvr additive="base">
                                        <p:cTn id="33" dur="50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389"/>
                                        </p:tgtEl>
                                        <p:attrNameLst>
                                          <p:attrName>style.visibility</p:attrName>
                                        </p:attrNameLst>
                                      </p:cBhvr>
                                      <p:to>
                                        <p:strVal val="visible"/>
                                      </p:to>
                                    </p:set>
                                    <p:anim calcmode="lin" valueType="num">
                                      <p:cBhvr additive="base">
                                        <p:cTn id="39" dur="500" fill="hold"/>
                                        <p:tgtEl>
                                          <p:spTgt spid="16389"/>
                                        </p:tgtEl>
                                        <p:attrNameLst>
                                          <p:attrName>ppt_x</p:attrName>
                                        </p:attrNameLst>
                                      </p:cBhvr>
                                      <p:tavLst>
                                        <p:tav tm="0">
                                          <p:val>
                                            <p:strVal val="#ppt_x"/>
                                          </p:val>
                                        </p:tav>
                                        <p:tav tm="100000">
                                          <p:val>
                                            <p:strVal val="#ppt_x"/>
                                          </p:val>
                                        </p:tav>
                                      </p:tavLst>
                                    </p:anim>
                                    <p:anim calcmode="lin" valueType="num">
                                      <p:cBhvr additive="base">
                                        <p:cTn id="4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9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001000" cy="1143000"/>
          </a:xfrm>
        </p:spPr>
        <p:txBody>
          <a:bodyPr>
            <a:normAutofit fontScale="90000"/>
          </a:bodyPr>
          <a:lstStyle/>
          <a:p>
            <a:pPr eaLnBrk="1" fontAlgn="auto" hangingPunct="1">
              <a:spcAft>
                <a:spcPts val="0"/>
              </a:spcAft>
              <a:defRPr/>
            </a:pPr>
            <a:r>
              <a:t>AID FOR TRADE -  SOME PROPOSALS</a:t>
            </a:r>
            <a:endParaRPr dirty="0"/>
          </a:p>
        </p:txBody>
      </p:sp>
      <p:sp>
        <p:nvSpPr>
          <p:cNvPr id="21507" name="Content Placeholder 2"/>
          <p:cNvSpPr>
            <a:spLocks noGrp="1"/>
          </p:cNvSpPr>
          <p:nvPr>
            <p:ph idx="1"/>
          </p:nvPr>
        </p:nvSpPr>
        <p:spPr>
          <a:xfrm>
            <a:off x="457200" y="1676400"/>
            <a:ext cx="8229600" cy="4297363"/>
          </a:xfrm>
        </p:spPr>
        <p:txBody>
          <a:bodyPr/>
          <a:lstStyle/>
          <a:p>
            <a:pPr algn="just" eaLnBrk="1" hangingPunct="1">
              <a:buFont typeface="Arial" charset="0"/>
              <a:buChar char="•"/>
              <a:defRPr/>
            </a:pPr>
            <a:r>
              <a:rPr lang="en-US" sz="2000" u="dbl" dirty="0" smtClean="0"/>
              <a:t>Commitment</a:t>
            </a:r>
            <a:r>
              <a:rPr lang="en-US" sz="2000" dirty="0" smtClean="0"/>
              <a:t> –The donor community who must commit appropriate financing on a multi-year basis that is firmly predictable, for each of the main sub-regions and for each country. </a:t>
            </a:r>
          </a:p>
          <a:p>
            <a:pPr algn="just" eaLnBrk="1" hangingPunct="1">
              <a:buFont typeface="Arial" charset="0"/>
              <a:buChar char="•"/>
              <a:defRPr/>
            </a:pPr>
            <a:r>
              <a:rPr lang="en-US" sz="2000" u="dbl" dirty="0" smtClean="0"/>
              <a:t>Identification and prioritization- </a:t>
            </a:r>
            <a:r>
              <a:rPr lang="en-US" sz="2000" dirty="0" smtClean="0"/>
              <a:t>Beneficiaries have the responsibilities to identify and prioritize their trade-related programs/projects.  </a:t>
            </a:r>
          </a:p>
          <a:p>
            <a:pPr algn="just" eaLnBrk="1" hangingPunct="1">
              <a:buFont typeface="Arial" charset="0"/>
              <a:buChar char="•"/>
              <a:defRPr/>
            </a:pPr>
            <a:r>
              <a:rPr lang="en-US" sz="2000" u="dbl" dirty="0" smtClean="0"/>
              <a:t>Private Sector Initiative </a:t>
            </a:r>
            <a:r>
              <a:rPr lang="en-US" sz="2000" dirty="0" smtClean="0"/>
              <a:t>-Liberalization and private sector development are complementary . The participation of the private sector in developing national programs/projects should be encouraged.</a:t>
            </a:r>
          </a:p>
          <a:p>
            <a:pPr algn="just" eaLnBrk="1" hangingPunct="1">
              <a:buFont typeface="Arial" charset="0"/>
              <a:buChar char="•"/>
              <a:defRPr/>
            </a:pPr>
            <a:r>
              <a:rPr lang="en-US" sz="2000" u="dbl" dirty="0" smtClean="0"/>
              <a:t>Cross Border Initiative </a:t>
            </a:r>
            <a:r>
              <a:rPr lang="en-US" sz="2000" dirty="0" smtClean="0"/>
              <a:t>-support for regional and sub-regional and cross-border trade-related programmes and projects. </a:t>
            </a:r>
          </a:p>
          <a:p>
            <a:pPr algn="just" eaLnBrk="1" hangingPunct="1">
              <a:buFont typeface="Arial" charset="0"/>
              <a:buChar char="•"/>
              <a:defRPr/>
            </a:pPr>
            <a:r>
              <a:rPr lang="en-US" sz="2000" u="dbl" dirty="0" smtClean="0"/>
              <a:t>Infrastructure v/s capacity building</a:t>
            </a:r>
            <a:r>
              <a:rPr lang="en-US" sz="2000" dirty="0" smtClean="0"/>
              <a:t>-Emphasis should equally be laid on  policy/regulation or capacity building rather than only on infrastructure and adjustment.</a:t>
            </a:r>
          </a:p>
        </p:txBody>
      </p:sp>
      <p:sp>
        <p:nvSpPr>
          <p:cNvPr id="4" name="Footer Placeholder 3"/>
          <p:cNvSpPr>
            <a:spLocks noGrp="1"/>
          </p:cNvSpPr>
          <p:nvPr>
            <p:ph type="ftr" sz="quarter" idx="11"/>
          </p:nvPr>
        </p:nvSpPr>
        <p:spPr>
          <a:xfrm>
            <a:off x="2819400" y="6492875"/>
            <a:ext cx="2895600" cy="365125"/>
          </a:xfrm>
        </p:spPr>
        <p:txBody>
          <a:bodyPr/>
          <a:lstStyle/>
          <a:p>
            <a:pPr>
              <a:defRPr/>
            </a:pPr>
            <a:r>
              <a:rPr lang="en-US" dirty="0" smtClean="0">
                <a:solidFill>
                  <a:schemeClr val="tx1"/>
                </a:solidFill>
              </a:rPr>
              <a:t>10</a:t>
            </a:r>
          </a:p>
        </p:txBody>
      </p:sp>
      <p:grpSp>
        <p:nvGrpSpPr>
          <p:cNvPr id="17413" name="Group 6"/>
          <p:cNvGrpSpPr>
            <a:grpSpLocks/>
          </p:cNvGrpSpPr>
          <p:nvPr/>
        </p:nvGrpSpPr>
        <p:grpSpPr bwMode="auto">
          <a:xfrm>
            <a:off x="5715000" y="5849938"/>
            <a:ext cx="3352800" cy="931862"/>
            <a:chOff x="3733800" y="5562600"/>
            <a:chExt cx="3352800" cy="932021"/>
          </a:xfrm>
        </p:grpSpPr>
        <p:pic>
          <p:nvPicPr>
            <p:cNvPr id="17414"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17415"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additive="base">
                                        <p:cTn id="19"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calcmode="lin" valueType="num">
                                      <p:cBhvr additive="base">
                                        <p:cTn id="2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 calcmode="lin" valueType="num">
                                      <p:cBhvr additive="base">
                                        <p:cTn id="3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 calcmode="lin" valueType="num">
                                      <p:cBhvr additive="base">
                                        <p:cTn id="3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smtClean="0"/>
              <a:t>MAURITIUS EXPERIENCE-LESSONS</a:t>
            </a:r>
            <a:endParaRPr dirty="0"/>
          </a:p>
        </p:txBody>
      </p:sp>
      <p:sp>
        <p:nvSpPr>
          <p:cNvPr id="3" name="Content Placeholder 2"/>
          <p:cNvSpPr>
            <a:spLocks noGrp="1"/>
          </p:cNvSpPr>
          <p:nvPr>
            <p:ph idx="1"/>
          </p:nvPr>
        </p:nvSpPr>
        <p:spPr>
          <a:xfrm>
            <a:off x="457200" y="1143000"/>
            <a:ext cx="8458200" cy="4876800"/>
          </a:xfrm>
        </p:spPr>
        <p:txBody>
          <a:bodyPr rtlCol="0">
            <a:normAutofit fontScale="70000" lnSpcReduction="20000"/>
          </a:bodyPr>
          <a:lstStyle/>
          <a:p>
            <a:pPr algn="just" eaLnBrk="1" fontAlgn="auto" hangingPunct="1">
              <a:spcAft>
                <a:spcPts val="0"/>
              </a:spcAft>
              <a:defRPr/>
            </a:pPr>
            <a:endParaRPr lang="en-US" sz="2400" dirty="0" smtClean="0"/>
          </a:p>
          <a:p>
            <a:pPr algn="just" eaLnBrk="1" fontAlgn="auto" hangingPunct="1">
              <a:spcAft>
                <a:spcPts val="0"/>
              </a:spcAft>
              <a:defRPr/>
            </a:pPr>
            <a:endParaRPr lang="en-US" sz="2400" dirty="0" smtClean="0"/>
          </a:p>
          <a:p>
            <a:pPr algn="just" eaLnBrk="1" fontAlgn="auto" hangingPunct="1">
              <a:spcAft>
                <a:spcPts val="0"/>
              </a:spcAft>
              <a:defRPr/>
            </a:pPr>
            <a:r>
              <a:rPr lang="en-US" sz="2400" u="dbl" dirty="0" smtClean="0"/>
              <a:t>Vision</a:t>
            </a:r>
            <a:r>
              <a:rPr lang="en-US" sz="2400" dirty="0" smtClean="0"/>
              <a:t>—Reforms  require clear vision and strong leadership</a:t>
            </a:r>
          </a:p>
          <a:p>
            <a:pPr algn="just" eaLnBrk="1" fontAlgn="auto" hangingPunct="1">
              <a:spcAft>
                <a:spcPts val="0"/>
              </a:spcAft>
              <a:defRPr/>
            </a:pPr>
            <a:r>
              <a:rPr lang="en-US" sz="2400" u="dbl" dirty="0" smtClean="0"/>
              <a:t>Go global</a:t>
            </a:r>
            <a:r>
              <a:rPr lang="en-US" sz="2400" dirty="0" smtClean="0"/>
              <a:t>- Liberalization and integration into the global economy is the key towards achieving high and sustainable rates of growth. </a:t>
            </a:r>
          </a:p>
          <a:p>
            <a:pPr algn="just" eaLnBrk="1" fontAlgn="auto" hangingPunct="1">
              <a:spcAft>
                <a:spcPts val="0"/>
              </a:spcAft>
              <a:defRPr/>
            </a:pPr>
            <a:r>
              <a:rPr lang="en-US" sz="2400" u="dbl" dirty="0" smtClean="0"/>
              <a:t>One market</a:t>
            </a:r>
            <a:r>
              <a:rPr lang="en-US" sz="2400" dirty="0" smtClean="0"/>
              <a:t>- Liberalization should embrace both domestic and export markets. Globalization knows no barriers</a:t>
            </a:r>
          </a:p>
          <a:p>
            <a:pPr algn="just" eaLnBrk="1" fontAlgn="auto" hangingPunct="1">
              <a:spcAft>
                <a:spcPts val="0"/>
              </a:spcAft>
              <a:defRPr/>
            </a:pPr>
            <a:r>
              <a:rPr lang="en-US" sz="2400" u="dbl" dirty="0" smtClean="0"/>
              <a:t>Macroeconomic stability </a:t>
            </a:r>
            <a:r>
              <a:rPr lang="en-US" sz="2400" dirty="0" smtClean="0"/>
              <a:t>-Restoring and sustaining macroeconomic stability is essential for a successful implementation of the overall reform program</a:t>
            </a:r>
          </a:p>
          <a:p>
            <a:pPr algn="just" eaLnBrk="1" fontAlgn="auto" hangingPunct="1">
              <a:spcAft>
                <a:spcPts val="0"/>
              </a:spcAft>
              <a:defRPr/>
            </a:pPr>
            <a:r>
              <a:rPr lang="en-US" sz="2400" u="dbl" dirty="0" smtClean="0"/>
              <a:t>Local landscape</a:t>
            </a:r>
            <a:r>
              <a:rPr lang="en-US" sz="2400" dirty="0" smtClean="0"/>
              <a:t>-The quality of domestic institutions is equally important for an efficient implementation of the programmes. Good governance, democracy, equity ,rule of law. </a:t>
            </a:r>
          </a:p>
          <a:p>
            <a:pPr algn="just" eaLnBrk="1" fontAlgn="auto" hangingPunct="1">
              <a:spcAft>
                <a:spcPts val="0"/>
              </a:spcAft>
              <a:defRPr/>
            </a:pPr>
            <a:r>
              <a:rPr lang="en-US" sz="2400" u="dbl" dirty="0" smtClean="0"/>
              <a:t>Role of state</a:t>
            </a:r>
            <a:r>
              <a:rPr lang="en-US" sz="2400" dirty="0" smtClean="0"/>
              <a:t>- The State should do what it does best  i.e. facilitator, regulator, provider of services </a:t>
            </a:r>
          </a:p>
          <a:p>
            <a:pPr algn="just" eaLnBrk="1" fontAlgn="auto" hangingPunct="1">
              <a:spcAft>
                <a:spcPts val="0"/>
              </a:spcAft>
              <a:defRPr/>
            </a:pPr>
            <a:r>
              <a:rPr lang="en-US" sz="2400" u="dbl" dirty="0" smtClean="0"/>
              <a:t>Partnering</a:t>
            </a:r>
            <a:r>
              <a:rPr lang="en-US" sz="2400" dirty="0" smtClean="0"/>
              <a:t>- The State may also need to play a more active role in inviting public-private partnership in identifying priorities and formulating sectoral reform policies/programmes. </a:t>
            </a:r>
          </a:p>
          <a:p>
            <a:pPr algn="just" eaLnBrk="1" fontAlgn="auto" hangingPunct="1">
              <a:spcAft>
                <a:spcPts val="0"/>
              </a:spcAft>
              <a:defRPr/>
            </a:pPr>
            <a:r>
              <a:rPr lang="en-US" sz="2400" u="dbl" dirty="0" smtClean="0"/>
              <a:t>Regional blocks and regional integration </a:t>
            </a:r>
            <a:r>
              <a:rPr lang="en-US" sz="2400" dirty="0" smtClean="0"/>
              <a:t>–The integrating into the global economy is through forging sub-regional and regional integration within the continent.</a:t>
            </a:r>
          </a:p>
          <a:p>
            <a:pPr algn="just" eaLnBrk="1" fontAlgn="auto" hangingPunct="1">
              <a:spcAft>
                <a:spcPts val="0"/>
              </a:spcAft>
              <a:defRPr/>
            </a:pPr>
            <a:r>
              <a:rPr lang="en-US" sz="2400" u="dbl" dirty="0" smtClean="0"/>
              <a:t>Funding social cost</a:t>
            </a:r>
            <a:r>
              <a:rPr lang="en-US" sz="2400" dirty="0" smtClean="0"/>
              <a:t>-Liberalization process, whether at the regional level or global level, has large social adjustment costs that need to be financed by concessional external assistance. The use of AfT funds for this purpose would be very appropriate.</a:t>
            </a:r>
            <a:endParaRPr lang="en-US" sz="1700" dirty="0" smtClean="0"/>
          </a:p>
          <a:p>
            <a:pPr eaLnBrk="1" fontAlgn="auto" hangingPunct="1">
              <a:spcAft>
                <a:spcPts val="0"/>
              </a:spcAft>
              <a:defRPr/>
            </a:pPr>
            <a:endParaRPr lang="en-US" dirty="0"/>
          </a:p>
        </p:txBody>
      </p:sp>
      <p:sp>
        <p:nvSpPr>
          <p:cNvPr id="4" name="Footer Placeholder 3"/>
          <p:cNvSpPr>
            <a:spLocks noGrp="1"/>
          </p:cNvSpPr>
          <p:nvPr>
            <p:ph type="ftr" sz="quarter" idx="11"/>
          </p:nvPr>
        </p:nvSpPr>
        <p:spPr>
          <a:xfrm>
            <a:off x="3352800" y="6492875"/>
            <a:ext cx="2895600" cy="365125"/>
          </a:xfrm>
        </p:spPr>
        <p:txBody>
          <a:bodyPr/>
          <a:lstStyle/>
          <a:p>
            <a:pPr>
              <a:defRPr/>
            </a:pPr>
            <a:r>
              <a:rPr lang="en-US" dirty="0" smtClean="0">
                <a:solidFill>
                  <a:schemeClr val="tx1"/>
                </a:solidFill>
              </a:rPr>
              <a:t>11</a:t>
            </a:r>
            <a:endParaRPr lang="en-US" dirty="0">
              <a:solidFill>
                <a:schemeClr val="tx1"/>
              </a:solidFill>
            </a:endParaRPr>
          </a:p>
        </p:txBody>
      </p:sp>
      <p:grpSp>
        <p:nvGrpSpPr>
          <p:cNvPr id="18437" name="Group 6"/>
          <p:cNvGrpSpPr>
            <a:grpSpLocks/>
          </p:cNvGrpSpPr>
          <p:nvPr/>
        </p:nvGrpSpPr>
        <p:grpSpPr bwMode="auto">
          <a:xfrm>
            <a:off x="5715000" y="5867400"/>
            <a:ext cx="3352800" cy="931863"/>
            <a:chOff x="3733800" y="5562600"/>
            <a:chExt cx="3352800" cy="932021"/>
          </a:xfrm>
        </p:grpSpPr>
        <p:pic>
          <p:nvPicPr>
            <p:cNvPr id="18438"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18439"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down)">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229600" cy="2362200"/>
          </a:xfrm>
        </p:spPr>
        <p:txBody>
          <a:bodyPr>
            <a:normAutofit fontScale="90000"/>
          </a:bodyPr>
          <a:lstStyle/>
          <a:p>
            <a:pPr eaLnBrk="1" hangingPunct="1">
              <a:defRPr/>
            </a:pPr>
            <a:r>
              <a:rPr u="sng" smtClean="0"/>
              <a:t/>
            </a:r>
            <a:br>
              <a:rPr u="sng" smtClean="0"/>
            </a:br>
            <a:r>
              <a:rPr u="sng" smtClean="0"/>
              <a:t/>
            </a:r>
            <a:br>
              <a:rPr u="sng" smtClean="0"/>
            </a:br>
            <a:r>
              <a:rPr u="sng" smtClean="0"/>
              <a:t/>
            </a:r>
            <a:br>
              <a:rPr u="sng" smtClean="0"/>
            </a:br>
            <a:r>
              <a:rPr u="sng" smtClean="0"/>
              <a:t/>
            </a:r>
            <a:br>
              <a:rPr u="sng" smtClean="0"/>
            </a:br>
            <a:r>
              <a:rPr u="sng" smtClean="0"/>
              <a:t/>
            </a:r>
            <a:br>
              <a:rPr u="sng" smtClean="0"/>
            </a:br>
            <a:r>
              <a:rPr smtClean="0"/>
              <a:t>Please </a:t>
            </a:r>
            <a:r>
              <a:rPr dirty="0" smtClean="0"/>
              <a:t>address any queries </a:t>
            </a:r>
            <a:r>
              <a:rPr smtClean="0"/>
              <a:t>on mof@mail.gov.mu</a:t>
            </a:r>
            <a:br>
              <a:rPr smtClean="0"/>
            </a:br>
            <a:r>
              <a:rPr smtClean="0"/>
              <a:t>and </a:t>
            </a:r>
            <a:br>
              <a:rPr smtClean="0"/>
            </a:br>
            <a:r>
              <a:rPr smtClean="0"/>
              <a:t>kconhye@mail.gov.mu</a:t>
            </a:r>
            <a:br>
              <a:rPr smtClean="0"/>
            </a:br>
            <a:r>
              <a:rPr smtClean="0"/>
              <a:t/>
            </a:r>
            <a:br>
              <a:rPr smtClean="0"/>
            </a:br>
            <a:r>
              <a:rPr smtClean="0"/>
              <a:t> </a:t>
            </a:r>
            <a:r>
              <a:rPr dirty="0" smtClean="0"/>
              <a:t/>
            </a:r>
            <a:br>
              <a:rPr dirty="0" smtClean="0"/>
            </a:br>
            <a:endParaRPr dirty="0" smtClean="0"/>
          </a:p>
        </p:txBody>
      </p:sp>
      <p:sp>
        <p:nvSpPr>
          <p:cNvPr id="4" name="Title 1"/>
          <p:cNvSpPr txBox="1">
            <a:spLocks/>
          </p:cNvSpPr>
          <p:nvPr/>
        </p:nvSpPr>
        <p:spPr>
          <a:xfrm>
            <a:off x="762000" y="1828800"/>
            <a:ext cx="7620000" cy="1143000"/>
          </a:xfrm>
          <a:prstGeom prst="rect">
            <a:avLst/>
          </a:prstGeom>
        </p:spPr>
        <p:txBody>
          <a:bodyPr anchor="ctr">
            <a:normAutofit fontScale="97500"/>
          </a:bodyPr>
          <a:lstStyle/>
          <a:p>
            <a:pPr algn="ctr" fontAlgn="auto">
              <a:spcAft>
                <a:spcPts val="0"/>
              </a:spcAft>
              <a:defRPr/>
            </a:pPr>
            <a:r>
              <a:rPr lang="en-US" sz="44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1143000"/>
          </a:xfrm>
        </p:spPr>
        <p:txBody>
          <a:bodyPr/>
          <a:lstStyle/>
          <a:p>
            <a:pPr eaLnBrk="1" fontAlgn="auto" hangingPunct="1">
              <a:spcAft>
                <a:spcPts val="0"/>
              </a:spcAft>
              <a:defRPr/>
            </a:pPr>
            <a:r>
              <a:rPr smtClean="0"/>
              <a:t>OBJECTIVES</a:t>
            </a:r>
            <a:endParaRPr dirty="0"/>
          </a:p>
        </p:txBody>
      </p:sp>
      <p:sp>
        <p:nvSpPr>
          <p:cNvPr id="3" name="Content Placeholder 2"/>
          <p:cNvSpPr>
            <a:spLocks noGrp="1"/>
          </p:cNvSpPr>
          <p:nvPr>
            <p:ph idx="1"/>
          </p:nvPr>
        </p:nvSpPr>
        <p:spPr>
          <a:xfrm>
            <a:off x="381000" y="1905000"/>
            <a:ext cx="8229600" cy="4525963"/>
          </a:xfrm>
        </p:spPr>
        <p:txBody>
          <a:bodyPr rtlCol="0">
            <a:normAutofit fontScale="92500" lnSpcReduction="10000"/>
          </a:bodyPr>
          <a:lstStyle/>
          <a:p>
            <a:pPr algn="just" eaLnBrk="1" fontAlgn="auto" hangingPunct="1">
              <a:spcAft>
                <a:spcPts val="0"/>
              </a:spcAft>
              <a:buFont typeface="Wingdings" pitchFamily="2" charset="2"/>
              <a:buChar char="v"/>
              <a:defRPr/>
            </a:pPr>
            <a:r>
              <a:rPr lang="en-US" sz="3700" dirty="0" smtClean="0"/>
              <a:t> Aid for Trade- Mauritius’ stand</a:t>
            </a:r>
          </a:p>
          <a:p>
            <a:pPr algn="just" eaLnBrk="1" fontAlgn="auto" hangingPunct="1">
              <a:spcAft>
                <a:spcPts val="0"/>
              </a:spcAft>
              <a:buFont typeface="Wingdings" pitchFamily="2" charset="2"/>
              <a:buChar char="v"/>
              <a:defRPr/>
            </a:pPr>
            <a:r>
              <a:rPr lang="en-US" sz="3700" dirty="0" smtClean="0"/>
              <a:t>Mauritius’ experience and reflecting on how best to utilize AfT</a:t>
            </a:r>
          </a:p>
          <a:p>
            <a:pPr algn="just" eaLnBrk="1" fontAlgn="auto" hangingPunct="1">
              <a:spcAft>
                <a:spcPts val="0"/>
              </a:spcAft>
              <a:buFont typeface="Wingdings" pitchFamily="2" charset="2"/>
              <a:buChar char="v"/>
              <a:defRPr/>
            </a:pPr>
            <a:r>
              <a:rPr lang="en-US" sz="3700" dirty="0" smtClean="0"/>
              <a:t>Mauritius’ initiatives- enhancing regional trade ,investment activities and fostering regional integration. </a:t>
            </a:r>
          </a:p>
          <a:p>
            <a:pPr algn="just" eaLnBrk="1" fontAlgn="auto" hangingPunct="1">
              <a:spcAft>
                <a:spcPts val="0"/>
              </a:spcAft>
              <a:buFont typeface="Wingdings" pitchFamily="2" charset="2"/>
              <a:buChar char="v"/>
              <a:defRPr/>
            </a:pPr>
            <a:r>
              <a:rPr lang="en-US" sz="3700" dirty="0" err="1" smtClean="0"/>
              <a:t>Operationalising</a:t>
            </a:r>
            <a:r>
              <a:rPr lang="en-US" sz="3700" dirty="0" smtClean="0"/>
              <a:t> AfT-some proposals </a:t>
            </a:r>
          </a:p>
          <a:p>
            <a:pPr eaLnBrk="1" fontAlgn="auto" hangingPunct="1">
              <a:spcAft>
                <a:spcPts val="0"/>
              </a:spcAft>
              <a:buFont typeface="Wingdings" pitchFamily="2" charset="2"/>
              <a:buChar char="v"/>
              <a:defRPr/>
            </a:pPr>
            <a:r>
              <a:rPr lang="en-US" dirty="0" smtClean="0"/>
              <a:t>The way forward</a:t>
            </a:r>
            <a:endParaRPr lang="en-US" dirty="0"/>
          </a:p>
        </p:txBody>
      </p:sp>
      <p:grpSp>
        <p:nvGrpSpPr>
          <p:cNvPr id="8196" name="Group 6"/>
          <p:cNvGrpSpPr>
            <a:grpSpLocks/>
          </p:cNvGrpSpPr>
          <p:nvPr/>
        </p:nvGrpSpPr>
        <p:grpSpPr bwMode="auto">
          <a:xfrm>
            <a:off x="5562600" y="5715000"/>
            <a:ext cx="3352800" cy="931863"/>
            <a:chOff x="3733800" y="5562600"/>
            <a:chExt cx="3352800" cy="932021"/>
          </a:xfrm>
        </p:grpSpPr>
        <p:pic>
          <p:nvPicPr>
            <p:cNvPr id="8198" name="Picture 11" descr="logo.png"/>
            <p:cNvPicPr>
              <a:picLocks noChangeAspect="1"/>
            </p:cNvPicPr>
            <p:nvPr/>
          </p:nvPicPr>
          <p:blipFill>
            <a:blip r:embed="rId3" cstate="print"/>
            <a:srcRect/>
            <a:stretch>
              <a:fillRect/>
            </a:stretch>
          </p:blipFill>
          <p:spPr bwMode="auto">
            <a:xfrm>
              <a:off x="4648200" y="5562600"/>
              <a:ext cx="990716" cy="755686"/>
            </a:xfrm>
            <a:prstGeom prst="rect">
              <a:avLst/>
            </a:prstGeom>
            <a:noFill/>
            <a:ln w="9525">
              <a:noFill/>
              <a:miter lim="800000"/>
              <a:headEnd/>
              <a:tailEnd/>
            </a:ln>
          </p:spPr>
        </p:pic>
        <p:sp>
          <p:nvSpPr>
            <p:cNvPr id="8199"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
        <p:nvSpPr>
          <p:cNvPr id="8" name="Footer Placeholder 7"/>
          <p:cNvSpPr>
            <a:spLocks noGrp="1"/>
          </p:cNvSpPr>
          <p:nvPr>
            <p:ph type="ftr" sz="quarter" idx="11"/>
          </p:nvPr>
        </p:nvSpPr>
        <p:spPr>
          <a:xfrm>
            <a:off x="0" y="6492875"/>
            <a:ext cx="2895600" cy="365125"/>
          </a:xfrm>
        </p:spPr>
        <p:txBody>
          <a:bodyPr/>
          <a:lstStyle/>
          <a:p>
            <a:pPr>
              <a:defRPr/>
            </a:pPr>
            <a:r>
              <a:rPr lang="en-US" dirty="0" smtClean="0">
                <a:solidFill>
                  <a:schemeClr val="tx1"/>
                </a:solidFill>
              </a:rPr>
              <a:t>1</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smtClean="0"/>
              <a:t>MAURITIUS  STAND</a:t>
            </a:r>
            <a:endParaRPr dirty="0"/>
          </a:p>
        </p:txBody>
      </p:sp>
      <p:sp>
        <p:nvSpPr>
          <p:cNvPr id="10243" name="Content Placeholder 2"/>
          <p:cNvSpPr>
            <a:spLocks noGrp="1"/>
          </p:cNvSpPr>
          <p:nvPr>
            <p:ph idx="1"/>
          </p:nvPr>
        </p:nvSpPr>
        <p:spPr/>
        <p:txBody>
          <a:bodyPr/>
          <a:lstStyle/>
          <a:p>
            <a:pPr algn="just" eaLnBrk="1" hangingPunct="1">
              <a:buFont typeface="Arial" charset="0"/>
              <a:buChar char="•"/>
              <a:defRPr/>
            </a:pPr>
            <a:r>
              <a:rPr lang="en-US" sz="2000" dirty="0" smtClean="0"/>
              <a:t> </a:t>
            </a:r>
            <a:r>
              <a:rPr lang="en-US" sz="2000" u="dbl" dirty="0" smtClean="0"/>
              <a:t>Beneficiaries</a:t>
            </a:r>
            <a:r>
              <a:rPr lang="en-US" sz="2000" dirty="0" smtClean="0"/>
              <a:t> -Small and vulnerable economies like Mauritius must be included among the beneficiaries of AfT</a:t>
            </a:r>
          </a:p>
          <a:p>
            <a:pPr algn="just" eaLnBrk="1" hangingPunct="1">
              <a:buFont typeface="Arial" charset="0"/>
              <a:buChar char="•"/>
              <a:defRPr/>
            </a:pPr>
            <a:r>
              <a:rPr lang="en-US" sz="2000" u="dbl" dirty="0" smtClean="0"/>
              <a:t>Complement</a:t>
            </a:r>
            <a:r>
              <a:rPr lang="en-US" sz="2000" dirty="0" smtClean="0"/>
              <a:t> -AfT cannot  and should not be a substitute for development benefits.  It must complement Multilateral Trade Reforms</a:t>
            </a:r>
          </a:p>
          <a:p>
            <a:pPr algn="just" eaLnBrk="1" hangingPunct="1">
              <a:buFont typeface="Arial" charset="0"/>
              <a:buChar char="•"/>
              <a:defRPr/>
            </a:pPr>
            <a:r>
              <a:rPr lang="en-US" sz="2000" u="dbl" dirty="0" smtClean="0"/>
              <a:t>Adjustment Costs </a:t>
            </a:r>
            <a:r>
              <a:rPr lang="en-US" sz="2000" dirty="0" smtClean="0"/>
              <a:t>–AfT should assist to meet the adjustment costs of countries affected by erosion of Preferences</a:t>
            </a:r>
          </a:p>
          <a:p>
            <a:pPr algn="just" eaLnBrk="1" hangingPunct="1">
              <a:buFont typeface="Arial" charset="0"/>
              <a:buChar char="•"/>
              <a:defRPr/>
            </a:pPr>
            <a:r>
              <a:rPr lang="en-US" sz="2000" dirty="0" smtClean="0"/>
              <a:t> </a:t>
            </a:r>
            <a:r>
              <a:rPr lang="en-US" sz="2000" u="dbl" dirty="0" smtClean="0"/>
              <a:t>Coherence and consistency </a:t>
            </a:r>
            <a:r>
              <a:rPr lang="en-US" sz="2000" dirty="0" smtClean="0"/>
              <a:t>– AfT processes should enable development partners to work together towards a common mandate</a:t>
            </a:r>
          </a:p>
          <a:p>
            <a:pPr algn="just" eaLnBrk="1" hangingPunct="1">
              <a:buFont typeface="Arial" charset="0"/>
              <a:buChar char="•"/>
              <a:defRPr/>
            </a:pPr>
            <a:r>
              <a:rPr lang="en-US" sz="2000" u="dbl" dirty="0" smtClean="0"/>
              <a:t>Operationalisation</a:t>
            </a:r>
            <a:r>
              <a:rPr lang="en-US" sz="2000" dirty="0" smtClean="0"/>
              <a:t> – The operationalisation of AfT should be accelerated</a:t>
            </a:r>
          </a:p>
          <a:p>
            <a:pPr algn="just" eaLnBrk="1" hangingPunct="1">
              <a:buFont typeface="Arial" charset="0"/>
              <a:buChar char="•"/>
              <a:defRPr/>
            </a:pPr>
            <a:r>
              <a:rPr lang="en-US" sz="2000" u="dbl" dirty="0" smtClean="0"/>
              <a:t>Budget support </a:t>
            </a:r>
            <a:r>
              <a:rPr lang="en-US" sz="2000" dirty="0" smtClean="0"/>
              <a:t>–an indispensable element for AfT.</a:t>
            </a:r>
          </a:p>
          <a:p>
            <a:pPr algn="just" eaLnBrk="1" hangingPunct="1">
              <a:buFont typeface="Arial" charset="0"/>
              <a:buChar char="•"/>
              <a:defRPr/>
            </a:pPr>
            <a:endParaRPr lang="en-US" sz="2000" dirty="0" smtClean="0"/>
          </a:p>
          <a:p>
            <a:pPr eaLnBrk="1" hangingPunct="1">
              <a:buFont typeface="Arial" charset="0"/>
              <a:buChar char="•"/>
              <a:defRPr/>
            </a:pPr>
            <a:endParaRPr lang="en-US" dirty="0" smtClean="0"/>
          </a:p>
        </p:txBody>
      </p:sp>
      <p:sp>
        <p:nvSpPr>
          <p:cNvPr id="4" name="Footer Placeholder 3"/>
          <p:cNvSpPr>
            <a:spLocks noGrp="1"/>
          </p:cNvSpPr>
          <p:nvPr>
            <p:ph type="ftr" sz="quarter" idx="11"/>
          </p:nvPr>
        </p:nvSpPr>
        <p:spPr>
          <a:xfrm>
            <a:off x="6248400" y="6492875"/>
            <a:ext cx="2895600" cy="365125"/>
          </a:xfrm>
        </p:spPr>
        <p:txBody>
          <a:bodyPr/>
          <a:lstStyle/>
          <a:p>
            <a:pPr>
              <a:defRPr/>
            </a:pPr>
            <a:r>
              <a:rPr lang="en-US" dirty="0" smtClean="0">
                <a:solidFill>
                  <a:schemeClr val="tx1"/>
                </a:solidFill>
              </a:rPr>
              <a:t>2</a:t>
            </a:r>
            <a:endParaRPr lang="en-US" dirty="0">
              <a:solidFill>
                <a:schemeClr val="tx1"/>
              </a:solidFill>
            </a:endParaRPr>
          </a:p>
        </p:txBody>
      </p:sp>
      <p:grpSp>
        <p:nvGrpSpPr>
          <p:cNvPr id="9221" name="Group 6"/>
          <p:cNvGrpSpPr>
            <a:grpSpLocks/>
          </p:cNvGrpSpPr>
          <p:nvPr/>
        </p:nvGrpSpPr>
        <p:grpSpPr bwMode="auto">
          <a:xfrm>
            <a:off x="5562600" y="5715000"/>
            <a:ext cx="3352800" cy="931863"/>
            <a:chOff x="3733800" y="5562600"/>
            <a:chExt cx="3352800" cy="932021"/>
          </a:xfrm>
        </p:grpSpPr>
        <p:pic>
          <p:nvPicPr>
            <p:cNvPr id="9222"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9223"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1" end="1"/>
                                            </p:txEl>
                                          </p:spTgt>
                                        </p:tgtEl>
                                        <p:attrNameLst>
                                          <p:attrName>style.visibility</p:attrName>
                                        </p:attrNameLst>
                                      </p:cBhvr>
                                      <p:to>
                                        <p:strVal val="visible"/>
                                      </p:to>
                                    </p:set>
                                    <p:anim calcmode="lin" valueType="num">
                                      <p:cBhvr additive="base">
                                        <p:cTn id="19"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2" end="2"/>
                                            </p:txEl>
                                          </p:spTgt>
                                        </p:tgtEl>
                                        <p:attrNameLst>
                                          <p:attrName>style.visibility</p:attrName>
                                        </p:attrNameLst>
                                      </p:cBhvr>
                                      <p:to>
                                        <p:strVal val="visible"/>
                                      </p:to>
                                    </p:set>
                                    <p:anim calcmode="lin" valueType="num">
                                      <p:cBhvr additive="base">
                                        <p:cTn id="25"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 calcmode="lin" valueType="num">
                                      <p:cBhvr additive="base">
                                        <p:cTn id="3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5" end="5"/>
                                            </p:txEl>
                                          </p:spTgt>
                                        </p:tgtEl>
                                        <p:attrNameLst>
                                          <p:attrName>style.visibility</p:attrName>
                                        </p:attrNameLst>
                                      </p:cBhvr>
                                      <p:to>
                                        <p:strVal val="visible"/>
                                      </p:to>
                                    </p:set>
                                    <p:anim calcmode="lin" valueType="num">
                                      <p:cBhvr additive="base">
                                        <p:cTn id="43"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THE MAURITIAN ECONOMY</a:t>
            </a:r>
            <a:endParaRPr dirty="0"/>
          </a:p>
        </p:txBody>
      </p:sp>
      <p:sp>
        <p:nvSpPr>
          <p:cNvPr id="9219" name="Content Placeholder 2"/>
          <p:cNvSpPr>
            <a:spLocks noGrp="1"/>
          </p:cNvSpPr>
          <p:nvPr>
            <p:ph idx="1"/>
          </p:nvPr>
        </p:nvSpPr>
        <p:spPr/>
        <p:txBody>
          <a:bodyPr/>
          <a:lstStyle/>
          <a:p>
            <a:pPr algn="ctr">
              <a:buFont typeface="Arial" charset="0"/>
              <a:buChar char="•"/>
              <a:defRPr/>
            </a:pPr>
            <a:r>
              <a:rPr lang="en-US" dirty="0" smtClean="0">
                <a:solidFill>
                  <a:schemeClr val="tx2">
                    <a:lumMod val="60000"/>
                    <a:lumOff val="40000"/>
                  </a:schemeClr>
                </a:solidFill>
              </a:rPr>
              <a:t>CHARACTERISTICS</a:t>
            </a:r>
          </a:p>
          <a:p>
            <a:pPr algn="just">
              <a:buFont typeface="Arial" charset="0"/>
              <a:buChar char="•"/>
              <a:defRPr/>
            </a:pPr>
            <a:r>
              <a:rPr lang="en-US" dirty="0" smtClean="0"/>
              <a:t>Size-1865km</a:t>
            </a:r>
            <a:r>
              <a:rPr lang="en-US" baseline="30000" dirty="0" smtClean="0"/>
              <a:t>2</a:t>
            </a:r>
            <a:r>
              <a:rPr lang="en-US" dirty="0" smtClean="0"/>
              <a:t>(area)</a:t>
            </a:r>
            <a:endParaRPr lang="en-US" baseline="30000" dirty="0" smtClean="0"/>
          </a:p>
          <a:p>
            <a:pPr>
              <a:buFont typeface="Arial" charset="0"/>
              <a:buChar char="•"/>
              <a:defRPr/>
            </a:pPr>
            <a:r>
              <a:rPr lang="en-US" dirty="0" smtClean="0"/>
              <a:t>Location-far from major trade partners </a:t>
            </a:r>
          </a:p>
          <a:p>
            <a:pPr>
              <a:buFont typeface="Arial" charset="0"/>
              <a:buChar char="•"/>
              <a:defRPr/>
            </a:pPr>
            <a:r>
              <a:rPr lang="en-US" dirty="0" smtClean="0"/>
              <a:t>Vulnerable to external shocks</a:t>
            </a:r>
          </a:p>
          <a:p>
            <a:pPr>
              <a:buFont typeface="Arial" charset="0"/>
              <a:buChar char="•"/>
              <a:defRPr/>
            </a:pPr>
            <a:r>
              <a:rPr lang="en-US" dirty="0" smtClean="0"/>
              <a:t>Lack of natural resources</a:t>
            </a:r>
          </a:p>
          <a:p>
            <a:pPr>
              <a:buFont typeface="Arial" charset="0"/>
              <a:buChar char="•"/>
              <a:defRPr/>
            </a:pPr>
            <a:r>
              <a:rPr lang="en-US" dirty="0" smtClean="0"/>
              <a:t>Limited by the extent of the market</a:t>
            </a:r>
          </a:p>
          <a:p>
            <a:pPr>
              <a:buFont typeface="Arial" charset="0"/>
              <a:buNone/>
              <a:defRPr/>
            </a:pPr>
            <a:r>
              <a:rPr lang="en-US" dirty="0" smtClean="0"/>
              <a:t>                  </a:t>
            </a:r>
          </a:p>
        </p:txBody>
      </p:sp>
      <p:sp>
        <p:nvSpPr>
          <p:cNvPr id="4" name="Footer Placeholder 3"/>
          <p:cNvSpPr>
            <a:spLocks noGrp="1"/>
          </p:cNvSpPr>
          <p:nvPr>
            <p:ph type="ftr" sz="quarter" idx="11"/>
          </p:nvPr>
        </p:nvSpPr>
        <p:spPr>
          <a:xfrm>
            <a:off x="6248400" y="6492875"/>
            <a:ext cx="2895600" cy="365125"/>
          </a:xfrm>
        </p:spPr>
        <p:txBody>
          <a:bodyPr/>
          <a:lstStyle/>
          <a:p>
            <a:pPr>
              <a:defRPr/>
            </a:pPr>
            <a:r>
              <a:rPr lang="en-US" dirty="0" smtClean="0">
                <a:solidFill>
                  <a:schemeClr val="tx1"/>
                </a:solidFill>
              </a:rPr>
              <a:t>3</a:t>
            </a:r>
            <a:endParaRPr lang="en-US" dirty="0">
              <a:solidFill>
                <a:schemeClr val="tx1"/>
              </a:solidFill>
            </a:endParaRPr>
          </a:p>
        </p:txBody>
      </p:sp>
      <p:grpSp>
        <p:nvGrpSpPr>
          <p:cNvPr id="10245" name="Group 6"/>
          <p:cNvGrpSpPr>
            <a:grpSpLocks/>
          </p:cNvGrpSpPr>
          <p:nvPr/>
        </p:nvGrpSpPr>
        <p:grpSpPr bwMode="auto">
          <a:xfrm>
            <a:off x="5562600" y="5715000"/>
            <a:ext cx="3352800" cy="931863"/>
            <a:chOff x="3733800" y="5562600"/>
            <a:chExt cx="3352800" cy="932021"/>
          </a:xfrm>
        </p:grpSpPr>
        <p:pic>
          <p:nvPicPr>
            <p:cNvPr id="10246"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10247"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 calcmode="lin" valueType="num">
                                      <p:cBhvr additive="base">
                                        <p:cTn id="19"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additive="base">
                                        <p:cTn id="2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3" end="3"/>
                                            </p:txEl>
                                          </p:spTgt>
                                        </p:tgtEl>
                                        <p:attrNameLst>
                                          <p:attrName>style.visibility</p:attrName>
                                        </p:attrNameLst>
                                      </p:cBhvr>
                                      <p:to>
                                        <p:strVal val="visible"/>
                                      </p:to>
                                    </p:set>
                                    <p:anim calcmode="lin" valueType="num">
                                      <p:cBhvr additive="base">
                                        <p:cTn id="31"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4" end="4"/>
                                            </p:txEl>
                                          </p:spTgt>
                                        </p:tgtEl>
                                        <p:attrNameLst>
                                          <p:attrName>style.visibility</p:attrName>
                                        </p:attrNameLst>
                                      </p:cBhvr>
                                      <p:to>
                                        <p:strVal val="visible"/>
                                      </p:to>
                                    </p:set>
                                    <p:anim calcmode="lin" valueType="num">
                                      <p:cBhvr additive="base">
                                        <p:cTn id="37"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additive="base">
                                        <p:cTn id="43"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 calcmode="lin" valueType="num">
                                      <p:cBhvr additive="base">
                                        <p:cTn id="4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620000" cy="1143000"/>
          </a:xfrm>
        </p:spPr>
        <p:txBody>
          <a:bodyPr>
            <a:normAutofit fontScale="90000"/>
          </a:bodyPr>
          <a:lstStyle/>
          <a:p>
            <a:pPr eaLnBrk="1" hangingPunct="1">
              <a:defRPr/>
            </a:pPr>
            <a:r>
              <a:rPr smtClean="0"/>
              <a:t>THE MAURITIAN ECONOMY </a:t>
            </a:r>
            <a:r>
              <a:rPr sz="3600" smtClean="0"/>
              <a:t>(Cont'd)</a:t>
            </a:r>
            <a:endParaRPr sz="3600" dirty="0" smtClean="0"/>
          </a:p>
        </p:txBody>
      </p:sp>
      <p:sp>
        <p:nvSpPr>
          <p:cNvPr id="11267" name="Content Placeholder 2"/>
          <p:cNvSpPr>
            <a:spLocks noGrp="1"/>
          </p:cNvSpPr>
          <p:nvPr>
            <p:ph idx="1"/>
          </p:nvPr>
        </p:nvSpPr>
        <p:spPr>
          <a:xfrm>
            <a:off x="457200" y="1524000"/>
            <a:ext cx="8229600" cy="4297363"/>
          </a:xfrm>
        </p:spPr>
        <p:txBody>
          <a:bodyPr/>
          <a:lstStyle/>
          <a:p>
            <a:pPr eaLnBrk="1" hangingPunct="1"/>
            <a:r>
              <a:rPr lang="en-US" smtClean="0"/>
              <a:t> Shift from a traditional mono-crop sugar based economy to a 5 pillar economy with emerging sectors</a:t>
            </a:r>
          </a:p>
          <a:p>
            <a:pPr eaLnBrk="1" hangingPunct="1"/>
            <a:endParaRPr lang="en-US" sz="1200" smtClean="0"/>
          </a:p>
          <a:p>
            <a:pPr eaLnBrk="1" hangingPunct="1"/>
            <a:r>
              <a:rPr lang="en-US" smtClean="0"/>
              <a:t>From a preference based model of development to a globally competitive one</a:t>
            </a:r>
          </a:p>
          <a:p>
            <a:pPr eaLnBrk="1" hangingPunct="1"/>
            <a:endParaRPr lang="en-US" sz="1200" smtClean="0"/>
          </a:p>
          <a:p>
            <a:pPr eaLnBrk="1" hangingPunct="1"/>
            <a:r>
              <a:rPr lang="en-US" smtClean="0"/>
              <a:t>5 planks of reforms:</a:t>
            </a:r>
          </a:p>
          <a:p>
            <a:pPr lvl="1" eaLnBrk="1" hangingPunct="1"/>
            <a:r>
              <a:rPr lang="en-US" sz="1800" smtClean="0"/>
              <a:t>Fiscal consolidation</a:t>
            </a:r>
          </a:p>
          <a:p>
            <a:pPr lvl="1" eaLnBrk="1" hangingPunct="1"/>
            <a:r>
              <a:rPr lang="en-US" sz="1800" smtClean="0"/>
              <a:t>Economic empowerment</a:t>
            </a:r>
          </a:p>
          <a:p>
            <a:pPr lvl="1" eaLnBrk="1" hangingPunct="1"/>
            <a:r>
              <a:rPr lang="en-US" sz="1800" smtClean="0"/>
              <a:t>Labour market reforms</a:t>
            </a:r>
          </a:p>
          <a:p>
            <a:pPr lvl="1" eaLnBrk="1" hangingPunct="1"/>
            <a:r>
              <a:rPr lang="en-US" sz="1800" smtClean="0"/>
              <a:t>Restructuring of the Economy</a:t>
            </a:r>
          </a:p>
          <a:p>
            <a:pPr lvl="1" eaLnBrk="1" hangingPunct="1"/>
            <a:r>
              <a:rPr lang="en-US" sz="1800" smtClean="0"/>
              <a:t>Ease of Doing Business/Improving the Investment Climate </a:t>
            </a:r>
          </a:p>
          <a:p>
            <a:pPr eaLnBrk="1" hangingPunct="1"/>
            <a:endParaRPr lang="en-US" smtClean="0"/>
          </a:p>
        </p:txBody>
      </p:sp>
      <p:sp>
        <p:nvSpPr>
          <p:cNvPr id="4" name="Footer Placeholder 3"/>
          <p:cNvSpPr>
            <a:spLocks noGrp="1"/>
          </p:cNvSpPr>
          <p:nvPr>
            <p:ph type="ftr" sz="quarter" idx="11"/>
          </p:nvPr>
        </p:nvSpPr>
        <p:spPr>
          <a:xfrm>
            <a:off x="6781800" y="6492875"/>
            <a:ext cx="2362200" cy="365125"/>
          </a:xfrm>
        </p:spPr>
        <p:txBody>
          <a:bodyPr/>
          <a:lstStyle/>
          <a:p>
            <a:pPr>
              <a:defRPr/>
            </a:pPr>
            <a:r>
              <a:rPr lang="en-US" dirty="0" smtClean="0">
                <a:solidFill>
                  <a:schemeClr val="tx1"/>
                </a:solidFill>
              </a:rPr>
              <a:t>4</a:t>
            </a:r>
            <a:endParaRPr lang="en-US" dirty="0">
              <a:solidFill>
                <a:schemeClr val="tx1"/>
              </a:solidFill>
            </a:endParaRPr>
          </a:p>
        </p:txBody>
      </p:sp>
      <p:grpSp>
        <p:nvGrpSpPr>
          <p:cNvPr id="11269" name="Group 6"/>
          <p:cNvGrpSpPr>
            <a:grpSpLocks/>
          </p:cNvGrpSpPr>
          <p:nvPr/>
        </p:nvGrpSpPr>
        <p:grpSpPr bwMode="auto">
          <a:xfrm>
            <a:off x="6096000" y="5715000"/>
            <a:ext cx="3505200" cy="931863"/>
            <a:chOff x="3733800" y="5562600"/>
            <a:chExt cx="3352800" cy="932021"/>
          </a:xfrm>
        </p:grpSpPr>
        <p:pic>
          <p:nvPicPr>
            <p:cNvPr id="11270"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11271"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4" end="4"/>
                                            </p:txEl>
                                          </p:spTgt>
                                        </p:tgtEl>
                                        <p:attrNameLst>
                                          <p:attrName>style.visibility</p:attrName>
                                        </p:attrNameLst>
                                      </p:cBhvr>
                                      <p:to>
                                        <p:strVal val="visible"/>
                                      </p:to>
                                    </p:set>
                                    <p:anim calcmode="lin" valueType="num">
                                      <p:cBhvr additive="base">
                                        <p:cTn id="25"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67">
                                            <p:txEl>
                                              <p:pRg st="5" end="5"/>
                                            </p:txEl>
                                          </p:spTgt>
                                        </p:tgtEl>
                                        <p:attrNameLst>
                                          <p:attrName>style.visibility</p:attrName>
                                        </p:attrNameLst>
                                      </p:cBhvr>
                                      <p:to>
                                        <p:strVal val="visible"/>
                                      </p:to>
                                    </p:set>
                                    <p:anim calcmode="lin" valueType="num">
                                      <p:cBhvr additive="base">
                                        <p:cTn id="29"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267">
                                            <p:txEl>
                                              <p:pRg st="6" end="6"/>
                                            </p:txEl>
                                          </p:spTgt>
                                        </p:tgtEl>
                                        <p:attrNameLst>
                                          <p:attrName>style.visibility</p:attrName>
                                        </p:attrNameLst>
                                      </p:cBhvr>
                                      <p:to>
                                        <p:strVal val="visible"/>
                                      </p:to>
                                    </p:set>
                                    <p:anim calcmode="lin" valueType="num">
                                      <p:cBhvr additive="base">
                                        <p:cTn id="3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 calcmode="lin" valueType="num">
                                      <p:cBhvr additive="base">
                                        <p:cTn id="37"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267">
                                            <p:txEl>
                                              <p:pRg st="8" end="8"/>
                                            </p:txEl>
                                          </p:spTgt>
                                        </p:tgtEl>
                                        <p:attrNameLst>
                                          <p:attrName>style.visibility</p:attrName>
                                        </p:attrNameLst>
                                      </p:cBhvr>
                                      <p:to>
                                        <p:strVal val="visible"/>
                                      </p:to>
                                    </p:set>
                                    <p:anim calcmode="lin" valueType="num">
                                      <p:cBhvr additive="base">
                                        <p:cTn id="41" dur="5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267">
                                            <p:txEl>
                                              <p:pRg st="9" end="9"/>
                                            </p:txEl>
                                          </p:spTgt>
                                        </p:tgtEl>
                                        <p:attrNameLst>
                                          <p:attrName>style.visibility</p:attrName>
                                        </p:attrNameLst>
                                      </p:cBhvr>
                                      <p:to>
                                        <p:strVal val="visible"/>
                                      </p:to>
                                    </p:set>
                                    <p:anim calcmode="lin" valueType="num">
                                      <p:cBhvr additive="base">
                                        <p:cTn id="45" dur="500" fill="hold"/>
                                        <p:tgtEl>
                                          <p:spTgt spid="11267">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REFORM PROGRAMME</a:t>
            </a:r>
            <a:endParaRPr dirty="0"/>
          </a:p>
        </p:txBody>
      </p:sp>
      <p:sp>
        <p:nvSpPr>
          <p:cNvPr id="12291" name="Content Placeholder 2"/>
          <p:cNvSpPr>
            <a:spLocks noGrp="1"/>
          </p:cNvSpPr>
          <p:nvPr>
            <p:ph idx="1"/>
          </p:nvPr>
        </p:nvSpPr>
        <p:spPr/>
        <p:txBody>
          <a:bodyPr/>
          <a:lstStyle/>
          <a:p>
            <a:r>
              <a:rPr lang="en-US" smtClean="0"/>
              <a:t>Setting the stage for Robust Growth in 2005</a:t>
            </a:r>
          </a:p>
          <a:p>
            <a:r>
              <a:rPr lang="en-US" smtClean="0"/>
              <a:t>Reforming Budgets in 2006&amp; 2007</a:t>
            </a:r>
          </a:p>
          <a:p>
            <a:r>
              <a:rPr lang="en-US" smtClean="0"/>
              <a:t>2008-2009 Budget- AMIGO Plan-To propel Mauritius further in the path of reform</a:t>
            </a:r>
          </a:p>
          <a:p>
            <a:r>
              <a:rPr lang="en-US" smtClean="0"/>
              <a:t>Converting the economy into an Attractive, Modern,Inclusive,Green and Open economy</a:t>
            </a:r>
          </a:p>
          <a:p>
            <a:endParaRPr lang="en-US" smtClean="0"/>
          </a:p>
          <a:p>
            <a:endParaRPr lang="en-US" smtClean="0"/>
          </a:p>
        </p:txBody>
      </p:sp>
      <p:sp>
        <p:nvSpPr>
          <p:cNvPr id="4" name="Footer Placeholder 3"/>
          <p:cNvSpPr>
            <a:spLocks noGrp="1"/>
          </p:cNvSpPr>
          <p:nvPr>
            <p:ph type="ftr" sz="quarter" idx="11"/>
          </p:nvPr>
        </p:nvSpPr>
        <p:spPr>
          <a:xfrm>
            <a:off x="2743200" y="6324600"/>
            <a:ext cx="2895600" cy="365125"/>
          </a:xfrm>
        </p:spPr>
        <p:txBody>
          <a:bodyPr/>
          <a:lstStyle/>
          <a:p>
            <a:pPr>
              <a:defRPr/>
            </a:pPr>
            <a:r>
              <a:rPr lang="en-US" dirty="0" smtClean="0">
                <a:solidFill>
                  <a:schemeClr val="tx1"/>
                </a:solidFill>
              </a:rPr>
              <a:t>5</a:t>
            </a:r>
            <a:endParaRPr lang="en-US" dirty="0">
              <a:solidFill>
                <a:schemeClr val="tx1"/>
              </a:solidFill>
            </a:endParaRPr>
          </a:p>
        </p:txBody>
      </p:sp>
      <p:grpSp>
        <p:nvGrpSpPr>
          <p:cNvPr id="12293" name="Group 6"/>
          <p:cNvGrpSpPr>
            <a:grpSpLocks/>
          </p:cNvGrpSpPr>
          <p:nvPr/>
        </p:nvGrpSpPr>
        <p:grpSpPr bwMode="auto">
          <a:xfrm>
            <a:off x="5562600" y="5715000"/>
            <a:ext cx="3352800" cy="931863"/>
            <a:chOff x="3733800" y="5562600"/>
            <a:chExt cx="3352800" cy="932021"/>
          </a:xfrm>
        </p:grpSpPr>
        <p:pic>
          <p:nvPicPr>
            <p:cNvPr id="12294"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12295"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IMPLICATIONS OF REFORM</a:t>
            </a:r>
            <a:endParaRPr dirty="0"/>
          </a:p>
        </p:txBody>
      </p:sp>
      <p:sp>
        <p:nvSpPr>
          <p:cNvPr id="13315" name="Content Placeholder 2"/>
          <p:cNvSpPr>
            <a:spLocks noGrp="1"/>
          </p:cNvSpPr>
          <p:nvPr>
            <p:ph idx="1"/>
          </p:nvPr>
        </p:nvSpPr>
        <p:spPr/>
        <p:txBody>
          <a:bodyPr/>
          <a:lstStyle/>
          <a:p>
            <a:r>
              <a:rPr lang="en-US" smtClean="0"/>
              <a:t>Requires funding and support</a:t>
            </a:r>
          </a:p>
          <a:p>
            <a:r>
              <a:rPr lang="en-US" smtClean="0"/>
              <a:t>AfT-an effective financing instrument</a:t>
            </a:r>
          </a:p>
          <a:p>
            <a:r>
              <a:rPr lang="en-US" smtClean="0"/>
              <a:t>No reform without support of international partners</a:t>
            </a:r>
          </a:p>
          <a:p>
            <a:r>
              <a:rPr lang="en-US" smtClean="0"/>
              <a:t> Reforms possible mainly because of access to market financing and support from development partners</a:t>
            </a:r>
          </a:p>
          <a:p>
            <a:r>
              <a:rPr lang="en-US" smtClean="0"/>
              <a:t>Support  is available as Mauritius has plans and programmes</a:t>
            </a:r>
          </a:p>
        </p:txBody>
      </p:sp>
      <p:sp>
        <p:nvSpPr>
          <p:cNvPr id="4" name="Footer Placeholder 3"/>
          <p:cNvSpPr>
            <a:spLocks noGrp="1"/>
          </p:cNvSpPr>
          <p:nvPr>
            <p:ph type="ftr" sz="quarter" idx="11"/>
          </p:nvPr>
        </p:nvSpPr>
        <p:spPr>
          <a:xfrm>
            <a:off x="2895600" y="6492875"/>
            <a:ext cx="2895600" cy="365125"/>
          </a:xfrm>
        </p:spPr>
        <p:txBody>
          <a:bodyPr/>
          <a:lstStyle/>
          <a:p>
            <a:pPr>
              <a:defRPr/>
            </a:pPr>
            <a:r>
              <a:rPr lang="en-US" dirty="0" smtClean="0">
                <a:solidFill>
                  <a:schemeClr val="tx1"/>
                </a:solidFill>
              </a:rPr>
              <a:t>6</a:t>
            </a:r>
            <a:endParaRPr lang="en-US" dirty="0">
              <a:solidFill>
                <a:schemeClr val="tx1"/>
              </a:solidFill>
            </a:endParaRPr>
          </a:p>
        </p:txBody>
      </p:sp>
      <p:grpSp>
        <p:nvGrpSpPr>
          <p:cNvPr id="13317" name="Group 6"/>
          <p:cNvGrpSpPr>
            <a:grpSpLocks/>
          </p:cNvGrpSpPr>
          <p:nvPr/>
        </p:nvGrpSpPr>
        <p:grpSpPr bwMode="auto">
          <a:xfrm>
            <a:off x="5943600" y="6019800"/>
            <a:ext cx="3352800" cy="838200"/>
            <a:chOff x="3733800" y="5562600"/>
            <a:chExt cx="3352800" cy="932021"/>
          </a:xfrm>
        </p:grpSpPr>
        <p:pic>
          <p:nvPicPr>
            <p:cNvPr id="13318" name="Picture 11" descr="logo.png"/>
            <p:cNvPicPr>
              <a:picLocks noChangeAspect="1"/>
            </p:cNvPicPr>
            <p:nvPr/>
          </p:nvPicPr>
          <p:blipFill>
            <a:blip r:embed="rId2" cstate="print"/>
            <a:srcRect/>
            <a:stretch>
              <a:fillRect/>
            </a:stretch>
          </p:blipFill>
          <p:spPr bwMode="auto">
            <a:xfrm>
              <a:off x="4648200" y="5562600"/>
              <a:ext cx="990716" cy="755686"/>
            </a:xfrm>
            <a:prstGeom prst="rect">
              <a:avLst/>
            </a:prstGeom>
            <a:noFill/>
            <a:ln w="9525">
              <a:noFill/>
              <a:miter lim="800000"/>
              <a:headEnd/>
              <a:tailEnd/>
            </a:ln>
          </p:spPr>
        </p:pic>
        <p:sp>
          <p:nvSpPr>
            <p:cNvPr id="13319"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additive="base">
                                        <p:cTn id="31"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 calcmode="lin" valueType="num">
                                      <p:cBhvr additive="base">
                                        <p:cTn id="37"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Impact of Reforms</a:t>
            </a:r>
            <a:endParaRPr dirty="0" smtClean="0"/>
          </a:p>
        </p:txBody>
      </p:sp>
      <p:sp>
        <p:nvSpPr>
          <p:cNvPr id="14339" name="Content Placeholder 2"/>
          <p:cNvSpPr>
            <a:spLocks noGrp="1"/>
          </p:cNvSpPr>
          <p:nvPr>
            <p:ph idx="1"/>
          </p:nvPr>
        </p:nvSpPr>
        <p:spPr>
          <a:xfrm>
            <a:off x="457200" y="1600200"/>
            <a:ext cx="8229600" cy="4297363"/>
          </a:xfrm>
        </p:spPr>
        <p:txBody>
          <a:bodyPr/>
          <a:lstStyle/>
          <a:p>
            <a:pPr eaLnBrk="1" hangingPunct="1">
              <a:spcBef>
                <a:spcPct val="50000"/>
              </a:spcBef>
            </a:pPr>
            <a:r>
              <a:rPr lang="en-US" sz="2000" b="1" smtClean="0">
                <a:latin typeface="Garamond" pitchFamily="18" charset="0"/>
              </a:rPr>
              <a:t>Post October 2006:</a:t>
            </a:r>
          </a:p>
          <a:p>
            <a:pPr eaLnBrk="1" hangingPunct="1">
              <a:lnSpc>
                <a:spcPct val="110000"/>
              </a:lnSpc>
              <a:spcBef>
                <a:spcPct val="50000"/>
              </a:spcBef>
              <a:buFont typeface="Wingdings" pitchFamily="2" charset="2"/>
              <a:buChar char="q"/>
            </a:pPr>
            <a:r>
              <a:rPr lang="en-US" sz="2000" i="1" smtClean="0">
                <a:latin typeface="Garamond" pitchFamily="18" charset="0"/>
              </a:rPr>
              <a:t>Economic Growth from 2.3% to 5.6%</a:t>
            </a:r>
          </a:p>
          <a:p>
            <a:pPr eaLnBrk="1" hangingPunct="1">
              <a:lnSpc>
                <a:spcPct val="110000"/>
              </a:lnSpc>
              <a:spcBef>
                <a:spcPct val="50000"/>
              </a:spcBef>
              <a:buFont typeface="Wingdings" pitchFamily="2" charset="2"/>
              <a:buChar char="q"/>
            </a:pPr>
            <a:r>
              <a:rPr lang="en-US" sz="2000" i="1" smtClean="0">
                <a:latin typeface="Garamond" pitchFamily="18" charset="0"/>
              </a:rPr>
              <a:t> Unemployment Rate from 9.6% to 7.4%</a:t>
            </a:r>
          </a:p>
          <a:p>
            <a:pPr eaLnBrk="1" hangingPunct="1">
              <a:lnSpc>
                <a:spcPct val="110000"/>
              </a:lnSpc>
              <a:spcBef>
                <a:spcPct val="50000"/>
              </a:spcBef>
              <a:buFont typeface="Wingdings" pitchFamily="2" charset="2"/>
              <a:buChar char="q"/>
            </a:pPr>
            <a:r>
              <a:rPr lang="en-US" sz="2000" i="1" smtClean="0">
                <a:latin typeface="Garamond" pitchFamily="18" charset="0"/>
              </a:rPr>
              <a:t> Employment creation from 3000 a year to 11,000 a year</a:t>
            </a:r>
          </a:p>
          <a:p>
            <a:pPr eaLnBrk="1" hangingPunct="1">
              <a:lnSpc>
                <a:spcPct val="110000"/>
              </a:lnSpc>
              <a:spcBef>
                <a:spcPct val="50000"/>
              </a:spcBef>
              <a:buFont typeface="Wingdings" pitchFamily="2" charset="2"/>
              <a:buChar char="q"/>
            </a:pPr>
            <a:r>
              <a:rPr lang="en-US" sz="2000" i="1" smtClean="0">
                <a:latin typeface="Garamond" pitchFamily="18" charset="0"/>
              </a:rPr>
              <a:t>FDI from US$ 95M to US$ 500M</a:t>
            </a:r>
          </a:p>
          <a:p>
            <a:pPr eaLnBrk="1" hangingPunct="1">
              <a:lnSpc>
                <a:spcPct val="110000"/>
              </a:lnSpc>
              <a:spcBef>
                <a:spcPct val="50000"/>
              </a:spcBef>
              <a:buFont typeface="Wingdings" pitchFamily="2" charset="2"/>
              <a:buChar char="q"/>
            </a:pPr>
            <a:r>
              <a:rPr lang="en-US" sz="2000" i="1" smtClean="0">
                <a:latin typeface="Garamond" pitchFamily="18" charset="0"/>
              </a:rPr>
              <a:t> Private Investment from 15% of GDP to 22% of GDP</a:t>
            </a:r>
            <a:endParaRPr lang="en-US" sz="2000" smtClean="0"/>
          </a:p>
        </p:txBody>
      </p:sp>
      <p:pic>
        <p:nvPicPr>
          <p:cNvPr id="14340" name="Picture 3" descr="Picture2.png"/>
          <p:cNvPicPr>
            <a:picLocks noChangeAspect="1"/>
          </p:cNvPicPr>
          <p:nvPr/>
        </p:nvPicPr>
        <p:blipFill>
          <a:blip r:embed="rId2" cstate="print"/>
          <a:srcRect/>
          <a:stretch>
            <a:fillRect/>
          </a:stretch>
        </p:blipFill>
        <p:spPr bwMode="auto">
          <a:xfrm>
            <a:off x="1219200" y="1295400"/>
            <a:ext cx="7113588" cy="4735513"/>
          </a:xfrm>
          <a:prstGeom prst="rect">
            <a:avLst/>
          </a:prstGeom>
          <a:noFill/>
          <a:ln w="9525">
            <a:noFill/>
            <a:miter lim="800000"/>
            <a:headEnd/>
            <a:tailEnd/>
          </a:ln>
        </p:spPr>
      </p:pic>
      <p:sp>
        <p:nvSpPr>
          <p:cNvPr id="5" name="Footer Placeholder 4"/>
          <p:cNvSpPr>
            <a:spLocks noGrp="1"/>
          </p:cNvSpPr>
          <p:nvPr>
            <p:ph type="ftr" sz="quarter" idx="11"/>
          </p:nvPr>
        </p:nvSpPr>
        <p:spPr>
          <a:xfrm>
            <a:off x="3810000" y="6492875"/>
            <a:ext cx="1371600" cy="365125"/>
          </a:xfrm>
        </p:spPr>
        <p:txBody>
          <a:bodyPr/>
          <a:lstStyle/>
          <a:p>
            <a:pPr>
              <a:defRPr/>
            </a:pPr>
            <a:r>
              <a:rPr lang="en-US" dirty="0" smtClean="0">
                <a:solidFill>
                  <a:schemeClr val="tx1"/>
                </a:solidFill>
              </a:rPr>
              <a:t>7</a:t>
            </a:r>
            <a:endParaRPr lang="en-US" dirty="0">
              <a:solidFill>
                <a:schemeClr val="tx1"/>
              </a:solidFill>
            </a:endParaRPr>
          </a:p>
        </p:txBody>
      </p:sp>
      <p:grpSp>
        <p:nvGrpSpPr>
          <p:cNvPr id="14342" name="Group 6"/>
          <p:cNvGrpSpPr>
            <a:grpSpLocks/>
          </p:cNvGrpSpPr>
          <p:nvPr/>
        </p:nvGrpSpPr>
        <p:grpSpPr bwMode="auto">
          <a:xfrm>
            <a:off x="6019800" y="5867400"/>
            <a:ext cx="3352800" cy="990600"/>
            <a:chOff x="3733800" y="5503854"/>
            <a:chExt cx="3352800" cy="990767"/>
          </a:xfrm>
        </p:grpSpPr>
        <p:pic>
          <p:nvPicPr>
            <p:cNvPr id="14343" name="Picture 11" descr="logo.png"/>
            <p:cNvPicPr>
              <a:picLocks noChangeAspect="1"/>
            </p:cNvPicPr>
            <p:nvPr/>
          </p:nvPicPr>
          <p:blipFill>
            <a:blip r:embed="rId3" cstate="print"/>
            <a:srcRect/>
            <a:stretch>
              <a:fillRect/>
            </a:stretch>
          </p:blipFill>
          <p:spPr bwMode="auto">
            <a:xfrm>
              <a:off x="4800600" y="5503854"/>
              <a:ext cx="990716" cy="755686"/>
            </a:xfrm>
            <a:prstGeom prst="rect">
              <a:avLst/>
            </a:prstGeom>
            <a:noFill/>
            <a:ln w="9525">
              <a:noFill/>
              <a:miter lim="800000"/>
              <a:headEnd/>
              <a:tailEnd/>
            </a:ln>
          </p:spPr>
        </p:pic>
        <p:sp>
          <p:nvSpPr>
            <p:cNvPr id="14344"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 calcmode="lin" valueType="num">
                                      <p:cBhvr additive="base">
                                        <p:cTn id="19"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1" end="1"/>
                                            </p:txEl>
                                          </p:spTgt>
                                        </p:tgtEl>
                                        <p:attrNameLst>
                                          <p:attrName>style.visibility</p:attrName>
                                        </p:attrNameLst>
                                      </p:cBhvr>
                                      <p:to>
                                        <p:strVal val="visible"/>
                                      </p:to>
                                    </p:set>
                                    <p:anim calcmode="lin" valueType="num">
                                      <p:cBhvr additive="base">
                                        <p:cTn id="25"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2" end="2"/>
                                            </p:txEl>
                                          </p:spTgt>
                                        </p:tgtEl>
                                        <p:attrNameLst>
                                          <p:attrName>style.visibility</p:attrName>
                                        </p:attrNameLst>
                                      </p:cBhvr>
                                      <p:to>
                                        <p:strVal val="visible"/>
                                      </p:to>
                                    </p:set>
                                    <p:anim calcmode="lin" valueType="num">
                                      <p:cBhvr additive="base">
                                        <p:cTn id="31"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3" end="3"/>
                                            </p:txEl>
                                          </p:spTgt>
                                        </p:tgtEl>
                                        <p:attrNameLst>
                                          <p:attrName>style.visibility</p:attrName>
                                        </p:attrNameLst>
                                      </p:cBhvr>
                                      <p:to>
                                        <p:strVal val="visible"/>
                                      </p:to>
                                    </p:set>
                                    <p:anim calcmode="lin" valueType="num">
                                      <p:cBhvr additive="base">
                                        <p:cTn id="37"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4" end="4"/>
                                            </p:txEl>
                                          </p:spTgt>
                                        </p:tgtEl>
                                        <p:attrNameLst>
                                          <p:attrName>style.visibility</p:attrName>
                                        </p:attrNameLst>
                                      </p:cBhvr>
                                      <p:to>
                                        <p:strVal val="visible"/>
                                      </p:to>
                                    </p:set>
                                    <p:anim calcmode="lin" valueType="num">
                                      <p:cBhvr additive="base">
                                        <p:cTn id="43"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5" end="5"/>
                                            </p:txEl>
                                          </p:spTgt>
                                        </p:tgtEl>
                                        <p:attrNameLst>
                                          <p:attrName>style.visibility</p:attrName>
                                        </p:attrNameLst>
                                      </p:cBhvr>
                                      <p:to>
                                        <p:strVal val="visible"/>
                                      </p:to>
                                    </p:set>
                                    <p:anim calcmode="lin" valueType="num">
                                      <p:cBhvr additive="base">
                                        <p:cTn id="49"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dirty="0" smtClean="0"/>
              <a:t>Ranking of Mauritius in World Bank Doing Business Survey out of 181 countries</a:t>
            </a:r>
          </a:p>
        </p:txBody>
      </p:sp>
      <p:pic>
        <p:nvPicPr>
          <p:cNvPr id="15363" name="Content Placeholder 3" descr="Picture1.png"/>
          <p:cNvPicPr>
            <a:picLocks noGrp="1" noChangeAspect="1"/>
          </p:cNvPicPr>
          <p:nvPr>
            <p:ph idx="1"/>
          </p:nvPr>
        </p:nvPicPr>
        <p:blipFill>
          <a:blip r:embed="rId2" cstate="print"/>
          <a:srcRect/>
          <a:stretch>
            <a:fillRect/>
          </a:stretch>
        </p:blipFill>
        <p:spPr>
          <a:xfrm>
            <a:off x="609600" y="1752600"/>
            <a:ext cx="7812088" cy="4648200"/>
          </a:xfrm>
        </p:spPr>
      </p:pic>
      <p:sp>
        <p:nvSpPr>
          <p:cNvPr id="4" name="Footer Placeholder 3"/>
          <p:cNvSpPr>
            <a:spLocks noGrp="1"/>
          </p:cNvSpPr>
          <p:nvPr>
            <p:ph type="ftr" sz="quarter" idx="11"/>
          </p:nvPr>
        </p:nvSpPr>
        <p:spPr>
          <a:xfrm>
            <a:off x="3429000" y="6492875"/>
            <a:ext cx="1524000" cy="365125"/>
          </a:xfrm>
        </p:spPr>
        <p:txBody>
          <a:bodyPr/>
          <a:lstStyle/>
          <a:p>
            <a:pPr>
              <a:defRPr/>
            </a:pPr>
            <a:r>
              <a:rPr lang="en-US" dirty="0" smtClean="0">
                <a:solidFill>
                  <a:schemeClr val="tx1"/>
                </a:solidFill>
              </a:rPr>
              <a:t>8</a:t>
            </a:r>
            <a:endParaRPr lang="en-US" dirty="0">
              <a:solidFill>
                <a:schemeClr val="tx1"/>
              </a:solidFill>
            </a:endParaRPr>
          </a:p>
        </p:txBody>
      </p:sp>
      <p:grpSp>
        <p:nvGrpSpPr>
          <p:cNvPr id="15365" name="Group 6"/>
          <p:cNvGrpSpPr>
            <a:grpSpLocks/>
          </p:cNvGrpSpPr>
          <p:nvPr/>
        </p:nvGrpSpPr>
        <p:grpSpPr bwMode="auto">
          <a:xfrm>
            <a:off x="6096000" y="6002338"/>
            <a:ext cx="3352800" cy="931862"/>
            <a:chOff x="3733800" y="5562600"/>
            <a:chExt cx="3352800" cy="932021"/>
          </a:xfrm>
        </p:grpSpPr>
        <p:pic>
          <p:nvPicPr>
            <p:cNvPr id="15366" name="Picture 11" descr="logo.png"/>
            <p:cNvPicPr>
              <a:picLocks noChangeAspect="1"/>
            </p:cNvPicPr>
            <p:nvPr/>
          </p:nvPicPr>
          <p:blipFill>
            <a:blip r:embed="rId3" cstate="print"/>
            <a:srcRect/>
            <a:stretch>
              <a:fillRect/>
            </a:stretch>
          </p:blipFill>
          <p:spPr bwMode="auto">
            <a:xfrm>
              <a:off x="4648200" y="5562600"/>
              <a:ext cx="990716" cy="755686"/>
            </a:xfrm>
            <a:prstGeom prst="rect">
              <a:avLst/>
            </a:prstGeom>
            <a:noFill/>
            <a:ln w="9525">
              <a:noFill/>
              <a:miter lim="800000"/>
              <a:headEnd/>
              <a:tailEnd/>
            </a:ln>
          </p:spPr>
        </p:pic>
        <p:sp>
          <p:nvSpPr>
            <p:cNvPr id="15367" name="Rectangle 13"/>
            <p:cNvSpPr>
              <a:spLocks noChangeArrowheads="1"/>
            </p:cNvSpPr>
            <p:nvPr/>
          </p:nvSpPr>
          <p:spPr bwMode="auto">
            <a:xfrm>
              <a:off x="3733800" y="6248400"/>
              <a:ext cx="3352800" cy="246221"/>
            </a:xfrm>
            <a:prstGeom prst="rect">
              <a:avLst/>
            </a:prstGeom>
            <a:noFill/>
            <a:ln w="9525">
              <a:noFill/>
              <a:miter lim="800000"/>
              <a:headEnd/>
              <a:tailEnd/>
            </a:ln>
          </p:spPr>
          <p:txBody>
            <a:bodyPr>
              <a:spAutoFit/>
            </a:bodyPr>
            <a:lstStyle/>
            <a:p>
              <a:r>
                <a:rPr lang="en-US" sz="1000" b="1">
                  <a:solidFill>
                    <a:schemeClr val="bg1"/>
                  </a:solidFill>
                  <a:latin typeface="Constantia" pitchFamily="18" charset="0"/>
                </a:rPr>
                <a:t>Ministry of Finance and Economic Empowerment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ppt_x"/>
                                          </p:val>
                                        </p:tav>
                                        <p:tav tm="100000">
                                          <p:val>
                                            <p:strVal val="#ppt_x"/>
                                          </p:val>
                                        </p:tav>
                                      </p:tavLst>
                                    </p:anim>
                                    <p:anim calcmode="lin" valueType="num">
                                      <p:cBhvr additive="base">
                                        <p:cTn id="1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estern hemisphere design templat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Western hemisphere design template</Template>
  <TotalTime>0</TotalTime>
  <Words>795</Words>
  <Application>Microsoft Office PowerPoint</Application>
  <PresentationFormat>On-screen Show (4:3)</PresentationFormat>
  <Paragraphs>105</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Constantia</vt:lpstr>
      <vt:lpstr>Wingdings</vt:lpstr>
      <vt:lpstr>Garamond</vt:lpstr>
      <vt:lpstr>Monotype Sorts</vt:lpstr>
      <vt:lpstr>Western hemisphere design template</vt:lpstr>
      <vt:lpstr> REGIONAL POLICY DIALOGUE   CARIBBEAN SUB-REGIONAL MEETING                     AID for TRADE </vt:lpstr>
      <vt:lpstr>OBJECTIVES</vt:lpstr>
      <vt:lpstr>MAURITIUS  STAND</vt:lpstr>
      <vt:lpstr>THE MAURITIAN ECONOMY</vt:lpstr>
      <vt:lpstr>THE MAURITIAN ECONOMY (Cont'd)</vt:lpstr>
      <vt:lpstr>REFORM PROGRAMME</vt:lpstr>
      <vt:lpstr>IMPLICATIONS OF REFORM</vt:lpstr>
      <vt:lpstr>Impact of Reforms</vt:lpstr>
      <vt:lpstr>Ranking of Mauritius in World Bank Doing Business Survey out of 181 countries</vt:lpstr>
      <vt:lpstr>Mauritius International Rankings</vt:lpstr>
      <vt:lpstr>AID FOR TRADE -  SOME PROPOSALS</vt:lpstr>
      <vt:lpstr>MAURITIUS EXPERIENCE-LESSONS</vt:lpstr>
      <vt:lpstr>     Please address any queries on mof@mail.gov.mu and  kconhye@mail.gov.mu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REGIONAL POLICY DIALOGUE   CARIBBEAN SUB-REGIONAL MEETING                     AID for TRADE </dc:title>
  <dc:creator/>
  <cp:lastModifiedBy/>
  <cp:revision>1</cp:revision>
  <dcterms:created xsi:type="dcterms:W3CDTF">2008-12-04T05:57:47Z</dcterms:created>
  <dcterms:modified xsi:type="dcterms:W3CDTF">2010-07-13T14:53:27Z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TC102413941033</vt:lpwstr>
  </property>
</Properties>
</file>