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62" r:id="rId4"/>
    <p:sldId id="323" r:id="rId5"/>
    <p:sldId id="265" r:id="rId6"/>
    <p:sldId id="267" r:id="rId7"/>
    <p:sldId id="322" r:id="rId8"/>
    <p:sldId id="275" r:id="rId9"/>
    <p:sldId id="294" r:id="rId10"/>
    <p:sldId id="313" r:id="rId11"/>
    <p:sldId id="276" r:id="rId12"/>
    <p:sldId id="277" r:id="rId13"/>
    <p:sldId id="296" r:id="rId14"/>
    <p:sldId id="298" r:id="rId15"/>
    <p:sldId id="302" r:id="rId16"/>
    <p:sldId id="324" r:id="rId17"/>
    <p:sldId id="304" r:id="rId18"/>
    <p:sldId id="307" r:id="rId19"/>
    <p:sldId id="314" r:id="rId20"/>
    <p:sldId id="312" r:id="rId21"/>
    <p:sldId id="279" r:id="rId22"/>
    <p:sldId id="325" r:id="rId23"/>
    <p:sldId id="326" r:id="rId24"/>
    <p:sldId id="287" r:id="rId25"/>
    <p:sldId id="315" r:id="rId26"/>
    <p:sldId id="320" r:id="rId27"/>
    <p:sldId id="321" r:id="rId28"/>
    <p:sldId id="288" r:id="rId29"/>
    <p:sldId id="290" r:id="rId30"/>
    <p:sldId id="293" r:id="rId31"/>
  </p:sldIdLst>
  <p:sldSz cx="9144000" cy="6858000" type="screen4x3"/>
  <p:notesSz cx="6858000" cy="9144000"/>
  <p:embeddedFontLst>
    <p:embeddedFont>
      <p:font typeface="Century Gothic" pitchFamily="34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</p:embeddedFont>
  </p:embeddedFont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CC"/>
    <a:srgbClr val="CC99FF"/>
    <a:srgbClr val="9999FF"/>
    <a:srgbClr val="3399FF"/>
    <a:srgbClr val="003399"/>
    <a:srgbClr val="CCEC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737" autoAdjust="0"/>
  </p:normalViewPr>
  <p:slideViewPr>
    <p:cSldViewPr>
      <p:cViewPr>
        <p:scale>
          <a:sx n="66" d="100"/>
          <a:sy n="66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s-E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s-ES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s-E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461FBF0C-C0B4-4000-BBC0-F88E95BA56A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0656-BF81-482E-99B7-3F074610AF72}" type="slidenum">
              <a:rPr lang="es-ES"/>
              <a:pPr/>
              <a:t>9</a:t>
            </a:fld>
            <a:endParaRPr lang="es-E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66" tIns="46034" rIns="92066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69B3B-881B-4F5C-BF44-9F2C0F059AF4}" type="slidenum">
              <a:rPr lang="es-ES"/>
              <a:pPr/>
              <a:t>20</a:t>
            </a:fld>
            <a:endParaRPr lang="es-E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66" tIns="46034" rIns="92066" bIns="4603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D88C7-77CB-4580-86D7-A34DEF53BE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659C-BB38-4ADC-BFAB-402F93EA02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2CE8-7115-4FF0-9BBB-C658F99246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868E-E398-457B-AC39-919ECFD13C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B449-FBC9-4BD1-8774-EFCBEC3B56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42BCC-CDE1-497A-A4C0-92F85BB6A3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CC9AE-649D-4887-B700-653449B3D1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BD76-A07E-4526-BFE5-0BC38C6164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623C7-9DEB-4C13-A1E0-D52415867A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1D46-F9C5-4840-BCE8-2A4F3A2E69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95463-91A3-4E87-9279-B49B1883AA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86E4C67F-5D9A-4A2B-8DFF-C28DC86660B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187450" y="1385888"/>
            <a:ext cx="6769100" cy="4002087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5000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/>
                <a:latin typeface="Century Gothic" pitchFamily="34" charset="0"/>
              </a:rPr>
              <a:t>Diálogo Regional de Política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/>
                <a:latin typeface="Century Gothic" pitchFamily="34" charset="0"/>
              </a:rPr>
              <a:t>VII Reunión Hemisférica Red  de Desastres Naturales</a:t>
            </a:r>
            <a:endParaRPr lang="en-US" sz="2800" b="1"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USO DE INDICADORES PARA LA GESTION DE RIESGO EN CIUDADES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Laura Acquaviva                                                            Consultora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/>
                <a:latin typeface="Century Gothic" pitchFamily="34" charset="0"/>
              </a:rPr>
              <a:t>Washington</a:t>
            </a:r>
            <a:r>
              <a:rPr lang="es-AR" b="1">
                <a:solidFill>
                  <a:schemeClr val="bg1"/>
                </a:solidFill>
                <a:effectLst/>
                <a:latin typeface="Century Gothic" pitchFamily="34" charset="0"/>
              </a:rPr>
              <a:t>- 23 abril 2007</a:t>
            </a:r>
            <a:endParaRPr lang="es-ES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684213" y="908050"/>
            <a:ext cx="8135937" cy="5689600"/>
          </a:xfrm>
          <a:prstGeom prst="flowChartDocumen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800225" y="1998663"/>
            <a:ext cx="6769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endParaRPr lang="es-A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 eaLnBrk="0" hangingPunct="0">
              <a:buFontTx/>
              <a:buChar char="•"/>
            </a:pPr>
            <a:endParaRPr lang="es-A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 eaLnBrk="0" hangingPunct="0"/>
            <a:r>
              <a: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11188" y="1838325"/>
            <a:ext cx="738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0" hangingPunct="0"/>
            <a:endParaRPr lang="es-ES_tradnl">
              <a:effectLst/>
              <a:latin typeface="Century Gothic" pitchFamily="34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28600" y="44450"/>
            <a:ext cx="8610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SON LOS OBJETIVOS DEL SISTEMA DE INDICADORES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2988" y="1052513"/>
            <a:ext cx="7489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Mejorar el uso y la presentación de información sobre riesgos, con el fin de ayudar a los responsables de formular políticas públicas e identificar  las prioridades de inversión en reducción (prevención, mitigación) del riesgo y dirigir el proceso de recuperación después de un desastre</a:t>
            </a:r>
          </a:p>
          <a:p>
            <a:pPr algn="l">
              <a:spcBef>
                <a:spcPct val="50000"/>
              </a:spcBef>
            </a:pPr>
            <a:endParaRPr lang="es-CO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Medir los elementos fundamentales de la vulnerabilidad de los países ante fenómenos naturales y su capacidad de gestión de riesgos así como los parámetros comparativos para evaluar los efectos de sus políticas e inversiones en el desempeño de la gestión del riesgo</a:t>
            </a:r>
            <a:r>
              <a:rPr lang="es-E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s-ES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8600" y="44450"/>
            <a:ext cx="8610600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SISTEMA DE INDICADORES DE RIESGO Y GESTION DE RIESGO DEL BID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9750" y="3284538"/>
            <a:ext cx="8388350" cy="457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 QUE SE RELACIONA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258888" y="1196975"/>
            <a:ext cx="7416800" cy="18272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Sistema de Indicadores del BID permite representar FACTORES DE RIESGO DE DESASTRE que pueden ser reducidos mediante distintas políticas en la escala nacional o local</a:t>
            </a:r>
            <a:r>
              <a:rPr lang="es-ES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  <a:p>
            <a:pPr algn="l"/>
            <a:r>
              <a:rPr lang="es-AR" b="1">
                <a:solidFill>
                  <a:schemeClr val="accent2"/>
                </a:solidFill>
                <a:effectLst/>
              </a:rPr>
              <a:t>	</a:t>
            </a:r>
            <a:endParaRPr lang="es-ES" b="1">
              <a:solidFill>
                <a:schemeClr val="accent2"/>
              </a:solidFill>
              <a:effectLst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331913" y="4149725"/>
            <a:ext cx="7416800" cy="2647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 las pérdidas económica que el país analizado podría sufrir cuando se enfrenta a la ocurrencia de un evento catastrófico y sus implicaciones en términos de los recursos que se requieren para atender la situación y la capacidad del estado para hacer frente al evento.</a:t>
            </a:r>
            <a:endParaRPr lang="es-ES" sz="24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16138" y="2068513"/>
            <a:ext cx="6777037" cy="3592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130000"/>
              </a:lnSpc>
            </a:pPr>
            <a:r>
              <a:rPr lang="es-ES" sz="2400">
                <a:effectLst/>
                <a:latin typeface="Century Gothic" pitchFamily="34" charset="0"/>
              </a:rPr>
              <a:t/>
            </a:r>
            <a:br>
              <a:rPr lang="es-ES" sz="2400">
                <a:effectLst/>
                <a:latin typeface="Century Gothic" pitchFamily="34" charset="0"/>
              </a:rPr>
            </a:br>
            <a: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 DE DÉFICIT POR DESASTRE</a:t>
            </a:r>
            <a:b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 DE DESASTRES LOCALES</a:t>
            </a:r>
            <a:b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 DE VULNERABILIDAD PREVALENTE</a:t>
            </a:r>
            <a:b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 DE GESTIÓN DEL RIESGO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8600" y="44450"/>
            <a:ext cx="8610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LOS CUATRO INDICADORES</a:t>
            </a:r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55650" y="2349500"/>
            <a:ext cx="1008063" cy="6413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IDD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55650" y="3148013"/>
            <a:ext cx="1008063" cy="6413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IDL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55650" y="3940175"/>
            <a:ext cx="1008063" cy="6413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IVP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5650" y="5013325"/>
            <a:ext cx="1008063" cy="6413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IGR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IDD   INDICE DE DEFICIT POR DESASTRES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124075" y="908050"/>
            <a:ext cx="6777038" cy="302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</a:pPr>
            <a:r>
              <a:rPr lang="es-ES" sz="2400">
                <a:effectLst/>
                <a:latin typeface="Century Gothic" pitchFamily="34" charset="0"/>
              </a:rPr>
              <a:t/>
            </a:r>
            <a:br>
              <a:rPr lang="es-ES" sz="2400">
                <a:effectLst/>
                <a:latin typeface="Century Gothic" pitchFamily="34" charset="0"/>
              </a:rPr>
            </a:br>
            <a:r>
              <a:rPr lang="es-CO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Modela el riesgo físico. Refleja el riesgo en términos macro económicos y financieros, representa la mayor pérdida probable en un período determinado y la capacidad del país para hacerle frente.</a:t>
            </a:r>
            <a:endParaRPr lang="es-ES" sz="24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124075" y="4076700"/>
            <a:ext cx="6769100" cy="457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QUE POSIBILITA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116013" y="5300663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23850" y="4868863"/>
            <a:ext cx="8820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Establecer a priori la brecha entre la demanda de fondos (derivada de un desastre) y la capacidad del estado en términos de posibilidad de acceso a fondos internos o externos para restituir los bienes afectados</a:t>
            </a:r>
            <a:endParaRPr lang="es-E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268538" y="1125538"/>
            <a:ext cx="6626225" cy="3536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mayor 1.00</a:t>
            </a:r>
            <a:endParaRPr lang="es-CO" sz="2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s-CO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Representa una incapacidad del estado para hacer frente a los daños de un evento crítico por dificultades en el acceso a fondos, o la insuficiencia de reservas. </a:t>
            </a:r>
          </a:p>
          <a:p>
            <a:pPr>
              <a:spcBef>
                <a:spcPct val="50000"/>
              </a:spcBef>
            </a:pPr>
            <a:endParaRPr lang="es-CO" b="1">
              <a:solidFill>
                <a:srgbClr val="0033CC"/>
              </a:solidFill>
              <a:effectLst/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s-CO" b="1">
                <a:solidFill>
                  <a:srgbClr val="0033CC"/>
                </a:solidFill>
                <a:effectLst/>
                <a:latin typeface="Century Gothic" pitchFamily="34" charset="0"/>
              </a:rPr>
              <a:t>En la medida que es mayor la brecha entre las pérdidas probables y la capacidad de asumirlas, aumenta el compromiso del país.</a:t>
            </a:r>
            <a:r>
              <a:rPr lang="es-ES" b="1">
                <a:solidFill>
                  <a:srgbClr val="0033CC"/>
                </a:solidFill>
                <a:effectLst/>
                <a:latin typeface="Century Gothic" pitchFamily="34" charset="0"/>
              </a:rPr>
              <a:t> 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07950" y="1125538"/>
            <a:ext cx="2016125" cy="118903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IDD </a:t>
            </a:r>
          </a:p>
          <a:p>
            <a:pPr>
              <a:spcBef>
                <a:spcPct val="50000"/>
              </a:spcBef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116013" y="2565400"/>
            <a:ext cx="0" cy="1943100"/>
          </a:xfrm>
          <a:prstGeom prst="line">
            <a:avLst/>
          </a:prstGeom>
          <a:noFill/>
          <a:ln w="889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79388" y="4852988"/>
            <a:ext cx="3529012" cy="173513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/>
                <a:latin typeface="Century Gothic" pitchFamily="34" charset="0"/>
              </a:rPr>
              <a:t>EVENTO MAXIMO CRITICO</a:t>
            </a:r>
          </a:p>
          <a:p>
            <a:pPr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/>
                <a:latin typeface="Century Gothic" pitchFamily="34" charset="0"/>
              </a:rPr>
              <a:t>RESILIENCIA ECONOMICA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95288" y="5734050"/>
            <a:ext cx="3097212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067175" y="4868863"/>
            <a:ext cx="2017713" cy="8540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AMENAZAS</a:t>
            </a:r>
          </a:p>
          <a:p>
            <a:pPr algn="l">
              <a:spcBef>
                <a:spcPct val="50000"/>
              </a:spcBef>
            </a:pPr>
            <a:r>
              <a: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PERDIDAS</a:t>
            </a:r>
            <a:endPara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067175" y="5876925"/>
            <a:ext cx="4826000" cy="762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Como calculo real de los fondos a los que puede acceder el estado</a:t>
            </a:r>
            <a:r>
              <a:rPr lang="es-CO" sz="24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                   </a:t>
            </a:r>
            <a:endParaRPr lang="es-ES" sz="200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INDICE DE DESASTRES LOCALES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124075" y="908050"/>
            <a:ext cx="6777038" cy="302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</a:pPr>
            <a:r>
              <a:rPr lang="es-AR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Captura problemas de desastres locales y problemas de riesgo social y ambiental que deriva de los eventos frecuentes que afectan el nivel local y subnacional, impactando sobre los niveles económicos más frágiles</a:t>
            </a:r>
            <a:endParaRPr lang="es-ES" sz="24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124075" y="4076700"/>
            <a:ext cx="6769100" cy="457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QUE POSIBILITA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116013" y="5300663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882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Identificar el nivel de propensión del país a sufrir desastres locales  y en la valoración del impacto acumulativo sobre el desarrollo local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6021388"/>
            <a:ext cx="9144000" cy="8223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a orientar las decisiones sectoriales y de ordenamiento territorial y protección de cuencas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3644900"/>
            <a:ext cx="1187450" cy="321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-100013"/>
            <a:ext cx="5976938" cy="42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3213100"/>
            <a:ext cx="52197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6388100"/>
            <a:ext cx="680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IVP   INDICE VULNERABILIDAD PREVALENTE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55650" y="836613"/>
            <a:ext cx="8145463" cy="1081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</a:pPr>
            <a:r>
              <a:rPr lang="es-AR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Refleja la condición de vulnerabilidad en relación a exposición, fragilidad socio económica</a:t>
            </a:r>
            <a:endParaRPr lang="es-ES" sz="24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116013" y="5300663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50825" y="2119313"/>
            <a:ext cx="88201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Rescata el riesgo como un problema no resuelto del desarrollo, capta impactos físicos directos  e indirectos</a:t>
            </a:r>
          </a:p>
          <a:p>
            <a:pPr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Identifica la posibilidad de absorber el impacto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933825"/>
            <a:ext cx="75358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IGR   INDICE GESTION DE RIESGO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124075" y="908050"/>
            <a:ext cx="6777038" cy="1871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</a:pPr>
            <a:r>
              <a:rPr lang="es-AR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Se relaciona con el desempeño de la gestión del riesgo, refleja la organización, capacidad y desarrollo institucional para reducir las pérdidas</a:t>
            </a:r>
            <a:endParaRPr lang="es-ES" sz="24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124075" y="2852738"/>
            <a:ext cx="6769100" cy="457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CO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CUAL ES LA BASE?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06775"/>
            <a:ext cx="55864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2124075" y="3357563"/>
            <a:ext cx="503238" cy="5762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2124075" y="4292600"/>
            <a:ext cx="503238" cy="5762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2124075" y="5373688"/>
            <a:ext cx="503238" cy="5762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2124075" y="6281738"/>
            <a:ext cx="503238" cy="5762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258888" y="3429000"/>
            <a:ext cx="3603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POLITICAS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IGR   INDICE GESTION DE RIESGO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8" name="Group 10"/>
          <p:cNvGrpSpPr>
            <a:grpSpLocks/>
          </p:cNvGrpSpPr>
          <p:nvPr/>
        </p:nvGrpSpPr>
        <p:grpSpPr bwMode="auto">
          <a:xfrm>
            <a:off x="395288" y="1916113"/>
            <a:ext cx="7848600" cy="4667250"/>
            <a:chOff x="249" y="1207"/>
            <a:chExt cx="4944" cy="2940"/>
          </a:xfrm>
        </p:grpSpPr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>
              <a:off x="249" y="1207"/>
              <a:ext cx="1270" cy="74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IGR</a:t>
              </a:r>
            </a:p>
            <a:p>
              <a:pPr>
                <a:spcBef>
                  <a:spcPct val="50000"/>
                </a:spcBef>
              </a:pPr>
              <a:endParaRPr lang="es-E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1655" y="1207"/>
              <a:ext cx="3493" cy="288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CO" sz="2400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(IGR </a:t>
              </a:r>
              <a:r>
                <a:rPr lang="es-CO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IR </a:t>
              </a:r>
              <a:r>
                <a:rPr lang="en-US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+</a:t>
              </a:r>
              <a:r>
                <a:rPr lang="es-CO" sz="2400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IGR </a:t>
              </a:r>
              <a:r>
                <a:rPr lang="es-CO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RR </a:t>
              </a:r>
              <a:r>
                <a:rPr lang="es-CO" b="1">
                  <a:solidFill>
                    <a:schemeClr val="bg1"/>
                  </a:solidFill>
                  <a:effectLst/>
                </a:rPr>
                <a:t>+</a:t>
              </a:r>
              <a:r>
                <a:rPr lang="es-CO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 </a:t>
              </a:r>
              <a:r>
                <a:rPr lang="es-CO" sz="2400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IGR </a:t>
              </a:r>
              <a:r>
                <a:rPr lang="es-CO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MD </a:t>
              </a:r>
              <a:r>
                <a:rPr lang="en-US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+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IGR </a:t>
              </a:r>
              <a:r>
                <a:rPr lang="en-US" b="1">
                  <a:solidFill>
                    <a:schemeClr val="bg1"/>
                  </a:solidFill>
                  <a:effectLst/>
                  <a:latin typeface="Century Gothic" pitchFamily="34" charset="0"/>
                </a:rPr>
                <a:t>PR)/ 4</a:t>
              </a:r>
              <a:endParaRPr lang="es-CO" b="1">
                <a:solidFill>
                  <a:schemeClr val="bg1"/>
                </a:solidFill>
                <a:effectLst/>
                <a:latin typeface="Century Gothic" pitchFamily="34" charset="0"/>
              </a:endParaRPr>
            </a:p>
          </p:txBody>
        </p:sp>
        <p:pic>
          <p:nvPicPr>
            <p:cNvPr id="10957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1661"/>
              <a:ext cx="3492" cy="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1835150" y="620713"/>
            <a:ext cx="6324600" cy="3429000"/>
          </a:xfrm>
          <a:prstGeom prst="flowChartDocumen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79613" y="692150"/>
            <a:ext cx="623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ELABORAR UNA IMAGEN DE BASE CERO DE PAISES, SUBREGIONES O MUNICIPIOS</a:t>
            </a:r>
            <a:endParaRPr lang="es-ES_tradnl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295400" y="1350963"/>
            <a:ext cx="6732588" cy="3733800"/>
          </a:xfrm>
          <a:prstGeom prst="flowChartDocumen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838200" y="2349500"/>
            <a:ext cx="7046913" cy="3733800"/>
          </a:xfrm>
          <a:prstGeom prst="flowChartDocumen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66800" y="2492375"/>
            <a:ext cx="645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SUMINISTRAR CRITERIOS QUE ORIENTAN LAS POLÍTICAS DE INVERSIÓN POSIBLES EN PAISES, SUBREGIONES O MUNICIPIOS</a:t>
            </a:r>
            <a:r>
              <a:rPr lang="es-ES">
                <a:effectLst/>
                <a:latin typeface="Century Gothic" pitchFamily="34" charset="0"/>
              </a:rPr>
              <a:t> </a:t>
            </a:r>
            <a:endParaRPr lang="es-ES_tradnl">
              <a:effectLst/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11188" y="1492250"/>
            <a:ext cx="738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0" hangingPunct="0"/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COMPARAR ESTRUCTURAS VINCULADAS CON EL TEMA DE RIESGOS Y OBSERVAR SU EVOLUCIÓN EN EL TIEMPO</a:t>
            </a:r>
            <a:endParaRPr lang="es-ES_tradnl">
              <a:effectLst/>
              <a:latin typeface="Century Gothic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28600" y="44450"/>
            <a:ext cx="8610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POTENCIALIDADES DE LOS INDICADORES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81000" y="3413125"/>
            <a:ext cx="7286625" cy="28956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99CC">
                  <a:gamma/>
                  <a:shade val="46275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68313" y="3860800"/>
            <a:ext cx="72723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EVALUAR LA DESVIACIÓN CON RESPECTO A LA BASE CERO CONSTRUIDA INICIALMENTE, EN LA MEDIDA QUE SE PUEDE HACER UNA NUEVA PROYECCIÓN HISTÓRICA CON LA MEJORA  INCORPORADA Y VER LOS RESULTADOS OBTENIDOS (POSITIVA O NEGATIVA)</a:t>
            </a:r>
            <a:endParaRPr lang="es-ES_tradnl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3141663"/>
            <a:ext cx="827088" cy="4572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3981450"/>
            <a:ext cx="827088" cy="4572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5060950"/>
            <a:ext cx="827088" cy="4572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0" y="2060575"/>
            <a:ext cx="9144000" cy="9159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 DE VALORACION</a:t>
            </a:r>
            <a:b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RR6. Refuerzo e intervención de la vulnerabilidad de bienes p</a:t>
            </a:r>
            <a:r>
              <a:rPr lang="es-AR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úblicos y privados</a:t>
            </a:r>
            <a: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3168650"/>
            <a:ext cx="8532812" cy="2997200"/>
          </a:xfrm>
          <a:solidFill>
            <a:srgbClr val="CCECFF"/>
          </a:solidFill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BAJO:</a:t>
            </a:r>
            <a:r>
              <a:rPr lang="es-ES" sz="2000" b="1">
                <a:latin typeface="Century Gothic" pitchFamily="34" charset="0"/>
              </a:rPr>
              <a:t> </a:t>
            </a:r>
          </a:p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1800" b="1">
                <a:latin typeface="Century Gothic" pitchFamily="34" charset="0"/>
              </a:rPr>
              <a:t>		Refuerzo y adecuación esporádica de edificaciones y líneas vitales por remodelaciones o cambios de uso o por modificaciones.</a:t>
            </a:r>
          </a:p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INCIPIENTE:</a:t>
            </a:r>
            <a:r>
              <a:rPr lang="es-ES" sz="2000">
                <a:latin typeface="Century Gothic" pitchFamily="34" charset="0"/>
              </a:rPr>
              <a:t> </a:t>
            </a:r>
          </a:p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2000" b="1">
                <a:latin typeface="Century Gothic" pitchFamily="34" charset="0"/>
              </a:rPr>
              <a:t>		</a:t>
            </a:r>
            <a:r>
              <a:rPr lang="es-ES" sz="1800" b="1">
                <a:latin typeface="Century Gothic" pitchFamily="34" charset="0"/>
              </a:rPr>
              <a:t>Expedición de normas de intervención de la vulnerabilidad de edificios existentes; refuerzo de algunos edificios esenciales como hospitales o considerados indispensables</a:t>
            </a:r>
            <a:r>
              <a:rPr lang="es-ES" sz="2000" b="1">
                <a:latin typeface="Century Gothic" pitchFamily="34" charset="0"/>
              </a:rPr>
              <a:t>.</a:t>
            </a:r>
          </a:p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APRECIABLE:</a:t>
            </a:r>
            <a:r>
              <a:rPr lang="es-ES" sz="2000" b="1">
                <a:latin typeface="Century Gothic" pitchFamily="34" charset="0"/>
              </a:rPr>
              <a:t> </a:t>
            </a:r>
          </a:p>
          <a:p>
            <a:pPr marL="509588" lvl="2" indent="-277813" algn="just">
              <a:lnSpc>
                <a:spcPct val="80000"/>
              </a:lnSpc>
              <a:buClr>
                <a:srgbClr val="6DFFF1"/>
              </a:buClr>
              <a:buFont typeface="Monotype Sorts" pitchFamily="2" charset="2"/>
              <a:buNone/>
              <a:tabLst>
                <a:tab pos="339725" algn="l"/>
              </a:tabLst>
            </a:pPr>
            <a:r>
              <a:rPr lang="es-ES" sz="2000" b="1">
                <a:latin typeface="Century Gothic" pitchFamily="34" charset="0"/>
              </a:rPr>
              <a:t>		</a:t>
            </a:r>
            <a:r>
              <a:rPr lang="es-ES" sz="1800" b="1">
                <a:latin typeface="Century Gothic" pitchFamily="34" charset="0"/>
              </a:rPr>
              <a:t>Algunos programas masivos de evaluación de vulnerabilidad, rehabilitación y refuerzo de hospitales, escuelas y edificios de control de líneas vitales; obligatoriedad de reforzamientos</a:t>
            </a:r>
            <a:r>
              <a:rPr lang="es-ES" sz="2000" b="1">
                <a:latin typeface="Century Gothic" pitchFamily="34" charset="0"/>
              </a:rPr>
              <a:t>…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IGR   INDICE GESTION DE RIESGO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0" y="549275"/>
            <a:ext cx="8893175" cy="3375025"/>
          </a:xfrm>
          <a:prstGeom prst="flowChartDocumen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60363" y="62071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33388" y="549275"/>
            <a:ext cx="831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PRESENTAN DIFICULTADES PARA SU OPERATIVIDAD EN EL NIVEL LOCAL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es-ES_tradnl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55650" y="908050"/>
            <a:ext cx="8208963" cy="31130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IDD</a:t>
            </a:r>
            <a:r>
              <a:rPr lang="es-A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puede plantear para algunos municipios un problema de desagregación presupuestaria compleja , DEPENDE DE UNA ASIGNACION QUE NO ES CONSTANTE</a:t>
            </a:r>
            <a:endParaRPr lang="es-E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A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 algn="l">
              <a:buFontTx/>
              <a:buChar char="•"/>
            </a:pPr>
            <a:r>
              <a:rPr lang="es-A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Sin acceso a fondos no están garantizadas las 	posibilidades        	de intervención.</a:t>
            </a:r>
          </a:p>
          <a:p>
            <a:pPr algn="l">
              <a:buFontTx/>
              <a:buChar char="•"/>
            </a:pPr>
            <a:r>
              <a:rPr lang="es-A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“stock de capitales”, no siempre se calcula para 	niveles 	desagregados </a:t>
            </a:r>
          </a:p>
          <a:p>
            <a:pPr algn="l">
              <a:buFontTx/>
              <a:buChar char="•"/>
            </a:pPr>
            <a:endParaRPr lang="es-E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A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LO CUAL QUEDA CLARO SU APLICACIÓN EN CIUDADES AUTONOMAS COMO BOGOTA</a:t>
            </a:r>
            <a:r>
              <a:rPr lang="es-AR" b="1">
                <a:solidFill>
                  <a:schemeClr val="accent2"/>
                </a:solidFill>
                <a:effectLst/>
              </a:rPr>
              <a:t>	</a:t>
            </a:r>
            <a:endParaRPr lang="es-ES" b="1">
              <a:solidFill>
                <a:schemeClr val="accent2"/>
              </a:solidFill>
              <a:effectLst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28600" y="44450"/>
            <a:ext cx="8610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POSIBILIDAD DE APLICACIÓN EN EL NIVEL LOCAL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755650" y="4149725"/>
            <a:ext cx="8208963" cy="1190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IDL, índice de desastres locales, está bien desarrollado para bajar y lograr su ejecución en los niveles intermedios (provincia, estados) que deseen tener una idea clara de lo que ocurre en los niveles locales	</a:t>
            </a:r>
            <a:endParaRPr lang="es-ES" b="1">
              <a:solidFill>
                <a:schemeClr val="accent2"/>
              </a:solidFill>
              <a:effectLst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27088" y="5451475"/>
            <a:ext cx="813752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IVP, debido a que los datos se producen en el nivel nacional puede tener menos nivel de aplicación	</a:t>
            </a:r>
            <a:endParaRPr lang="es-ES" b="1">
              <a:solidFill>
                <a:schemeClr val="accent2"/>
              </a:solidFill>
              <a:effectLst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827088" y="6216650"/>
            <a:ext cx="8137525" cy="366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IGR, ya ha tenido el desarrollo de aplicaciones en este nivel	</a:t>
            </a:r>
            <a:endParaRPr lang="es-ES" b="1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8188"/>
            <a:ext cx="91440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640873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443288"/>
            <a:ext cx="48593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5876925"/>
            <a:ext cx="4284663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Se realiza la estimación holística del riesgo sísmico 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BOGOTA SE DESARROLLA UN APLICATIVO PARA ANALISIS DE RIESGO URBANO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45005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911475"/>
            <a:ext cx="54356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91090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IGR – Se desarrolló el INDICE DE GESTION DE RIESGO 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4925" y="188913"/>
            <a:ext cx="91090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IVP – Se calculó INDICE DE VULNERABILIDAD PREVALENTE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0" y="6183313"/>
            <a:ext cx="4716463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Se evidencia su aplicabilidad para estimación de riesgo urbano</a:t>
            </a:r>
            <a:endPara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3101975"/>
            <a:ext cx="6380162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2989263" y="115888"/>
            <a:ext cx="6119812" cy="2892425"/>
            <a:chOff x="1156" y="663"/>
            <a:chExt cx="4400" cy="2153"/>
          </a:xfrm>
        </p:grpSpPr>
        <p:sp>
          <p:nvSpPr>
            <p:cNvPr id="68621" name="AutoShape 13"/>
            <p:cNvSpPr>
              <a:spLocks noChangeArrowheads="1"/>
            </p:cNvSpPr>
            <p:nvPr/>
          </p:nvSpPr>
          <p:spPr bwMode="auto">
            <a:xfrm>
              <a:off x="1156" y="663"/>
              <a:ext cx="4400" cy="771"/>
            </a:xfrm>
            <a:prstGeom prst="flowChartDocumen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1247" y="707"/>
              <a:ext cx="4264" cy="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s-ES" sz="2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EN RELACION A LA COMPRENSION A NIVEL LOCAL</a:t>
              </a:r>
              <a:r>
                <a:rPr lang="es-E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 </a:t>
              </a:r>
            </a:p>
            <a:p>
              <a:pPr algn="l" eaLnBrk="0" hangingPunct="0"/>
              <a:endParaRPr lang="es-A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es-A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	</a:t>
              </a:r>
              <a:endPara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endParaRPr>
            </a:p>
            <a:p>
              <a:pPr algn="l" eaLnBrk="0" hangingPunct="0"/>
              <a:endParaRPr lang="es-A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endParaRPr>
            </a:p>
            <a:p>
              <a:pPr algn="l" eaLnBrk="0" hangingPunct="0"/>
              <a:r>
                <a:rPr lang="es-A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endPara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623" name="AutoShape 15"/>
            <p:cNvSpPr>
              <a:spLocks noChangeArrowheads="1"/>
            </p:cNvSpPr>
            <p:nvPr/>
          </p:nvSpPr>
          <p:spPr bwMode="auto">
            <a:xfrm>
              <a:off x="2983" y="1207"/>
              <a:ext cx="532" cy="4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1429" y="1796"/>
              <a:ext cx="3674" cy="102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DESARROLLO EXTERNO</a:t>
              </a:r>
            </a:p>
            <a:p>
              <a:pPr>
                <a:spcBef>
                  <a:spcPct val="50000"/>
                </a:spcBef>
              </a:pPr>
              <a:r>
                <a:rPr lang="es-AR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CAPACITACION EN EL NIVEL LOCAL</a:t>
              </a:r>
              <a:endParaRPr lang="es-E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0" y="188913"/>
            <a:ext cx="2700338" cy="6489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 MIRAS A FACILITAR SU APLICACIÓN EN EL NIVEL LOCAL…</a:t>
            </a: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s-A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AR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s-E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TRIAMS – Tsunami recovery indicators</a:t>
            </a:r>
            <a:endParaRPr lang="es-E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6840538" cy="2805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s-CO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Indicadores básicos: </a:t>
            </a:r>
          </a:p>
          <a:p>
            <a:pPr marL="342900" indent="-342900" algn="l"/>
            <a:r>
              <a:rPr lang="es-CO" b="1">
                <a:solidFill>
                  <a:srgbClr val="0033CC"/>
                </a:solidFill>
                <a:effectLst/>
                <a:latin typeface="Century Gothic" pitchFamily="34" charset="0"/>
              </a:rPr>
              <a:t>Destinados a tener una idea rápida del nivel de desarrollo logrado en el conjunto de los países participantes</a:t>
            </a:r>
            <a:r>
              <a:rPr lang="es-CO" sz="2000" b="1">
                <a:solidFill>
                  <a:srgbClr val="0033CC"/>
                </a:solidFill>
                <a:effectLst/>
                <a:latin typeface="Century Gothic" pitchFamily="34" charset="0"/>
              </a:rPr>
              <a:t>.</a:t>
            </a:r>
          </a:p>
          <a:p>
            <a:pPr marL="342900" indent="-342900" algn="l"/>
            <a:endParaRPr lang="es-CO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342900" indent="-342900" algn="l"/>
            <a:r>
              <a:rPr lang="es-CO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Indicadores amplios</a:t>
            </a:r>
            <a:r>
              <a:rPr lang="es-AR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:</a:t>
            </a:r>
          </a:p>
          <a:p>
            <a:pPr marL="342900" indent="-342900" algn="l"/>
            <a:r>
              <a:rPr lang="es-CO" b="1">
                <a:solidFill>
                  <a:srgbClr val="0033CC"/>
                </a:solidFill>
                <a:effectLst/>
                <a:latin typeface="Century Gothic" pitchFamily="34" charset="0"/>
              </a:rPr>
              <a:t>Destinados a orientar el desarrollo hacia formas de organización que controlen los cuadros de pobreza y la desigualdad  y generen la capacidad interna para manejar sus riesgos con independencia</a:t>
            </a:r>
            <a:endParaRPr lang="es-ES" b="1">
              <a:solidFill>
                <a:srgbClr val="0033CC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571875"/>
            <a:ext cx="799306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8459788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0" y="0"/>
            <a:ext cx="8893175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4 TIPOS DE DATOS</a:t>
            </a:r>
            <a:endParaRPr lang="es-E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463"/>
            <a:ext cx="58070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5327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387850" y="2713038"/>
            <a:ext cx="7000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44450"/>
            <a:ext cx="91440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549275"/>
            <a:ext cx="716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98488" y="260350"/>
            <a:ext cx="8221662" cy="579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5000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>
                <a:solidFill>
                  <a:schemeClr val="bg1"/>
                </a:solidFill>
                <a:effectLst/>
                <a:latin typeface="Century Gothic" pitchFamily="34" charset="0"/>
              </a:rPr>
              <a:t>VALORACIONES FINALES</a:t>
            </a:r>
            <a:endParaRPr lang="es-ES" sz="32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700213"/>
            <a:ext cx="78740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06608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331913" y="6284913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Situación que es un verdadero DESAFIO…</a:t>
            </a: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AR" sz="2400" b="1">
                <a:solidFill>
                  <a:schemeClr val="bg1"/>
                </a:solidFill>
                <a:effectLst/>
                <a:latin typeface="Century Gothic" pitchFamily="34" charset="0"/>
              </a:rPr>
              <a:t>CONDICIONES DERIVADAS DE LA SITUACION DE LOS MUNICIPIOS</a:t>
            </a:r>
            <a:endParaRPr lang="es-ES" sz="24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609600" y="981075"/>
            <a:ext cx="8535988" cy="5876925"/>
            <a:chOff x="384" y="618"/>
            <a:chExt cx="5377" cy="3702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384" y="618"/>
              <a:ext cx="5376" cy="57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Son el nodo de gestión territorial,  la plataforma en la cual se desarrollan los escenarios de riesgo y en ese marco, los responsables de la gestión del riesgo</a:t>
              </a:r>
            </a:p>
          </p:txBody>
        </p:sp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384" y="1302"/>
              <a:ext cx="5376" cy="40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aún en el marco de descentralización, tienen muy baja capacidad operativa a nivel interno organizativo y a nivel de gestión del riesgo;</a:t>
              </a:r>
              <a:r>
                <a:rPr lang="es-ES">
                  <a:solidFill>
                    <a:schemeClr val="bg1"/>
                  </a:solidFill>
                  <a:effectLst/>
                  <a:latin typeface="Century Gothic" pitchFamily="34" charset="0"/>
                </a:rPr>
                <a:t> 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385" y="1842"/>
              <a:ext cx="5376" cy="7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existe una gran cantidad de municipios que no han incorporado procesos de planificación, ordenamiento territorial o de gestión ambiental, que sirvan de contexto para incorporar los indicadores de riesgo</a:t>
              </a:r>
              <a:r>
                <a:rPr lang="es-ES">
                  <a:effectLst/>
                </a:rPr>
                <a:t> 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768" y="369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84" y="2704"/>
              <a:ext cx="5376" cy="75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muchos tienen autonomía pero no autarquía financiera; por lo tanto dependen de fondos suministrados por otros niveles de gobierno de rango superior, que no siempre son constantes, en cuanto a monto y forma de suministro</a:t>
              </a:r>
              <a:r>
                <a:rPr lang="es-ES">
                  <a:effectLst/>
                </a:rPr>
                <a:t> 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384" y="3570"/>
              <a:ext cx="5376" cy="750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generan fondos propios que en general  resultan insuficientes  o son aplicados a mejorar los servicios que tienen que prestar; tienen limitaciones o bien no pueden fijar impuestos: sólo cobran tasas por servicios</a:t>
              </a:r>
              <a:r>
                <a:rPr lang="es-ES">
                  <a:effectLst/>
                </a:rPr>
                <a:t>;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403350" y="908050"/>
            <a:ext cx="7416800" cy="1225550"/>
          </a:xfrm>
          <a:prstGeom prst="flowChartDocumen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619250" y="1052513"/>
            <a:ext cx="712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A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PARTIR DE LOS DESARROLLOS EXISTENTES	</a:t>
            </a:r>
            <a:endParaRPr lang="es-ES_tradnl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54188" y="2060575"/>
            <a:ext cx="738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0" hangingPunct="0"/>
            <a:endParaRPr lang="es-ES_tradnl">
              <a:effectLst/>
              <a:latin typeface="Century Gothic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" y="44450"/>
            <a:ext cx="8610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LA REALIDAD HOY…</a:t>
            </a:r>
            <a:endParaRPr lang="es-ES" sz="26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5832475" cy="3743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ESTAN SENTADAS LAS BASES PARA PODER AVANZAR EN  LA APLICACIÓN DE INDICADORES A NIVEL DE CIUDADES </a:t>
            </a:r>
          </a:p>
          <a:p>
            <a:pPr>
              <a:spcBef>
                <a:spcPct val="50000"/>
              </a:spcBef>
            </a:pPr>
            <a:endParaRPr lang="es-AR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s-A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TENIENDO EN CUENTA LAS PARTICULARIDADES RESEÑADAS Y GARANTIZANDO LOS NIVELES DE ADECUACION PROPUESTOS </a:t>
            </a: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692150"/>
            <a:ext cx="733742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8610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s-AR" sz="2400" b="1">
                <a:solidFill>
                  <a:schemeClr val="bg1"/>
                </a:solidFill>
                <a:effectLst/>
                <a:latin typeface="Century Gothic" pitchFamily="34" charset="0"/>
              </a:rPr>
              <a:t>CONDICIONES DERIVADAS DE LA SITUACION DE LOS MUNICIPIOS</a:t>
            </a:r>
            <a:endParaRPr lang="es-ES" sz="2400" b="1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95288" y="5907088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A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ESTO LIMITA LA POSIBILIDAD DE DISEÑAR SISTEMAS  DE INDICADORES O ASUMIRLO COMO TAREA PROPIA…</a:t>
            </a:r>
            <a:endParaRPr lang="es-ES" sz="22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58888" y="188913"/>
            <a:ext cx="6985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PROGRAMA DE INDICADORES UNDP</a:t>
            </a:r>
          </a:p>
          <a:p>
            <a:pPr>
              <a:spcBef>
                <a:spcPct val="50000"/>
              </a:spcBef>
            </a:pPr>
            <a:r>
              <a:rPr lang="es-AR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IRD</a:t>
            </a:r>
          </a:p>
          <a:p>
            <a:pPr>
              <a:spcBef>
                <a:spcPct val="50000"/>
              </a:spcBef>
            </a:pPr>
            <a:r>
              <a:rPr lang="es-A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INDICE REDUCCION DE DESASTRES</a:t>
            </a:r>
            <a:endParaRPr lang="es-ES" sz="24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68313" y="1844675"/>
            <a:ext cx="8424862" cy="0"/>
          </a:xfrm>
          <a:prstGeom prst="lin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3015" name="Picture 7" descr="undp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187325"/>
            <a:ext cx="722313" cy="1441450"/>
          </a:xfrm>
          <a:prstGeom prst="rect">
            <a:avLst/>
          </a:prstGeom>
          <a:noFill/>
        </p:spPr>
      </p:pic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1403350" y="2368550"/>
            <a:ext cx="6769100" cy="1431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El IRD estima el riesgo de pérdida de vida como consecuencia de grandes o pequeños desastres, sin considerar los daños a medios de vida y economía</a:t>
            </a:r>
            <a:r>
              <a:rPr lang="es-E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1258888" y="4652963"/>
            <a:ext cx="6842125" cy="2103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/>
                <a:latin typeface="Century Gothic" pitchFamily="34" charset="0"/>
              </a:rPr>
              <a:t>un nivel mundial de observación a partir de un nivel nacional de resolución, con miras a: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CO" sz="2200" b="1">
                <a:solidFill>
                  <a:schemeClr val="bg1"/>
                </a:solidFill>
                <a:effectLst/>
                <a:latin typeface="Century Gothic" pitchFamily="34" charset="0"/>
              </a:rPr>
              <a:t>destacar las medidas para aplicar en el </a:t>
            </a:r>
            <a:r>
              <a:rPr lang="es-AR" sz="2200" b="1">
                <a:solidFill>
                  <a:schemeClr val="bg1"/>
                </a:solidFill>
                <a:effectLst/>
                <a:latin typeface="Century Gothic" pitchFamily="34" charset="0"/>
              </a:rPr>
              <a:t>nivel</a:t>
            </a:r>
            <a:r>
              <a:rPr lang="es-CO" sz="2200" b="1">
                <a:solidFill>
                  <a:schemeClr val="bg1"/>
                </a:solidFill>
                <a:effectLst/>
                <a:latin typeface="Century Gothic" pitchFamily="34" charset="0"/>
              </a:rPr>
              <a:t> nacional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CO" sz="2200" b="1">
                <a:solidFill>
                  <a:schemeClr val="bg1"/>
                </a:solidFill>
                <a:effectLst/>
                <a:latin typeface="Century Gothic" pitchFamily="34" charset="0"/>
              </a:rPr>
              <a:t>comparar la situación de los distintos países</a:t>
            </a:r>
            <a:r>
              <a:rPr lang="es-ES" b="1"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2555875" y="4051300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PERSIGUE LOGRAR</a:t>
            </a: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775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BENEFICIOS DEL IRD</a:t>
            </a:r>
            <a:endParaRPr lang="es-ES" sz="24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24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468313" y="765175"/>
            <a:ext cx="7848600" cy="0"/>
          </a:xfrm>
          <a:prstGeom prst="lin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6084" name="Picture 4" descr="undp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44450"/>
            <a:ext cx="396875" cy="792163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9538" y="1323975"/>
            <a:ext cx="9034462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Posibilidad para avanzar en la identificación de las causas de los desastres, como base para orientar las decisiones en reducción de riesgo  y desarrollo</a:t>
            </a:r>
            <a:endPara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4925" y="2997200"/>
            <a:ext cx="9109075" cy="27130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Posibilita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Orientar el diálogo con los gobiernos nacionales, no sólo en términos de riesgo sino también de desarrollo.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Individualizar  las posibles líneas de apoyo a los países para la reducción de los riesgos.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C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Mostrar  y comparar estadísticamente la situaci</a:t>
            </a:r>
            <a:r>
              <a: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ón de riesgo a nivel mundial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6513" y="24923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ORGANISMOS INTERNACIONALES</a:t>
            </a: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-1116013" y="841375"/>
            <a:ext cx="338455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PAISES</a:t>
            </a:r>
            <a:endParaRPr lang="es-ES" sz="2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23850" y="5734050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Siendo uno de sus beneficios su capacidad para mostrar estadísticas sobre riesgo de desastres de manera CLARA Y SENCILLA</a:t>
            </a: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2708275"/>
            <a:ext cx="5364163" cy="4149725"/>
          </a:xfrm>
          <a:prstGeom prst="rect">
            <a:avLst/>
          </a:prstGeom>
          <a:solidFill>
            <a:srgbClr val="0000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4788"/>
            <a:ext cx="630713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62" name="Group 66"/>
          <p:cNvGraphicFramePr>
            <a:graphicFrameLocks noGrp="1"/>
          </p:cNvGraphicFramePr>
          <p:nvPr/>
        </p:nvGraphicFramePr>
        <p:xfrm>
          <a:off x="971550" y="1184275"/>
          <a:ext cx="7416800" cy="2100263"/>
        </p:xfrm>
        <a:graphic>
          <a:graphicData uri="http://schemas.openxmlformats.org/drawingml/2006/table">
            <a:tbl>
              <a:tblPr/>
              <a:tblGrid>
                <a:gridCol w="2303463"/>
                <a:gridCol w="511333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LIMITACIONES DEL INDICE PARA SU USO EN EL NIVEL LOCAL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CC99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Para bajar al nivel local (ciudades, municipios) hace falta un desarrollo pormenorizado de los principales factores de configuración del riesgo  como  patrones de organización, líneas de desarrollo</a:t>
                      </a:r>
                      <a:r>
                        <a:rPr kumimoji="0" 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755650" y="3908425"/>
            <a:ext cx="8388350" cy="64135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Considerar el numero de víctimas mortales como indicador de riesgo manifiesto, limita el análisis en cuanto al desarrollo humano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350" name="Text Box 54"/>
          <p:cNvSpPr txBox="1">
            <a:spLocks noChangeArrowheads="1"/>
          </p:cNvSpPr>
          <p:nvPr/>
        </p:nvSpPr>
        <p:spPr bwMode="auto">
          <a:xfrm>
            <a:off x="755650" y="4725988"/>
            <a:ext cx="8388350" cy="64135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s-CO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índice no refleja las capacidades de los gobiernos para el desarrollo o para la reducción de riesgos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351" name="Text Box 55"/>
          <p:cNvSpPr txBox="1">
            <a:spLocks noChangeArrowheads="1"/>
          </p:cNvSpPr>
          <p:nvPr/>
        </p:nvSpPr>
        <p:spPr bwMode="auto">
          <a:xfrm>
            <a:off x="2771775" y="3429000"/>
            <a:ext cx="4321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LIMITACIONES DE LOS DATOS </a:t>
            </a:r>
            <a:endParaRPr lang="es-ES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0" y="188913"/>
            <a:ext cx="9144000" cy="3968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POSIBILIDADES DE USO EN EL NIVEL LOCAL: CUDADES Y MUNICIPIOS</a:t>
            </a:r>
            <a:endPara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574675" y="5805488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s-A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estas condiciones su aplicación en ciudades demanda ciertos ajustes para su eficiencia</a:t>
            </a:r>
            <a:endParaRPr lang="es-ES" sz="24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3838" cy="4525963"/>
          </a:xfrm>
          <a:noFill/>
          <a:ln/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612775" lvl="2" indent="-381000" algn="just">
              <a:buFont typeface="Wingdings" pitchFamily="2" charset="2"/>
              <a:buNone/>
              <a:tabLst>
                <a:tab pos="339725" algn="l"/>
              </a:tabLst>
            </a:pPr>
            <a:r>
              <a:rPr lang="es-CO" sz="2200" b="1">
                <a:cs typeface="Times New Roman" pitchFamily="18" charset="0"/>
              </a:rPr>
              <a:t>    </a:t>
            </a:r>
            <a:r>
              <a:rPr lang="es-CO" sz="800" b="1">
                <a:cs typeface="Times New Roman" pitchFamily="18" charset="0"/>
              </a:rPr>
              <a:t> </a:t>
            </a:r>
            <a:endParaRPr lang="es-CO" sz="2200" b="1">
              <a:cs typeface="Times New Roman" pitchFamily="18" charset="0"/>
            </a:endParaRPr>
          </a:p>
        </p:txBody>
      </p:sp>
      <p:pic>
        <p:nvPicPr>
          <p:cNvPr id="75780" name="Picture 4" descr="plan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013" y="692150"/>
            <a:ext cx="5235575" cy="5235575"/>
          </a:xfrm>
          <a:prstGeom prst="rect">
            <a:avLst/>
          </a:prstGeo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04838" y="1014413"/>
            <a:ext cx="5189537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INDICADORES DE</a:t>
            </a:r>
            <a: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RIESGO </a:t>
            </a:r>
            <a:b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y </a:t>
            </a:r>
            <a:b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GESTIÓN DE RIESGO</a:t>
            </a:r>
            <a:r>
              <a:rPr lang="es-ES" sz="4000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es-ES" sz="400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es-ES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es-ES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en-US">
                <a:effectLst/>
                <a:latin typeface="Times New Roman" pitchFamily="18" charset="0"/>
              </a:rPr>
              <a:t/>
            </a:r>
            <a:br>
              <a:rPr lang="en-US">
                <a:effectLst/>
                <a:latin typeface="Times New Roman" pitchFamily="18" charset="0"/>
              </a:rPr>
            </a:br>
            <a: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Programa para LAC</a:t>
            </a:r>
            <a:b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BID – UNC/IDEA</a:t>
            </a:r>
            <a:b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75783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153400" y="4737100"/>
            <a:ext cx="990600" cy="1292225"/>
          </a:xfrm>
          <a:noFill/>
          <a:ln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6529388" y="4730750"/>
          <a:ext cx="1068387" cy="1304925"/>
        </p:xfrm>
        <a:graphic>
          <a:graphicData uri="http://schemas.openxmlformats.org/presentationml/2006/ole">
            <p:oleObj spid="_x0000_s75786" name="Fotografía de Photo Editor" r:id="rId6" imgW="1000000" imgH="1219370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1377</Words>
  <Application>Microsoft Office PowerPoint</Application>
  <PresentationFormat>On-screen Show (4:3)</PresentationFormat>
  <Paragraphs>154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Century Gothic</vt:lpstr>
      <vt:lpstr>Comic Sans MS</vt:lpstr>
      <vt:lpstr>Times New Roman</vt:lpstr>
      <vt:lpstr>Wingdings</vt:lpstr>
      <vt:lpstr>Monotype Sorts</vt:lpstr>
      <vt:lpstr>Diseño predeterminado</vt:lpstr>
      <vt:lpstr>Fotografía de Microsoft Photo Editor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anarod</cp:lastModifiedBy>
  <cp:revision>53</cp:revision>
  <dcterms:created xsi:type="dcterms:W3CDTF">2007-04-05T16:08:58Z</dcterms:created>
  <dcterms:modified xsi:type="dcterms:W3CDTF">2010-07-12T01:36:26Z</dcterms:modified>
</cp:coreProperties>
</file>