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s/comment4.xml" ContentType="application/vnd.openxmlformats-officedocument.presentationml.comments+xml"/>
  <Override PartName="/ppt/commentAuthors.xml" ContentType="application/vnd.openxmlformats-officedocument.presentationml.commentAuthors+xml"/>
  <Override PartName="/ppt/comments/comment2.xml" ContentType="application/vnd.openxmlformats-officedocument.presentationml.comments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tags/tag3.xml" ContentType="application/vnd.openxmlformats-officedocument.presentationml.tags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comments/comment5.xml" ContentType="application/vnd.openxmlformats-officedocument.presentationml.comments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comments/comment3.xml" ContentType="application/vnd.openxmlformats-officedocument.presentationml.comment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tags/tag2.xml" ContentType="application/vnd.openxmlformats-officedocument.presentationml.tags+xml"/>
  <Default Extension="xls" ContentType="application/vnd.ms-exce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</p:sldMasterIdLst>
  <p:notesMasterIdLst>
    <p:notesMasterId r:id="rId64"/>
  </p:notesMasterIdLst>
  <p:sldIdLst>
    <p:sldId id="256" r:id="rId2"/>
    <p:sldId id="257" r:id="rId3"/>
    <p:sldId id="259" r:id="rId4"/>
    <p:sldId id="326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6" r:id="rId34"/>
    <p:sldId id="297" r:id="rId35"/>
    <p:sldId id="298" r:id="rId36"/>
    <p:sldId id="299" r:id="rId37"/>
    <p:sldId id="303" r:id="rId38"/>
    <p:sldId id="304" r:id="rId39"/>
    <p:sldId id="305" r:id="rId40"/>
    <p:sldId id="306" r:id="rId41"/>
    <p:sldId id="327" r:id="rId42"/>
    <p:sldId id="336" r:id="rId43"/>
    <p:sldId id="337" r:id="rId44"/>
    <p:sldId id="328" r:id="rId45"/>
    <p:sldId id="338" r:id="rId46"/>
    <p:sldId id="339" r:id="rId47"/>
    <p:sldId id="340" r:id="rId48"/>
    <p:sldId id="331" r:id="rId49"/>
    <p:sldId id="333" r:id="rId50"/>
    <p:sldId id="334" r:id="rId51"/>
    <p:sldId id="335" r:id="rId52"/>
    <p:sldId id="329" r:id="rId53"/>
    <p:sldId id="341" r:id="rId54"/>
    <p:sldId id="346" r:id="rId55"/>
    <p:sldId id="342" r:id="rId56"/>
    <p:sldId id="343" r:id="rId57"/>
    <p:sldId id="344" r:id="rId58"/>
    <p:sldId id="330" r:id="rId59"/>
    <p:sldId id="347" r:id="rId60"/>
    <p:sldId id="348" r:id="rId61"/>
    <p:sldId id="349" r:id="rId62"/>
    <p:sldId id="350" r:id="rId63"/>
  </p:sldIdLst>
  <p:sldSz cx="9144000" cy="6858000" type="screen4x3"/>
  <p:notesSz cx="6858000" cy="9144000"/>
  <p:embeddedFontLst>
    <p:embeddedFont>
      <p:font typeface="Verdana" pitchFamily="34" charset="0"/>
      <p:regular r:id="rId65"/>
      <p:bold r:id="rId66"/>
      <p:italic r:id="rId67"/>
      <p:boldItalic r:id="rId68"/>
    </p:embeddedFont>
    <p:embeddedFont>
      <p:font typeface="Tahoma" pitchFamily="34" charset="0"/>
      <p:regular r:id="rId69"/>
      <p:bold r:id="rId70"/>
    </p:embeddedFont>
    <p:embeddedFont>
      <p:font typeface="Arial Narrow" pitchFamily="34" charset="0"/>
      <p:regular r:id="rId71"/>
      <p:bold r:id="rId72"/>
      <p:italic r:id="rId73"/>
      <p:boldItalic r:id="rId74"/>
    </p:embeddedFont>
  </p:embeddedFont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rcedj" initials="arcedj" lastIdx="5" clrIdx="0"/>
  <p:cmAuthor id="1" name="Irene Alvarado" initials="IAQ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57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397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font" Target="fonts/font4.fntdata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font" Target="fonts/font2.fntdata"/><Relationship Id="rId74" Type="http://schemas.openxmlformats.org/officeDocument/2006/relationships/font" Target="fonts/font10.fntdata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font" Target="fonts/font1.fntdata"/><Relationship Id="rId73" Type="http://schemas.openxmlformats.org/officeDocument/2006/relationships/font" Target="fonts/font9.fntdata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font" Target="fonts/font5.fntdata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font" Target="fonts/font8.fntdata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font" Target="fonts/font3.fntdata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font" Target="fonts/font6.fntdata"/><Relationship Id="rId75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6-05-31T16:43:11.762" idx="1">
    <p:pos x="10" y="10"/>
    <p:text>Poner el PIB per cápita en una columna.
Además, indicar que la tasa de variación es del PIB real [¿ES ASÍ VERDAD?] y agregar una columna con la tasa de variación promedio anual del PIB nominal.
Los datos de PIB pongámoslos en miles de millones de US$ y una primera columna en los dos cuadros que sume el total y saque el promedio regional.l</p:text>
  </p:cm>
  <p:cm authorId="1" dt="2006-06-01T14:21:06.546" idx="1">
    <p:pos x="155" y="146"/>
    <p:text>En efecto era la tasa de variación del PIB real, y ahora se agregó la del PIB nominal.
Antes los datos del PIB nominal estaban en miles de millones de US$, entonces para ahorrar espacio dividí entre mil y los puse en billones de US$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6-05-31T16:40:49.067" idx="2">
    <p:pos x="10" y="10"/>
    <p:text>Corregir Hungaria es Hungría.</p:text>
  </p:cm>
  <p:cm authorId="1" dt="2006-06-01T14:21:39.406" idx="2">
    <p:pos x="146" y="146"/>
    <p:text>Idem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6-05-31T16:40:49.067" idx="3">
    <p:pos x="10" y="10"/>
    <p:text>Corregir Hungaria es Hungría.</p:text>
  </p:cm>
  <p:cm authorId="1" dt="2006-06-01T14:21:39.406" idx="3">
    <p:pos x="146" y="146"/>
    <p:text>Idem</p:tex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6-05-31T16:40:49.067" idx="4">
    <p:pos x="10" y="10"/>
    <p:text>Corregir Hungaria es Hungría.</p:text>
  </p:cm>
  <p:cm authorId="1" dt="2006-06-01T14:21:39.406" idx="4">
    <p:pos x="146" y="146"/>
    <p:text>Idem</p:tex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06-05-31T16:40:49.067" idx="5">
    <p:pos x="10" y="10"/>
    <p:text>Corregir Hungaria es Hungría.</p:text>
  </p:cm>
  <p:cm authorId="1" dt="2006-06-01T14:21:39.406" idx="5">
    <p:pos x="146" y="146"/>
    <p:text>Idem</p:tex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fld id="{38A1F2B1-D264-40DA-8EBD-A73AC3BE534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ADDD72-0461-4DED-A46C-84536905BC6C}" type="slidenum">
              <a:rPr lang="en-US"/>
              <a:pPr/>
              <a:t>13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8050" y="4370388"/>
            <a:ext cx="5041900" cy="4070350"/>
          </a:xfrm>
        </p:spPr>
        <p:txBody>
          <a:bodyPr/>
          <a:lstStyle/>
          <a:p>
            <a:endParaRPr lang="en-US"/>
          </a:p>
        </p:txBody>
      </p:sp>
      <p:sp>
        <p:nvSpPr>
          <p:cNvPr id="16387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127125" y="688975"/>
            <a:ext cx="4605338" cy="3454400"/>
          </a:xfrm>
          <a:ln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63034F-9033-46E1-82B4-9929DAFB44D9}" type="slidenum">
              <a:rPr lang="en-US"/>
              <a:pPr/>
              <a:t>32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8050" y="4370388"/>
            <a:ext cx="5041900" cy="4070350"/>
          </a:xfrm>
        </p:spPr>
        <p:txBody>
          <a:bodyPr/>
          <a:lstStyle/>
          <a:p>
            <a:endParaRPr lang="en-US"/>
          </a:p>
        </p:txBody>
      </p:sp>
      <p:sp>
        <p:nvSpPr>
          <p:cNvPr id="53251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127125" y="688975"/>
            <a:ext cx="4605338" cy="3454400"/>
          </a:xfrm>
          <a:ln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B75573-C32C-40AC-88C2-F396B6B6FDEA}" type="slidenum">
              <a:rPr lang="en-US"/>
              <a:pPr/>
              <a:t>14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8050" y="4370388"/>
            <a:ext cx="5041900" cy="4070350"/>
          </a:xfrm>
        </p:spPr>
        <p:txBody>
          <a:bodyPr/>
          <a:lstStyle/>
          <a:p>
            <a:endParaRPr lang="en-US"/>
          </a:p>
        </p:txBody>
      </p:sp>
      <p:sp>
        <p:nvSpPr>
          <p:cNvPr id="18435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127125" y="688975"/>
            <a:ext cx="4605338" cy="3454400"/>
          </a:xfrm>
          <a:ln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73DED6-D3B4-460B-8091-CEB80ABE216C}" type="slidenum">
              <a:rPr lang="en-US"/>
              <a:pPr/>
              <a:t>16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8050" y="4370388"/>
            <a:ext cx="5041900" cy="4070350"/>
          </a:xfrm>
        </p:spPr>
        <p:txBody>
          <a:bodyPr/>
          <a:lstStyle/>
          <a:p>
            <a:endParaRPr lang="en-US"/>
          </a:p>
        </p:txBody>
      </p:sp>
      <p:sp>
        <p:nvSpPr>
          <p:cNvPr id="29699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127125" y="688975"/>
            <a:ext cx="4605338" cy="3454400"/>
          </a:xfrm>
          <a:ln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BD60DA-41E2-44F2-9F56-FA8492D47ABF}" type="slidenum">
              <a:rPr lang="en-US"/>
              <a:pPr/>
              <a:t>17</a:t>
            </a:fld>
            <a:endParaRPr lang="en-US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8050" y="4370388"/>
            <a:ext cx="5041900" cy="4070350"/>
          </a:xfrm>
        </p:spPr>
        <p:txBody>
          <a:bodyPr/>
          <a:lstStyle/>
          <a:p>
            <a:endParaRPr lang="en-US"/>
          </a:p>
        </p:txBody>
      </p:sp>
      <p:sp>
        <p:nvSpPr>
          <p:cNvPr id="31747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127125" y="688975"/>
            <a:ext cx="4605338" cy="3454400"/>
          </a:xfrm>
          <a:ln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75C66C-7BD5-4AC0-9691-C04534D23A2C}" type="slidenum">
              <a:rPr lang="en-US"/>
              <a:pPr/>
              <a:t>18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8050" y="4370388"/>
            <a:ext cx="5041900" cy="4070350"/>
          </a:xfrm>
        </p:spPr>
        <p:txBody>
          <a:bodyPr/>
          <a:lstStyle/>
          <a:p>
            <a:endParaRPr lang="en-US"/>
          </a:p>
        </p:txBody>
      </p:sp>
      <p:sp>
        <p:nvSpPr>
          <p:cNvPr id="33795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127125" y="688975"/>
            <a:ext cx="4605338" cy="3454400"/>
          </a:xfrm>
          <a:ln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AB3F0B-A7A4-4809-9084-BFA7B6951E70}" type="slidenum">
              <a:rPr lang="en-US"/>
              <a:pPr/>
              <a:t>19</a:t>
            </a:fld>
            <a:endParaRPr lang="en-US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8050" y="4370388"/>
            <a:ext cx="5041900" cy="4070350"/>
          </a:xfrm>
        </p:spPr>
        <p:txBody>
          <a:bodyPr/>
          <a:lstStyle/>
          <a:p>
            <a:endParaRPr lang="en-US"/>
          </a:p>
        </p:txBody>
      </p:sp>
      <p:sp>
        <p:nvSpPr>
          <p:cNvPr id="35843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127125" y="688975"/>
            <a:ext cx="4605338" cy="3454400"/>
          </a:xfrm>
          <a:ln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5DE972-D87C-4D3D-B102-C92CC92BF3FA}" type="slidenum">
              <a:rPr lang="en-US"/>
              <a:pPr/>
              <a:t>20</a:t>
            </a:fld>
            <a:endParaRPr lang="en-US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8050" y="4370388"/>
            <a:ext cx="5041900" cy="4070350"/>
          </a:xfrm>
        </p:spPr>
        <p:txBody>
          <a:bodyPr/>
          <a:lstStyle/>
          <a:p>
            <a:endParaRPr lang="en-US"/>
          </a:p>
        </p:txBody>
      </p:sp>
      <p:sp>
        <p:nvSpPr>
          <p:cNvPr id="37891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127125" y="688975"/>
            <a:ext cx="4605338" cy="3454400"/>
          </a:xfrm>
          <a:ln/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D4D2F8-B557-43D5-A554-BE67180DDBBC}" type="slidenum">
              <a:rPr lang="en-US"/>
              <a:pPr/>
              <a:t>23</a:t>
            </a:fld>
            <a:endParaRPr lang="en-US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8050" y="4370388"/>
            <a:ext cx="5041900" cy="4070350"/>
          </a:xfrm>
        </p:spPr>
        <p:txBody>
          <a:bodyPr/>
          <a:lstStyle/>
          <a:p>
            <a:endParaRPr lang="en-US"/>
          </a:p>
        </p:txBody>
      </p:sp>
      <p:sp>
        <p:nvSpPr>
          <p:cNvPr id="41987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127125" y="688975"/>
            <a:ext cx="4605338" cy="3454400"/>
          </a:xfrm>
          <a:ln/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8194F3-EECF-44C8-B06A-0A05833A0918}" type="slidenum">
              <a:rPr lang="en-US"/>
              <a:pPr/>
              <a:t>25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8050" y="4370388"/>
            <a:ext cx="5041900" cy="4070350"/>
          </a:xfrm>
        </p:spPr>
        <p:txBody>
          <a:bodyPr/>
          <a:lstStyle/>
          <a:p>
            <a:endParaRPr lang="en-US"/>
          </a:p>
        </p:txBody>
      </p:sp>
      <p:sp>
        <p:nvSpPr>
          <p:cNvPr id="45059" name="Rectangle 3"/>
          <p:cNvSpPr>
            <a:spLocks noRot="1" noChangeArrowheads="1" noTextEdit="1"/>
          </p:cNvSpPr>
          <p:nvPr>
            <p:ph type="sldImg"/>
          </p:nvPr>
        </p:nvSpPr>
        <p:spPr>
          <a:xfrm>
            <a:off x="1127125" y="688975"/>
            <a:ext cx="4605338" cy="3454400"/>
          </a:xfrm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066" name="Group 1026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88067" name="Line 1027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8068" name="AutoShape 1028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8069" name="AutoShape 1029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latin typeface="Arial" pitchFamily="34" charset="0"/>
              </a:endParaRPr>
            </a:p>
          </p:txBody>
        </p:sp>
      </p:grpSp>
      <p:sp>
        <p:nvSpPr>
          <p:cNvPr id="8807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8071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8072" name="Rectangle 1032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8073" name="Rectangle 103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8074" name="Rectangle 103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32ADFDF-617B-4CFC-A678-0111B79699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AED58-8BD3-4447-9F64-6EBF56C238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D08D16-71C3-4A1F-89D6-88C0AD0880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DBAB0ED-F331-4935-909B-EF8D6260DB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370013" y="1827213"/>
            <a:ext cx="7313612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8952B78-84F9-476F-B977-0F44370EC6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5B522-5525-4F80-A957-1D477005D2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26F22-A6B6-45EF-9F25-72561CCC79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8B982-7CAE-4A5E-BD2F-18DBB02184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E6118-9B65-4C6B-B96F-E3D0898221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62CD5E-20C5-4533-9BF8-2878E13998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7EB1BC-07F9-4DFA-8A32-E9B702B2F0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33C8A-BD8C-465F-A59B-86669B9C29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B5A8C-C36C-479E-96CE-C701F0F487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042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87043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7044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latin typeface="Arial" pitchFamily="34" charset="0"/>
              </a:endParaRPr>
            </a:p>
          </p:txBody>
        </p:sp>
        <p:sp>
          <p:nvSpPr>
            <p:cNvPr id="87045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704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70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870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870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6A94A47-2BC7-432B-9BB3-47C0DB48C21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5.xm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Microsoft_Office_Excel_Chart1.xls"/><Relationship Id="rId4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3279775"/>
            <a:ext cx="7239000" cy="1444625"/>
          </a:xfrm>
        </p:spPr>
        <p:txBody>
          <a:bodyPr/>
          <a:lstStyle/>
          <a:p>
            <a:r>
              <a:rPr lang="es-ES" sz="3600"/>
              <a:t>Panorama general de los objetivos de las políticas de la Unión Europea en negociaciones comerciales internacionales</a:t>
            </a:r>
            <a:endParaRPr lang="en-US" sz="36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19800" y="5334000"/>
            <a:ext cx="7239000" cy="1752600"/>
          </a:xfrm>
        </p:spPr>
        <p:txBody>
          <a:bodyPr/>
          <a:lstStyle/>
          <a:p>
            <a:r>
              <a:rPr lang="es-CR"/>
              <a:t>Alberto Trejos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0"/>
            <a:ext cx="6400800" cy="739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295400" y="152400"/>
            <a:ext cx="1295400" cy="228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924800" cy="1020763"/>
          </a:xfrm>
        </p:spPr>
        <p:txBody>
          <a:bodyPr/>
          <a:lstStyle/>
          <a:p>
            <a:r>
              <a:rPr lang="es-CR" sz="3200"/>
              <a:t>El comercio UE-ALC se ha acelerado en los últimos años</a:t>
            </a:r>
            <a:endParaRPr lang="en-US" sz="2000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905000" y="1600200"/>
            <a:ext cx="59991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s-CR"/>
              <a:t>Unión Europea (25): Comercio de mercancías con </a:t>
            </a:r>
          </a:p>
          <a:p>
            <a:pPr algn="ctr"/>
            <a:r>
              <a:rPr lang="es-CR"/>
              <a:t>América Latina y el Caribe </a:t>
            </a: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28600" y="6103938"/>
            <a:ext cx="4019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s-CR" sz="900" i="1"/>
              <a:t>Fuente: BID y Estadísticas del comercio internacional, 2005, OMC.</a:t>
            </a: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2057400"/>
            <a:ext cx="6553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784725" y="5721350"/>
            <a:ext cx="4216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CR" sz="2000"/>
              <a:t>Obviamente, materias primas y</a:t>
            </a:r>
          </a:p>
          <a:p>
            <a:r>
              <a:rPr lang="es-CR" sz="2000"/>
              <a:t>China juegan su papel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CR"/>
              <a:t>2. El punto de partida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/>
              <a:t>El SGP-droga y el comercio actual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75D14-A9A0-4665-A340-C70CF7ED0A21}" type="slidenum">
              <a:rPr lang="en-US"/>
              <a:pPr/>
              <a:t>13</a:t>
            </a:fld>
            <a:endParaRPr lang="en-US"/>
          </a:p>
        </p:txBody>
      </p:sp>
      <p:sp>
        <p:nvSpPr>
          <p:cNvPr id="14338" name="KMA6C131B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8600" y="2133600"/>
            <a:ext cx="8610600" cy="3730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49041" tIns="0" rIns="49041" bIns="44316">
            <a:spAutoFit/>
          </a:bodyPr>
          <a:lstStyle/>
          <a:p>
            <a:pPr marL="1052513" lvl="2" indent="-287338" defTabSz="981075" eaLnBrk="1" hangingPunct="1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None/>
            </a:pPr>
            <a:r>
              <a:rPr lang="es-CR" sz="2700" b="1">
                <a:solidFill>
                  <a:schemeClr val="bg1"/>
                </a:solidFill>
              </a:rPr>
              <a:t>	</a:t>
            </a:r>
            <a:endParaRPr lang="es-CR" sz="3100">
              <a:solidFill>
                <a:schemeClr val="bg1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R"/>
              <a:t>Objetivos del SGP-droga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CR"/>
              <a:t>Aumentar las exportaciones de países en desarrollo</a:t>
            </a:r>
          </a:p>
          <a:p>
            <a:pPr>
              <a:lnSpc>
                <a:spcPct val="90000"/>
              </a:lnSpc>
            </a:pPr>
            <a:r>
              <a:rPr lang="es-CR"/>
              <a:t>Fomentar su industrialización</a:t>
            </a:r>
          </a:p>
          <a:p>
            <a:pPr>
              <a:lnSpc>
                <a:spcPct val="90000"/>
              </a:lnSpc>
            </a:pPr>
            <a:r>
              <a:rPr lang="es-CR"/>
              <a:t>Elevar sus tasas de crecimiento económico</a:t>
            </a:r>
          </a:p>
          <a:p>
            <a:pPr>
              <a:lnSpc>
                <a:spcPct val="90000"/>
              </a:lnSpc>
            </a:pPr>
            <a:endParaRPr lang="es-MX"/>
          </a:p>
          <a:p>
            <a:pPr>
              <a:lnSpc>
                <a:spcPct val="90000"/>
              </a:lnSpc>
            </a:pPr>
            <a:endParaRPr lang="es-MX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CR"/>
              <a:t>¿Qué ha pasado en los países receptores?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F4D71E-EAC2-4357-A5F5-457624C9C16F}" type="slidenum">
              <a:rPr lang="en-US"/>
              <a:pPr/>
              <a:t>14</a:t>
            </a:fld>
            <a:endParaRPr lang="en-US"/>
          </a:p>
        </p:txBody>
      </p:sp>
      <p:graphicFrame>
        <p:nvGraphicFramePr>
          <p:cNvPr id="120832" name="Object 1024"/>
          <p:cNvGraphicFramePr>
            <a:graphicFrameLocks noChangeAspect="1"/>
          </p:cNvGraphicFramePr>
          <p:nvPr>
            <p:ph idx="1"/>
          </p:nvPr>
        </p:nvGraphicFramePr>
        <p:xfrm>
          <a:off x="2030413" y="2536825"/>
          <a:ext cx="6518275" cy="3100388"/>
        </p:xfrm>
        <a:graphic>
          <a:graphicData uri="http://schemas.openxmlformats.org/presentationml/2006/ole">
            <p:oleObj spid="_x0000_s120832" name="Chart" r:id="rId5" imgW="4648108" imgH="2733583" progId="Excel.Chart.8">
              <p:embed/>
            </p:oleObj>
          </a:graphicData>
        </a:graphic>
      </p:graphicFrame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285875" y="3403600"/>
            <a:ext cx="1855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s-CR" b="1">
                <a:solidFill>
                  <a:schemeClr val="tx2"/>
                </a:solidFill>
                <a:latin typeface="Arial" pitchFamily="34" charset="0"/>
              </a:rPr>
              <a:t>ICC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3200400" y="2286000"/>
            <a:ext cx="2971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s-CR" sz="1600" b="1">
                <a:solidFill>
                  <a:schemeClr val="tx2"/>
                </a:solidFill>
                <a:latin typeface="Arial" pitchFamily="34" charset="0"/>
              </a:rPr>
              <a:t> Proceso paz</a:t>
            </a:r>
          </a:p>
          <a:p>
            <a:pPr eaLnBrk="1" hangingPunct="1">
              <a:lnSpc>
                <a:spcPct val="30000"/>
              </a:lnSpc>
              <a:spcBef>
                <a:spcPct val="50000"/>
              </a:spcBef>
              <a:buFontTx/>
              <a:buChar char="•"/>
            </a:pPr>
            <a:r>
              <a:rPr lang="es-CR" sz="1600" b="1">
                <a:solidFill>
                  <a:schemeClr val="tx2"/>
                </a:solidFill>
                <a:latin typeface="Arial" pitchFamily="34" charset="0"/>
              </a:rPr>
              <a:t> Apertura unilateral</a:t>
            </a:r>
          </a:p>
          <a:p>
            <a:pPr eaLnBrk="1" hangingPunct="1">
              <a:lnSpc>
                <a:spcPct val="40000"/>
              </a:lnSpc>
              <a:spcBef>
                <a:spcPct val="50000"/>
              </a:spcBef>
              <a:buFontTx/>
              <a:buChar char="•"/>
            </a:pPr>
            <a:r>
              <a:rPr lang="es-CR" sz="1600" b="1">
                <a:solidFill>
                  <a:schemeClr val="tx2"/>
                </a:solidFill>
                <a:latin typeface="Arial" pitchFamily="34" charset="0"/>
              </a:rPr>
              <a:t> Negociaciones bilaterales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511550" y="1447800"/>
            <a:ext cx="383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s-CR" sz="1600" b="1">
                <a:solidFill>
                  <a:schemeClr val="tx2"/>
                </a:solidFill>
                <a:latin typeface="Arial" pitchFamily="34" charset="0"/>
              </a:rPr>
              <a:t>Ampliación ICC (Paridad NAFTA)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R" sz="3200"/>
              <a:t>Centroamérica: Evolución de las exportaciones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762000" y="5486400"/>
            <a:ext cx="7772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s-CR" sz="2400">
                <a:solidFill>
                  <a:schemeClr val="folHlink"/>
                </a:solidFill>
              </a:rPr>
              <a:t>El crecimiento de las exportaciones regionales ha sido exponencial durante los últimos 30 años, varios factores han influido, pero no tanto SGP+</a:t>
            </a:r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2514600" y="3657600"/>
            <a:ext cx="2057400" cy="99060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4419600" y="3048000"/>
            <a:ext cx="1295400" cy="1600200"/>
          </a:xfrm>
          <a:prstGeom prst="line">
            <a:avLst/>
          </a:prstGeom>
          <a:noFill/>
          <a:ln w="19050">
            <a:solidFill>
              <a:srgbClr val="99CC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6172200" y="1828800"/>
            <a:ext cx="1143000" cy="1600200"/>
          </a:xfrm>
          <a:prstGeom prst="line">
            <a:avLst/>
          </a:prstGeom>
          <a:noFill/>
          <a:ln w="19050">
            <a:solidFill>
              <a:srgbClr val="00808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Comercio con la UE</a:t>
            </a:r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/>
              <a:t>Nuestro comercio con la Unión Europea es mucho menos que lo esperable y de lo potencial</a:t>
            </a:r>
          </a:p>
          <a:p>
            <a:pPr lvl="1"/>
            <a:r>
              <a:rPr lang="es-MX"/>
              <a:t>Porque las preferencias europeas van a otra parte</a:t>
            </a:r>
          </a:p>
          <a:p>
            <a:pPr lvl="1"/>
            <a:r>
              <a:rPr lang="es-MX"/>
              <a:t>Porque están concentradas en pocos productos y países</a:t>
            </a:r>
          </a:p>
          <a:p>
            <a:pPr lvl="1"/>
            <a:r>
              <a:rPr lang="es-MX"/>
              <a:t>Por la distancia</a:t>
            </a:r>
          </a:p>
          <a:p>
            <a:pPr lvl="1"/>
            <a:r>
              <a:rPr lang="es-MX"/>
              <a:t>Hay que “hacer el trecho”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E1AF-E9E0-44DB-840B-036EBC4938DF}" type="slidenum">
              <a:rPr lang="en-US"/>
              <a:pPr/>
              <a:t>16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R" sz="3200"/>
              <a:t>Las preferencias nunca son suficientes, especialmente en este caso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600200"/>
            <a:ext cx="7313612" cy="502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CR" sz="2100"/>
              <a:t>Unilateral no crea derechos</a:t>
            </a:r>
          </a:p>
          <a:p>
            <a:pPr>
              <a:lnSpc>
                <a:spcPct val="80000"/>
              </a:lnSpc>
            </a:pPr>
            <a:r>
              <a:rPr lang="es-CR" sz="2100"/>
              <a:t>Régimen de origen restrictivo, no acorde con la realidad regional</a:t>
            </a:r>
          </a:p>
          <a:p>
            <a:pPr>
              <a:lnSpc>
                <a:spcPct val="80000"/>
              </a:lnSpc>
            </a:pPr>
            <a:r>
              <a:rPr lang="es-CR" sz="2100"/>
              <a:t>Cobertura limitada:</a:t>
            </a:r>
          </a:p>
          <a:p>
            <a:pPr lvl="1">
              <a:lnSpc>
                <a:spcPct val="80000"/>
              </a:lnSpc>
            </a:pPr>
            <a:r>
              <a:rPr lang="es-CR" sz="1900"/>
              <a:t>No cubren todos los productos, ni los de mayor interés</a:t>
            </a:r>
          </a:p>
          <a:p>
            <a:pPr lvl="1">
              <a:lnSpc>
                <a:spcPct val="80000"/>
              </a:lnSpc>
            </a:pPr>
            <a:r>
              <a:rPr lang="es-CR" sz="1900"/>
              <a:t>En algunos de los que están cubiertos, reducción parcial</a:t>
            </a:r>
          </a:p>
          <a:p>
            <a:pPr lvl="1">
              <a:lnSpc>
                <a:spcPct val="80000"/>
              </a:lnSpc>
            </a:pPr>
            <a:r>
              <a:rPr lang="es-CR" sz="1900"/>
              <a:t>No afectan barreras no arancelarias ni profundizan reglas</a:t>
            </a:r>
          </a:p>
          <a:p>
            <a:pPr lvl="1">
              <a:lnSpc>
                <a:spcPct val="80000"/>
              </a:lnSpc>
            </a:pPr>
            <a:r>
              <a:rPr lang="es-CR" sz="1900"/>
              <a:t>No tienen un mecanismo de solución de diferencias</a:t>
            </a:r>
          </a:p>
          <a:p>
            <a:pPr>
              <a:lnSpc>
                <a:spcPct val="80000"/>
              </a:lnSpc>
            </a:pPr>
            <a:r>
              <a:rPr lang="es-CR" sz="2100"/>
              <a:t>Tampoco son gratis</a:t>
            </a:r>
          </a:p>
          <a:p>
            <a:pPr lvl="1">
              <a:lnSpc>
                <a:spcPct val="80000"/>
              </a:lnSpc>
            </a:pPr>
            <a:r>
              <a:rPr lang="es-CR" sz="1900"/>
              <a:t>SGP+ requiere la ratificación de 27 convenios internacionales</a:t>
            </a:r>
          </a:p>
          <a:p>
            <a:pPr>
              <a:lnSpc>
                <a:spcPct val="80000"/>
              </a:lnSpc>
            </a:pPr>
            <a:r>
              <a:rPr lang="es-CR" sz="2100"/>
              <a:t>Y son particularmente inestables</a:t>
            </a:r>
          </a:p>
          <a:p>
            <a:pPr lvl="1">
              <a:lnSpc>
                <a:spcPct val="80000"/>
              </a:lnSpc>
            </a:pPr>
            <a:r>
              <a:rPr lang="es-CR" sz="1900"/>
              <a:t>Graduación de Costa Rica y Colombia en 2003</a:t>
            </a:r>
          </a:p>
          <a:p>
            <a:pPr lvl="1">
              <a:lnSpc>
                <a:spcPct val="80000"/>
              </a:lnSpc>
            </a:pPr>
            <a:r>
              <a:rPr lang="es-CR" sz="1900"/>
              <a:t>Panel de India y Brasil en 2004</a:t>
            </a:r>
            <a:endParaRPr lang="en-US" sz="1900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381000" y="13716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</a:pPr>
            <a:endParaRPr lang="en-US" sz="210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E261-4870-4B0A-93BD-D999D67CA1A8}" type="slidenum">
              <a:rPr lang="en-US"/>
              <a:pPr/>
              <a:t>17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R" sz="3200"/>
              <a:t>Somos suplidores importantes de la UE en varios productos</a:t>
            </a:r>
          </a:p>
        </p:txBody>
      </p:sp>
      <p:graphicFrame>
        <p:nvGraphicFramePr>
          <p:cNvPr id="30723" name="Group 3"/>
          <p:cNvGraphicFramePr>
            <a:graphicFrameLocks noGrp="1"/>
          </p:cNvGraphicFramePr>
          <p:nvPr>
            <p:ph idx="1"/>
          </p:nvPr>
        </p:nvGraphicFramePr>
        <p:xfrm>
          <a:off x="685800" y="1827213"/>
          <a:ext cx="7997825" cy="4611687"/>
        </p:xfrm>
        <a:graphic>
          <a:graphicData uri="http://schemas.openxmlformats.org/drawingml/2006/table">
            <a:tbl>
              <a:tblPr/>
              <a:tblGrid>
                <a:gridCol w="1719263"/>
                <a:gridCol w="1793875"/>
                <a:gridCol w="2017712"/>
                <a:gridCol w="2466975"/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Producto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Importación UE 2004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(Millones de US$)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Partic./ Total import. agrícolas de 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MCCA: Posición como suplidor en la UE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4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Banano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35,5%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1ero: Ecuador 2do : MCCA 3ero: Colombia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endParaRPr kumimoji="0" lang="es-MX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C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Caf</a:t>
                      </a:r>
                      <a:r>
                        <a:rPr kumimoji="0" lang="es-C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</a:rPr>
                        <a:t>é</a:t>
                      </a:r>
                      <a:endParaRPr kumimoji="0" lang="es-C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281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24,1%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1ero: Brasil 2do : Viet Nam 3ero: Colombia 4to:   MCCA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endParaRPr kumimoji="0" lang="es-C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Pi</a:t>
                      </a:r>
                      <a:r>
                        <a:rPr kumimoji="0" lang="es-C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</a:rPr>
                        <a:t>ñ</a:t>
                      </a:r>
                      <a:r>
                        <a:rPr kumimoji="0" lang="es-C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177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15,2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1ero: MCCA  2do : Cote D' Ivoire 3ero: Brasil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endParaRPr kumimoji="0" lang="es-C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Flores y follajes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104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8,9%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1ero: Kenia</a:t>
                      </a:r>
                      <a:b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</a:b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2do : Israel</a:t>
                      </a:r>
                      <a:b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</a:b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3ero: MCCA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endParaRPr kumimoji="0" lang="es-C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Mel</a:t>
                      </a:r>
                      <a:r>
                        <a:rPr kumimoji="0" lang="es-C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Verdana"/>
                        </a:rPr>
                        <a:t>ó</a:t>
                      </a:r>
                      <a:r>
                        <a:rPr kumimoji="0" lang="es-C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3,9%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1ero: Brasil</a:t>
                      </a:r>
                      <a:b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</a:b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2do : MCCA</a:t>
                      </a:r>
                      <a:b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</a:br>
                      <a:r>
                        <a:rPr kumimoji="0" lang="pt-B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3ero: Marruecos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endParaRPr kumimoji="0" lang="es-C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Preparaciones de frutas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2,2%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1ero: Turquía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2do : Tailandia   […]</a:t>
                      </a:r>
                      <a:b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</a:b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9no: MCCA</a:t>
                      </a: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endParaRPr kumimoji="0" lang="es-C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2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Tabaco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1,7%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1ero: Estados Unidos</a:t>
                      </a:r>
                      <a:b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</a:br>
                      <a: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2do : Brasil       […]</a:t>
                      </a:r>
                      <a:br>
                        <a:rPr kumimoji="0" lang="es-MX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</a:b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15to: MCCA </a:t>
                      </a:r>
                      <a:endParaRPr kumimoji="0" lang="es-CR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70" name="Rectangle 50"/>
          <p:cNvSpPr>
            <a:spLocks noChangeArrowheads="1"/>
          </p:cNvSpPr>
          <p:nvPr/>
        </p:nvSpPr>
        <p:spPr bwMode="auto">
          <a:xfrm>
            <a:off x="2555875" y="-5119688"/>
            <a:ext cx="75882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71" name="Line 51"/>
          <p:cNvSpPr>
            <a:spLocks noChangeShapeType="1"/>
          </p:cNvSpPr>
          <p:nvPr/>
        </p:nvSpPr>
        <p:spPr bwMode="auto">
          <a:xfrm>
            <a:off x="4144963" y="3541713"/>
            <a:ext cx="0" cy="0"/>
          </a:xfrm>
          <a:prstGeom prst="line">
            <a:avLst/>
          </a:prstGeom>
          <a:noFill/>
          <a:ln w="12700" cap="rnd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72" name="Line 52"/>
          <p:cNvSpPr>
            <a:spLocks noChangeShapeType="1"/>
          </p:cNvSpPr>
          <p:nvPr/>
        </p:nvSpPr>
        <p:spPr bwMode="auto">
          <a:xfrm>
            <a:off x="4144963" y="1283192125"/>
            <a:ext cx="0" cy="0"/>
          </a:xfrm>
          <a:prstGeom prst="line">
            <a:avLst/>
          </a:prstGeom>
          <a:noFill/>
          <a:ln w="12700" cap="rnd">
            <a:solidFill>
              <a:srgbClr val="33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30773" name="Group 53"/>
          <p:cNvGraphicFramePr>
            <a:graphicFrameLocks noGrp="1"/>
          </p:cNvGraphicFramePr>
          <p:nvPr/>
        </p:nvGraphicFramePr>
        <p:xfrm>
          <a:off x="4113213" y="-1276334125"/>
          <a:ext cx="917575" cy="728662"/>
        </p:xfrm>
        <a:graphic>
          <a:graphicData uri="http://schemas.openxmlformats.org/drawingml/2006/table">
            <a:tbl>
              <a:tblPr/>
              <a:tblGrid>
                <a:gridCol w="208280"/>
                <a:gridCol w="369888"/>
                <a:gridCol w="208280"/>
                <a:gridCol w="20828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Banano</a:t>
                      </a:r>
                      <a:endParaRPr kumimoji="0" lang="es-C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414</a:t>
                      </a:r>
                      <a:endParaRPr kumimoji="0" lang="es-C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CR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  <a:cs typeface="Arial" pitchFamily="34" charset="0"/>
                        </a:rPr>
                        <a:t>35.50%</a:t>
                      </a:r>
                      <a:endParaRPr kumimoji="0" lang="es-C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3333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84" name="Rectangle 64"/>
          <p:cNvSpPr>
            <a:spLocks noChangeArrowheads="1"/>
          </p:cNvSpPr>
          <p:nvPr/>
        </p:nvSpPr>
        <p:spPr bwMode="auto">
          <a:xfrm>
            <a:off x="304800" y="6248400"/>
            <a:ext cx="1225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s-CR" sz="900" i="1">
                <a:solidFill>
                  <a:schemeClr val="bg1"/>
                </a:solidFill>
                <a:latin typeface="Arial" pitchFamily="34" charset="0"/>
              </a:rPr>
              <a:t>Fuente: EUROSTAT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E0F91-A0E0-474A-BE69-6D6550E83A3C}" type="slidenum">
              <a:rPr lang="en-US"/>
              <a:pPr/>
              <a:t>18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R" sz="3200"/>
              <a:t>Grado de aprovechamiento del SGP: el ejemplo de Centroamérica</a:t>
            </a:r>
          </a:p>
        </p:txBody>
      </p:sp>
      <p:graphicFrame>
        <p:nvGraphicFramePr>
          <p:cNvPr id="32771" name="Group 3"/>
          <p:cNvGraphicFramePr>
            <a:graphicFrameLocks noGrp="1"/>
          </p:cNvGraphicFramePr>
          <p:nvPr/>
        </p:nvGraphicFramePr>
        <p:xfrm>
          <a:off x="101600" y="1535113"/>
          <a:ext cx="8813800" cy="3417887"/>
        </p:xfrm>
        <a:graphic>
          <a:graphicData uri="http://schemas.openxmlformats.org/drawingml/2006/table">
            <a:tbl>
              <a:tblPr/>
              <a:tblGrid>
                <a:gridCol w="1203325"/>
                <a:gridCol w="1735138"/>
                <a:gridCol w="1835150"/>
                <a:gridCol w="947737"/>
                <a:gridCol w="1806575"/>
                <a:gridCol w="1285875"/>
              </a:tblGrid>
              <a:tr h="849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5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Imp </a:t>
                      </a: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totales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Imp </a:t>
                      </a: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elegibles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Elegib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Imp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bajo SGP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</a:rPr>
                        <a:t>Tasa de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Times New Roman" pitchFamily="18" charset="0"/>
                          <a:cs typeface="Arial" pitchFamily="34" charset="0"/>
                        </a:rPr>
                        <a:t>Utiliz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Costa Rica </a:t>
                      </a:r>
                      <a:endParaRPr kumimoji="0" lang="en-US" sz="3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 1,866</a:t>
                      </a:r>
                      <a:endParaRPr kumimoji="0" lang="en-US" sz="3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 385 </a:t>
                      </a:r>
                      <a:endParaRPr kumimoji="0" lang="en-US" sz="3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20.6%</a:t>
                      </a:r>
                      <a:endParaRPr kumimoji="0" lang="en-US" sz="3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 282 </a:t>
                      </a:r>
                      <a:endParaRPr kumimoji="0" lang="en-US" sz="3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73.3%</a:t>
                      </a:r>
                      <a:endParaRPr kumimoji="0" lang="en-US" sz="3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Guatemala </a:t>
                      </a:r>
                      <a:endParaRPr kumimoji="0" lang="en-US" sz="3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211 </a:t>
                      </a:r>
                      <a:endParaRPr kumimoji="0" lang="en-US" sz="3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109</a:t>
                      </a:r>
                      <a:endParaRPr kumimoji="0" lang="en-US" sz="3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51.7%</a:t>
                      </a:r>
                      <a:endParaRPr kumimoji="0" lang="en-US" sz="3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95</a:t>
                      </a:r>
                      <a:endParaRPr kumimoji="0" lang="en-US" sz="3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87.1%</a:t>
                      </a:r>
                      <a:endParaRPr kumimoji="0" lang="en-US" sz="3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Honduras </a:t>
                      </a:r>
                      <a:endParaRPr kumimoji="0" lang="en-US" sz="3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233 </a:t>
                      </a:r>
                      <a:endParaRPr kumimoji="0" lang="en-US" sz="3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92</a:t>
                      </a:r>
                      <a:endParaRPr kumimoji="0" lang="en-US" sz="3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39.5%</a:t>
                      </a:r>
                      <a:endParaRPr kumimoji="0" lang="en-US" sz="3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60</a:t>
                      </a:r>
                      <a:endParaRPr kumimoji="0" lang="en-US" sz="3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64.9%</a:t>
                      </a:r>
                      <a:endParaRPr kumimoji="0" lang="en-US" sz="3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Nicaragua </a:t>
                      </a:r>
                      <a:endParaRPr kumimoji="0" lang="en-US" sz="3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57 </a:t>
                      </a:r>
                      <a:endParaRPr kumimoji="0" lang="en-US" sz="3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17</a:t>
                      </a:r>
                      <a:endParaRPr kumimoji="0" lang="en-US" sz="3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29.8%</a:t>
                      </a:r>
                      <a:endParaRPr kumimoji="0" lang="en-US" sz="3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15</a:t>
                      </a:r>
                      <a:endParaRPr kumimoji="0" lang="en-US" sz="3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89.1%</a:t>
                      </a:r>
                      <a:endParaRPr kumimoji="0" lang="en-US" sz="3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El Salvador </a:t>
                      </a:r>
                      <a:endParaRPr kumimoji="0" lang="en-US" sz="3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115 </a:t>
                      </a:r>
                      <a:endParaRPr kumimoji="0" lang="en-US" sz="3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62</a:t>
                      </a:r>
                      <a:endParaRPr kumimoji="0" lang="en-US" sz="3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53.9%</a:t>
                      </a:r>
                      <a:endParaRPr kumimoji="0" lang="en-US" sz="3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11</a:t>
                      </a:r>
                      <a:endParaRPr kumimoji="0" lang="en-US" sz="3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17.2%</a:t>
                      </a:r>
                      <a:endParaRPr kumimoji="0" lang="en-US" sz="3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Subtotal</a:t>
                      </a:r>
                      <a:endParaRPr kumimoji="0" lang="en-US" sz="3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2,482</a:t>
                      </a:r>
                      <a:endParaRPr kumimoji="0" lang="en-US" sz="3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665</a:t>
                      </a:r>
                      <a:endParaRPr kumimoji="0" lang="en-US" sz="3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  <a:endParaRPr kumimoji="0" lang="en-US" sz="3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463</a:t>
                      </a:r>
                      <a:endParaRPr kumimoji="0" lang="en-US" sz="3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69.6%</a:t>
                      </a:r>
                      <a:endParaRPr kumimoji="0" lang="en-US" sz="3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Total</a:t>
                      </a:r>
                      <a:endParaRPr kumimoji="0" lang="en-US" sz="3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299,906 </a:t>
                      </a:r>
                      <a:endParaRPr kumimoji="0" lang="en-US" sz="3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84,268 </a:t>
                      </a:r>
                      <a:endParaRPr kumimoji="0" lang="en-US" sz="3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 </a:t>
                      </a:r>
                      <a:endParaRPr kumimoji="0" lang="en-US" sz="3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42,465 </a:t>
                      </a:r>
                      <a:endParaRPr kumimoji="0" lang="en-US" sz="3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 Narrow" pitchFamily="34" charset="0"/>
                          <a:ea typeface="Times New Roman" pitchFamily="18" charset="0"/>
                          <a:cs typeface="Arial" pitchFamily="34" charset="0"/>
                        </a:rPr>
                        <a:t>50,4%</a:t>
                      </a:r>
                      <a:endParaRPr kumimoji="0" lang="en-US" sz="39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845" name="Text Box 77"/>
          <p:cNvSpPr txBox="1">
            <a:spLocks noChangeArrowheads="1"/>
          </p:cNvSpPr>
          <p:nvPr/>
        </p:nvSpPr>
        <p:spPr bwMode="auto">
          <a:xfrm>
            <a:off x="838200" y="5105400"/>
            <a:ext cx="7848600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s-CR" sz="2600">
                <a:solidFill>
                  <a:schemeClr val="folHlink"/>
                </a:solidFill>
                <a:latin typeface="Arial" pitchFamily="34" charset="0"/>
              </a:rPr>
              <a:t>Centroamérica ha sabido aprovechar mejor el SGP que los países menos adelantados y el promedio general (cuyas tasas de utilización son 34% y 50%), pero tiene problemas de elegibilidad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150DB-107D-49E7-883E-9DF5D8DC7D5B}" type="slidenum">
              <a:rPr lang="en-US"/>
              <a:pPr/>
              <a:t>19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313613" cy="1143000"/>
          </a:xfrm>
        </p:spPr>
        <p:txBody>
          <a:bodyPr/>
          <a:lstStyle/>
          <a:p>
            <a:r>
              <a:rPr lang="es-CR"/>
              <a:t>Reglas de origen muy estrictas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802188"/>
          </a:xfrm>
        </p:spPr>
        <p:txBody>
          <a:bodyPr/>
          <a:lstStyle/>
          <a:p>
            <a:r>
              <a:rPr lang="es-MX" sz="2500"/>
              <a:t>Aprovechamiento de terceros muy reducido; integración vertical con Europa como requisito</a:t>
            </a:r>
            <a:endParaRPr lang="en-US" sz="2500"/>
          </a:p>
          <a:p>
            <a:r>
              <a:rPr lang="en-US" sz="2500"/>
              <a:t>El régimen de origen tiene como base el PanEuropeo y es la llave para beneficiarse del SGP:</a:t>
            </a:r>
          </a:p>
          <a:p>
            <a:pPr lvl="1"/>
            <a:r>
              <a:rPr lang="en-US" sz="2100"/>
              <a:t>Garantía para la UE, sus compañías de insumos tengan mercado asegurado</a:t>
            </a:r>
          </a:p>
          <a:p>
            <a:pPr lvl="1"/>
            <a:r>
              <a:rPr lang="en-US" sz="2100"/>
              <a:t>Requiere de un importante nivel de industrialización para cumplirlo</a:t>
            </a:r>
          </a:p>
          <a:p>
            <a:pPr lvl="1"/>
            <a:r>
              <a:rPr lang="en-US" sz="2100"/>
              <a:t>Con frecuencia imposibles de cumplir, elevados costos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81000" y="13716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</a:pPr>
            <a:endParaRPr lang="en-US" sz="210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R"/>
              <a:t>Temario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" sz="1900"/>
              <a:t>Por qué estamos en esto</a:t>
            </a:r>
          </a:p>
          <a:p>
            <a:pPr>
              <a:lnSpc>
                <a:spcPct val="80000"/>
              </a:lnSpc>
            </a:pPr>
            <a:r>
              <a:rPr lang="es-ES" sz="1900"/>
              <a:t>El punto de partida (SGP y etc.)</a:t>
            </a:r>
          </a:p>
          <a:p>
            <a:pPr>
              <a:lnSpc>
                <a:spcPct val="80000"/>
              </a:lnSpc>
            </a:pPr>
            <a:r>
              <a:rPr lang="es-ES" sz="1900"/>
              <a:t>Principales intereses ofensivos y defensivos de la UE en los temas comerciales</a:t>
            </a:r>
          </a:p>
          <a:p>
            <a:pPr>
              <a:lnSpc>
                <a:spcPct val="80000"/>
              </a:lnSpc>
            </a:pPr>
            <a:r>
              <a:rPr lang="es-ES" sz="1900"/>
              <a:t>Objetivos de la UE en negociaciones comerciales internacionales </a:t>
            </a:r>
          </a:p>
          <a:p>
            <a:pPr lvl="1">
              <a:lnSpc>
                <a:spcPct val="80000"/>
              </a:lnSpc>
            </a:pPr>
            <a:r>
              <a:rPr lang="es-ES" sz="1700"/>
              <a:t>Consideraciones políticas y económico-comerciales</a:t>
            </a:r>
          </a:p>
          <a:p>
            <a:pPr>
              <a:lnSpc>
                <a:spcPct val="80000"/>
              </a:lnSpc>
            </a:pPr>
            <a:r>
              <a:rPr lang="es-ES" sz="1900"/>
              <a:t>Dificultades específicas de una negociación bi-regional</a:t>
            </a:r>
          </a:p>
          <a:p>
            <a:pPr lvl="1">
              <a:lnSpc>
                <a:spcPct val="80000"/>
              </a:lnSpc>
            </a:pPr>
            <a:r>
              <a:rPr lang="es-ES" sz="1700"/>
              <a:t>Cómo encarar la discusión para lanzar la negociación</a:t>
            </a:r>
          </a:p>
          <a:p>
            <a:pPr>
              <a:lnSpc>
                <a:spcPct val="80000"/>
              </a:lnSpc>
            </a:pPr>
            <a:r>
              <a:rPr lang="es-ES" sz="1900"/>
              <a:t>Diferencias con el modelo de negociación de los EEUU</a:t>
            </a:r>
          </a:p>
          <a:p>
            <a:pPr>
              <a:lnSpc>
                <a:spcPct val="80000"/>
              </a:lnSpc>
            </a:pPr>
            <a:r>
              <a:rPr lang="es-ES" sz="1900"/>
              <a:t>Prioridades para el futuro inmediato</a:t>
            </a:r>
          </a:p>
          <a:p>
            <a:pPr lvl="1">
              <a:lnSpc>
                <a:spcPct val="80000"/>
              </a:lnSpc>
            </a:pPr>
            <a:r>
              <a:rPr lang="es-ES" sz="1700"/>
              <a:t>Apoyo pueden proveer instituciones como el BID</a:t>
            </a:r>
            <a:endParaRPr lang="en-US" sz="17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43A2C-A643-4A8D-9A8B-AAD4E9A47CD4}" type="slidenum">
              <a:rPr lang="en-US"/>
              <a:pPr/>
              <a:t>20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313613" cy="1143000"/>
          </a:xfrm>
        </p:spPr>
        <p:txBody>
          <a:bodyPr/>
          <a:lstStyle/>
          <a:p>
            <a:r>
              <a:rPr lang="es-CR"/>
              <a:t>Algunos ejemplos…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8021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/>
              <a:t>Tres tipos de criterios, industrial, económico y aduanero:</a:t>
            </a:r>
          </a:p>
          <a:p>
            <a:pPr lvl="1">
              <a:lnSpc>
                <a:spcPct val="80000"/>
              </a:lnSpc>
            </a:pPr>
            <a:r>
              <a:rPr lang="es-ES_tradnl" sz="2300"/>
              <a:t>Industrial: alimentos preparados para animales (todos los insumos deben ser totalmente obtenidos)</a:t>
            </a:r>
          </a:p>
          <a:p>
            <a:pPr lvl="1">
              <a:lnSpc>
                <a:spcPct val="80000"/>
              </a:lnSpc>
            </a:pPr>
            <a:r>
              <a:rPr lang="es-ES_tradnl" sz="2300"/>
              <a:t>Económico: Cueros o pieles barnizados, el valor importado no puede exceder el 50% del valor ex fábrica del producto final</a:t>
            </a:r>
          </a:p>
          <a:p>
            <a:pPr lvl="1">
              <a:lnSpc>
                <a:spcPct val="80000"/>
              </a:lnSpc>
            </a:pPr>
            <a:r>
              <a:rPr lang="en-US" sz="2300"/>
              <a:t>Aduanero: adornos de madera, todos los insumos se clasifican en una partida diferente a la partida final</a:t>
            </a:r>
          </a:p>
          <a:p>
            <a:pPr lvl="1">
              <a:lnSpc>
                <a:spcPct val="80000"/>
              </a:lnSpc>
            </a:pPr>
            <a:r>
              <a:rPr lang="en-US" sz="2300"/>
              <a:t>Textiles: regla de triple transformación, como NAFTA, pero sin las flexibilidades y</a:t>
            </a:r>
            <a:r>
              <a:rPr lang="en-US" sz="2300" b="1"/>
              <a:t> </a:t>
            </a:r>
            <a:r>
              <a:rPr lang="en-US" sz="2300" b="1">
                <a:solidFill>
                  <a:schemeClr val="folHlink"/>
                </a:solidFill>
              </a:rPr>
              <a:t>sin que ellos vendan tela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381000" y="13716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</a:pPr>
            <a:endParaRPr lang="en-US" sz="210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CR" sz="3600"/>
              <a:t>3. Principales intereses ofensivos y defensivos de la UE</a:t>
            </a:r>
            <a:endParaRPr lang="en-US" sz="360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/>
              <a:t>A- intereses defensivos convencionales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8763000" cy="1143000"/>
          </a:xfrm>
        </p:spPr>
        <p:txBody>
          <a:bodyPr/>
          <a:lstStyle/>
          <a:p>
            <a:r>
              <a:rPr lang="es-MX" sz="4000"/>
              <a:t>Sensibilidades</a:t>
            </a:r>
            <a:r>
              <a:rPr lang="es-MX"/>
              <a:t> en otras negociaciones</a:t>
            </a: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80772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500"/>
              <a:t>México: 5% de las exportaciones a UE excluidos</a:t>
            </a:r>
          </a:p>
          <a:p>
            <a:pPr lvl="1">
              <a:lnSpc>
                <a:spcPct val="90000"/>
              </a:lnSpc>
            </a:pPr>
            <a:r>
              <a:rPr lang="es-CR" sz="1900"/>
              <a:t>cereales y sus derivados, productos lácteos, carnes de bovino, cerdo y ave; azúcar y chocolate y algunas frutas como manzanas, melocotones y licores</a:t>
            </a:r>
            <a:endParaRPr lang="en-US"/>
          </a:p>
          <a:p>
            <a:pPr>
              <a:lnSpc>
                <a:spcPct val="90000"/>
              </a:lnSpc>
            </a:pPr>
            <a:r>
              <a:rPr lang="en-US" sz="2500"/>
              <a:t>Chile: 0,3% de las exportaciones chilenas excluidas</a:t>
            </a:r>
          </a:p>
          <a:p>
            <a:pPr lvl="1">
              <a:lnSpc>
                <a:spcPct val="90000"/>
              </a:lnSpc>
            </a:pPr>
            <a:r>
              <a:rPr lang="en-US" sz="1900"/>
              <a:t>Bovino, porcino, aves, champiñones, cereales y cerezas</a:t>
            </a:r>
          </a:p>
          <a:p>
            <a:pPr>
              <a:lnSpc>
                <a:spcPct val="90000"/>
              </a:lnSpc>
            </a:pPr>
            <a:r>
              <a:rPr lang="en-US" sz="2500"/>
              <a:t>Mercosur: Hasta hace unas semanas UE sin oferta en un 23% de los productos</a:t>
            </a:r>
          </a:p>
          <a:p>
            <a:pPr lvl="1">
              <a:lnSpc>
                <a:spcPct val="90000"/>
              </a:lnSpc>
            </a:pPr>
            <a:r>
              <a:rPr lang="es-CR" sz="2100"/>
              <a:t>Lácteos, carnes, ciertas hortalizas y tubérculos, arroz, azúcar, algunos derivados de cereales, jugos y una cantidad importante de licores</a:t>
            </a:r>
            <a:endParaRPr lang="en-US" sz="21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F8D64-AA38-4AC9-89E5-F0EB03FC87C3}" type="slidenum">
              <a:rPr lang="en-US"/>
              <a:pPr/>
              <a:t>23</a:t>
            </a:fld>
            <a:endParaRPr 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R"/>
              <a:t>El modelo SGP en origen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500"/>
              <a:t>En todos sus acuerdos con terceros la UE ha consolidado el régimen de origen del SGP: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Incluso con México, el país de Latinoamérica más “duro” en esta materia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Como lo tienen con el mundo, es imposible para sus empresas cambiarlo</a:t>
            </a:r>
          </a:p>
          <a:p>
            <a:pPr lvl="1">
              <a:lnSpc>
                <a:spcPct val="90000"/>
              </a:lnSpc>
            </a:pPr>
            <a:r>
              <a:rPr lang="en-US" sz="2100"/>
              <a:t>Reglas transitorias con Chile, al final del camino llevarán al régimen PanEuropeo</a:t>
            </a:r>
          </a:p>
          <a:p>
            <a:pPr>
              <a:lnSpc>
                <a:spcPct val="90000"/>
              </a:lnSpc>
            </a:pPr>
            <a:r>
              <a:rPr lang="en-US" sz="2500"/>
              <a:t>La acumulación de origen dentro del esquema regional es obvia, no sería un “plus”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381000" y="13716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</a:pPr>
            <a:endParaRPr lang="en-US" sz="210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7313613" cy="1143000"/>
          </a:xfrm>
        </p:spPr>
        <p:txBody>
          <a:bodyPr/>
          <a:lstStyle/>
          <a:p>
            <a:r>
              <a:rPr lang="es-MX"/>
              <a:t>La política agrícola europea</a:t>
            </a: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6413" y="2033588"/>
            <a:ext cx="6904037" cy="3741737"/>
          </a:xfrm>
        </p:spPr>
        <p:txBody>
          <a:bodyPr/>
          <a:lstStyle/>
          <a:p>
            <a:r>
              <a:rPr lang="es-MX"/>
              <a:t>Subsidios</a:t>
            </a:r>
          </a:p>
          <a:p>
            <a:pPr lvl="1"/>
            <a:r>
              <a:rPr lang="es-MX"/>
              <a:t>EEUU subsidia una docena de productos agrícolas, de los cuales hay un traslape mínimo con nuestra agricultura</a:t>
            </a:r>
          </a:p>
          <a:p>
            <a:pPr lvl="1"/>
            <a:r>
              <a:rPr lang="es-MX"/>
              <a:t>Europa subsidia la mayoría del agro, mucho más que EEUU, y con un traslape grande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AFE03-E4B0-4A51-A5FE-49D907527F3F}" type="slidenum">
              <a:rPr lang="en-US"/>
              <a:pPr/>
              <a:t>25</a:t>
            </a:fld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R"/>
              <a:t>¿En qué consiste la PAC?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Pricipal mecanismo, precios comunes garantizados</a:t>
            </a:r>
          </a:p>
          <a:p>
            <a:pPr lvl="1"/>
            <a:r>
              <a:rPr lang="en-US"/>
              <a:t>Principalmente a cereales, bovino, lácteos y algunos derivados de la papa </a:t>
            </a:r>
          </a:p>
          <a:p>
            <a:r>
              <a:rPr lang="en-US"/>
              <a:t>PAC representa el 40% del gasto comunitario (€43 mm) en 2003:</a:t>
            </a:r>
          </a:p>
          <a:p>
            <a:pPr lvl="1"/>
            <a:r>
              <a:rPr lang="en-US"/>
              <a:t>Francia principal receptor, seguido de Alemania, Italia y España</a:t>
            </a:r>
          </a:p>
          <a:p>
            <a:pPr lvl="1"/>
            <a:r>
              <a:rPr lang="en-US"/>
              <a:t>43% se destinó cultivos herbáceos, carne de bovino (18%) y lácteos (6%) 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381000" y="13716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¡"/>
            </a:pPr>
            <a:endParaRPr lang="en-US" sz="2100">
              <a:solidFill>
                <a:schemeClr val="bg1"/>
              </a:solidFill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/>
              <a:t>Opciones de política agrícola permitidas (?) en la OMC</a:t>
            </a:r>
            <a:endParaRPr lang="es-CR" sz="320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4495800" cy="4530725"/>
          </a:xfrm>
          <a:solidFill>
            <a:srgbClr val="B08E00"/>
          </a:solidFill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MX" sz="2100"/>
              <a:t>CAJA AMBAR</a:t>
            </a:r>
          </a:p>
          <a:p>
            <a:pPr>
              <a:lnSpc>
                <a:spcPct val="80000"/>
              </a:lnSpc>
            </a:pPr>
            <a:r>
              <a:rPr lang="es-CR" sz="1900" b="1"/>
              <a:t>Soporte a precios</a:t>
            </a:r>
          </a:p>
          <a:p>
            <a:pPr>
              <a:lnSpc>
                <a:spcPct val="80000"/>
              </a:lnSpc>
            </a:pPr>
            <a:r>
              <a:rPr lang="es-CR" sz="1900" b="1"/>
              <a:t>Subsidios a insumos</a:t>
            </a:r>
          </a:p>
          <a:p>
            <a:pPr>
              <a:lnSpc>
                <a:spcPct val="80000"/>
              </a:lnSpc>
            </a:pPr>
            <a:r>
              <a:rPr lang="es-CR" sz="1900" b="1"/>
              <a:t>Pagos directos vinculados a la producción</a:t>
            </a:r>
          </a:p>
          <a:p>
            <a:pPr>
              <a:lnSpc>
                <a:spcPct val="80000"/>
              </a:lnSpc>
            </a:pPr>
            <a:r>
              <a:rPr lang="es-MX" sz="1900" b="1"/>
              <a:t>Restricción de acceso a mercados</a:t>
            </a:r>
            <a:endParaRPr lang="es-CR" sz="1900" b="1"/>
          </a:p>
          <a:p>
            <a:pPr lvl="1">
              <a:lnSpc>
                <a:spcPct val="80000"/>
              </a:lnSpc>
            </a:pPr>
            <a:r>
              <a:rPr lang="es-CR" sz="1900" b="1"/>
              <a:t>Aranceles de todo tipo</a:t>
            </a:r>
          </a:p>
          <a:p>
            <a:pPr lvl="1">
              <a:lnSpc>
                <a:spcPct val="80000"/>
              </a:lnSpc>
            </a:pPr>
            <a:r>
              <a:rPr lang="es-CR" sz="1900" b="1"/>
              <a:t>Derechos compensatorios</a:t>
            </a:r>
          </a:p>
          <a:p>
            <a:pPr lvl="1">
              <a:lnSpc>
                <a:spcPct val="80000"/>
              </a:lnSpc>
            </a:pPr>
            <a:r>
              <a:rPr lang="es-CR" sz="1900" b="1"/>
              <a:t>Derechos antidumping</a:t>
            </a:r>
          </a:p>
          <a:p>
            <a:pPr lvl="1">
              <a:lnSpc>
                <a:spcPct val="80000"/>
              </a:lnSpc>
            </a:pPr>
            <a:r>
              <a:rPr lang="es-CR" sz="1900" b="1"/>
              <a:t>Medidas sanitarias y fitosanitarias	</a:t>
            </a:r>
          </a:p>
          <a:p>
            <a:pPr lvl="1">
              <a:lnSpc>
                <a:spcPct val="80000"/>
              </a:lnSpc>
            </a:pPr>
            <a:r>
              <a:rPr lang="es-CR" sz="1900" b="1"/>
              <a:t>Normas de calidad, de origen y reglamentos técnicos</a:t>
            </a:r>
            <a:endParaRPr lang="es-CR" sz="1700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4495800" cy="4530725"/>
          </a:xfrm>
          <a:solidFill>
            <a:srgbClr val="36842E"/>
          </a:solidFill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MX" sz="2100"/>
              <a:t>CAJA VERDE</a:t>
            </a:r>
          </a:p>
          <a:p>
            <a:pPr>
              <a:lnSpc>
                <a:spcPct val="80000"/>
              </a:lnSpc>
            </a:pPr>
            <a:r>
              <a:rPr lang="es-CR" sz="1900" b="1"/>
              <a:t>Pagos directos no vinculados a prod./precio</a:t>
            </a:r>
          </a:p>
          <a:p>
            <a:pPr>
              <a:lnSpc>
                <a:spcPct val="80000"/>
              </a:lnSpc>
            </a:pPr>
            <a:r>
              <a:rPr lang="es-CR" sz="1900" b="1"/>
              <a:t>Investigación y desarrollo</a:t>
            </a:r>
          </a:p>
          <a:p>
            <a:pPr>
              <a:lnSpc>
                <a:spcPct val="80000"/>
              </a:lnSpc>
            </a:pPr>
            <a:r>
              <a:rPr lang="es-CR" sz="1900" b="1"/>
              <a:t>Extensión y capacitación</a:t>
            </a:r>
          </a:p>
          <a:p>
            <a:pPr>
              <a:lnSpc>
                <a:spcPct val="80000"/>
              </a:lnSpc>
            </a:pPr>
            <a:r>
              <a:rPr lang="es-CR" sz="1900" b="1"/>
              <a:t>Infraestructura </a:t>
            </a:r>
          </a:p>
          <a:p>
            <a:pPr>
              <a:lnSpc>
                <a:spcPct val="80000"/>
              </a:lnSpc>
            </a:pPr>
            <a:r>
              <a:rPr lang="es-CR" sz="1900" b="1"/>
              <a:t>Control de pestes y enfermedades</a:t>
            </a:r>
          </a:p>
          <a:p>
            <a:pPr>
              <a:lnSpc>
                <a:spcPct val="80000"/>
              </a:lnSpc>
            </a:pPr>
            <a:r>
              <a:rPr lang="es-CR" sz="1900" b="1"/>
              <a:t>Pagos relacionados a emergencias y desastres</a:t>
            </a:r>
          </a:p>
          <a:p>
            <a:pPr>
              <a:lnSpc>
                <a:spcPct val="80000"/>
              </a:lnSpc>
            </a:pPr>
            <a:r>
              <a:rPr lang="es-MX" sz="1900" b="1"/>
              <a:t>Pago a servicios naturales y preservación ambiental</a:t>
            </a:r>
            <a:endParaRPr lang="es-CR" sz="1900" b="1"/>
          </a:p>
          <a:p>
            <a:pPr>
              <a:lnSpc>
                <a:spcPct val="80000"/>
              </a:lnSpc>
            </a:pPr>
            <a:endParaRPr lang="es-CR" sz="21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R" sz="3200"/>
              <a:t>PSE en OECD</a:t>
            </a:r>
            <a:br>
              <a:rPr lang="es-CR" sz="3200"/>
            </a:br>
            <a:r>
              <a:rPr lang="es-CR" sz="3200"/>
              <a:t>En Millones de US$</a:t>
            </a:r>
          </a:p>
        </p:txBody>
      </p:sp>
      <p:graphicFrame>
        <p:nvGraphicFramePr>
          <p:cNvPr id="121856" name="Object 1024"/>
          <p:cNvGraphicFramePr>
            <a:graphicFrameLocks noChangeAspect="1"/>
          </p:cNvGraphicFramePr>
          <p:nvPr>
            <p:ph type="chart" idx="1"/>
          </p:nvPr>
        </p:nvGraphicFramePr>
        <p:xfrm>
          <a:off x="1573213" y="2174875"/>
          <a:ext cx="6907212" cy="3419475"/>
        </p:xfrm>
        <a:graphic>
          <a:graphicData uri="http://schemas.openxmlformats.org/presentationml/2006/ole">
            <p:oleObj spid="_x0000_s121856" name="Chart" r:id="rId3" imgW="7772585" imgH="4114800" progId="MSGraph.Chart.8">
              <p:embed followColorScheme="full"/>
            </p:oleObj>
          </a:graphicData>
        </a:graphic>
      </p:graphicFrame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3505200" y="4011613"/>
            <a:ext cx="64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CR" sz="2000">
                <a:latin typeface="Times New Roman" pitchFamily="18" charset="0"/>
              </a:rPr>
              <a:t>39%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6800850" y="4011613"/>
            <a:ext cx="649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CR" sz="2000">
                <a:latin typeface="Times New Roman" pitchFamily="18" charset="0"/>
              </a:rPr>
              <a:t>35%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R" sz="3200"/>
              <a:t>PSE </a:t>
            </a:r>
            <a:br>
              <a:rPr lang="es-CR" sz="3200"/>
            </a:br>
            <a:r>
              <a:rPr lang="es-CR" sz="3200"/>
              <a:t>En US$ por hectárea agrícola</a:t>
            </a:r>
          </a:p>
        </p:txBody>
      </p:sp>
      <p:graphicFrame>
        <p:nvGraphicFramePr>
          <p:cNvPr id="122880" name="Object 1024"/>
          <p:cNvGraphicFramePr>
            <a:graphicFrameLocks noChangeAspect="1"/>
          </p:cNvGraphicFramePr>
          <p:nvPr>
            <p:ph type="chart" idx="1"/>
          </p:nvPr>
        </p:nvGraphicFramePr>
        <p:xfrm>
          <a:off x="1573213" y="2174875"/>
          <a:ext cx="6907212" cy="3419475"/>
        </p:xfrm>
        <a:graphic>
          <a:graphicData uri="http://schemas.openxmlformats.org/presentationml/2006/ole">
            <p:oleObj spid="_x0000_s122880" name="Chart" r:id="rId3" imgW="7772585" imgH="4114800" progId="MSGraph.Chart.8">
              <p:embed followColorScheme="full"/>
            </p:oleObj>
          </a:graphicData>
        </a:graphic>
      </p:graphicFrame>
      <p:sp>
        <p:nvSpPr>
          <p:cNvPr id="48132" name="Text Box 4"/>
          <p:cNvSpPr txBox="1">
            <a:spLocks noChangeArrowheads="1"/>
          </p:cNvSpPr>
          <p:nvPr/>
        </p:nvSpPr>
        <p:spPr bwMode="auto">
          <a:xfrm>
            <a:off x="611188" y="6092825"/>
            <a:ext cx="2003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CR" sz="2400">
                <a:latin typeface="Times New Roman" pitchFamily="18" charset="0"/>
              </a:rPr>
              <a:t>Fuente: OECD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R"/>
              <a:t>%PSE en OECD</a:t>
            </a:r>
          </a:p>
        </p:txBody>
      </p:sp>
      <p:graphicFrame>
        <p:nvGraphicFramePr>
          <p:cNvPr id="123904" name="Object 1024"/>
          <p:cNvGraphicFramePr>
            <a:graphicFrameLocks noChangeAspect="1"/>
          </p:cNvGraphicFramePr>
          <p:nvPr>
            <p:ph type="chart" idx="1"/>
          </p:nvPr>
        </p:nvGraphicFramePr>
        <p:xfrm>
          <a:off x="1573213" y="2174875"/>
          <a:ext cx="6907212" cy="3419475"/>
        </p:xfrm>
        <a:graphic>
          <a:graphicData uri="http://schemas.openxmlformats.org/presentationml/2006/ole">
            <p:oleObj spid="_x0000_s123904" name="Chart" r:id="rId3" imgW="7772585" imgH="4114800" progId="MSGraph.Chart.8">
              <p:embed followColorScheme="full"/>
            </p:oleObj>
          </a:graphicData>
        </a:graphic>
      </p:graphicFrame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431925" y="5527675"/>
            <a:ext cx="2003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CR" sz="2400">
                <a:latin typeface="Times New Roman" pitchFamily="18" charset="0"/>
              </a:rPr>
              <a:t>Fuente: OECD</a:t>
            </a:r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1447800" y="3048000"/>
            <a:ext cx="6858000" cy="0"/>
          </a:xfrm>
          <a:prstGeom prst="line">
            <a:avLst/>
          </a:prstGeom>
          <a:noFill/>
          <a:ln w="25400">
            <a:solidFill>
              <a:srgbClr val="FF66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8305800" y="2833688"/>
            <a:ext cx="854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CR" sz="2000" b="1">
                <a:solidFill>
                  <a:srgbClr val="FF3300"/>
                </a:solidFill>
                <a:latin typeface="Times New Roman" pitchFamily="18" charset="0"/>
              </a:rPr>
              <a:t>Prom.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CR"/>
              <a:t>1. Por qué estamos en esto</a:t>
            </a: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/>
              <a:t>El premio es grande</a:t>
            </a:r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/>
              <a:t>B- El trato especial para los ACP y el interés defensivo por desviación de comercio y erosión de preferencias</a:t>
            </a:r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Erosión de preferencias</a:t>
            </a:r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752600"/>
            <a:ext cx="8077200" cy="4876800"/>
          </a:xfrm>
        </p:spPr>
        <p:txBody>
          <a:bodyPr/>
          <a:lstStyle/>
          <a:p>
            <a:r>
              <a:rPr lang="es-MX" sz="2500"/>
              <a:t>Buena parte de las sensibilidades de la UE con la región están en el interés de algunos países miembros en mantener preferencias a sus ex-colonias en el acceso a su mercado</a:t>
            </a:r>
          </a:p>
          <a:p>
            <a:pPr lvl="1"/>
            <a:r>
              <a:rPr lang="es-MX" sz="2100"/>
              <a:t>Mejores ejemplos: el azúcar y sobre todo </a:t>
            </a:r>
            <a:r>
              <a:rPr lang="es-MX" sz="2100" u="sng"/>
              <a:t>banano</a:t>
            </a:r>
          </a:p>
          <a:p>
            <a:r>
              <a:rPr lang="es-MX" sz="2500"/>
              <a:t>Ya los acuerdos anteriores de Europa tienen desgravación lenta y algunas exclusiones</a:t>
            </a:r>
          </a:p>
          <a:p>
            <a:r>
              <a:rPr lang="es-MX" sz="2500"/>
              <a:t>Un tema central para nosotros será el grado en que las sensibilidades de ACP por erosión de preferencias, y no solo las sensibilidades internas en UE, pesan en la negociacion</a:t>
            </a:r>
          </a:p>
          <a:p>
            <a:pPr lvl="1"/>
            <a:r>
              <a:rPr lang="es-MX" sz="2100"/>
              <a:t>Precedentes ahí ayudan ¿o no?</a:t>
            </a:r>
            <a:endParaRPr lang="en-US" sz="21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794F8-D43E-428E-976A-66B831BCA56E}" type="slidenum">
              <a:rPr lang="en-US"/>
              <a:pPr/>
              <a:t>32</a:t>
            </a:fld>
            <a:endParaRPr lang="en-US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R"/>
              <a:t>La “pirámide de privilegios”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457200" y="1447800"/>
            <a:ext cx="8229600" cy="513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endParaRPr lang="en-US" sz="2500">
              <a:solidFill>
                <a:schemeClr val="bg1"/>
              </a:solidFill>
            </a:endParaRPr>
          </a:p>
        </p:txBody>
      </p:sp>
      <p:sp>
        <p:nvSpPr>
          <p:cNvPr id="52228" name="AutoShape 4"/>
          <p:cNvSpPr>
            <a:spLocks noChangeArrowheads="1"/>
          </p:cNvSpPr>
          <p:nvPr/>
        </p:nvSpPr>
        <p:spPr bwMode="auto">
          <a:xfrm>
            <a:off x="635000" y="2019300"/>
            <a:ext cx="3048000" cy="3124200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FF9900">
                  <a:gamma/>
                  <a:shade val="46275"/>
                  <a:invGamma/>
                </a:srgbClr>
              </a:gs>
              <a:gs pos="100000">
                <a:srgbClr val="FF99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s-CR">
                <a:latin typeface="Arial" pitchFamily="34" charset="0"/>
              </a:rPr>
              <a:t>NMF</a:t>
            </a:r>
          </a:p>
        </p:txBody>
      </p:sp>
      <p:sp>
        <p:nvSpPr>
          <p:cNvPr id="52229" name="AutoShape 5"/>
          <p:cNvSpPr>
            <a:spLocks noChangeArrowheads="1"/>
          </p:cNvSpPr>
          <p:nvPr/>
        </p:nvSpPr>
        <p:spPr bwMode="auto">
          <a:xfrm>
            <a:off x="1625600" y="2019300"/>
            <a:ext cx="1066800" cy="1066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s-CR">
                <a:latin typeface="Arial" pitchFamily="34" charset="0"/>
              </a:rPr>
              <a:t>ACP*</a:t>
            </a:r>
          </a:p>
        </p:txBody>
      </p:sp>
      <p:sp>
        <p:nvSpPr>
          <p:cNvPr id="52230" name="AutoShape 6"/>
          <p:cNvSpPr>
            <a:spLocks noChangeArrowheads="1"/>
          </p:cNvSpPr>
          <p:nvPr/>
        </p:nvSpPr>
        <p:spPr bwMode="auto">
          <a:xfrm rot="10800000">
            <a:off x="1117600" y="3073400"/>
            <a:ext cx="2082800" cy="952500"/>
          </a:xfrm>
          <a:custGeom>
            <a:avLst/>
            <a:gdLst>
              <a:gd name="G0" fmla="+- 5400 0 0"/>
              <a:gd name="G1" fmla="+- 21600 0 5400"/>
              <a:gd name="G2" fmla="*/ 5400 1 2"/>
              <a:gd name="G3" fmla="+- 21600 0 G2"/>
              <a:gd name="G4" fmla="+/ 5400 21600 2"/>
              <a:gd name="G5" fmla="+/ G1 0 2"/>
              <a:gd name="G6" fmla="*/ 21600 21600 5400"/>
              <a:gd name="G7" fmla="*/ G6 1 2"/>
              <a:gd name="G8" fmla="+- 21600 0 G7"/>
              <a:gd name="G9" fmla="*/ 21600 1 2"/>
              <a:gd name="G10" fmla="+- 5400 0 G9"/>
              <a:gd name="G11" fmla="?: G10 G8 0"/>
              <a:gd name="G12" fmla="?: G10 G7 21600"/>
              <a:gd name="T0" fmla="*/ 18900 w 21600"/>
              <a:gd name="T1" fmla="*/ 10800 h 21600"/>
              <a:gd name="T2" fmla="*/ 10800 w 21600"/>
              <a:gd name="T3" fmla="*/ 21600 h 21600"/>
              <a:gd name="T4" fmla="*/ 2700 w 21600"/>
              <a:gd name="T5" fmla="*/ 10800 h 21600"/>
              <a:gd name="T6" fmla="*/ 10800 w 21600"/>
              <a:gd name="T7" fmla="*/ 0 h 21600"/>
              <a:gd name="T8" fmla="*/ 4500 w 21600"/>
              <a:gd name="T9" fmla="*/ 4500 h 21600"/>
              <a:gd name="T10" fmla="*/ 17100 w 21600"/>
              <a:gd name="T11" fmla="*/ 171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eaLnBrk="1" hangingPunct="1"/>
            <a:r>
              <a:rPr lang="es-CR">
                <a:latin typeface="Arial" pitchFamily="34" charset="0"/>
              </a:rPr>
              <a:t>SGP plus</a:t>
            </a:r>
          </a:p>
        </p:txBody>
      </p:sp>
      <p:sp>
        <p:nvSpPr>
          <p:cNvPr id="52231" name="AutoShape 7"/>
          <p:cNvSpPr>
            <a:spLocks noChangeArrowheads="1"/>
          </p:cNvSpPr>
          <p:nvPr/>
        </p:nvSpPr>
        <p:spPr bwMode="auto">
          <a:xfrm rot="10800000">
            <a:off x="825500" y="4013200"/>
            <a:ext cx="2679700" cy="558800"/>
          </a:xfrm>
          <a:custGeom>
            <a:avLst/>
            <a:gdLst>
              <a:gd name="G0" fmla="+- 2495 0 0"/>
              <a:gd name="G1" fmla="+- 21600 0 2495"/>
              <a:gd name="G2" fmla="*/ 2495 1 2"/>
              <a:gd name="G3" fmla="+- 21600 0 G2"/>
              <a:gd name="G4" fmla="+/ 2495 21600 2"/>
              <a:gd name="G5" fmla="+/ G1 0 2"/>
              <a:gd name="G6" fmla="*/ 21600 21600 2495"/>
              <a:gd name="G7" fmla="*/ G6 1 2"/>
              <a:gd name="G8" fmla="+- 21600 0 G7"/>
              <a:gd name="G9" fmla="*/ 21600 1 2"/>
              <a:gd name="G10" fmla="+- 2495 0 G9"/>
              <a:gd name="G11" fmla="?: G10 G8 0"/>
              <a:gd name="G12" fmla="?: G10 G7 21600"/>
              <a:gd name="T0" fmla="*/ 20352 w 21600"/>
              <a:gd name="T1" fmla="*/ 10800 h 21600"/>
              <a:gd name="T2" fmla="*/ 10800 w 21600"/>
              <a:gd name="T3" fmla="*/ 21600 h 21600"/>
              <a:gd name="T4" fmla="*/ 1248 w 21600"/>
              <a:gd name="T5" fmla="*/ 10800 h 21600"/>
              <a:gd name="T6" fmla="*/ 10800 w 21600"/>
              <a:gd name="T7" fmla="*/ 0 h 21600"/>
              <a:gd name="T8" fmla="*/ 3048 w 21600"/>
              <a:gd name="T9" fmla="*/ 3048 h 21600"/>
              <a:gd name="T10" fmla="*/ 18552 w 21600"/>
              <a:gd name="T11" fmla="*/ 18552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2495" y="21600"/>
                </a:lnTo>
                <a:lnTo>
                  <a:pt x="19105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eaLnBrk="1" hangingPunct="1"/>
            <a:r>
              <a:rPr lang="es-CR">
                <a:latin typeface="Arial" pitchFamily="34" charset="0"/>
              </a:rPr>
              <a:t>SGP estándar</a:t>
            </a:r>
          </a:p>
        </p:txBody>
      </p:sp>
      <p:sp>
        <p:nvSpPr>
          <p:cNvPr id="52232" name="AutoShape 8"/>
          <p:cNvSpPr>
            <a:spLocks noChangeArrowheads="1"/>
          </p:cNvSpPr>
          <p:nvPr/>
        </p:nvSpPr>
        <p:spPr bwMode="auto">
          <a:xfrm>
            <a:off x="2540000" y="2324100"/>
            <a:ext cx="812800" cy="304800"/>
          </a:xfrm>
          <a:prstGeom prst="leftRightArrow">
            <a:avLst>
              <a:gd name="adj1" fmla="val 50000"/>
              <a:gd name="adj2" fmla="val 53333"/>
            </a:avLst>
          </a:prstGeom>
          <a:solidFill>
            <a:srgbClr val="333399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3" name="AutoShape 9"/>
          <p:cNvSpPr>
            <a:spLocks noChangeArrowheads="1"/>
          </p:cNvSpPr>
          <p:nvPr/>
        </p:nvSpPr>
        <p:spPr bwMode="auto">
          <a:xfrm>
            <a:off x="2921000" y="3251200"/>
            <a:ext cx="889000" cy="304800"/>
          </a:xfrm>
          <a:prstGeom prst="leftRightArrow">
            <a:avLst>
              <a:gd name="adj1" fmla="val 50000"/>
              <a:gd name="adj2" fmla="val 58333"/>
            </a:avLst>
          </a:prstGeom>
          <a:solidFill>
            <a:srgbClr val="333399"/>
          </a:solidFill>
          <a:ln w="952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4" name="AutoShape 10"/>
          <p:cNvSpPr>
            <a:spLocks noChangeArrowheads="1"/>
          </p:cNvSpPr>
          <p:nvPr/>
        </p:nvSpPr>
        <p:spPr bwMode="auto">
          <a:xfrm>
            <a:off x="3340100" y="4076700"/>
            <a:ext cx="927100" cy="304800"/>
          </a:xfrm>
          <a:prstGeom prst="leftRightArrow">
            <a:avLst>
              <a:gd name="adj1" fmla="val 50000"/>
              <a:gd name="adj2" fmla="val 60833"/>
            </a:avLst>
          </a:prstGeom>
          <a:solidFill>
            <a:srgbClr val="333399"/>
          </a:solidFill>
          <a:ln w="952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5" name="AutoShape 11"/>
          <p:cNvSpPr>
            <a:spLocks noChangeArrowheads="1"/>
          </p:cNvSpPr>
          <p:nvPr/>
        </p:nvSpPr>
        <p:spPr bwMode="auto">
          <a:xfrm>
            <a:off x="3606800" y="4673600"/>
            <a:ext cx="990600" cy="304800"/>
          </a:xfrm>
          <a:prstGeom prst="leftRightArrow">
            <a:avLst>
              <a:gd name="adj1" fmla="val 50000"/>
              <a:gd name="adj2" fmla="val 65000"/>
            </a:avLst>
          </a:prstGeom>
          <a:solidFill>
            <a:srgbClr val="333399"/>
          </a:solidFill>
          <a:ln w="9525" algn="ctr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1130300" y="46863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s-CR">
                <a:latin typeface="Arial" pitchFamily="34" charset="0"/>
              </a:rPr>
              <a:t>NMF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457200" y="5943600"/>
            <a:ext cx="701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CR" b="1">
                <a:solidFill>
                  <a:schemeClr val="folHlink"/>
                </a:solidFill>
                <a:latin typeface="Arial" pitchFamily="34" charset="0"/>
              </a:rPr>
              <a:t>Con EEUU, TLCs están por encima de todo lo demás; con UE, no necesariamente con países de ingreso medio</a:t>
            </a:r>
          </a:p>
        </p:txBody>
      </p:sp>
      <p:sp>
        <p:nvSpPr>
          <p:cNvPr id="52238" name="Text Box 14"/>
          <p:cNvSpPr txBox="1">
            <a:spLocks noChangeArrowheads="1"/>
          </p:cNvSpPr>
          <p:nvPr/>
        </p:nvSpPr>
        <p:spPr bwMode="auto">
          <a:xfrm>
            <a:off x="3429000" y="1828800"/>
            <a:ext cx="5715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CR">
                <a:solidFill>
                  <a:schemeClr val="folHlink"/>
                </a:solidFill>
              </a:rPr>
              <a:t>Todo menos armas: libre acceso para todos los productos, menos las armas y arroz, azúcar libres hasta 2009, banano desde 2006</a:t>
            </a:r>
          </a:p>
        </p:txBody>
      </p:sp>
      <p:sp>
        <p:nvSpPr>
          <p:cNvPr id="52239" name="Text Box 15"/>
          <p:cNvSpPr txBox="1">
            <a:spLocks noChangeArrowheads="1"/>
          </p:cNvSpPr>
          <p:nvPr/>
        </p:nvSpPr>
        <p:spPr bwMode="auto">
          <a:xfrm>
            <a:off x="3810000" y="3048000"/>
            <a:ext cx="533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CR">
                <a:solidFill>
                  <a:schemeClr val="tx2"/>
                </a:solidFill>
              </a:rPr>
              <a:t>Régimen de Desarrollo sostenible y buena gobernanza (excluye banano, azúcar, etc.)</a:t>
            </a:r>
          </a:p>
        </p:txBody>
      </p:sp>
      <p:sp>
        <p:nvSpPr>
          <p:cNvPr id="52240" name="Text Box 16"/>
          <p:cNvSpPr txBox="1">
            <a:spLocks noChangeArrowheads="1"/>
          </p:cNvSpPr>
          <p:nvPr/>
        </p:nvSpPr>
        <p:spPr bwMode="auto">
          <a:xfrm>
            <a:off x="4267200" y="3886200"/>
            <a:ext cx="4876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CR">
                <a:solidFill>
                  <a:schemeClr val="folHlink"/>
                </a:solidFill>
              </a:rPr>
              <a:t>Productos sensibles (muchos agrícolas) pagan arancel reducido</a:t>
            </a:r>
          </a:p>
        </p:txBody>
      </p:sp>
      <p:sp>
        <p:nvSpPr>
          <p:cNvPr id="52241" name="Text Box 17"/>
          <p:cNvSpPr txBox="1">
            <a:spLocks noChangeArrowheads="1"/>
          </p:cNvSpPr>
          <p:nvPr/>
        </p:nvSpPr>
        <p:spPr bwMode="auto">
          <a:xfrm>
            <a:off x="4572000" y="4648200"/>
            <a:ext cx="487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s-CR">
                <a:solidFill>
                  <a:schemeClr val="tx2"/>
                </a:solidFill>
              </a:rPr>
              <a:t>Aplicable a países industrializados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El régimen de importación de banano de la UE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MX"/>
              <a:t>Favorece las importaciones de banano de ACP contra las de Latinoamérica</a:t>
            </a:r>
          </a:p>
          <a:p>
            <a:pPr lvl="1">
              <a:lnSpc>
                <a:spcPct val="90000"/>
              </a:lnSpc>
            </a:pPr>
            <a:r>
              <a:rPr lang="es-MX"/>
              <a:t>Arancel para América Latina: 176 euros/ TM</a:t>
            </a:r>
          </a:p>
          <a:p>
            <a:pPr lvl="1">
              <a:lnSpc>
                <a:spcPct val="90000"/>
              </a:lnSpc>
            </a:pPr>
            <a:r>
              <a:rPr lang="es-MX"/>
              <a:t>ACP: cuota 775 mil TM cero arancel.</a:t>
            </a:r>
          </a:p>
          <a:p>
            <a:pPr>
              <a:lnSpc>
                <a:spcPct val="90000"/>
              </a:lnSpc>
            </a:pPr>
            <a:r>
              <a:rPr lang="es-MX"/>
              <a:t>Oportunidad de mejorar condiciones vs otros competidores latinos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/>
              <a:t>c- Interés ofensivo de Centroamérica y la Zona Andina en Europa</a:t>
            </a:r>
            <a:endParaRPr lang="en-US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Ofensiva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MX" sz="2500"/>
              <a:t>Las condiciones de acceso en el mercado de UE son cambiantes y limitadas</a:t>
            </a:r>
          </a:p>
          <a:p>
            <a:pPr lvl="1">
              <a:lnSpc>
                <a:spcPct val="80000"/>
              </a:lnSpc>
            </a:pPr>
            <a:r>
              <a:rPr lang="es-CR" sz="2100"/>
              <a:t>Arancel ad valorem promedio agrícola es de 16,5% (mínimo 0% y máximo 210%)</a:t>
            </a:r>
          </a:p>
          <a:p>
            <a:pPr lvl="1">
              <a:lnSpc>
                <a:spcPct val="80000"/>
              </a:lnSpc>
            </a:pPr>
            <a:r>
              <a:rPr lang="es-CR" sz="2100"/>
              <a:t>Solo un 54% de las fracciones arancelarias incluidas en este sector cuentan con un derecho de importación ad valorem (los demás son aranceles específicos, mixtos o compuestos)</a:t>
            </a:r>
          </a:p>
          <a:p>
            <a:pPr lvl="1">
              <a:lnSpc>
                <a:spcPct val="80000"/>
              </a:lnSpc>
            </a:pPr>
            <a:r>
              <a:rPr lang="es-CR" sz="2100"/>
              <a:t>89 contingentes arancelarios para productos agropecuarios</a:t>
            </a:r>
          </a:p>
          <a:p>
            <a:pPr lvl="1">
              <a:lnSpc>
                <a:spcPct val="80000"/>
              </a:lnSpc>
            </a:pPr>
            <a:r>
              <a:rPr lang="es-MX" sz="2100"/>
              <a:t>Los principales intereses de la región, en sector agrícola, no tiene hoy preferencias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Algunos productos no cubiertos por el SGP+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7213"/>
            <a:ext cx="7693025" cy="43449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CR" sz="2500"/>
              <a:t>Carnes bovina; porcina y aves</a:t>
            </a:r>
          </a:p>
          <a:p>
            <a:pPr>
              <a:lnSpc>
                <a:spcPct val="80000"/>
              </a:lnSpc>
            </a:pPr>
            <a:r>
              <a:rPr lang="es-CR" sz="2500"/>
              <a:t>Lácteos</a:t>
            </a:r>
          </a:p>
          <a:p>
            <a:pPr>
              <a:lnSpc>
                <a:spcPct val="80000"/>
              </a:lnSpc>
            </a:pPr>
            <a:r>
              <a:rPr lang="es-CR" sz="2500"/>
              <a:t>Tomate</a:t>
            </a:r>
          </a:p>
          <a:p>
            <a:pPr>
              <a:lnSpc>
                <a:spcPct val="80000"/>
              </a:lnSpc>
            </a:pPr>
            <a:r>
              <a:rPr lang="es-CR" sz="2500"/>
              <a:t>Coco y nueces</a:t>
            </a:r>
          </a:p>
          <a:p>
            <a:pPr>
              <a:lnSpc>
                <a:spcPct val="80000"/>
              </a:lnSpc>
            </a:pPr>
            <a:r>
              <a:rPr lang="es-CR" sz="2500"/>
              <a:t>Banano – 176 euros/TM</a:t>
            </a:r>
          </a:p>
          <a:p>
            <a:pPr>
              <a:lnSpc>
                <a:spcPct val="80000"/>
              </a:lnSpc>
            </a:pPr>
            <a:r>
              <a:rPr lang="es-CR" sz="2500"/>
              <a:t>Algunas especias</a:t>
            </a:r>
          </a:p>
          <a:p>
            <a:pPr>
              <a:lnSpc>
                <a:spcPct val="80000"/>
              </a:lnSpc>
            </a:pPr>
            <a:r>
              <a:rPr lang="es-CR" sz="2500"/>
              <a:t>Cereales y algunos derivados</a:t>
            </a:r>
          </a:p>
          <a:p>
            <a:pPr>
              <a:lnSpc>
                <a:spcPct val="80000"/>
              </a:lnSpc>
            </a:pPr>
            <a:r>
              <a:rPr lang="es-CR" sz="2500"/>
              <a:t>Azúcar refinado</a:t>
            </a:r>
          </a:p>
          <a:p>
            <a:pPr lvl="1">
              <a:lnSpc>
                <a:spcPct val="80000"/>
              </a:lnSpc>
            </a:pPr>
            <a:r>
              <a:rPr lang="es-CR" sz="2100"/>
              <a:t> 41.90 EUR / 100 kg + 27.77 EUR / 100 kg + 6.83 EUR / 100 kg  + otros cargos dependiendo del precio del azúcar</a:t>
            </a:r>
          </a:p>
          <a:p>
            <a:pPr>
              <a:lnSpc>
                <a:spcPct val="80000"/>
              </a:lnSpc>
            </a:pPr>
            <a:r>
              <a:rPr lang="es-CR" sz="2500"/>
              <a:t>Vino y otros licores </a:t>
            </a:r>
            <a:endParaRPr lang="es-MX" sz="25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Textiles: ¿Parecido a EEUU?</a:t>
            </a: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z="2500"/>
              <a:t>Al igual que con EEUU, la región tiene en el fondo un potencial de competir por el mercado textil europeo…</a:t>
            </a:r>
          </a:p>
          <a:p>
            <a:r>
              <a:rPr lang="es-MX" sz="2500"/>
              <a:t>…y dificultades para enfrentar ahí a China</a:t>
            </a:r>
          </a:p>
          <a:p>
            <a:r>
              <a:rPr lang="es-MX" sz="2500"/>
              <a:t>Al igual que con EEUU, barreras consolidadas con China dan algún espacio; la diferencia es que hay desviación de comercio en nuestra contra en Europa, a favor de lugares como Mauricio y Pakistán</a:t>
            </a:r>
            <a:endParaRPr lang="en-US" sz="250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/>
              <a:t>Cambio de modelo de industria textil</a:t>
            </a:r>
            <a:endParaRPr lang="en-US" sz="320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69900" indent="-469900"/>
            <a:r>
              <a:rPr lang="es-MX"/>
              <a:t>EEUU deja de proteger su confección, y más bien procura que su tela sea confeccionada, junto con telas centroamericanas y andinas, en la región</a:t>
            </a:r>
          </a:p>
          <a:p>
            <a:pPr marL="908050" lvl="1" indent="-436563"/>
            <a:r>
              <a:rPr lang="es-MX"/>
              <a:t>Si no, se queda sin nada, porque en China no solo cosen, sino que también hacen todas las telas</a:t>
            </a:r>
          </a:p>
          <a:p>
            <a:pPr marL="469900" indent="-469900"/>
            <a:r>
              <a:rPr lang="es-MX"/>
              <a:t>Se pasa de una relación uno a uno con EEUU, a una relación regional, incluyendo acumulación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/>
              <a:t>Con Europa un esquema así es más difícil</a:t>
            </a:r>
            <a:endParaRPr lang="en-US" sz="320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MX"/>
              <a:t>No hay una industria de tela</a:t>
            </a:r>
          </a:p>
          <a:p>
            <a:pPr>
              <a:lnSpc>
                <a:spcPct val="90000"/>
              </a:lnSpc>
            </a:pPr>
            <a:r>
              <a:rPr lang="es-MX"/>
              <a:t>Sí hay una industria de alta confección, pero sin una tradición de outsourcing como la de EEUU</a:t>
            </a:r>
          </a:p>
          <a:p>
            <a:pPr>
              <a:lnSpc>
                <a:spcPct val="90000"/>
              </a:lnSpc>
            </a:pPr>
            <a:r>
              <a:rPr lang="es-MX"/>
              <a:t>La preocupación por la desviación de comercio sigue ahí</a:t>
            </a:r>
          </a:p>
          <a:p>
            <a:pPr>
              <a:lnSpc>
                <a:spcPct val="90000"/>
              </a:lnSpc>
            </a:pPr>
            <a:r>
              <a:rPr lang="es-MX"/>
              <a:t>Como vimos antes, sus TLC son menos generosos en relación a sus preferencias ACP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R"/>
              <a:t>Por qué estamos en esto</a:t>
            </a:r>
            <a:endParaRPr lang="en-US"/>
          </a:p>
        </p:txBody>
      </p:sp>
      <p:sp>
        <p:nvSpPr>
          <p:cNvPr id="890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CR" sz="2500"/>
              <a:t>Beneficios de la apertura comercial general, y papel de los socios grandes</a:t>
            </a:r>
          </a:p>
          <a:p>
            <a:pPr lvl="1">
              <a:lnSpc>
                <a:spcPct val="90000"/>
              </a:lnSpc>
            </a:pPr>
            <a:r>
              <a:rPr lang="es-CR" sz="2100"/>
              <a:t>La UE y EEUU pueden ser el vehículo que posibilita políticamente apertura general</a:t>
            </a:r>
          </a:p>
          <a:p>
            <a:pPr>
              <a:lnSpc>
                <a:spcPct val="90000"/>
              </a:lnSpc>
            </a:pPr>
            <a:r>
              <a:rPr lang="es-CR" sz="2500"/>
              <a:t>Formalidad de reglas y del status jurídico de la relación</a:t>
            </a:r>
          </a:p>
          <a:p>
            <a:pPr>
              <a:lnSpc>
                <a:spcPct val="90000"/>
              </a:lnSpc>
            </a:pPr>
            <a:r>
              <a:rPr lang="es-CR" sz="2500"/>
              <a:t>Señal al mundo</a:t>
            </a:r>
          </a:p>
          <a:p>
            <a:pPr>
              <a:lnSpc>
                <a:spcPct val="90000"/>
              </a:lnSpc>
            </a:pPr>
            <a:r>
              <a:rPr lang="es-CR" sz="2500"/>
              <a:t>Europa es un premio muy grande</a:t>
            </a:r>
          </a:p>
          <a:p>
            <a:pPr lvl="1">
              <a:lnSpc>
                <a:spcPct val="90000"/>
              </a:lnSpc>
            </a:pPr>
            <a:r>
              <a:rPr lang="es-CR" sz="2100"/>
              <a:t>Tamaño de mercado</a:t>
            </a:r>
          </a:p>
          <a:p>
            <a:pPr lvl="1">
              <a:lnSpc>
                <a:spcPct val="90000"/>
              </a:lnSpc>
            </a:pPr>
            <a:r>
              <a:rPr lang="es-CR" sz="2100"/>
              <a:t>Restricciones de acceso a mercados</a:t>
            </a:r>
          </a:p>
          <a:p>
            <a:pPr lvl="1">
              <a:lnSpc>
                <a:spcPct val="90000"/>
              </a:lnSpc>
            </a:pPr>
            <a:r>
              <a:rPr lang="es-CR" sz="2100"/>
              <a:t>Discriminación en política comercial</a:t>
            </a:r>
            <a:endParaRPr lang="en-US" sz="210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/>
              <a:t>Regla de origen no soluciona el problema</a:t>
            </a:r>
            <a:endParaRPr lang="en-US" sz="3200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69900" indent="-469900">
              <a:lnSpc>
                <a:spcPct val="90000"/>
              </a:lnSpc>
            </a:pPr>
            <a:r>
              <a:rPr lang="es-MX"/>
              <a:t>En el caso de EEUU, la base del acuerdo es que el producto textil (tela y confección) queda libre de aranceles total e inmediatamente</a:t>
            </a:r>
          </a:p>
          <a:p>
            <a:pPr marL="469900" indent="-469900">
              <a:lnSpc>
                <a:spcPct val="90000"/>
              </a:lnSpc>
            </a:pPr>
            <a:r>
              <a:rPr lang="es-MX"/>
              <a:t>A cambio, se utiliza una regla de origen general bastante estricta: producción regional de la hilaza en adelante, para toda la tela y todo el hilo, con flexibilidades</a:t>
            </a:r>
          </a:p>
          <a:p>
            <a:pPr marL="469900" indent="-469900">
              <a:lnSpc>
                <a:spcPct val="90000"/>
              </a:lnSpc>
            </a:pPr>
            <a:r>
              <a:rPr lang="es-MX"/>
              <a:t>Regional significa otra cosa a 2.000km que a 6.000km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R"/>
              <a:t>d- preocupaciones ofensivas europeas</a:t>
            </a:r>
            <a:endParaRPr 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R"/>
              <a:t>Acceso a mercados</a:t>
            </a:r>
            <a:endParaRPr lang="en-US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CR" sz="2500"/>
              <a:t>Europa ha sufrido mucha desviación de comercio de nuestra región</a:t>
            </a:r>
          </a:p>
          <a:p>
            <a:pPr lvl="1"/>
            <a:r>
              <a:rPr lang="es-CR" sz="2100"/>
              <a:t>Por acuerdos y preferencias de EEUU</a:t>
            </a:r>
          </a:p>
          <a:p>
            <a:pPr lvl="1"/>
            <a:r>
              <a:rPr lang="es-CR" sz="2100"/>
              <a:t>Por distancia</a:t>
            </a:r>
          </a:p>
          <a:p>
            <a:r>
              <a:rPr lang="es-CR" sz="2500"/>
              <a:t>En productos químicos, maquinaria pesada, equipo de transporte y ciertos bienes alimenticios, gran potencial</a:t>
            </a:r>
          </a:p>
          <a:p>
            <a:pPr lvl="1"/>
            <a:r>
              <a:rPr lang="es-CR" sz="2100"/>
              <a:t>Con poco roce con nuestra región</a:t>
            </a:r>
          </a:p>
          <a:p>
            <a:r>
              <a:rPr lang="es-CR" sz="2500"/>
              <a:t>En servicios y otras áreas para la inversión</a:t>
            </a:r>
            <a:endParaRPr lang="en-US" sz="250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R"/>
              <a:t>Mercado integrado</a:t>
            </a: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CR"/>
              <a:t>El patrón de IED europeo difiere del norteamericano</a:t>
            </a:r>
          </a:p>
          <a:p>
            <a:pPr lvl="1">
              <a:lnSpc>
                <a:spcPct val="90000"/>
              </a:lnSpc>
            </a:pPr>
            <a:r>
              <a:rPr lang="es-CR"/>
              <a:t>No buscan destinos de transformación o ensamblaje, sino mercados y fuentes de materia prima</a:t>
            </a:r>
          </a:p>
          <a:p>
            <a:pPr lvl="1">
              <a:lnSpc>
                <a:spcPct val="90000"/>
              </a:lnSpc>
            </a:pPr>
            <a:r>
              <a:rPr lang="es-CR"/>
              <a:t>Las carencias del mercado local le atañen por lo tanto muy fuertemente</a:t>
            </a:r>
          </a:p>
          <a:p>
            <a:pPr lvl="1">
              <a:lnSpc>
                <a:spcPct val="90000"/>
              </a:lnSpc>
            </a:pPr>
            <a:r>
              <a:rPr lang="es-CR"/>
              <a:t>Esto incluye los vacíos en la integración regional</a:t>
            </a:r>
          </a:p>
          <a:p>
            <a:pPr lvl="1">
              <a:lnSpc>
                <a:spcPct val="90000"/>
              </a:lnSpc>
            </a:pPr>
            <a:r>
              <a:rPr lang="es-CR"/>
              <a:t>También en la normativa de inversión</a:t>
            </a:r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CR"/>
              <a:t>4. Lo que Europa busca en sus Acuerdos de Asociación</a:t>
            </a:r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R"/>
              <a:t>Objetivos múltiples</a:t>
            </a:r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CR" sz="2500"/>
              <a:t>Al igual que otros países, interés muy claro en el comercio y sus beneficios</a:t>
            </a:r>
          </a:p>
          <a:p>
            <a:pPr lvl="1">
              <a:lnSpc>
                <a:spcPct val="90000"/>
              </a:lnSpc>
            </a:pPr>
            <a:r>
              <a:rPr lang="es-CR" sz="2100"/>
              <a:t>Que significa EEUU como piso</a:t>
            </a:r>
          </a:p>
          <a:p>
            <a:pPr>
              <a:lnSpc>
                <a:spcPct val="90000"/>
              </a:lnSpc>
            </a:pPr>
            <a:r>
              <a:rPr lang="es-CR" sz="2500"/>
              <a:t>A diferencia de otros países desarrollados (sobre todo EEUU), existen otros motivantes vinculados:</a:t>
            </a:r>
          </a:p>
          <a:p>
            <a:pPr lvl="1">
              <a:lnSpc>
                <a:spcPct val="90000"/>
              </a:lnSpc>
            </a:pPr>
            <a:r>
              <a:rPr lang="es-CR" sz="2100"/>
              <a:t>Desarrollo de los países con los que se negocia</a:t>
            </a:r>
          </a:p>
          <a:p>
            <a:pPr lvl="1">
              <a:lnSpc>
                <a:spcPct val="90000"/>
              </a:lnSpc>
            </a:pPr>
            <a:r>
              <a:rPr lang="es-CR" sz="2100"/>
              <a:t>Integración de otras zonas de comercio</a:t>
            </a:r>
          </a:p>
          <a:p>
            <a:pPr lvl="1">
              <a:lnSpc>
                <a:spcPct val="90000"/>
              </a:lnSpc>
            </a:pPr>
            <a:r>
              <a:rPr lang="es-CR" sz="2100"/>
              <a:t>Cooperación internacional</a:t>
            </a:r>
          </a:p>
          <a:p>
            <a:pPr lvl="1">
              <a:lnSpc>
                <a:spcPct val="90000"/>
              </a:lnSpc>
            </a:pPr>
            <a:r>
              <a:rPr lang="es-CR" sz="2100"/>
              <a:t>Otra dimensión política</a:t>
            </a:r>
          </a:p>
          <a:p>
            <a:pPr>
              <a:lnSpc>
                <a:spcPct val="90000"/>
              </a:lnSpc>
            </a:pPr>
            <a:r>
              <a:rPr lang="es-CR" sz="2500"/>
              <a:t>El interés defensivo europeo no es trivial, sobre todo cuando cruza tema de la PAC</a:t>
            </a:r>
            <a:endParaRPr lang="en-US" sz="25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R"/>
              <a:t>Objetivos múltiples</a:t>
            </a:r>
            <a:endParaRPr lang="en-US"/>
          </a:p>
        </p:txBody>
      </p:sp>
      <p:sp>
        <p:nvSpPr>
          <p:cNvPr id="10854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CR" sz="2500"/>
              <a:t>Diversos acuerdos de la UE con países en desarrollo muestran muy distinto grado de profundidad en la relación comercial implicada</a:t>
            </a:r>
          </a:p>
          <a:p>
            <a:pPr lvl="1">
              <a:lnSpc>
                <a:spcPct val="80000"/>
              </a:lnSpc>
            </a:pPr>
            <a:r>
              <a:rPr lang="es-CR" sz="2100"/>
              <a:t>Si prevalecen los intereses defensivos se puede llegar a acuerdos muy ralos en lo comercial, que sean principalmente política y cooperación</a:t>
            </a:r>
          </a:p>
          <a:p>
            <a:pPr lvl="2">
              <a:lnSpc>
                <a:spcPct val="80000"/>
              </a:lnSpc>
            </a:pPr>
            <a:r>
              <a:rPr lang="es-CR" sz="2000"/>
              <a:t>Esa es la definición del fracaso</a:t>
            </a:r>
          </a:p>
          <a:p>
            <a:pPr>
              <a:lnSpc>
                <a:spcPct val="80000"/>
              </a:lnSpc>
            </a:pPr>
            <a:r>
              <a:rPr lang="es-CR" sz="2500"/>
              <a:t>Es importante abordar en esta negociación sobre todo el interés ofensivo</a:t>
            </a:r>
          </a:p>
          <a:p>
            <a:pPr lvl="1">
              <a:lnSpc>
                <a:spcPct val="80000"/>
              </a:lnSpc>
            </a:pPr>
            <a:r>
              <a:rPr lang="es-CR" sz="2100"/>
              <a:t>El defensivo se cuida de sí mismo</a:t>
            </a:r>
            <a:endParaRPr lang="en-US" sz="210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R"/>
              <a:t>Heterogeneidad europea</a:t>
            </a:r>
            <a:endParaRPr lang="en-US"/>
          </a:p>
        </p:txBody>
      </p:sp>
      <p:sp>
        <p:nvSpPr>
          <p:cNvPr id="10957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CR"/>
              <a:t>Es importante recordar que la UE contiene 27 países de grados diversos de desarrollo</a:t>
            </a:r>
          </a:p>
          <a:p>
            <a:pPr lvl="1">
              <a:lnSpc>
                <a:spcPct val="90000"/>
              </a:lnSpc>
            </a:pPr>
            <a:r>
              <a:rPr lang="es-CR"/>
              <a:t>Algunos de los cuales se asemejan a países de la región en el tipo de exportación o de inversión</a:t>
            </a:r>
          </a:p>
          <a:p>
            <a:pPr>
              <a:lnSpc>
                <a:spcPct val="90000"/>
              </a:lnSpc>
            </a:pPr>
            <a:r>
              <a:rPr lang="es-CR"/>
              <a:t>Intereses se reflejan en el proceso de toma de decisiones en una manera compleja</a:t>
            </a:r>
          </a:p>
          <a:p>
            <a:pPr lvl="1">
              <a:lnSpc>
                <a:spcPct val="90000"/>
              </a:lnSpc>
            </a:pPr>
            <a:r>
              <a:rPr lang="es-CR"/>
              <a:t>Presentación de Pierre</a:t>
            </a:r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R"/>
              <a:t>b- relación entre negociar con Europa y la integración regional</a:t>
            </a:r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Relación con la integración</a:t>
            </a: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/>
              <a:t>Hasta el momento, la UE ha utilizado el Acuerdo de Asociación como un aliciente a la integración</a:t>
            </a:r>
          </a:p>
          <a:p>
            <a:pPr lvl="1"/>
            <a:r>
              <a:rPr lang="es-MX"/>
              <a:t>“Cuando estén suficientemente integrados, negociaremos”</a:t>
            </a:r>
          </a:p>
          <a:p>
            <a:pPr lvl="2"/>
            <a:r>
              <a:rPr lang="es-MX" sz="2300"/>
              <a:t>Con un solo interlocutor (?)</a:t>
            </a:r>
          </a:p>
          <a:p>
            <a:pPr lvl="2"/>
            <a:r>
              <a:rPr lang="es-MX" sz="2300"/>
              <a:t>Reglas completamente comunes (?)</a:t>
            </a:r>
            <a:endParaRPr lang="en-US" sz="2300"/>
          </a:p>
          <a:p>
            <a:pPr lvl="1"/>
            <a:r>
              <a:rPr lang="es-MX"/>
              <a:t>La cooperación del APC está ligada con las necesidades de la integración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96863"/>
            <a:ext cx="6911975" cy="922337"/>
          </a:xfrm>
        </p:spPr>
        <p:txBody>
          <a:bodyPr/>
          <a:lstStyle/>
          <a:p>
            <a:r>
              <a:rPr lang="es-CR" sz="2400"/>
              <a:t>PIB, POBLACION Y CRECIMIENTO REAL PROMEDIO 2000-2005 para miembros de la UE</a:t>
            </a:r>
            <a:br>
              <a:rPr lang="es-CR" sz="2400"/>
            </a:br>
            <a:r>
              <a:rPr lang="es-ES" sz="1600"/>
              <a:t>(PIB nominal en miles de millones de US$, población en miles)</a:t>
            </a:r>
            <a:endParaRPr lang="en-US" sz="1600"/>
          </a:p>
        </p:txBody>
      </p:sp>
      <p:grpSp>
        <p:nvGrpSpPr>
          <p:cNvPr id="6147" name="Group 3"/>
          <p:cNvGrpSpPr>
            <a:grpSpLocks noChangeAspect="1"/>
          </p:cNvGrpSpPr>
          <p:nvPr/>
        </p:nvGrpSpPr>
        <p:grpSpPr bwMode="auto">
          <a:xfrm>
            <a:off x="611188" y="1484313"/>
            <a:ext cx="8056562" cy="4821237"/>
            <a:chOff x="385" y="935"/>
            <a:chExt cx="5075" cy="3037"/>
          </a:xfrm>
        </p:grpSpPr>
        <p:sp>
          <p:nvSpPr>
            <p:cNvPr id="6148" name="AutoShape 4"/>
            <p:cNvSpPr>
              <a:spLocks noChangeAspect="1" noChangeArrowheads="1" noTextEdit="1"/>
            </p:cNvSpPr>
            <p:nvPr/>
          </p:nvSpPr>
          <p:spPr bwMode="auto">
            <a:xfrm>
              <a:off x="385" y="935"/>
              <a:ext cx="5034" cy="30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391" y="941"/>
              <a:ext cx="5023" cy="498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0" name="Rectangle 6"/>
            <p:cNvSpPr>
              <a:spLocks noChangeArrowheads="1"/>
            </p:cNvSpPr>
            <p:nvPr/>
          </p:nvSpPr>
          <p:spPr bwMode="auto">
            <a:xfrm>
              <a:off x="391" y="1438"/>
              <a:ext cx="5023" cy="8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391" y="1522"/>
              <a:ext cx="5023" cy="188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2" name="Rectangle 8"/>
            <p:cNvSpPr>
              <a:spLocks noChangeArrowheads="1"/>
            </p:cNvSpPr>
            <p:nvPr/>
          </p:nvSpPr>
          <p:spPr bwMode="auto">
            <a:xfrm>
              <a:off x="391" y="1709"/>
              <a:ext cx="5023" cy="85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Rectangle 9"/>
            <p:cNvSpPr>
              <a:spLocks noChangeArrowheads="1"/>
            </p:cNvSpPr>
            <p:nvPr/>
          </p:nvSpPr>
          <p:spPr bwMode="auto">
            <a:xfrm>
              <a:off x="391" y="1794"/>
              <a:ext cx="5023" cy="160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391" y="1953"/>
              <a:ext cx="5023" cy="1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Rectangle 11"/>
            <p:cNvSpPr>
              <a:spLocks noChangeArrowheads="1"/>
            </p:cNvSpPr>
            <p:nvPr/>
          </p:nvSpPr>
          <p:spPr bwMode="auto">
            <a:xfrm>
              <a:off x="391" y="2113"/>
              <a:ext cx="5023" cy="160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Rectangle 12"/>
            <p:cNvSpPr>
              <a:spLocks noChangeArrowheads="1"/>
            </p:cNvSpPr>
            <p:nvPr/>
          </p:nvSpPr>
          <p:spPr bwMode="auto">
            <a:xfrm>
              <a:off x="391" y="2272"/>
              <a:ext cx="5023" cy="1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391" y="2431"/>
              <a:ext cx="5023" cy="161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Rectangle 14"/>
            <p:cNvSpPr>
              <a:spLocks noChangeArrowheads="1"/>
            </p:cNvSpPr>
            <p:nvPr/>
          </p:nvSpPr>
          <p:spPr bwMode="auto">
            <a:xfrm>
              <a:off x="391" y="2591"/>
              <a:ext cx="5023" cy="1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9" name="Rectangle 15"/>
            <p:cNvSpPr>
              <a:spLocks noChangeArrowheads="1"/>
            </p:cNvSpPr>
            <p:nvPr/>
          </p:nvSpPr>
          <p:spPr bwMode="auto">
            <a:xfrm>
              <a:off x="391" y="2750"/>
              <a:ext cx="5023" cy="161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Rectangle 16"/>
            <p:cNvSpPr>
              <a:spLocks noChangeArrowheads="1"/>
            </p:cNvSpPr>
            <p:nvPr/>
          </p:nvSpPr>
          <p:spPr bwMode="auto">
            <a:xfrm>
              <a:off x="391" y="2910"/>
              <a:ext cx="5023" cy="1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Rectangle 17"/>
            <p:cNvSpPr>
              <a:spLocks noChangeArrowheads="1"/>
            </p:cNvSpPr>
            <p:nvPr/>
          </p:nvSpPr>
          <p:spPr bwMode="auto">
            <a:xfrm>
              <a:off x="391" y="3069"/>
              <a:ext cx="5023" cy="160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Rectangle 18"/>
            <p:cNvSpPr>
              <a:spLocks noChangeArrowheads="1"/>
            </p:cNvSpPr>
            <p:nvPr/>
          </p:nvSpPr>
          <p:spPr bwMode="auto">
            <a:xfrm>
              <a:off x="391" y="3229"/>
              <a:ext cx="5023" cy="16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Rectangle 19"/>
            <p:cNvSpPr>
              <a:spLocks noChangeArrowheads="1"/>
            </p:cNvSpPr>
            <p:nvPr/>
          </p:nvSpPr>
          <p:spPr bwMode="auto">
            <a:xfrm>
              <a:off x="391" y="3388"/>
              <a:ext cx="5023" cy="160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Rectangle 20"/>
            <p:cNvSpPr>
              <a:spLocks noChangeArrowheads="1"/>
            </p:cNvSpPr>
            <p:nvPr/>
          </p:nvSpPr>
          <p:spPr bwMode="auto">
            <a:xfrm>
              <a:off x="391" y="3548"/>
              <a:ext cx="5023" cy="24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Rectangle 21"/>
            <p:cNvSpPr>
              <a:spLocks noChangeArrowheads="1"/>
            </p:cNvSpPr>
            <p:nvPr/>
          </p:nvSpPr>
          <p:spPr bwMode="auto">
            <a:xfrm>
              <a:off x="391" y="3791"/>
              <a:ext cx="5023" cy="161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Rectangle 22"/>
            <p:cNvSpPr>
              <a:spLocks noChangeArrowheads="1"/>
            </p:cNvSpPr>
            <p:nvPr/>
          </p:nvSpPr>
          <p:spPr bwMode="auto">
            <a:xfrm>
              <a:off x="749" y="1118"/>
              <a:ext cx="324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FFFFFF"/>
                  </a:solidFill>
                  <a:latin typeface="Arial" pitchFamily="34" charset="0"/>
                </a:rPr>
                <a:t>País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167" name="Rectangle 23"/>
            <p:cNvSpPr>
              <a:spLocks noChangeArrowheads="1"/>
            </p:cNvSpPr>
            <p:nvPr/>
          </p:nvSpPr>
          <p:spPr bwMode="auto">
            <a:xfrm>
              <a:off x="881" y="1280"/>
              <a:ext cx="61" cy="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168" name="Rectangle 24"/>
            <p:cNvSpPr>
              <a:spLocks noChangeArrowheads="1"/>
            </p:cNvSpPr>
            <p:nvPr/>
          </p:nvSpPr>
          <p:spPr bwMode="auto">
            <a:xfrm>
              <a:off x="1594" y="956"/>
              <a:ext cx="31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FFFFFF"/>
                  </a:solidFill>
                  <a:latin typeface="Arial" pitchFamily="34" charset="0"/>
                </a:rPr>
                <a:t>PIB 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169" name="Rectangle 25"/>
            <p:cNvSpPr>
              <a:spLocks noChangeArrowheads="1"/>
            </p:cNvSpPr>
            <p:nvPr/>
          </p:nvSpPr>
          <p:spPr bwMode="auto">
            <a:xfrm>
              <a:off x="1448" y="1118"/>
              <a:ext cx="56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FFFFFF"/>
                  </a:solidFill>
                  <a:latin typeface="Arial" pitchFamily="34" charset="0"/>
                </a:rPr>
                <a:t>Nominal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170" name="Rectangle 26"/>
            <p:cNvSpPr>
              <a:spLocks noChangeArrowheads="1"/>
            </p:cNvSpPr>
            <p:nvPr/>
          </p:nvSpPr>
          <p:spPr bwMode="auto">
            <a:xfrm>
              <a:off x="1701" y="1280"/>
              <a:ext cx="61" cy="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171" name="Rectangle 27"/>
            <p:cNvSpPr>
              <a:spLocks noChangeArrowheads="1"/>
            </p:cNvSpPr>
            <p:nvPr/>
          </p:nvSpPr>
          <p:spPr bwMode="auto">
            <a:xfrm>
              <a:off x="2165" y="956"/>
              <a:ext cx="509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FFFFFF"/>
                  </a:solidFill>
                  <a:latin typeface="Arial" pitchFamily="34" charset="0"/>
                </a:rPr>
                <a:t>PIB per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172" name="Rectangle 28"/>
            <p:cNvSpPr>
              <a:spLocks noChangeArrowheads="1"/>
            </p:cNvSpPr>
            <p:nvPr/>
          </p:nvSpPr>
          <p:spPr bwMode="auto">
            <a:xfrm>
              <a:off x="2204" y="1118"/>
              <a:ext cx="468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FFFFFF"/>
                  </a:solidFill>
                  <a:latin typeface="Arial" pitchFamily="34" charset="0"/>
                </a:rPr>
                <a:t>cápita 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173" name="Rectangle 29"/>
            <p:cNvSpPr>
              <a:spLocks noChangeArrowheads="1"/>
            </p:cNvSpPr>
            <p:nvPr/>
          </p:nvSpPr>
          <p:spPr bwMode="auto">
            <a:xfrm>
              <a:off x="2221" y="1280"/>
              <a:ext cx="396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FFFFFF"/>
                  </a:solidFill>
                  <a:latin typeface="Arial" pitchFamily="34" charset="0"/>
                </a:rPr>
                <a:t>(US$)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174" name="Rectangle 30"/>
            <p:cNvSpPr>
              <a:spLocks noChangeArrowheads="1"/>
            </p:cNvSpPr>
            <p:nvPr/>
          </p:nvSpPr>
          <p:spPr bwMode="auto">
            <a:xfrm>
              <a:off x="2786" y="1118"/>
              <a:ext cx="708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FFFFFF"/>
                  </a:solidFill>
                  <a:latin typeface="Arial" pitchFamily="34" charset="0"/>
                </a:rPr>
                <a:t>Población 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175" name="Rectangle 31"/>
            <p:cNvSpPr>
              <a:spLocks noChangeArrowheads="1"/>
            </p:cNvSpPr>
            <p:nvPr/>
          </p:nvSpPr>
          <p:spPr bwMode="auto">
            <a:xfrm>
              <a:off x="3550" y="956"/>
              <a:ext cx="92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FFFFFF"/>
                  </a:solidFill>
                  <a:latin typeface="Arial" pitchFamily="34" charset="0"/>
                </a:rPr>
                <a:t>Var promedio 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176" name="Rectangle 32"/>
            <p:cNvSpPr>
              <a:spLocks noChangeArrowheads="1"/>
            </p:cNvSpPr>
            <p:nvPr/>
          </p:nvSpPr>
          <p:spPr bwMode="auto">
            <a:xfrm>
              <a:off x="3671" y="1118"/>
              <a:ext cx="680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FFFFFF"/>
                  </a:solidFill>
                  <a:latin typeface="Arial" pitchFamily="34" charset="0"/>
                </a:rPr>
                <a:t>anual PIB 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177" name="Rectangle 33"/>
            <p:cNvSpPr>
              <a:spLocks noChangeArrowheads="1"/>
            </p:cNvSpPr>
            <p:nvPr/>
          </p:nvSpPr>
          <p:spPr bwMode="auto">
            <a:xfrm>
              <a:off x="3535" y="1280"/>
              <a:ext cx="915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FFFFFF"/>
                  </a:solidFill>
                  <a:latin typeface="Arial" pitchFamily="34" charset="0"/>
                </a:rPr>
                <a:t>nominal 00-05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178" name="Rectangle 34"/>
            <p:cNvSpPr>
              <a:spLocks noChangeArrowheads="1"/>
            </p:cNvSpPr>
            <p:nvPr/>
          </p:nvSpPr>
          <p:spPr bwMode="auto">
            <a:xfrm>
              <a:off x="4538" y="956"/>
              <a:ext cx="92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FFFFFF"/>
                  </a:solidFill>
                  <a:latin typeface="Arial" pitchFamily="34" charset="0"/>
                </a:rPr>
                <a:t>Var promedio 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179" name="Rectangle 35"/>
            <p:cNvSpPr>
              <a:spLocks noChangeArrowheads="1"/>
            </p:cNvSpPr>
            <p:nvPr/>
          </p:nvSpPr>
          <p:spPr bwMode="auto">
            <a:xfrm>
              <a:off x="4659" y="1118"/>
              <a:ext cx="680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FFFFFF"/>
                  </a:solidFill>
                  <a:latin typeface="Arial" pitchFamily="34" charset="0"/>
                </a:rPr>
                <a:t>anual PIB 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180" name="Rectangle 36"/>
            <p:cNvSpPr>
              <a:spLocks noChangeArrowheads="1"/>
            </p:cNvSpPr>
            <p:nvPr/>
          </p:nvSpPr>
          <p:spPr bwMode="auto">
            <a:xfrm>
              <a:off x="4655" y="1280"/>
              <a:ext cx="65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FFFFFF"/>
                  </a:solidFill>
                  <a:latin typeface="Arial" pitchFamily="34" charset="0"/>
                </a:rPr>
                <a:t>real 00-05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181" name="Rectangle 37"/>
            <p:cNvSpPr>
              <a:spLocks noChangeArrowheads="1"/>
            </p:cNvSpPr>
            <p:nvPr/>
          </p:nvSpPr>
          <p:spPr bwMode="auto">
            <a:xfrm>
              <a:off x="521" y="1554"/>
              <a:ext cx="698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TOTAL UE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182" name="Rectangle 38"/>
            <p:cNvSpPr>
              <a:spLocks noChangeArrowheads="1"/>
            </p:cNvSpPr>
            <p:nvPr/>
          </p:nvSpPr>
          <p:spPr bwMode="auto">
            <a:xfrm>
              <a:off x="1615" y="1554"/>
              <a:ext cx="45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13.446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183" name="Rectangle 39"/>
            <p:cNvSpPr>
              <a:spLocks noChangeArrowheads="1"/>
            </p:cNvSpPr>
            <p:nvPr/>
          </p:nvSpPr>
          <p:spPr bwMode="auto">
            <a:xfrm>
              <a:off x="2380" y="1554"/>
              <a:ext cx="39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29.263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184" name="Rectangle 40"/>
            <p:cNvSpPr>
              <a:spLocks noChangeArrowheads="1"/>
            </p:cNvSpPr>
            <p:nvPr/>
          </p:nvSpPr>
          <p:spPr bwMode="auto">
            <a:xfrm>
              <a:off x="2950" y="1554"/>
              <a:ext cx="524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459.488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185" name="Rectangle 41"/>
            <p:cNvSpPr>
              <a:spLocks noChangeArrowheads="1"/>
            </p:cNvSpPr>
            <p:nvPr/>
          </p:nvSpPr>
          <p:spPr bwMode="auto">
            <a:xfrm>
              <a:off x="4091" y="1554"/>
              <a:ext cx="420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10,0%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186" name="Rectangle 42"/>
            <p:cNvSpPr>
              <a:spLocks noChangeArrowheads="1"/>
            </p:cNvSpPr>
            <p:nvPr/>
          </p:nvSpPr>
          <p:spPr bwMode="auto">
            <a:xfrm>
              <a:off x="5099" y="1554"/>
              <a:ext cx="350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3,1%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187" name="Rectangle 43"/>
            <p:cNvSpPr>
              <a:spLocks noChangeArrowheads="1"/>
            </p:cNvSpPr>
            <p:nvPr/>
          </p:nvSpPr>
          <p:spPr bwMode="auto">
            <a:xfrm>
              <a:off x="521" y="1798"/>
              <a:ext cx="629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Alemania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188" name="Rectangle 44"/>
            <p:cNvSpPr>
              <a:spLocks noChangeArrowheads="1"/>
            </p:cNvSpPr>
            <p:nvPr/>
          </p:nvSpPr>
          <p:spPr bwMode="auto">
            <a:xfrm>
              <a:off x="1686" y="1798"/>
              <a:ext cx="38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2.797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189" name="Rectangle 45"/>
            <p:cNvSpPr>
              <a:spLocks noChangeArrowheads="1"/>
            </p:cNvSpPr>
            <p:nvPr/>
          </p:nvSpPr>
          <p:spPr bwMode="auto">
            <a:xfrm>
              <a:off x="2318" y="1798"/>
              <a:ext cx="45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33.922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190" name="Rectangle 46"/>
            <p:cNvSpPr>
              <a:spLocks noChangeArrowheads="1"/>
            </p:cNvSpPr>
            <p:nvPr/>
          </p:nvSpPr>
          <p:spPr bwMode="auto">
            <a:xfrm>
              <a:off x="3021" y="1798"/>
              <a:ext cx="45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82.501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191" name="Rectangle 47"/>
            <p:cNvSpPr>
              <a:spLocks noChangeArrowheads="1"/>
            </p:cNvSpPr>
            <p:nvPr/>
          </p:nvSpPr>
          <p:spPr bwMode="auto">
            <a:xfrm>
              <a:off x="4163" y="1798"/>
              <a:ext cx="350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8,0%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192" name="Rectangle 48"/>
            <p:cNvSpPr>
              <a:spLocks noChangeArrowheads="1"/>
            </p:cNvSpPr>
            <p:nvPr/>
          </p:nvSpPr>
          <p:spPr bwMode="auto">
            <a:xfrm>
              <a:off x="5099" y="1798"/>
              <a:ext cx="350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0,7%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193" name="Rectangle 49"/>
            <p:cNvSpPr>
              <a:spLocks noChangeArrowheads="1"/>
            </p:cNvSpPr>
            <p:nvPr/>
          </p:nvSpPr>
          <p:spPr bwMode="auto">
            <a:xfrm>
              <a:off x="521" y="1958"/>
              <a:ext cx="814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Reino Unido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194" name="Rectangle 50"/>
            <p:cNvSpPr>
              <a:spLocks noChangeArrowheads="1"/>
            </p:cNvSpPr>
            <p:nvPr/>
          </p:nvSpPr>
          <p:spPr bwMode="auto">
            <a:xfrm>
              <a:off x="1686" y="1958"/>
              <a:ext cx="38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2.201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195" name="Rectangle 51"/>
            <p:cNvSpPr>
              <a:spLocks noChangeArrowheads="1"/>
            </p:cNvSpPr>
            <p:nvPr/>
          </p:nvSpPr>
          <p:spPr bwMode="auto">
            <a:xfrm>
              <a:off x="2318" y="1958"/>
              <a:ext cx="45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36.599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196" name="Rectangle 52"/>
            <p:cNvSpPr>
              <a:spLocks noChangeArrowheads="1"/>
            </p:cNvSpPr>
            <p:nvPr/>
          </p:nvSpPr>
          <p:spPr bwMode="auto">
            <a:xfrm>
              <a:off x="3021" y="1958"/>
              <a:ext cx="45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60.035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197" name="Rectangle 53"/>
            <p:cNvSpPr>
              <a:spLocks noChangeArrowheads="1"/>
            </p:cNvSpPr>
            <p:nvPr/>
          </p:nvSpPr>
          <p:spPr bwMode="auto">
            <a:xfrm>
              <a:off x="4163" y="1958"/>
              <a:ext cx="350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8,8%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198" name="Rectangle 54"/>
            <p:cNvSpPr>
              <a:spLocks noChangeArrowheads="1"/>
            </p:cNvSpPr>
            <p:nvPr/>
          </p:nvSpPr>
          <p:spPr bwMode="auto">
            <a:xfrm>
              <a:off x="5099" y="1958"/>
              <a:ext cx="350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2,3%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199" name="Rectangle 55"/>
            <p:cNvSpPr>
              <a:spLocks noChangeArrowheads="1"/>
            </p:cNvSpPr>
            <p:nvPr/>
          </p:nvSpPr>
          <p:spPr bwMode="auto">
            <a:xfrm>
              <a:off x="521" y="2117"/>
              <a:ext cx="516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Francia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00" name="Rectangle 56"/>
            <p:cNvSpPr>
              <a:spLocks noChangeArrowheads="1"/>
            </p:cNvSpPr>
            <p:nvPr/>
          </p:nvSpPr>
          <p:spPr bwMode="auto">
            <a:xfrm>
              <a:off x="1686" y="2117"/>
              <a:ext cx="38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2.106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01" name="Rectangle 57"/>
            <p:cNvSpPr>
              <a:spLocks noChangeArrowheads="1"/>
            </p:cNvSpPr>
            <p:nvPr/>
          </p:nvSpPr>
          <p:spPr bwMode="auto">
            <a:xfrm>
              <a:off x="2318" y="2117"/>
              <a:ext cx="45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33.734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02" name="Rectangle 58"/>
            <p:cNvSpPr>
              <a:spLocks noChangeArrowheads="1"/>
            </p:cNvSpPr>
            <p:nvPr/>
          </p:nvSpPr>
          <p:spPr bwMode="auto">
            <a:xfrm>
              <a:off x="3021" y="2117"/>
              <a:ext cx="45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60.561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03" name="Rectangle 59"/>
            <p:cNvSpPr>
              <a:spLocks noChangeArrowheads="1"/>
            </p:cNvSpPr>
            <p:nvPr/>
          </p:nvSpPr>
          <p:spPr bwMode="auto">
            <a:xfrm>
              <a:off x="4163" y="2117"/>
              <a:ext cx="350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9,6%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04" name="Rectangle 60"/>
            <p:cNvSpPr>
              <a:spLocks noChangeArrowheads="1"/>
            </p:cNvSpPr>
            <p:nvPr/>
          </p:nvSpPr>
          <p:spPr bwMode="auto">
            <a:xfrm>
              <a:off x="5099" y="2117"/>
              <a:ext cx="350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1,6%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05" name="Rectangle 61"/>
            <p:cNvSpPr>
              <a:spLocks noChangeArrowheads="1"/>
            </p:cNvSpPr>
            <p:nvPr/>
          </p:nvSpPr>
          <p:spPr bwMode="auto">
            <a:xfrm>
              <a:off x="521" y="2277"/>
              <a:ext cx="354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Italia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06" name="Rectangle 62"/>
            <p:cNvSpPr>
              <a:spLocks noChangeArrowheads="1"/>
            </p:cNvSpPr>
            <p:nvPr/>
          </p:nvSpPr>
          <p:spPr bwMode="auto">
            <a:xfrm>
              <a:off x="1686" y="2277"/>
              <a:ext cx="38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1.766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07" name="Rectangle 63"/>
            <p:cNvSpPr>
              <a:spLocks noChangeArrowheads="1"/>
            </p:cNvSpPr>
            <p:nvPr/>
          </p:nvSpPr>
          <p:spPr bwMode="auto">
            <a:xfrm>
              <a:off x="2318" y="2277"/>
              <a:ext cx="45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30.450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08" name="Rectangle 64"/>
            <p:cNvSpPr>
              <a:spLocks noChangeArrowheads="1"/>
            </p:cNvSpPr>
            <p:nvPr/>
          </p:nvSpPr>
          <p:spPr bwMode="auto">
            <a:xfrm>
              <a:off x="3021" y="2277"/>
              <a:ext cx="45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58.462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09" name="Rectangle 65"/>
            <p:cNvSpPr>
              <a:spLocks noChangeArrowheads="1"/>
            </p:cNvSpPr>
            <p:nvPr/>
          </p:nvSpPr>
          <p:spPr bwMode="auto">
            <a:xfrm>
              <a:off x="4091" y="2277"/>
              <a:ext cx="420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10,4%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10" name="Rectangle 66"/>
            <p:cNvSpPr>
              <a:spLocks noChangeArrowheads="1"/>
            </p:cNvSpPr>
            <p:nvPr/>
          </p:nvSpPr>
          <p:spPr bwMode="auto">
            <a:xfrm>
              <a:off x="5099" y="2277"/>
              <a:ext cx="350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0,6%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11" name="Rectangle 67"/>
            <p:cNvSpPr>
              <a:spLocks noChangeArrowheads="1"/>
            </p:cNvSpPr>
            <p:nvPr/>
          </p:nvSpPr>
          <p:spPr bwMode="auto">
            <a:xfrm>
              <a:off x="521" y="2436"/>
              <a:ext cx="515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España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12" name="Rectangle 68"/>
            <p:cNvSpPr>
              <a:spLocks noChangeArrowheads="1"/>
            </p:cNvSpPr>
            <p:nvPr/>
          </p:nvSpPr>
          <p:spPr bwMode="auto">
            <a:xfrm>
              <a:off x="1686" y="2436"/>
              <a:ext cx="38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1.127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13" name="Rectangle 69"/>
            <p:cNvSpPr>
              <a:spLocks noChangeArrowheads="1"/>
            </p:cNvSpPr>
            <p:nvPr/>
          </p:nvSpPr>
          <p:spPr bwMode="auto">
            <a:xfrm>
              <a:off x="2318" y="2436"/>
              <a:ext cx="45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27.226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14" name="Rectangle 70"/>
            <p:cNvSpPr>
              <a:spLocks noChangeArrowheads="1"/>
            </p:cNvSpPr>
            <p:nvPr/>
          </p:nvSpPr>
          <p:spPr bwMode="auto">
            <a:xfrm>
              <a:off x="3021" y="2436"/>
              <a:ext cx="45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43.038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15" name="Rectangle 71"/>
            <p:cNvSpPr>
              <a:spLocks noChangeArrowheads="1"/>
            </p:cNvSpPr>
            <p:nvPr/>
          </p:nvSpPr>
          <p:spPr bwMode="auto">
            <a:xfrm>
              <a:off x="4091" y="2436"/>
              <a:ext cx="420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14,1%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16" name="Rectangle 72"/>
            <p:cNvSpPr>
              <a:spLocks noChangeArrowheads="1"/>
            </p:cNvSpPr>
            <p:nvPr/>
          </p:nvSpPr>
          <p:spPr bwMode="auto">
            <a:xfrm>
              <a:off x="5099" y="2436"/>
              <a:ext cx="350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3,1%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17" name="Rectangle 73"/>
            <p:cNvSpPr>
              <a:spLocks noChangeArrowheads="1"/>
            </p:cNvSpPr>
            <p:nvPr/>
          </p:nvSpPr>
          <p:spPr bwMode="auto">
            <a:xfrm>
              <a:off x="521" y="2595"/>
              <a:ext cx="565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Holanda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18" name="Rectangle 74"/>
            <p:cNvSpPr>
              <a:spLocks noChangeArrowheads="1"/>
            </p:cNvSpPr>
            <p:nvPr/>
          </p:nvSpPr>
          <p:spPr bwMode="auto">
            <a:xfrm>
              <a:off x="1793" y="2595"/>
              <a:ext cx="274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625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19" name="Rectangle 75"/>
            <p:cNvSpPr>
              <a:spLocks noChangeArrowheads="1"/>
            </p:cNvSpPr>
            <p:nvPr/>
          </p:nvSpPr>
          <p:spPr bwMode="auto">
            <a:xfrm>
              <a:off x="2318" y="2595"/>
              <a:ext cx="45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38.333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20" name="Rectangle 76"/>
            <p:cNvSpPr>
              <a:spLocks noChangeArrowheads="1"/>
            </p:cNvSpPr>
            <p:nvPr/>
          </p:nvSpPr>
          <p:spPr bwMode="auto">
            <a:xfrm>
              <a:off x="3021" y="2595"/>
              <a:ext cx="45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16.306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21" name="Rectangle 77"/>
            <p:cNvSpPr>
              <a:spLocks noChangeArrowheads="1"/>
            </p:cNvSpPr>
            <p:nvPr/>
          </p:nvSpPr>
          <p:spPr bwMode="auto">
            <a:xfrm>
              <a:off x="4091" y="2595"/>
              <a:ext cx="420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11,0%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22" name="Rectangle 78"/>
            <p:cNvSpPr>
              <a:spLocks noChangeArrowheads="1"/>
            </p:cNvSpPr>
            <p:nvPr/>
          </p:nvSpPr>
          <p:spPr bwMode="auto">
            <a:xfrm>
              <a:off x="5099" y="2595"/>
              <a:ext cx="350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0,8%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23" name="Rectangle 79"/>
            <p:cNvSpPr>
              <a:spLocks noChangeArrowheads="1"/>
            </p:cNvSpPr>
            <p:nvPr/>
          </p:nvSpPr>
          <p:spPr bwMode="auto">
            <a:xfrm>
              <a:off x="521" y="2755"/>
              <a:ext cx="516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Bélgica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24" name="Rectangle 80"/>
            <p:cNvSpPr>
              <a:spLocks noChangeArrowheads="1"/>
            </p:cNvSpPr>
            <p:nvPr/>
          </p:nvSpPr>
          <p:spPr bwMode="auto">
            <a:xfrm>
              <a:off x="1793" y="2755"/>
              <a:ext cx="274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372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25" name="Rectangle 81"/>
            <p:cNvSpPr>
              <a:spLocks noChangeArrowheads="1"/>
            </p:cNvSpPr>
            <p:nvPr/>
          </p:nvSpPr>
          <p:spPr bwMode="auto">
            <a:xfrm>
              <a:off x="2318" y="2755"/>
              <a:ext cx="45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35.750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26" name="Rectangle 82"/>
            <p:cNvSpPr>
              <a:spLocks noChangeArrowheads="1"/>
            </p:cNvSpPr>
            <p:nvPr/>
          </p:nvSpPr>
          <p:spPr bwMode="auto">
            <a:xfrm>
              <a:off x="3021" y="2755"/>
              <a:ext cx="45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10.446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27" name="Rectangle 83"/>
            <p:cNvSpPr>
              <a:spLocks noChangeArrowheads="1"/>
            </p:cNvSpPr>
            <p:nvPr/>
          </p:nvSpPr>
          <p:spPr bwMode="auto">
            <a:xfrm>
              <a:off x="4163" y="2755"/>
              <a:ext cx="350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9,9%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28" name="Rectangle 84"/>
            <p:cNvSpPr>
              <a:spLocks noChangeArrowheads="1"/>
            </p:cNvSpPr>
            <p:nvPr/>
          </p:nvSpPr>
          <p:spPr bwMode="auto">
            <a:xfrm>
              <a:off x="5099" y="2755"/>
              <a:ext cx="350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1,5%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29" name="Rectangle 85"/>
            <p:cNvSpPr>
              <a:spLocks noChangeArrowheads="1"/>
            </p:cNvSpPr>
            <p:nvPr/>
          </p:nvSpPr>
          <p:spPr bwMode="auto">
            <a:xfrm>
              <a:off x="521" y="2914"/>
              <a:ext cx="473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Suecia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30" name="Rectangle 86"/>
            <p:cNvSpPr>
              <a:spLocks noChangeArrowheads="1"/>
            </p:cNvSpPr>
            <p:nvPr/>
          </p:nvSpPr>
          <p:spPr bwMode="auto">
            <a:xfrm>
              <a:off x="1793" y="2914"/>
              <a:ext cx="274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359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31" name="Rectangle 87"/>
            <p:cNvSpPr>
              <a:spLocks noChangeArrowheads="1"/>
            </p:cNvSpPr>
            <p:nvPr/>
          </p:nvSpPr>
          <p:spPr bwMode="auto">
            <a:xfrm>
              <a:off x="2318" y="2914"/>
              <a:ext cx="45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39.658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32" name="Rectangle 88"/>
            <p:cNvSpPr>
              <a:spLocks noChangeArrowheads="1"/>
            </p:cNvSpPr>
            <p:nvPr/>
          </p:nvSpPr>
          <p:spPr bwMode="auto">
            <a:xfrm>
              <a:off x="3092" y="2914"/>
              <a:ext cx="38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9.011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33" name="Rectangle 89"/>
            <p:cNvSpPr>
              <a:spLocks noChangeArrowheads="1"/>
            </p:cNvSpPr>
            <p:nvPr/>
          </p:nvSpPr>
          <p:spPr bwMode="auto">
            <a:xfrm>
              <a:off x="4163" y="2914"/>
              <a:ext cx="350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8,1%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34" name="Rectangle 90"/>
            <p:cNvSpPr>
              <a:spLocks noChangeArrowheads="1"/>
            </p:cNvSpPr>
            <p:nvPr/>
          </p:nvSpPr>
          <p:spPr bwMode="auto">
            <a:xfrm>
              <a:off x="5099" y="2914"/>
              <a:ext cx="350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2,2%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35" name="Rectangle 91"/>
            <p:cNvSpPr>
              <a:spLocks noChangeArrowheads="1"/>
            </p:cNvSpPr>
            <p:nvPr/>
          </p:nvSpPr>
          <p:spPr bwMode="auto">
            <a:xfrm>
              <a:off x="521" y="3074"/>
              <a:ext cx="50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Austria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36" name="Rectangle 92"/>
            <p:cNvSpPr>
              <a:spLocks noChangeArrowheads="1"/>
            </p:cNvSpPr>
            <p:nvPr/>
          </p:nvSpPr>
          <p:spPr bwMode="auto">
            <a:xfrm>
              <a:off x="1793" y="3074"/>
              <a:ext cx="274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307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37" name="Rectangle 93"/>
            <p:cNvSpPr>
              <a:spLocks noChangeArrowheads="1"/>
            </p:cNvSpPr>
            <p:nvPr/>
          </p:nvSpPr>
          <p:spPr bwMode="auto">
            <a:xfrm>
              <a:off x="2318" y="3074"/>
              <a:ext cx="45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37.528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38" name="Rectangle 94"/>
            <p:cNvSpPr>
              <a:spLocks noChangeArrowheads="1"/>
            </p:cNvSpPr>
            <p:nvPr/>
          </p:nvSpPr>
          <p:spPr bwMode="auto">
            <a:xfrm>
              <a:off x="3092" y="3074"/>
              <a:ext cx="38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8.207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39" name="Rectangle 95"/>
            <p:cNvSpPr>
              <a:spLocks noChangeArrowheads="1"/>
            </p:cNvSpPr>
            <p:nvPr/>
          </p:nvSpPr>
          <p:spPr bwMode="auto">
            <a:xfrm>
              <a:off x="4163" y="3074"/>
              <a:ext cx="350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9,6%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40" name="Rectangle 96"/>
            <p:cNvSpPr>
              <a:spLocks noChangeArrowheads="1"/>
            </p:cNvSpPr>
            <p:nvPr/>
          </p:nvSpPr>
          <p:spPr bwMode="auto">
            <a:xfrm>
              <a:off x="5099" y="3074"/>
              <a:ext cx="350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1,5%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41" name="Rectangle 97"/>
            <p:cNvSpPr>
              <a:spLocks noChangeArrowheads="1"/>
            </p:cNvSpPr>
            <p:nvPr/>
          </p:nvSpPr>
          <p:spPr bwMode="auto">
            <a:xfrm>
              <a:off x="521" y="3233"/>
              <a:ext cx="524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Polonia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42" name="Rectangle 98"/>
            <p:cNvSpPr>
              <a:spLocks noChangeArrowheads="1"/>
            </p:cNvSpPr>
            <p:nvPr/>
          </p:nvSpPr>
          <p:spPr bwMode="auto">
            <a:xfrm>
              <a:off x="1793" y="3233"/>
              <a:ext cx="274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301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43" name="Rectangle 99"/>
            <p:cNvSpPr>
              <a:spLocks noChangeArrowheads="1"/>
            </p:cNvSpPr>
            <p:nvPr/>
          </p:nvSpPr>
          <p:spPr bwMode="auto">
            <a:xfrm>
              <a:off x="2389" y="3233"/>
              <a:ext cx="38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7.875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44" name="Rectangle 100"/>
            <p:cNvSpPr>
              <a:spLocks noChangeArrowheads="1"/>
            </p:cNvSpPr>
            <p:nvPr/>
          </p:nvSpPr>
          <p:spPr bwMode="auto">
            <a:xfrm>
              <a:off x="3021" y="3233"/>
              <a:ext cx="45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38.174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45" name="Rectangle 101"/>
            <p:cNvSpPr>
              <a:spLocks noChangeArrowheads="1"/>
            </p:cNvSpPr>
            <p:nvPr/>
          </p:nvSpPr>
          <p:spPr bwMode="auto">
            <a:xfrm>
              <a:off x="4091" y="3233"/>
              <a:ext cx="420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11,9%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46" name="Rectangle 102"/>
            <p:cNvSpPr>
              <a:spLocks noChangeArrowheads="1"/>
            </p:cNvSpPr>
            <p:nvPr/>
          </p:nvSpPr>
          <p:spPr bwMode="auto">
            <a:xfrm>
              <a:off x="5099" y="3233"/>
              <a:ext cx="350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2,9%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47" name="Rectangle 103"/>
            <p:cNvSpPr>
              <a:spLocks noChangeArrowheads="1"/>
            </p:cNvSpPr>
            <p:nvPr/>
          </p:nvSpPr>
          <p:spPr bwMode="auto">
            <a:xfrm>
              <a:off x="521" y="3393"/>
              <a:ext cx="715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Dinamarca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48" name="Rectangle 104"/>
            <p:cNvSpPr>
              <a:spLocks noChangeArrowheads="1"/>
            </p:cNvSpPr>
            <p:nvPr/>
          </p:nvSpPr>
          <p:spPr bwMode="auto">
            <a:xfrm>
              <a:off x="1793" y="3393"/>
              <a:ext cx="274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260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49" name="Rectangle 105"/>
            <p:cNvSpPr>
              <a:spLocks noChangeArrowheads="1"/>
            </p:cNvSpPr>
            <p:nvPr/>
          </p:nvSpPr>
          <p:spPr bwMode="auto">
            <a:xfrm>
              <a:off x="2318" y="3393"/>
              <a:ext cx="45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48.000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50" name="Rectangle 106"/>
            <p:cNvSpPr>
              <a:spLocks noChangeArrowheads="1"/>
            </p:cNvSpPr>
            <p:nvPr/>
          </p:nvSpPr>
          <p:spPr bwMode="auto">
            <a:xfrm>
              <a:off x="3092" y="3393"/>
              <a:ext cx="38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5.411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51" name="Rectangle 107"/>
            <p:cNvSpPr>
              <a:spLocks noChangeArrowheads="1"/>
            </p:cNvSpPr>
            <p:nvPr/>
          </p:nvSpPr>
          <p:spPr bwMode="auto">
            <a:xfrm>
              <a:off x="4091" y="3393"/>
              <a:ext cx="420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10,1%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52" name="Rectangle 108"/>
            <p:cNvSpPr>
              <a:spLocks noChangeArrowheads="1"/>
            </p:cNvSpPr>
            <p:nvPr/>
          </p:nvSpPr>
          <p:spPr bwMode="auto">
            <a:xfrm>
              <a:off x="5099" y="3393"/>
              <a:ext cx="350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1,4%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53" name="Rectangle 109"/>
            <p:cNvSpPr>
              <a:spLocks noChangeArrowheads="1"/>
            </p:cNvSpPr>
            <p:nvPr/>
          </p:nvSpPr>
          <p:spPr bwMode="auto">
            <a:xfrm>
              <a:off x="521" y="3552"/>
              <a:ext cx="460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Grecia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54" name="Rectangle 110"/>
            <p:cNvSpPr>
              <a:spLocks noChangeArrowheads="1"/>
            </p:cNvSpPr>
            <p:nvPr/>
          </p:nvSpPr>
          <p:spPr bwMode="auto">
            <a:xfrm>
              <a:off x="1793" y="3552"/>
              <a:ext cx="274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223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55" name="Rectangle 111"/>
            <p:cNvSpPr>
              <a:spLocks noChangeArrowheads="1"/>
            </p:cNvSpPr>
            <p:nvPr/>
          </p:nvSpPr>
          <p:spPr bwMode="auto">
            <a:xfrm>
              <a:off x="2318" y="3552"/>
              <a:ext cx="45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20.082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56" name="Rectangle 112"/>
            <p:cNvSpPr>
              <a:spLocks noChangeArrowheads="1"/>
            </p:cNvSpPr>
            <p:nvPr/>
          </p:nvSpPr>
          <p:spPr bwMode="auto">
            <a:xfrm>
              <a:off x="3021" y="3552"/>
              <a:ext cx="45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11.076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57" name="Rectangle 113"/>
            <p:cNvSpPr>
              <a:spLocks noChangeArrowheads="1"/>
            </p:cNvSpPr>
            <p:nvPr/>
          </p:nvSpPr>
          <p:spPr bwMode="auto">
            <a:xfrm>
              <a:off x="4091" y="3552"/>
              <a:ext cx="420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14,4%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58" name="Rectangle 114"/>
            <p:cNvSpPr>
              <a:spLocks noChangeArrowheads="1"/>
            </p:cNvSpPr>
            <p:nvPr/>
          </p:nvSpPr>
          <p:spPr bwMode="auto">
            <a:xfrm>
              <a:off x="5099" y="3552"/>
              <a:ext cx="350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600" b="1">
                  <a:solidFill>
                    <a:srgbClr val="000000"/>
                  </a:solidFill>
                  <a:latin typeface="Arial" pitchFamily="34" charset="0"/>
                </a:rPr>
                <a:t>4,3%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6259" name="Rectangle 115"/>
            <p:cNvSpPr>
              <a:spLocks noChangeArrowheads="1"/>
            </p:cNvSpPr>
            <p:nvPr/>
          </p:nvSpPr>
          <p:spPr bwMode="auto">
            <a:xfrm>
              <a:off x="413" y="3807"/>
              <a:ext cx="3647" cy="1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 b="1" i="1">
                  <a:solidFill>
                    <a:srgbClr val="FFFFFF"/>
                  </a:solidFill>
                  <a:latin typeface="Arial" pitchFamily="34" charset="0"/>
                </a:rPr>
                <a:t>Fuente: Eurostat/U.S. Bureau of the Census y WEO Marzo 2006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/>
              <a:t>¿Es este el acercamiento correcto?</a:t>
            </a:r>
            <a:endParaRPr lang="en-US" sz="3200"/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259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MX" sz="2500"/>
              <a:t>Es importante que la UE apoye la integración regional en América Latina, y la asistencia técnica e incentivos al respecto son muy bien recibidos</a:t>
            </a:r>
          </a:p>
          <a:p>
            <a:pPr>
              <a:lnSpc>
                <a:spcPct val="90000"/>
              </a:lnSpc>
            </a:pPr>
            <a:r>
              <a:rPr lang="es-MX" sz="2500"/>
              <a:t>Esta condicionalidad, sin embargo, no es la estrategia más efectiva</a:t>
            </a:r>
          </a:p>
          <a:p>
            <a:pPr lvl="1">
              <a:lnSpc>
                <a:spcPct val="90000"/>
              </a:lnSpc>
            </a:pPr>
            <a:r>
              <a:rPr lang="es-MX" sz="2100"/>
              <a:t>Presupone que la más interesada en nuestra integración es la UE, no nosotros</a:t>
            </a:r>
          </a:p>
          <a:p>
            <a:pPr lvl="1">
              <a:lnSpc>
                <a:spcPct val="90000"/>
              </a:lnSpc>
            </a:pPr>
            <a:r>
              <a:rPr lang="es-MX" sz="2100"/>
              <a:t>No toma en cuenta la realidad de lo que la integración es hoy, con sus imperfecciones</a:t>
            </a:r>
          </a:p>
          <a:p>
            <a:pPr lvl="1">
              <a:lnSpc>
                <a:spcPct val="90000"/>
              </a:lnSpc>
            </a:pPr>
            <a:r>
              <a:rPr lang="es-MX" sz="2100"/>
              <a:t>No se involucra en mejorarla</a:t>
            </a:r>
            <a:endParaRPr lang="en-US" sz="21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Una alternativa</a:t>
            </a:r>
            <a:endParaRPr lang="en-US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7704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MX" sz="2500"/>
              <a:t>Involucrar el AA en el proceso de integración, en vez de condicionar el AA al avance de ese proceso</a:t>
            </a:r>
          </a:p>
          <a:p>
            <a:pPr lvl="1">
              <a:lnSpc>
                <a:spcPct val="90000"/>
              </a:lnSpc>
            </a:pPr>
            <a:r>
              <a:rPr lang="es-MX" sz="2100"/>
              <a:t>Tomando como punto de partida la integración que ya existe, y la región como es</a:t>
            </a:r>
          </a:p>
          <a:p>
            <a:pPr lvl="1">
              <a:lnSpc>
                <a:spcPct val="90000"/>
              </a:lnSpc>
            </a:pPr>
            <a:r>
              <a:rPr lang="es-MX" sz="2100"/>
              <a:t>Incluyendo con carácter vinculante en el AA aquellos compromisos realistas sobre integración ya expresados (incluyendo BNAs)</a:t>
            </a:r>
          </a:p>
          <a:p>
            <a:pPr lvl="1">
              <a:lnSpc>
                <a:spcPct val="90000"/>
              </a:lnSpc>
            </a:pPr>
            <a:r>
              <a:rPr lang="es-MX" sz="2100"/>
              <a:t>Incluyendo en el AA un proceso realista, concreto, con fechas, para lo que sigue en la integración, y un mecanismo para enmiendas</a:t>
            </a:r>
          </a:p>
          <a:p>
            <a:pPr lvl="1">
              <a:lnSpc>
                <a:spcPct val="90000"/>
              </a:lnSpc>
            </a:pPr>
            <a:r>
              <a:rPr lang="es-MX" sz="2100"/>
              <a:t>Comprometiendo el apoyo de la UE a los retos adicionales que presentará la integración reginal, en una forma explícita y estable</a:t>
            </a:r>
            <a:endParaRPr lang="en-US" sz="21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CR" sz="3600"/>
              <a:t>5. Dificultades de negociar con la UE, y diferencias en las negociaciones con los EEUU</a:t>
            </a:r>
            <a:endParaRPr lang="en-US" sz="3600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R"/>
              <a:t>Familiaridad</a:t>
            </a:r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CR" sz="2500"/>
              <a:t>Los negociadores latinoamericanos estamos acostumbrados a interactuar entre nosotros, y con los EEUU/Canadá</a:t>
            </a:r>
          </a:p>
          <a:p>
            <a:pPr>
              <a:lnSpc>
                <a:spcPct val="90000"/>
              </a:lnSpc>
            </a:pPr>
            <a:r>
              <a:rPr lang="es-CR" sz="2500"/>
              <a:t>Esto incluye muchas cuestiones de estilo, lenguaje corporal, etc.</a:t>
            </a:r>
          </a:p>
          <a:p>
            <a:pPr lvl="1">
              <a:lnSpc>
                <a:spcPct val="90000"/>
              </a:lnSpc>
            </a:pPr>
            <a:r>
              <a:rPr lang="es-CR" sz="2100"/>
              <a:t>Ya nos conocemos y tenemos reglas no escritas</a:t>
            </a:r>
          </a:p>
          <a:p>
            <a:pPr lvl="1">
              <a:lnSpc>
                <a:spcPct val="90000"/>
              </a:lnSpc>
            </a:pPr>
            <a:r>
              <a:rPr lang="es-CR" sz="2100"/>
              <a:t>Poco diplomáticos, muy claros, intercambio comercial</a:t>
            </a:r>
          </a:p>
          <a:p>
            <a:pPr>
              <a:lnSpc>
                <a:spcPct val="90000"/>
              </a:lnSpc>
            </a:pPr>
            <a:r>
              <a:rPr lang="es-CR" sz="2500"/>
              <a:t>También incluye una serie de otras cosas que, con Europa, serían diferentes</a:t>
            </a:r>
            <a:endParaRPr lang="en-US" sz="250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R"/>
              <a:t>Novedades</a:t>
            </a:r>
            <a:endParaRPr lang="en-US"/>
          </a:p>
        </p:txBody>
      </p:sp>
      <p:sp>
        <p:nvSpPr>
          <p:cNvPr id="11571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CR" sz="2100"/>
              <a:t>Negociar con un único interlocutor, para un único texto</a:t>
            </a:r>
          </a:p>
          <a:p>
            <a:pPr lvl="1">
              <a:lnSpc>
                <a:spcPct val="90000"/>
              </a:lnSpc>
            </a:pPr>
            <a:r>
              <a:rPr lang="es-CR" sz="1900"/>
              <a:t>Ponerse de acuerdo</a:t>
            </a:r>
          </a:p>
          <a:p>
            <a:pPr>
              <a:lnSpc>
                <a:spcPct val="90000"/>
              </a:lnSpc>
            </a:pPr>
            <a:r>
              <a:rPr lang="es-CR" sz="2100"/>
              <a:t>Negociar con un interlocutor “federal” que responde de manera compleja a gobiernos nacionales</a:t>
            </a:r>
          </a:p>
          <a:p>
            <a:pPr>
              <a:lnSpc>
                <a:spcPct val="90000"/>
              </a:lnSpc>
            </a:pPr>
            <a:r>
              <a:rPr lang="es-CR" sz="2100"/>
              <a:t>Problemas de credibilidad de la región por otros procesos</a:t>
            </a:r>
          </a:p>
          <a:p>
            <a:pPr>
              <a:lnSpc>
                <a:spcPct val="90000"/>
              </a:lnSpc>
            </a:pPr>
            <a:r>
              <a:rPr lang="es-CR" sz="2100"/>
              <a:t>Desviación de atención de la UE por muchas otras negociaciones simultáneas</a:t>
            </a:r>
          </a:p>
          <a:p>
            <a:pPr>
              <a:lnSpc>
                <a:spcPct val="90000"/>
              </a:lnSpc>
            </a:pPr>
            <a:r>
              <a:rPr lang="es-CR" sz="2100"/>
              <a:t>Completar con éxito otros procesos regionales, y enfrentar consecuencias de actos previos</a:t>
            </a:r>
            <a:endParaRPr lang="en-US" sz="210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/>
              <a:t>Complicaciones de la negociación</a:t>
            </a:r>
            <a:endParaRPr lang="en-US" sz="320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/>
              <a:t>Subsidios</a:t>
            </a:r>
          </a:p>
          <a:p>
            <a:pPr lvl="1"/>
            <a:r>
              <a:rPr lang="es-MX"/>
              <a:t>EEUU subsidia una docena de productos agrícolas, de los cuales hay un traslape mínimo con nuestra agricultura</a:t>
            </a:r>
          </a:p>
          <a:p>
            <a:pPr lvl="1"/>
            <a:r>
              <a:rPr lang="es-MX"/>
              <a:t>Europa subsidia la mayoría del agro, mucho más que EEUU, y con un traslape grande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Erosión de preferencias</a:t>
            </a: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z="2500"/>
              <a:t>Buena parte de las sensibilidades de la UE están en el interés de algunos países miembros en mantener preferencias a sus ex-colonias en el acceso a su mercado</a:t>
            </a:r>
          </a:p>
          <a:p>
            <a:pPr lvl="1"/>
            <a:r>
              <a:rPr lang="es-MX" sz="2100"/>
              <a:t>El mejor ejemplo es el </a:t>
            </a:r>
            <a:r>
              <a:rPr lang="es-MX" sz="2100" u="sng"/>
              <a:t>banano</a:t>
            </a:r>
          </a:p>
          <a:p>
            <a:r>
              <a:rPr lang="es-MX" sz="2500"/>
              <a:t>Ya los acuerdos anteriores de Europa tienen desgravación lenta y algunas exclusiones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7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Complicaciones en la negociación</a:t>
            </a:r>
            <a:endParaRPr lang="en-US"/>
          </a:p>
        </p:txBody>
      </p:sp>
      <p:sp>
        <p:nvSpPr>
          <p:cNvPr id="11367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545387" cy="4114800"/>
          </a:xfrm>
        </p:spPr>
        <p:txBody>
          <a:bodyPr/>
          <a:lstStyle/>
          <a:p>
            <a:r>
              <a:rPr lang="es-MX"/>
              <a:t>Integración</a:t>
            </a:r>
          </a:p>
          <a:p>
            <a:pPr lvl="1"/>
            <a:r>
              <a:rPr lang="es-MX"/>
              <a:t>Europa ha afirmado querer ver más avance en la integración regional como condición para negociar; nunca ha puntualizado qué es</a:t>
            </a:r>
          </a:p>
          <a:p>
            <a:r>
              <a:rPr lang="es-MX"/>
              <a:t>Servicios, inversión, PI</a:t>
            </a:r>
          </a:p>
          <a:p>
            <a:pPr lvl="1"/>
            <a:r>
              <a:rPr lang="es-MX"/>
              <a:t>Más allá de temas de denominación de origen y similares, más sencillo una vez que ya se negoció con EEUU</a:t>
            </a:r>
          </a:p>
          <a:p>
            <a:pPr lvl="1"/>
            <a:r>
              <a:rPr lang="es-MX"/>
              <a:t>La UE es demandante de los mismos puntos sensibles que los EEUU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CR"/>
              <a:t>6. Prioridades de trabajo</a:t>
            </a:r>
            <a:endParaRPr lang="en-US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R"/>
              <a:t>Prioridades de trabajo</a:t>
            </a:r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CR" sz="2500"/>
              <a:t>Estar claros desde el inicio con la UE sobre la modalidad de negociación y la arquitectura general del acuerdo</a:t>
            </a:r>
          </a:p>
          <a:p>
            <a:r>
              <a:rPr lang="es-CR" sz="2500"/>
              <a:t>Consulta doméstica muy amplia y bien documentada</a:t>
            </a:r>
          </a:p>
          <a:p>
            <a:pPr lvl="1"/>
            <a:r>
              <a:rPr lang="es-CR" sz="2100"/>
              <a:t>Razones técnicas y políticas</a:t>
            </a:r>
          </a:p>
          <a:p>
            <a:r>
              <a:rPr lang="es-CR" sz="2500"/>
              <a:t>Preparar un camino a Bruselas como el que muchos ya tienen a Washington, e interlocutores propios</a:t>
            </a:r>
            <a:endParaRPr lang="en-US" sz="25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260350"/>
            <a:ext cx="6629400" cy="868363"/>
          </a:xfrm>
        </p:spPr>
        <p:txBody>
          <a:bodyPr/>
          <a:lstStyle/>
          <a:p>
            <a:r>
              <a:rPr lang="es-CR" sz="1800"/>
              <a:t>PIB, POBLACION Y CRECIMIENTO REAL PROMEDIO 2000-2005 para miembros de la UE</a:t>
            </a:r>
            <a:br>
              <a:rPr lang="es-CR" sz="1800"/>
            </a:br>
            <a:r>
              <a:rPr lang="es-CR" sz="2000"/>
              <a:t> </a:t>
            </a:r>
            <a:r>
              <a:rPr lang="es-ES" sz="1200"/>
              <a:t>(PIB nominal en miles de millones de US$, población en miles)</a:t>
            </a:r>
            <a:endParaRPr lang="en-US" sz="1200"/>
          </a:p>
        </p:txBody>
      </p:sp>
      <p:grpSp>
        <p:nvGrpSpPr>
          <p:cNvPr id="7171" name="Group 3"/>
          <p:cNvGrpSpPr>
            <a:grpSpLocks noChangeAspect="1"/>
          </p:cNvGrpSpPr>
          <p:nvPr/>
        </p:nvGrpSpPr>
        <p:grpSpPr bwMode="auto">
          <a:xfrm>
            <a:off x="611188" y="1411288"/>
            <a:ext cx="8056562" cy="4852987"/>
            <a:chOff x="385" y="889"/>
            <a:chExt cx="5075" cy="3057"/>
          </a:xfrm>
        </p:grpSpPr>
        <p:sp>
          <p:nvSpPr>
            <p:cNvPr id="7172" name="AutoShape 4"/>
            <p:cNvSpPr>
              <a:spLocks noChangeAspect="1" noChangeArrowheads="1" noTextEdit="1"/>
            </p:cNvSpPr>
            <p:nvPr/>
          </p:nvSpPr>
          <p:spPr bwMode="auto">
            <a:xfrm>
              <a:off x="385" y="889"/>
              <a:ext cx="4990" cy="3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391" y="895"/>
              <a:ext cx="4979" cy="484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391" y="1378"/>
              <a:ext cx="4979" cy="8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5" name="Rectangle 7"/>
            <p:cNvSpPr>
              <a:spLocks noChangeArrowheads="1"/>
            </p:cNvSpPr>
            <p:nvPr/>
          </p:nvSpPr>
          <p:spPr bwMode="auto">
            <a:xfrm>
              <a:off x="391" y="1459"/>
              <a:ext cx="4979" cy="179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391" y="1637"/>
              <a:ext cx="4979" cy="8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391" y="1718"/>
              <a:ext cx="4979" cy="153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8" name="Rectangle 10"/>
            <p:cNvSpPr>
              <a:spLocks noChangeArrowheads="1"/>
            </p:cNvSpPr>
            <p:nvPr/>
          </p:nvSpPr>
          <p:spPr bwMode="auto">
            <a:xfrm>
              <a:off x="391" y="1870"/>
              <a:ext cx="4979" cy="15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>
              <a:off x="391" y="2023"/>
              <a:ext cx="4979" cy="153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0" name="Rectangle 12"/>
            <p:cNvSpPr>
              <a:spLocks noChangeArrowheads="1"/>
            </p:cNvSpPr>
            <p:nvPr/>
          </p:nvSpPr>
          <p:spPr bwMode="auto">
            <a:xfrm>
              <a:off x="391" y="2175"/>
              <a:ext cx="4979" cy="15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1" name="Rectangle 13"/>
            <p:cNvSpPr>
              <a:spLocks noChangeArrowheads="1"/>
            </p:cNvSpPr>
            <p:nvPr/>
          </p:nvSpPr>
          <p:spPr bwMode="auto">
            <a:xfrm>
              <a:off x="391" y="2327"/>
              <a:ext cx="4979" cy="153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2" name="Rectangle 14"/>
            <p:cNvSpPr>
              <a:spLocks noChangeArrowheads="1"/>
            </p:cNvSpPr>
            <p:nvPr/>
          </p:nvSpPr>
          <p:spPr bwMode="auto">
            <a:xfrm>
              <a:off x="391" y="2480"/>
              <a:ext cx="4979" cy="15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3" name="Rectangle 15"/>
            <p:cNvSpPr>
              <a:spLocks noChangeArrowheads="1"/>
            </p:cNvSpPr>
            <p:nvPr/>
          </p:nvSpPr>
          <p:spPr bwMode="auto">
            <a:xfrm>
              <a:off x="391" y="2632"/>
              <a:ext cx="4979" cy="153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4" name="Rectangle 16"/>
            <p:cNvSpPr>
              <a:spLocks noChangeArrowheads="1"/>
            </p:cNvSpPr>
            <p:nvPr/>
          </p:nvSpPr>
          <p:spPr bwMode="auto">
            <a:xfrm>
              <a:off x="391" y="2784"/>
              <a:ext cx="4979" cy="15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5" name="Rectangle 17"/>
            <p:cNvSpPr>
              <a:spLocks noChangeArrowheads="1"/>
            </p:cNvSpPr>
            <p:nvPr/>
          </p:nvSpPr>
          <p:spPr bwMode="auto">
            <a:xfrm>
              <a:off x="391" y="2937"/>
              <a:ext cx="4979" cy="153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6" name="Rectangle 18"/>
            <p:cNvSpPr>
              <a:spLocks noChangeArrowheads="1"/>
            </p:cNvSpPr>
            <p:nvPr/>
          </p:nvSpPr>
          <p:spPr bwMode="auto">
            <a:xfrm>
              <a:off x="391" y="3089"/>
              <a:ext cx="4979" cy="15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7" name="Rectangle 19"/>
            <p:cNvSpPr>
              <a:spLocks noChangeArrowheads="1"/>
            </p:cNvSpPr>
            <p:nvPr/>
          </p:nvSpPr>
          <p:spPr bwMode="auto">
            <a:xfrm>
              <a:off x="391" y="3241"/>
              <a:ext cx="4979" cy="153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8" name="Rectangle 20"/>
            <p:cNvSpPr>
              <a:spLocks noChangeArrowheads="1"/>
            </p:cNvSpPr>
            <p:nvPr/>
          </p:nvSpPr>
          <p:spPr bwMode="auto">
            <a:xfrm>
              <a:off x="391" y="3394"/>
              <a:ext cx="4979" cy="15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89" name="Rectangle 21"/>
            <p:cNvSpPr>
              <a:spLocks noChangeArrowheads="1"/>
            </p:cNvSpPr>
            <p:nvPr/>
          </p:nvSpPr>
          <p:spPr bwMode="auto">
            <a:xfrm>
              <a:off x="391" y="3546"/>
              <a:ext cx="4979" cy="153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0" name="Rectangle 22"/>
            <p:cNvSpPr>
              <a:spLocks noChangeArrowheads="1"/>
            </p:cNvSpPr>
            <p:nvPr/>
          </p:nvSpPr>
          <p:spPr bwMode="auto">
            <a:xfrm>
              <a:off x="391" y="3698"/>
              <a:ext cx="4979" cy="8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1" name="Rectangle 23"/>
            <p:cNvSpPr>
              <a:spLocks noChangeArrowheads="1"/>
            </p:cNvSpPr>
            <p:nvPr/>
          </p:nvSpPr>
          <p:spPr bwMode="auto">
            <a:xfrm>
              <a:off x="391" y="3779"/>
              <a:ext cx="4979" cy="153"/>
            </a:xfrm>
            <a:prstGeom prst="rect">
              <a:avLst/>
            </a:prstGeom>
            <a:solidFill>
              <a:srgbClr val="00008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92" name="Rectangle 24"/>
            <p:cNvSpPr>
              <a:spLocks noChangeArrowheads="1"/>
            </p:cNvSpPr>
            <p:nvPr/>
          </p:nvSpPr>
          <p:spPr bwMode="auto">
            <a:xfrm>
              <a:off x="746" y="1073"/>
              <a:ext cx="338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FFFFFF"/>
                  </a:solidFill>
                  <a:latin typeface="Arial" pitchFamily="34" charset="0"/>
                </a:rPr>
                <a:t>País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193" name="Rectangle 25"/>
            <p:cNvSpPr>
              <a:spLocks noChangeArrowheads="1"/>
            </p:cNvSpPr>
            <p:nvPr/>
          </p:nvSpPr>
          <p:spPr bwMode="auto">
            <a:xfrm>
              <a:off x="877" y="1227"/>
              <a:ext cx="64" cy="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194" name="Rectangle 26"/>
            <p:cNvSpPr>
              <a:spLocks noChangeArrowheads="1"/>
            </p:cNvSpPr>
            <p:nvPr/>
          </p:nvSpPr>
          <p:spPr bwMode="auto">
            <a:xfrm>
              <a:off x="1584" y="918"/>
              <a:ext cx="323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FFFFFF"/>
                  </a:solidFill>
                  <a:latin typeface="Arial" pitchFamily="34" charset="0"/>
                </a:rPr>
                <a:t>PIB 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195" name="Rectangle 27"/>
            <p:cNvSpPr>
              <a:spLocks noChangeArrowheads="1"/>
            </p:cNvSpPr>
            <p:nvPr/>
          </p:nvSpPr>
          <p:spPr bwMode="auto">
            <a:xfrm>
              <a:off x="1439" y="1073"/>
              <a:ext cx="58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FFFFFF"/>
                  </a:solidFill>
                  <a:latin typeface="Arial" pitchFamily="34" charset="0"/>
                </a:rPr>
                <a:t>Nominal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196" name="Rectangle 28"/>
            <p:cNvSpPr>
              <a:spLocks noChangeArrowheads="1"/>
            </p:cNvSpPr>
            <p:nvPr/>
          </p:nvSpPr>
          <p:spPr bwMode="auto">
            <a:xfrm>
              <a:off x="1689" y="1227"/>
              <a:ext cx="64" cy="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197" name="Rectangle 29"/>
            <p:cNvSpPr>
              <a:spLocks noChangeArrowheads="1"/>
            </p:cNvSpPr>
            <p:nvPr/>
          </p:nvSpPr>
          <p:spPr bwMode="auto">
            <a:xfrm>
              <a:off x="2149" y="918"/>
              <a:ext cx="530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FFFFFF"/>
                  </a:solidFill>
                  <a:latin typeface="Arial" pitchFamily="34" charset="0"/>
                </a:rPr>
                <a:t>PIB per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198" name="Rectangle 30"/>
            <p:cNvSpPr>
              <a:spLocks noChangeArrowheads="1"/>
            </p:cNvSpPr>
            <p:nvPr/>
          </p:nvSpPr>
          <p:spPr bwMode="auto">
            <a:xfrm>
              <a:off x="2188" y="1073"/>
              <a:ext cx="485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FFFFFF"/>
                  </a:solidFill>
                  <a:latin typeface="Arial" pitchFamily="34" charset="0"/>
                </a:rPr>
                <a:t>cápita 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199" name="Rectangle 31"/>
            <p:cNvSpPr>
              <a:spLocks noChangeArrowheads="1"/>
            </p:cNvSpPr>
            <p:nvPr/>
          </p:nvSpPr>
          <p:spPr bwMode="auto">
            <a:xfrm>
              <a:off x="2205" y="1227"/>
              <a:ext cx="41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FFFFFF"/>
                  </a:solidFill>
                  <a:latin typeface="Arial" pitchFamily="34" charset="0"/>
                </a:rPr>
                <a:t>(US$)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00" name="Rectangle 32"/>
            <p:cNvSpPr>
              <a:spLocks noChangeArrowheads="1"/>
            </p:cNvSpPr>
            <p:nvPr/>
          </p:nvSpPr>
          <p:spPr bwMode="auto">
            <a:xfrm>
              <a:off x="2765" y="1073"/>
              <a:ext cx="736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FFFFFF"/>
                  </a:solidFill>
                  <a:latin typeface="Arial" pitchFamily="34" charset="0"/>
                </a:rPr>
                <a:t>Población 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01" name="Rectangle 33"/>
            <p:cNvSpPr>
              <a:spLocks noChangeArrowheads="1"/>
            </p:cNvSpPr>
            <p:nvPr/>
          </p:nvSpPr>
          <p:spPr bwMode="auto">
            <a:xfrm>
              <a:off x="3522" y="918"/>
              <a:ext cx="958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FFFFFF"/>
                  </a:solidFill>
                  <a:latin typeface="Arial" pitchFamily="34" charset="0"/>
                </a:rPr>
                <a:t>Var promedio 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02" name="Rectangle 34"/>
            <p:cNvSpPr>
              <a:spLocks noChangeArrowheads="1"/>
            </p:cNvSpPr>
            <p:nvPr/>
          </p:nvSpPr>
          <p:spPr bwMode="auto">
            <a:xfrm>
              <a:off x="3642" y="1073"/>
              <a:ext cx="70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FFFFFF"/>
                  </a:solidFill>
                  <a:latin typeface="Arial" pitchFamily="34" charset="0"/>
                </a:rPr>
                <a:t>anual PIB 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03" name="Rectangle 35"/>
            <p:cNvSpPr>
              <a:spLocks noChangeArrowheads="1"/>
            </p:cNvSpPr>
            <p:nvPr/>
          </p:nvSpPr>
          <p:spPr bwMode="auto">
            <a:xfrm>
              <a:off x="3508" y="1227"/>
              <a:ext cx="950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FFFFFF"/>
                  </a:solidFill>
                  <a:latin typeface="Arial" pitchFamily="34" charset="0"/>
                </a:rPr>
                <a:t>nominal 00-05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04" name="Rectangle 36"/>
            <p:cNvSpPr>
              <a:spLocks noChangeArrowheads="1"/>
            </p:cNvSpPr>
            <p:nvPr/>
          </p:nvSpPr>
          <p:spPr bwMode="auto">
            <a:xfrm>
              <a:off x="4502" y="918"/>
              <a:ext cx="958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FFFFFF"/>
                  </a:solidFill>
                  <a:latin typeface="Arial" pitchFamily="34" charset="0"/>
                </a:rPr>
                <a:t>Var promedio 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05" name="Rectangle 37"/>
            <p:cNvSpPr>
              <a:spLocks noChangeArrowheads="1"/>
            </p:cNvSpPr>
            <p:nvPr/>
          </p:nvSpPr>
          <p:spPr bwMode="auto">
            <a:xfrm>
              <a:off x="4622" y="1073"/>
              <a:ext cx="70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FFFFFF"/>
                  </a:solidFill>
                  <a:latin typeface="Arial" pitchFamily="34" charset="0"/>
                </a:rPr>
                <a:t>anual PIB 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06" name="Rectangle 38"/>
            <p:cNvSpPr>
              <a:spLocks noChangeArrowheads="1"/>
            </p:cNvSpPr>
            <p:nvPr/>
          </p:nvSpPr>
          <p:spPr bwMode="auto">
            <a:xfrm>
              <a:off x="4617" y="1227"/>
              <a:ext cx="678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FFFFFF"/>
                  </a:solidFill>
                  <a:latin typeface="Arial" pitchFamily="34" charset="0"/>
                </a:rPr>
                <a:t>real 00-05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07" name="Rectangle 39"/>
            <p:cNvSpPr>
              <a:spLocks noChangeArrowheads="1"/>
            </p:cNvSpPr>
            <p:nvPr/>
          </p:nvSpPr>
          <p:spPr bwMode="auto">
            <a:xfrm>
              <a:off x="520" y="1490"/>
              <a:ext cx="728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TOTAL UE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08" name="Rectangle 40"/>
            <p:cNvSpPr>
              <a:spLocks noChangeArrowheads="1"/>
            </p:cNvSpPr>
            <p:nvPr/>
          </p:nvSpPr>
          <p:spPr bwMode="auto">
            <a:xfrm>
              <a:off x="1604" y="1490"/>
              <a:ext cx="47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13.446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09" name="Rectangle 41"/>
            <p:cNvSpPr>
              <a:spLocks noChangeArrowheads="1"/>
            </p:cNvSpPr>
            <p:nvPr/>
          </p:nvSpPr>
          <p:spPr bwMode="auto">
            <a:xfrm>
              <a:off x="2407" y="1490"/>
              <a:ext cx="36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29.263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10" name="Rectangle 42"/>
            <p:cNvSpPr>
              <a:spLocks noChangeArrowheads="1"/>
            </p:cNvSpPr>
            <p:nvPr/>
          </p:nvSpPr>
          <p:spPr bwMode="auto">
            <a:xfrm>
              <a:off x="2927" y="1490"/>
              <a:ext cx="545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459.488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11" name="Rectangle 43"/>
            <p:cNvSpPr>
              <a:spLocks noChangeArrowheads="1"/>
            </p:cNvSpPr>
            <p:nvPr/>
          </p:nvSpPr>
          <p:spPr bwMode="auto">
            <a:xfrm>
              <a:off x="4059" y="1490"/>
              <a:ext cx="44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10,0%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12" name="Rectangle 44"/>
            <p:cNvSpPr>
              <a:spLocks noChangeArrowheads="1"/>
            </p:cNvSpPr>
            <p:nvPr/>
          </p:nvSpPr>
          <p:spPr bwMode="auto">
            <a:xfrm>
              <a:off x="5058" y="1490"/>
              <a:ext cx="36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3,1%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13" name="Rectangle 45"/>
            <p:cNvSpPr>
              <a:spLocks noChangeArrowheads="1"/>
            </p:cNvSpPr>
            <p:nvPr/>
          </p:nvSpPr>
          <p:spPr bwMode="auto">
            <a:xfrm>
              <a:off x="520" y="1722"/>
              <a:ext cx="500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Irlanda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14" name="Rectangle 46"/>
            <p:cNvSpPr>
              <a:spLocks noChangeArrowheads="1"/>
            </p:cNvSpPr>
            <p:nvPr/>
          </p:nvSpPr>
          <p:spPr bwMode="auto">
            <a:xfrm>
              <a:off x="1780" y="1722"/>
              <a:ext cx="286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200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15" name="Rectangle 47"/>
            <p:cNvSpPr>
              <a:spLocks noChangeArrowheads="1"/>
            </p:cNvSpPr>
            <p:nvPr/>
          </p:nvSpPr>
          <p:spPr bwMode="auto">
            <a:xfrm>
              <a:off x="2301" y="1722"/>
              <a:ext cx="47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48.351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16" name="Rectangle 48"/>
            <p:cNvSpPr>
              <a:spLocks noChangeArrowheads="1"/>
            </p:cNvSpPr>
            <p:nvPr/>
          </p:nvSpPr>
          <p:spPr bwMode="auto">
            <a:xfrm>
              <a:off x="3069" y="1722"/>
              <a:ext cx="39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4.109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17" name="Rectangle 49"/>
            <p:cNvSpPr>
              <a:spLocks noChangeArrowheads="1"/>
            </p:cNvSpPr>
            <p:nvPr/>
          </p:nvSpPr>
          <p:spPr bwMode="auto">
            <a:xfrm>
              <a:off x="4059" y="1722"/>
              <a:ext cx="44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15,7%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18" name="Rectangle 50"/>
            <p:cNvSpPr>
              <a:spLocks noChangeArrowheads="1"/>
            </p:cNvSpPr>
            <p:nvPr/>
          </p:nvSpPr>
          <p:spPr bwMode="auto">
            <a:xfrm>
              <a:off x="5058" y="1722"/>
              <a:ext cx="36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5,2%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19" name="Rectangle 51"/>
            <p:cNvSpPr>
              <a:spLocks noChangeArrowheads="1"/>
            </p:cNvSpPr>
            <p:nvPr/>
          </p:nvSpPr>
          <p:spPr bwMode="auto">
            <a:xfrm>
              <a:off x="520" y="1875"/>
              <a:ext cx="64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Finlandia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20" name="Rectangle 52"/>
            <p:cNvSpPr>
              <a:spLocks noChangeArrowheads="1"/>
            </p:cNvSpPr>
            <p:nvPr/>
          </p:nvSpPr>
          <p:spPr bwMode="auto">
            <a:xfrm>
              <a:off x="1780" y="1875"/>
              <a:ext cx="286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193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21" name="Rectangle 53"/>
            <p:cNvSpPr>
              <a:spLocks noChangeArrowheads="1"/>
            </p:cNvSpPr>
            <p:nvPr/>
          </p:nvSpPr>
          <p:spPr bwMode="auto">
            <a:xfrm>
              <a:off x="2301" y="1875"/>
              <a:ext cx="47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37.014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22" name="Rectangle 54"/>
            <p:cNvSpPr>
              <a:spLocks noChangeArrowheads="1"/>
            </p:cNvSpPr>
            <p:nvPr/>
          </p:nvSpPr>
          <p:spPr bwMode="auto">
            <a:xfrm>
              <a:off x="3069" y="1875"/>
              <a:ext cx="39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5.237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23" name="Rectangle 55"/>
            <p:cNvSpPr>
              <a:spLocks noChangeArrowheads="1"/>
            </p:cNvSpPr>
            <p:nvPr/>
          </p:nvSpPr>
          <p:spPr bwMode="auto">
            <a:xfrm>
              <a:off x="4130" y="1875"/>
              <a:ext cx="36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9,9%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24" name="Rectangle 56"/>
            <p:cNvSpPr>
              <a:spLocks noChangeArrowheads="1"/>
            </p:cNvSpPr>
            <p:nvPr/>
          </p:nvSpPr>
          <p:spPr bwMode="auto">
            <a:xfrm>
              <a:off x="5058" y="1875"/>
              <a:ext cx="36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2,3%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25" name="Rectangle 57"/>
            <p:cNvSpPr>
              <a:spLocks noChangeArrowheads="1"/>
            </p:cNvSpPr>
            <p:nvPr/>
          </p:nvSpPr>
          <p:spPr bwMode="auto">
            <a:xfrm>
              <a:off x="520" y="2027"/>
              <a:ext cx="603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Portugal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26" name="Rectangle 58"/>
            <p:cNvSpPr>
              <a:spLocks noChangeArrowheads="1"/>
            </p:cNvSpPr>
            <p:nvPr/>
          </p:nvSpPr>
          <p:spPr bwMode="auto">
            <a:xfrm>
              <a:off x="1780" y="2027"/>
              <a:ext cx="286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183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27" name="Rectangle 59"/>
            <p:cNvSpPr>
              <a:spLocks noChangeArrowheads="1"/>
            </p:cNvSpPr>
            <p:nvPr/>
          </p:nvSpPr>
          <p:spPr bwMode="auto">
            <a:xfrm>
              <a:off x="2301" y="2027"/>
              <a:ext cx="47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17.439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28" name="Rectangle 60"/>
            <p:cNvSpPr>
              <a:spLocks noChangeArrowheads="1"/>
            </p:cNvSpPr>
            <p:nvPr/>
          </p:nvSpPr>
          <p:spPr bwMode="auto">
            <a:xfrm>
              <a:off x="2998" y="2027"/>
              <a:ext cx="47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10.529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29" name="Rectangle 61"/>
            <p:cNvSpPr>
              <a:spLocks noChangeArrowheads="1"/>
            </p:cNvSpPr>
            <p:nvPr/>
          </p:nvSpPr>
          <p:spPr bwMode="auto">
            <a:xfrm>
              <a:off x="4059" y="2027"/>
              <a:ext cx="44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10,2%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30" name="Rectangle 62"/>
            <p:cNvSpPr>
              <a:spLocks noChangeArrowheads="1"/>
            </p:cNvSpPr>
            <p:nvPr/>
          </p:nvSpPr>
          <p:spPr bwMode="auto">
            <a:xfrm>
              <a:off x="5058" y="2027"/>
              <a:ext cx="36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0,6%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31" name="Rectangle 63"/>
            <p:cNvSpPr>
              <a:spLocks noChangeArrowheads="1"/>
            </p:cNvSpPr>
            <p:nvPr/>
          </p:nvSpPr>
          <p:spPr bwMode="auto">
            <a:xfrm>
              <a:off x="520" y="2179"/>
              <a:ext cx="75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Rep.Checa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32" name="Rectangle 64"/>
            <p:cNvSpPr>
              <a:spLocks noChangeArrowheads="1"/>
            </p:cNvSpPr>
            <p:nvPr/>
          </p:nvSpPr>
          <p:spPr bwMode="auto">
            <a:xfrm>
              <a:off x="1780" y="2179"/>
              <a:ext cx="286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124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33" name="Rectangle 65"/>
            <p:cNvSpPr>
              <a:spLocks noChangeArrowheads="1"/>
            </p:cNvSpPr>
            <p:nvPr/>
          </p:nvSpPr>
          <p:spPr bwMode="auto">
            <a:xfrm>
              <a:off x="2301" y="2179"/>
              <a:ext cx="47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12.106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34" name="Rectangle 66"/>
            <p:cNvSpPr>
              <a:spLocks noChangeArrowheads="1"/>
            </p:cNvSpPr>
            <p:nvPr/>
          </p:nvSpPr>
          <p:spPr bwMode="auto">
            <a:xfrm>
              <a:off x="2998" y="2179"/>
              <a:ext cx="47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10.221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35" name="Rectangle 67"/>
            <p:cNvSpPr>
              <a:spLocks noChangeArrowheads="1"/>
            </p:cNvSpPr>
            <p:nvPr/>
          </p:nvSpPr>
          <p:spPr bwMode="auto">
            <a:xfrm>
              <a:off x="4059" y="2179"/>
              <a:ext cx="44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17,3%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36" name="Rectangle 68"/>
            <p:cNvSpPr>
              <a:spLocks noChangeArrowheads="1"/>
            </p:cNvSpPr>
            <p:nvPr/>
          </p:nvSpPr>
          <p:spPr bwMode="auto">
            <a:xfrm>
              <a:off x="5058" y="2179"/>
              <a:ext cx="36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3,6%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37" name="Rectangle 69"/>
            <p:cNvSpPr>
              <a:spLocks noChangeArrowheads="1"/>
            </p:cNvSpPr>
            <p:nvPr/>
          </p:nvSpPr>
          <p:spPr bwMode="auto">
            <a:xfrm>
              <a:off x="520" y="2332"/>
              <a:ext cx="566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Hungría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38" name="Rectangle 70"/>
            <p:cNvSpPr>
              <a:spLocks noChangeArrowheads="1"/>
            </p:cNvSpPr>
            <p:nvPr/>
          </p:nvSpPr>
          <p:spPr bwMode="auto">
            <a:xfrm>
              <a:off x="1780" y="2332"/>
              <a:ext cx="286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109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39" name="Rectangle 71"/>
            <p:cNvSpPr>
              <a:spLocks noChangeArrowheads="1"/>
            </p:cNvSpPr>
            <p:nvPr/>
          </p:nvSpPr>
          <p:spPr bwMode="auto">
            <a:xfrm>
              <a:off x="2301" y="2332"/>
              <a:ext cx="47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11.217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40" name="Rectangle 72"/>
            <p:cNvSpPr>
              <a:spLocks noChangeArrowheads="1"/>
            </p:cNvSpPr>
            <p:nvPr/>
          </p:nvSpPr>
          <p:spPr bwMode="auto">
            <a:xfrm>
              <a:off x="2998" y="2332"/>
              <a:ext cx="47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10.098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41" name="Rectangle 73"/>
            <p:cNvSpPr>
              <a:spLocks noChangeArrowheads="1"/>
            </p:cNvSpPr>
            <p:nvPr/>
          </p:nvSpPr>
          <p:spPr bwMode="auto">
            <a:xfrm>
              <a:off x="4059" y="2332"/>
              <a:ext cx="44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18,4%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42" name="Rectangle 74"/>
            <p:cNvSpPr>
              <a:spLocks noChangeArrowheads="1"/>
            </p:cNvSpPr>
            <p:nvPr/>
          </p:nvSpPr>
          <p:spPr bwMode="auto">
            <a:xfrm>
              <a:off x="5058" y="2332"/>
              <a:ext cx="36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4,1%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43" name="Rectangle 75"/>
            <p:cNvSpPr>
              <a:spLocks noChangeArrowheads="1"/>
            </p:cNvSpPr>
            <p:nvPr/>
          </p:nvSpPr>
          <p:spPr bwMode="auto">
            <a:xfrm>
              <a:off x="520" y="2484"/>
              <a:ext cx="766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Eslovaquia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44" name="Rectangle 76"/>
            <p:cNvSpPr>
              <a:spLocks noChangeArrowheads="1"/>
            </p:cNvSpPr>
            <p:nvPr/>
          </p:nvSpPr>
          <p:spPr bwMode="auto">
            <a:xfrm>
              <a:off x="1851" y="2484"/>
              <a:ext cx="21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47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45" name="Rectangle 77"/>
            <p:cNvSpPr>
              <a:spLocks noChangeArrowheads="1"/>
            </p:cNvSpPr>
            <p:nvPr/>
          </p:nvSpPr>
          <p:spPr bwMode="auto">
            <a:xfrm>
              <a:off x="2372" y="2484"/>
              <a:ext cx="39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8.647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46" name="Rectangle 78"/>
            <p:cNvSpPr>
              <a:spLocks noChangeArrowheads="1"/>
            </p:cNvSpPr>
            <p:nvPr/>
          </p:nvSpPr>
          <p:spPr bwMode="auto">
            <a:xfrm>
              <a:off x="3069" y="2484"/>
              <a:ext cx="39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5.385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47" name="Rectangle 79"/>
            <p:cNvSpPr>
              <a:spLocks noChangeArrowheads="1"/>
            </p:cNvSpPr>
            <p:nvPr/>
          </p:nvSpPr>
          <p:spPr bwMode="auto">
            <a:xfrm>
              <a:off x="4059" y="2484"/>
              <a:ext cx="44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18,3%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48" name="Rectangle 80"/>
            <p:cNvSpPr>
              <a:spLocks noChangeArrowheads="1"/>
            </p:cNvSpPr>
            <p:nvPr/>
          </p:nvSpPr>
          <p:spPr bwMode="auto">
            <a:xfrm>
              <a:off x="5058" y="2484"/>
              <a:ext cx="36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4,9%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49" name="Rectangle 81"/>
            <p:cNvSpPr>
              <a:spLocks noChangeArrowheads="1"/>
            </p:cNvSpPr>
            <p:nvPr/>
          </p:nvSpPr>
          <p:spPr bwMode="auto">
            <a:xfrm>
              <a:off x="520" y="2636"/>
              <a:ext cx="868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Luxemburgo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50" name="Rectangle 82"/>
            <p:cNvSpPr>
              <a:spLocks noChangeArrowheads="1"/>
            </p:cNvSpPr>
            <p:nvPr/>
          </p:nvSpPr>
          <p:spPr bwMode="auto">
            <a:xfrm>
              <a:off x="1851" y="2636"/>
              <a:ext cx="21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34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51" name="Rectangle 83"/>
            <p:cNvSpPr>
              <a:spLocks noChangeArrowheads="1"/>
            </p:cNvSpPr>
            <p:nvPr/>
          </p:nvSpPr>
          <p:spPr bwMode="auto">
            <a:xfrm>
              <a:off x="2301" y="2636"/>
              <a:ext cx="47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75.130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52" name="Rectangle 84"/>
            <p:cNvSpPr>
              <a:spLocks noChangeArrowheads="1"/>
            </p:cNvSpPr>
            <p:nvPr/>
          </p:nvSpPr>
          <p:spPr bwMode="auto">
            <a:xfrm>
              <a:off x="3174" y="2636"/>
              <a:ext cx="286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455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53" name="Rectangle 85"/>
            <p:cNvSpPr>
              <a:spLocks noChangeArrowheads="1"/>
            </p:cNvSpPr>
            <p:nvPr/>
          </p:nvSpPr>
          <p:spPr bwMode="auto">
            <a:xfrm>
              <a:off x="4059" y="2636"/>
              <a:ext cx="44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11,7%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54" name="Rectangle 86"/>
            <p:cNvSpPr>
              <a:spLocks noChangeArrowheads="1"/>
            </p:cNvSpPr>
            <p:nvPr/>
          </p:nvSpPr>
          <p:spPr bwMode="auto">
            <a:xfrm>
              <a:off x="5058" y="2636"/>
              <a:ext cx="36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3,1%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55" name="Rectangle 87"/>
            <p:cNvSpPr>
              <a:spLocks noChangeArrowheads="1"/>
            </p:cNvSpPr>
            <p:nvPr/>
          </p:nvSpPr>
          <p:spPr bwMode="auto">
            <a:xfrm>
              <a:off x="520" y="2789"/>
              <a:ext cx="685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Eslovenia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56" name="Rectangle 88"/>
            <p:cNvSpPr>
              <a:spLocks noChangeArrowheads="1"/>
            </p:cNvSpPr>
            <p:nvPr/>
          </p:nvSpPr>
          <p:spPr bwMode="auto">
            <a:xfrm>
              <a:off x="1851" y="2789"/>
              <a:ext cx="21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34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57" name="Rectangle 89"/>
            <p:cNvSpPr>
              <a:spLocks noChangeArrowheads="1"/>
            </p:cNvSpPr>
            <p:nvPr/>
          </p:nvSpPr>
          <p:spPr bwMode="auto">
            <a:xfrm>
              <a:off x="2301" y="2789"/>
              <a:ext cx="47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17.066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58" name="Rectangle 90"/>
            <p:cNvSpPr>
              <a:spLocks noChangeArrowheads="1"/>
            </p:cNvSpPr>
            <p:nvPr/>
          </p:nvSpPr>
          <p:spPr bwMode="auto">
            <a:xfrm>
              <a:off x="3069" y="2789"/>
              <a:ext cx="39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1.998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59" name="Rectangle 91"/>
            <p:cNvSpPr>
              <a:spLocks noChangeArrowheads="1"/>
            </p:cNvSpPr>
            <p:nvPr/>
          </p:nvSpPr>
          <p:spPr bwMode="auto">
            <a:xfrm>
              <a:off x="4059" y="2789"/>
              <a:ext cx="44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12,0%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60" name="Rectangle 92"/>
            <p:cNvSpPr>
              <a:spLocks noChangeArrowheads="1"/>
            </p:cNvSpPr>
            <p:nvPr/>
          </p:nvSpPr>
          <p:spPr bwMode="auto">
            <a:xfrm>
              <a:off x="5058" y="2789"/>
              <a:ext cx="36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3,4%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61" name="Rectangle 93"/>
            <p:cNvSpPr>
              <a:spLocks noChangeArrowheads="1"/>
            </p:cNvSpPr>
            <p:nvPr/>
          </p:nvSpPr>
          <p:spPr bwMode="auto">
            <a:xfrm>
              <a:off x="520" y="2941"/>
              <a:ext cx="573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Lituania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62" name="Rectangle 94"/>
            <p:cNvSpPr>
              <a:spLocks noChangeArrowheads="1"/>
            </p:cNvSpPr>
            <p:nvPr/>
          </p:nvSpPr>
          <p:spPr bwMode="auto">
            <a:xfrm>
              <a:off x="1851" y="2941"/>
              <a:ext cx="21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26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63" name="Rectangle 95"/>
            <p:cNvSpPr>
              <a:spLocks noChangeArrowheads="1"/>
            </p:cNvSpPr>
            <p:nvPr/>
          </p:nvSpPr>
          <p:spPr bwMode="auto">
            <a:xfrm>
              <a:off x="2372" y="2941"/>
              <a:ext cx="39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7.511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64" name="Rectangle 96"/>
            <p:cNvSpPr>
              <a:spLocks noChangeArrowheads="1"/>
            </p:cNvSpPr>
            <p:nvPr/>
          </p:nvSpPr>
          <p:spPr bwMode="auto">
            <a:xfrm>
              <a:off x="3069" y="2941"/>
              <a:ext cx="39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3.425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65" name="Rectangle 97"/>
            <p:cNvSpPr>
              <a:spLocks noChangeArrowheads="1"/>
            </p:cNvSpPr>
            <p:nvPr/>
          </p:nvSpPr>
          <p:spPr bwMode="auto">
            <a:xfrm>
              <a:off x="4059" y="2941"/>
              <a:ext cx="44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17,4%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66" name="Rectangle 98"/>
            <p:cNvSpPr>
              <a:spLocks noChangeArrowheads="1"/>
            </p:cNvSpPr>
            <p:nvPr/>
          </p:nvSpPr>
          <p:spPr bwMode="auto">
            <a:xfrm>
              <a:off x="5058" y="2941"/>
              <a:ext cx="36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7,6%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67" name="Rectangle 99"/>
            <p:cNvSpPr>
              <a:spLocks noChangeArrowheads="1"/>
            </p:cNvSpPr>
            <p:nvPr/>
          </p:nvSpPr>
          <p:spPr bwMode="auto">
            <a:xfrm>
              <a:off x="520" y="3093"/>
              <a:ext cx="485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Chipre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68" name="Rectangle 100"/>
            <p:cNvSpPr>
              <a:spLocks noChangeArrowheads="1"/>
            </p:cNvSpPr>
            <p:nvPr/>
          </p:nvSpPr>
          <p:spPr bwMode="auto">
            <a:xfrm>
              <a:off x="1851" y="3093"/>
              <a:ext cx="21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17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69" name="Rectangle 101"/>
            <p:cNvSpPr>
              <a:spLocks noChangeArrowheads="1"/>
            </p:cNvSpPr>
            <p:nvPr/>
          </p:nvSpPr>
          <p:spPr bwMode="auto">
            <a:xfrm>
              <a:off x="2301" y="3093"/>
              <a:ext cx="47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20.214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70" name="Rectangle 102"/>
            <p:cNvSpPr>
              <a:spLocks noChangeArrowheads="1"/>
            </p:cNvSpPr>
            <p:nvPr/>
          </p:nvSpPr>
          <p:spPr bwMode="auto">
            <a:xfrm>
              <a:off x="3174" y="3093"/>
              <a:ext cx="286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749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71" name="Rectangle 103"/>
            <p:cNvSpPr>
              <a:spLocks noChangeArrowheads="1"/>
            </p:cNvSpPr>
            <p:nvPr/>
          </p:nvSpPr>
          <p:spPr bwMode="auto">
            <a:xfrm>
              <a:off x="4059" y="3093"/>
              <a:ext cx="44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12,7%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72" name="Rectangle 104"/>
            <p:cNvSpPr>
              <a:spLocks noChangeArrowheads="1"/>
            </p:cNvSpPr>
            <p:nvPr/>
          </p:nvSpPr>
          <p:spPr bwMode="auto">
            <a:xfrm>
              <a:off x="5058" y="3093"/>
              <a:ext cx="36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3,2%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73" name="Rectangle 105"/>
            <p:cNvSpPr>
              <a:spLocks noChangeArrowheads="1"/>
            </p:cNvSpPr>
            <p:nvPr/>
          </p:nvSpPr>
          <p:spPr bwMode="auto">
            <a:xfrm>
              <a:off x="520" y="3246"/>
              <a:ext cx="448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Latvia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74" name="Rectangle 106"/>
            <p:cNvSpPr>
              <a:spLocks noChangeArrowheads="1"/>
            </p:cNvSpPr>
            <p:nvPr/>
          </p:nvSpPr>
          <p:spPr bwMode="auto">
            <a:xfrm>
              <a:off x="1851" y="3246"/>
              <a:ext cx="21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17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75" name="Rectangle 107"/>
            <p:cNvSpPr>
              <a:spLocks noChangeArrowheads="1"/>
            </p:cNvSpPr>
            <p:nvPr/>
          </p:nvSpPr>
          <p:spPr bwMode="auto">
            <a:xfrm>
              <a:off x="2372" y="3246"/>
              <a:ext cx="39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7.193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76" name="Rectangle 108"/>
            <p:cNvSpPr>
              <a:spLocks noChangeArrowheads="1"/>
            </p:cNvSpPr>
            <p:nvPr/>
          </p:nvSpPr>
          <p:spPr bwMode="auto">
            <a:xfrm>
              <a:off x="3069" y="3246"/>
              <a:ext cx="39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2.306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77" name="Rectangle 109"/>
            <p:cNvSpPr>
              <a:spLocks noChangeArrowheads="1"/>
            </p:cNvSpPr>
            <p:nvPr/>
          </p:nvSpPr>
          <p:spPr bwMode="auto">
            <a:xfrm>
              <a:off x="4059" y="3246"/>
              <a:ext cx="44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16,3%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78" name="Rectangle 110"/>
            <p:cNvSpPr>
              <a:spLocks noChangeArrowheads="1"/>
            </p:cNvSpPr>
            <p:nvPr/>
          </p:nvSpPr>
          <p:spPr bwMode="auto">
            <a:xfrm>
              <a:off x="5058" y="3246"/>
              <a:ext cx="36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8,1%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79" name="Rectangle 111"/>
            <p:cNvSpPr>
              <a:spLocks noChangeArrowheads="1"/>
            </p:cNvSpPr>
            <p:nvPr/>
          </p:nvSpPr>
          <p:spPr bwMode="auto">
            <a:xfrm>
              <a:off x="520" y="3398"/>
              <a:ext cx="58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Estonia 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80" name="Rectangle 112"/>
            <p:cNvSpPr>
              <a:spLocks noChangeArrowheads="1"/>
            </p:cNvSpPr>
            <p:nvPr/>
          </p:nvSpPr>
          <p:spPr bwMode="auto">
            <a:xfrm>
              <a:off x="1851" y="3398"/>
              <a:ext cx="212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13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81" name="Rectangle 113"/>
            <p:cNvSpPr>
              <a:spLocks noChangeArrowheads="1"/>
            </p:cNvSpPr>
            <p:nvPr/>
          </p:nvSpPr>
          <p:spPr bwMode="auto">
            <a:xfrm>
              <a:off x="2372" y="3398"/>
              <a:ext cx="39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9.727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82" name="Rectangle 114"/>
            <p:cNvSpPr>
              <a:spLocks noChangeArrowheads="1"/>
            </p:cNvSpPr>
            <p:nvPr/>
          </p:nvSpPr>
          <p:spPr bwMode="auto">
            <a:xfrm>
              <a:off x="3069" y="3398"/>
              <a:ext cx="39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1.347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83" name="Rectangle 115"/>
            <p:cNvSpPr>
              <a:spLocks noChangeArrowheads="1"/>
            </p:cNvSpPr>
            <p:nvPr/>
          </p:nvSpPr>
          <p:spPr bwMode="auto">
            <a:xfrm>
              <a:off x="4059" y="3398"/>
              <a:ext cx="44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19,1%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84" name="Rectangle 116"/>
            <p:cNvSpPr>
              <a:spLocks noChangeArrowheads="1"/>
            </p:cNvSpPr>
            <p:nvPr/>
          </p:nvSpPr>
          <p:spPr bwMode="auto">
            <a:xfrm>
              <a:off x="5058" y="3398"/>
              <a:ext cx="36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7,6%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85" name="Rectangle 117"/>
            <p:cNvSpPr>
              <a:spLocks noChangeArrowheads="1"/>
            </p:cNvSpPr>
            <p:nvPr/>
          </p:nvSpPr>
          <p:spPr bwMode="auto">
            <a:xfrm>
              <a:off x="520" y="3550"/>
              <a:ext cx="404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Malta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86" name="Rectangle 118"/>
            <p:cNvSpPr>
              <a:spLocks noChangeArrowheads="1"/>
            </p:cNvSpPr>
            <p:nvPr/>
          </p:nvSpPr>
          <p:spPr bwMode="auto">
            <a:xfrm>
              <a:off x="1922" y="3550"/>
              <a:ext cx="138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5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87" name="Rectangle 119"/>
            <p:cNvSpPr>
              <a:spLocks noChangeArrowheads="1"/>
            </p:cNvSpPr>
            <p:nvPr/>
          </p:nvSpPr>
          <p:spPr bwMode="auto">
            <a:xfrm>
              <a:off x="2301" y="3550"/>
              <a:ext cx="471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13.737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88" name="Rectangle 120"/>
            <p:cNvSpPr>
              <a:spLocks noChangeArrowheads="1"/>
            </p:cNvSpPr>
            <p:nvPr/>
          </p:nvSpPr>
          <p:spPr bwMode="auto">
            <a:xfrm>
              <a:off x="3174" y="3550"/>
              <a:ext cx="286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403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89" name="Rectangle 121"/>
            <p:cNvSpPr>
              <a:spLocks noChangeArrowheads="1"/>
            </p:cNvSpPr>
            <p:nvPr/>
          </p:nvSpPr>
          <p:spPr bwMode="auto">
            <a:xfrm>
              <a:off x="4130" y="3550"/>
              <a:ext cx="36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7,4%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90" name="Rectangle 122"/>
            <p:cNvSpPr>
              <a:spLocks noChangeArrowheads="1"/>
            </p:cNvSpPr>
            <p:nvPr/>
          </p:nvSpPr>
          <p:spPr bwMode="auto">
            <a:xfrm>
              <a:off x="5058" y="3550"/>
              <a:ext cx="367" cy="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500" b="1">
                  <a:solidFill>
                    <a:srgbClr val="000000"/>
                  </a:solidFill>
                  <a:latin typeface="Arial" pitchFamily="34" charset="0"/>
                </a:rPr>
                <a:t>0,1%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  <p:sp>
          <p:nvSpPr>
            <p:cNvPr id="7291" name="Rectangle 123"/>
            <p:cNvSpPr>
              <a:spLocks noChangeArrowheads="1"/>
            </p:cNvSpPr>
            <p:nvPr/>
          </p:nvSpPr>
          <p:spPr bwMode="auto">
            <a:xfrm>
              <a:off x="413" y="3794"/>
              <a:ext cx="3542" cy="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en-US" sz="1400" b="1" i="1">
                  <a:solidFill>
                    <a:srgbClr val="FFFFFF"/>
                  </a:solidFill>
                  <a:latin typeface="Arial" pitchFamily="34" charset="0"/>
                </a:rPr>
                <a:t>Fuente: Eurostat/U.S. Bureau of the Census y WEO Marzo 2006</a:t>
              </a:r>
              <a:endParaRPr lang="en-US" sz="1000" b="1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endParaRPr>
            </a:p>
          </p:txBody>
        </p:sp>
      </p:grp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R"/>
              <a:t>Prioridades de trabajo</a:t>
            </a:r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CR"/>
              <a:t>El grado de coordinación entre los andinos tiene que ser excelente</a:t>
            </a:r>
          </a:p>
          <a:p>
            <a:pPr lvl="1">
              <a:lnSpc>
                <a:spcPct val="90000"/>
              </a:lnSpc>
            </a:pPr>
            <a:r>
              <a:rPr lang="es-CR"/>
              <a:t>No negociar entre nosotros cuando la visita está en el hall</a:t>
            </a:r>
          </a:p>
          <a:p>
            <a:pPr>
              <a:lnSpc>
                <a:spcPct val="90000"/>
              </a:lnSpc>
            </a:pPr>
            <a:r>
              <a:rPr lang="es-CR"/>
              <a:t>Resolver si la región puede caminar junta</a:t>
            </a:r>
          </a:p>
          <a:p>
            <a:pPr lvl="1">
              <a:lnSpc>
                <a:spcPct val="90000"/>
              </a:lnSpc>
            </a:pPr>
            <a:r>
              <a:rPr lang="es-CR"/>
              <a:t>Definición de integración regional deseada tiene que estar clara</a:t>
            </a:r>
          </a:p>
          <a:p>
            <a:pPr>
              <a:lnSpc>
                <a:spcPct val="90000"/>
              </a:lnSpc>
            </a:pPr>
            <a:r>
              <a:rPr lang="es-CR"/>
              <a:t>Información técnica disponible</a:t>
            </a:r>
            <a:endParaRPr lang="en-US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R"/>
              <a:t>Prioridades de trabajo</a:t>
            </a:r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CR"/>
              <a:t>Agenda complementaria</a:t>
            </a:r>
          </a:p>
          <a:p>
            <a:pPr lvl="1">
              <a:lnSpc>
                <a:spcPct val="90000"/>
              </a:lnSpc>
            </a:pPr>
            <a:r>
              <a:rPr lang="es-CR"/>
              <a:t>Preparar el Estado para implementar, no solo negociar</a:t>
            </a:r>
          </a:p>
          <a:p>
            <a:pPr lvl="1">
              <a:lnSpc>
                <a:spcPct val="90000"/>
              </a:lnSpc>
            </a:pPr>
            <a:r>
              <a:rPr lang="es-CR"/>
              <a:t>Apoyo sectorial para los pequeños que encuentren oportunidades o retos especiales en el acuerdo</a:t>
            </a:r>
          </a:p>
          <a:p>
            <a:pPr lvl="1">
              <a:lnSpc>
                <a:spcPct val="90000"/>
              </a:lnSpc>
            </a:pPr>
            <a:r>
              <a:rPr lang="es-CR"/>
              <a:t>Fomento de la competitividad general y acumulación de capital humano</a:t>
            </a:r>
          </a:p>
          <a:p>
            <a:pPr lvl="1">
              <a:lnSpc>
                <a:spcPct val="90000"/>
              </a:lnSpc>
            </a:pPr>
            <a:r>
              <a:rPr lang="es-CR"/>
              <a:t>Solventar temas de cumplimiento e implementación legal del acuerdo</a:t>
            </a:r>
            <a:endParaRPr lang="en-US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R"/>
              <a:t>Apoyo de organismos financieros</a:t>
            </a:r>
            <a:endParaRPr 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5735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CR" sz="2100"/>
              <a:t>Hay mucho trabajo técnico que hay que hacer</a:t>
            </a:r>
          </a:p>
          <a:p>
            <a:pPr lvl="1">
              <a:lnSpc>
                <a:spcPct val="90000"/>
              </a:lnSpc>
            </a:pPr>
            <a:r>
              <a:rPr lang="es-CR" sz="1900"/>
              <a:t>Modelos sectoriales</a:t>
            </a:r>
          </a:p>
          <a:p>
            <a:pPr lvl="1">
              <a:lnSpc>
                <a:spcPct val="90000"/>
              </a:lnSpc>
            </a:pPr>
            <a:r>
              <a:rPr lang="es-CR" sz="1900"/>
              <a:t>Documentación de otras negociaciones</a:t>
            </a:r>
          </a:p>
          <a:p>
            <a:pPr lvl="1">
              <a:lnSpc>
                <a:spcPct val="90000"/>
              </a:lnSpc>
            </a:pPr>
            <a:r>
              <a:rPr lang="es-CR" sz="1900"/>
              <a:t>Modelos de EG y otros cálculos</a:t>
            </a:r>
          </a:p>
          <a:p>
            <a:pPr>
              <a:lnSpc>
                <a:spcPct val="90000"/>
              </a:lnSpc>
            </a:pPr>
            <a:r>
              <a:rPr lang="es-CR" sz="2100"/>
              <a:t>Conocimiento claro que hay que crear y difundir; gente que entrenar</a:t>
            </a:r>
          </a:p>
          <a:p>
            <a:pPr lvl="1">
              <a:lnSpc>
                <a:spcPct val="90000"/>
              </a:lnSpc>
            </a:pPr>
            <a:r>
              <a:rPr lang="es-CR" sz="1900"/>
              <a:t>Más allá que en negociación, en la comprensión del objeto jurídico que es un acuerdo de esta naturaleza</a:t>
            </a:r>
          </a:p>
          <a:p>
            <a:pPr lvl="1">
              <a:lnSpc>
                <a:spcPct val="90000"/>
              </a:lnSpc>
            </a:pPr>
            <a:r>
              <a:rPr lang="es-CR" sz="1900"/>
              <a:t>En cómo funciona la UE</a:t>
            </a:r>
          </a:p>
          <a:p>
            <a:pPr>
              <a:lnSpc>
                <a:spcPct val="90000"/>
              </a:lnSpc>
            </a:pPr>
            <a:r>
              <a:rPr lang="es-CR" sz="2100"/>
              <a:t>Hay que traer expertos y autoridades morales</a:t>
            </a:r>
          </a:p>
          <a:p>
            <a:pPr>
              <a:lnSpc>
                <a:spcPct val="90000"/>
              </a:lnSpc>
            </a:pPr>
            <a:r>
              <a:rPr lang="es-CR" sz="2100"/>
              <a:t>Esta negociación será cara</a:t>
            </a:r>
          </a:p>
          <a:p>
            <a:pPr>
              <a:lnSpc>
                <a:spcPct val="90000"/>
              </a:lnSpc>
            </a:pPr>
            <a:r>
              <a:rPr lang="es-CR" sz="2100"/>
              <a:t>Hay que trabajar al BID y BM en relación a esto</a:t>
            </a:r>
            <a:endParaRPr lang="en-US" sz="21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387475" y="301625"/>
            <a:ext cx="7150100" cy="1143000"/>
          </a:xfrm>
        </p:spPr>
        <p:txBody>
          <a:bodyPr/>
          <a:lstStyle/>
          <a:p>
            <a:r>
              <a:rPr lang="es-ES_tradnl" sz="2000"/>
              <a:t>ECONOMÍAS AVANZADAS: PIB, INFLACIÓN Y DESEMPLEO</a:t>
            </a:r>
            <a:r>
              <a:rPr lang="es-ES_tradnl" sz="1800"/>
              <a:t/>
            </a:r>
            <a:br>
              <a:rPr lang="es-ES_tradnl" sz="1800"/>
            </a:br>
            <a:r>
              <a:rPr lang="es-ES_tradnl" sz="1200"/>
              <a:t>(En porcentajes)</a:t>
            </a:r>
            <a:endParaRPr lang="en-US" sz="1200"/>
          </a:p>
        </p:txBody>
      </p:sp>
      <p:pic>
        <p:nvPicPr>
          <p:cNvPr id="9219" name="Picture 1027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0825" y="2349500"/>
            <a:ext cx="8639175" cy="3146425"/>
          </a:xfrm>
          <a:ln/>
        </p:spPr>
      </p:pic>
      <p:sp>
        <p:nvSpPr>
          <p:cNvPr id="9220" name="Oval 1028"/>
          <p:cNvSpPr>
            <a:spLocks noChangeArrowheads="1"/>
          </p:cNvSpPr>
          <p:nvPr/>
        </p:nvSpPr>
        <p:spPr bwMode="auto">
          <a:xfrm>
            <a:off x="2133600" y="3657600"/>
            <a:ext cx="2514600" cy="533400"/>
          </a:xfrm>
          <a:prstGeom prst="ellipse">
            <a:avLst/>
          </a:prstGeom>
          <a:noFill/>
          <a:ln w="28575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047875" y="560388"/>
            <a:ext cx="6453188" cy="868362"/>
          </a:xfrm>
        </p:spPr>
        <p:txBody>
          <a:bodyPr/>
          <a:lstStyle/>
          <a:p>
            <a:r>
              <a:rPr lang="es-CR" sz="2800"/>
              <a:t>La Unión Europea es el principal socio comercial del mundo, y no crece tan despacio como parece</a:t>
            </a:r>
            <a:endParaRPr lang="en-US" sz="180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2057400"/>
            <a:ext cx="7010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1676400" y="1752600"/>
            <a:ext cx="5756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s-CR" sz="1200" b="1"/>
              <a:t>Exportaciones de mercancías por principales regiones del mundo</a:t>
            </a:r>
            <a:endParaRPr lang="en-US" sz="1200"/>
          </a:p>
          <a:p>
            <a:pPr algn="ctr"/>
            <a:r>
              <a:rPr lang="es-CR" sz="1200" b="1"/>
              <a:t>Crecimiento promedio 2000-2004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28600" y="6103938"/>
            <a:ext cx="36591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s-CR" sz="900" i="1"/>
              <a:t>Fuente: Estadísticas del comercio internacional, 2005, OMC.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Hay complementariedad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6497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MX" sz="2500"/>
              <a:t>Ellos exportan sobre todo químicos, maquinaria y equipo, especialmente pesado y de transporte</a:t>
            </a:r>
          </a:p>
          <a:p>
            <a:pPr>
              <a:lnSpc>
                <a:spcPct val="90000"/>
              </a:lnSpc>
            </a:pPr>
            <a:r>
              <a:rPr lang="es-MX" sz="2500"/>
              <a:t>Ellos importan agricultura (incluyendo tropical), textiles y productos de manufactura ligera</a:t>
            </a:r>
          </a:p>
          <a:p>
            <a:pPr lvl="1">
              <a:lnSpc>
                <a:spcPct val="90000"/>
              </a:lnSpc>
            </a:pPr>
            <a:r>
              <a:rPr lang="es-MX" sz="2100"/>
              <a:t>Aunque no tanto como EEUU</a:t>
            </a:r>
          </a:p>
          <a:p>
            <a:pPr>
              <a:lnSpc>
                <a:spcPct val="90000"/>
              </a:lnSpc>
            </a:pPr>
            <a:r>
              <a:rPr lang="es-MX" sz="2500"/>
              <a:t>También importan otros bienes, como energéticos y materia prima, con mucha mayor dependencia que EEUU</a:t>
            </a:r>
          </a:p>
          <a:p>
            <a:pPr lvl="1">
              <a:lnSpc>
                <a:spcPct val="90000"/>
              </a:lnSpc>
            </a:pPr>
            <a:r>
              <a:rPr lang="es-CR" sz="2100"/>
              <a:t>Socio idealmente complementario de la región andina, más que de Centroamérica</a:t>
            </a:r>
            <a:endParaRPr lang="en-US" sz="210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REATEDBY" val="KMASlideWizard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REATEDBY" val="KMASlideWizard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REATEDBY" val="KMASlideWizard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AINBULLET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REATEDBY" val="KMASlideWizard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REATEDBY" val="KMASlideWizard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REATEDBY" val="KMASlideWizard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REATEDBY" val="KMASlideWizard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REATEDBY" val="KMASlideWizard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REATEDBY" val="KMASlideWizard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REATEDBY" val="KMASlideWizard"/>
</p:tagLst>
</file>

<file path=ppt/theme/theme1.xml><?xml version="1.0" encoding="utf-8"?>
<a:theme xmlns:a="http://schemas.openxmlformats.org/drawingml/2006/main" name="Eclipse">
  <a:themeElements>
    <a:clrScheme name="Eclipse 2">
      <a:dk1>
        <a:srgbClr val="000000"/>
      </a:dk1>
      <a:lt1>
        <a:srgbClr val="FFFFFF"/>
      </a:lt1>
      <a:dk2>
        <a:srgbClr val="333366"/>
      </a:dk2>
      <a:lt2>
        <a:srgbClr val="5F5F5F"/>
      </a:lt2>
      <a:accent1>
        <a:srgbClr val="CC99FF"/>
      </a:accent1>
      <a:accent2>
        <a:srgbClr val="99CCCC"/>
      </a:accent2>
      <a:accent3>
        <a:srgbClr val="FFFFFF"/>
      </a:accent3>
      <a:accent4>
        <a:srgbClr val="000000"/>
      </a:accent4>
      <a:accent5>
        <a:srgbClr val="E2CAFF"/>
      </a:accent5>
      <a:accent6>
        <a:srgbClr val="8AB9B9"/>
      </a:accent6>
      <a:hlink>
        <a:srgbClr val="666699"/>
      </a:hlink>
      <a:folHlink>
        <a:srgbClr val="660066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256</TotalTime>
  <Words>3407</Words>
  <Application>Microsoft Office PowerPoint</Application>
  <PresentationFormat>On-screen Show (4:3)</PresentationFormat>
  <Paragraphs>613</Paragraphs>
  <Slides>62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62</vt:i4>
      </vt:variant>
    </vt:vector>
  </HeadingPairs>
  <TitlesOfParts>
    <vt:vector size="71" baseType="lpstr">
      <vt:lpstr>Arial</vt:lpstr>
      <vt:lpstr>Times New Roman</vt:lpstr>
      <vt:lpstr>Verdana</vt:lpstr>
      <vt:lpstr>Wingdings</vt:lpstr>
      <vt:lpstr>Tahoma</vt:lpstr>
      <vt:lpstr>Arial Narrow</vt:lpstr>
      <vt:lpstr>Eclipse</vt:lpstr>
      <vt:lpstr>Microsoft Excel Chart</vt:lpstr>
      <vt:lpstr>Microsoft Graph Chart</vt:lpstr>
      <vt:lpstr>Panorama general de los objetivos de las políticas de la Unión Europea en negociaciones comerciales internacionales</vt:lpstr>
      <vt:lpstr>Temario</vt:lpstr>
      <vt:lpstr>1. Por qué estamos en esto</vt:lpstr>
      <vt:lpstr>Por qué estamos en esto</vt:lpstr>
      <vt:lpstr>PIB, POBLACION Y CRECIMIENTO REAL PROMEDIO 2000-2005 para miembros de la UE (PIB nominal en miles de millones de US$, población en miles)</vt:lpstr>
      <vt:lpstr>PIB, POBLACION Y CRECIMIENTO REAL PROMEDIO 2000-2005 para miembros de la UE  (PIB nominal en miles de millones de US$, población en miles)</vt:lpstr>
      <vt:lpstr>ECONOMÍAS AVANZADAS: PIB, INFLACIÓN Y DESEMPLEO (En porcentajes)</vt:lpstr>
      <vt:lpstr>La Unión Europea es el principal socio comercial del mundo, y no crece tan despacio como parece</vt:lpstr>
      <vt:lpstr>Hay complementariedad</vt:lpstr>
      <vt:lpstr>Slide 10</vt:lpstr>
      <vt:lpstr>El comercio UE-ALC se ha acelerado en los últimos años</vt:lpstr>
      <vt:lpstr>2. El punto de partida</vt:lpstr>
      <vt:lpstr>Objetivos del SGP-droga</vt:lpstr>
      <vt:lpstr>Centroamérica: Evolución de las exportaciones</vt:lpstr>
      <vt:lpstr>Comercio con la UE</vt:lpstr>
      <vt:lpstr>Las preferencias nunca son suficientes, especialmente en este caso</vt:lpstr>
      <vt:lpstr>Somos suplidores importantes de la UE en varios productos</vt:lpstr>
      <vt:lpstr>Grado de aprovechamiento del SGP: el ejemplo de Centroamérica</vt:lpstr>
      <vt:lpstr>Reglas de origen muy estrictas</vt:lpstr>
      <vt:lpstr>Algunos ejemplos…</vt:lpstr>
      <vt:lpstr>3. Principales intereses ofensivos y defensivos de la UE</vt:lpstr>
      <vt:lpstr>Sensibilidades en otras negociaciones</vt:lpstr>
      <vt:lpstr>El modelo SGP en origen</vt:lpstr>
      <vt:lpstr>La política agrícola europea</vt:lpstr>
      <vt:lpstr>¿En qué consiste la PAC?</vt:lpstr>
      <vt:lpstr>Opciones de política agrícola permitidas (?) en la OMC</vt:lpstr>
      <vt:lpstr>PSE en OECD En Millones de US$</vt:lpstr>
      <vt:lpstr>PSE  En US$ por hectárea agrícola</vt:lpstr>
      <vt:lpstr>%PSE en OECD</vt:lpstr>
      <vt:lpstr>Slide 30</vt:lpstr>
      <vt:lpstr>Erosión de preferencias</vt:lpstr>
      <vt:lpstr>La “pirámide de privilegios”</vt:lpstr>
      <vt:lpstr>El régimen de importación de banano de la UE</vt:lpstr>
      <vt:lpstr>Slide 34</vt:lpstr>
      <vt:lpstr>Ofensiva</vt:lpstr>
      <vt:lpstr>Algunos productos no cubiertos por el SGP+</vt:lpstr>
      <vt:lpstr>Textiles: ¿Parecido a EEUU?</vt:lpstr>
      <vt:lpstr>Cambio de modelo de industria textil</vt:lpstr>
      <vt:lpstr>Con Europa un esquema así es más difícil</vt:lpstr>
      <vt:lpstr>Regla de origen no soluciona el problema</vt:lpstr>
      <vt:lpstr>Slide 41</vt:lpstr>
      <vt:lpstr>Acceso a mercados</vt:lpstr>
      <vt:lpstr>Mercado integrado</vt:lpstr>
      <vt:lpstr>4. Lo que Europa busca en sus Acuerdos de Asociación</vt:lpstr>
      <vt:lpstr>Objetivos múltiples</vt:lpstr>
      <vt:lpstr>Objetivos múltiples</vt:lpstr>
      <vt:lpstr>Heterogeneidad europea</vt:lpstr>
      <vt:lpstr>Slide 48</vt:lpstr>
      <vt:lpstr>Relación con la integración</vt:lpstr>
      <vt:lpstr>¿Es este el acercamiento correcto?</vt:lpstr>
      <vt:lpstr>Una alternativa</vt:lpstr>
      <vt:lpstr>5. Dificultades de negociar con la UE, y diferencias en las negociaciones con los EEUU</vt:lpstr>
      <vt:lpstr>Familiaridad</vt:lpstr>
      <vt:lpstr>Novedades</vt:lpstr>
      <vt:lpstr>Complicaciones de la negociación</vt:lpstr>
      <vt:lpstr>Erosión de preferencias</vt:lpstr>
      <vt:lpstr>Complicaciones en la negociación</vt:lpstr>
      <vt:lpstr>6. Prioridades de trabajo</vt:lpstr>
      <vt:lpstr>Prioridades de trabajo</vt:lpstr>
      <vt:lpstr>Prioridades de trabajo</vt:lpstr>
      <vt:lpstr>Prioridades de trabajo</vt:lpstr>
      <vt:lpstr>Apoyo de organismos financieros</vt:lpstr>
    </vt:vector>
  </TitlesOfParts>
  <Company>INCAE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Alberto.Trejos</dc:creator>
  <cp:lastModifiedBy>anarod</cp:lastModifiedBy>
  <cp:revision>8</cp:revision>
  <dcterms:created xsi:type="dcterms:W3CDTF">2007-04-22T23:53:07Z</dcterms:created>
  <dcterms:modified xsi:type="dcterms:W3CDTF">2010-07-12T04:31:00Z</dcterms:modified>
</cp:coreProperties>
</file>