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51" r:id="rId1"/>
  </p:sldMasterIdLst>
  <p:notesMasterIdLst>
    <p:notesMasterId r:id="rId31"/>
  </p:notesMasterIdLst>
  <p:sldIdLst>
    <p:sldId id="261" r:id="rId2"/>
    <p:sldId id="262" r:id="rId3"/>
    <p:sldId id="263"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3" r:id="rId22"/>
    <p:sldId id="282" r:id="rId23"/>
    <p:sldId id="284" r:id="rId24"/>
    <p:sldId id="285" r:id="rId25"/>
    <p:sldId id="286" r:id="rId26"/>
    <p:sldId id="287" r:id="rId27"/>
    <p:sldId id="290" r:id="rId28"/>
    <p:sldId id="288" r:id="rId29"/>
    <p:sldId id="289" r:id="rId30"/>
  </p:sldIdLst>
  <p:sldSz cx="9144000" cy="6858000" type="screen4x3"/>
  <p:notesSz cx="6858000" cy="9144000"/>
  <p:embeddedFontLst>
    <p:embeddedFont>
      <p:font typeface="Tahoma" pitchFamily="34" charset="0"/>
      <p:regular r:id="rId32"/>
      <p:bold r:id="rId33"/>
    </p:embeddedFont>
    <p:embeddedFont>
      <p:font typeface="Garamond" pitchFamily="18" charset="0"/>
      <p:regular r:id="rId34"/>
      <p:bold r:id="rId35"/>
      <p:italic r:id="rId36"/>
    </p:embeddedFont>
    <p:embeddedFont>
      <p:font typeface="Book Antiqua" pitchFamily="18" charset="0"/>
      <p:regular r:id="rId37"/>
      <p:bold r:id="rId38"/>
      <p:italic r:id="rId39"/>
      <p:boldItalic r:id="rId40"/>
    </p:embeddedFont>
    <p:embeddedFont>
      <p:font typeface="Bookman Old Style" pitchFamily="18" charset="0"/>
      <p:regular r:id="rId41"/>
      <p:bold r:id="rId42"/>
      <p:italic r:id="rId43"/>
      <p:boldItalic r:id="rId44"/>
    </p:embeddedFont>
    <p:embeddedFont>
      <p:font typeface="MS Mincho" pitchFamily="49" charset="-128"/>
      <p:regular r:id="rId45"/>
    </p:embeddedFont>
  </p:embeddedFontLst>
  <p:defaultTextStyle>
    <a:defPPr>
      <a:defRPr lang="es-ES"/>
    </a:defPPr>
    <a:lvl1pPr algn="l" rtl="0" fontAlgn="base">
      <a:spcBef>
        <a:spcPct val="0"/>
      </a:spcBef>
      <a:spcAft>
        <a:spcPct val="0"/>
      </a:spcAft>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1pPr>
    <a:lvl2pPr marL="457200" algn="l" rtl="0" fontAlgn="base">
      <a:spcBef>
        <a:spcPct val="0"/>
      </a:spcBef>
      <a:spcAft>
        <a:spcPct val="0"/>
      </a:spcAft>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2pPr>
    <a:lvl3pPr marL="914400" algn="l" rtl="0" fontAlgn="base">
      <a:spcBef>
        <a:spcPct val="0"/>
      </a:spcBef>
      <a:spcAft>
        <a:spcPct val="0"/>
      </a:spcAft>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3pPr>
    <a:lvl4pPr marL="1371600" algn="l" rtl="0" fontAlgn="base">
      <a:spcBef>
        <a:spcPct val="0"/>
      </a:spcBef>
      <a:spcAft>
        <a:spcPct val="0"/>
      </a:spcAft>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4pPr>
    <a:lvl5pPr marL="1828800" algn="l" rtl="0" fontAlgn="base">
      <a:spcBef>
        <a:spcPct val="0"/>
      </a:spcBef>
      <a:spcAft>
        <a:spcPct val="0"/>
      </a:spcAft>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5pPr>
    <a:lvl6pPr marL="2286000" algn="l" defTabSz="914400" rtl="0" eaLnBrk="1" latinLnBrk="0" hangingPunct="1">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6pPr>
    <a:lvl7pPr marL="2743200" algn="l" defTabSz="914400" rtl="0" eaLnBrk="1" latinLnBrk="0" hangingPunct="1">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7pPr>
    <a:lvl8pPr marL="3200400" algn="l" defTabSz="914400" rtl="0" eaLnBrk="1" latinLnBrk="0" hangingPunct="1">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8pPr>
    <a:lvl9pPr marL="3657600" algn="l" defTabSz="914400" rtl="0" eaLnBrk="1" latinLnBrk="0" hangingPunct="1">
      <a:defRPr sz="2800" b="1" u="sng" kern="1200">
        <a:solidFill>
          <a:schemeClr val="tx2"/>
        </a:solidFill>
        <a:effectLst>
          <a:outerShdw blurRad="38100" dist="38100" dir="2700000" algn="tl">
            <a:srgbClr val="000000">
              <a:alpha val="43137"/>
            </a:srgbClr>
          </a:outerShdw>
        </a:effectLst>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33"/>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p:scale>
          <a:sx n="66" d="100"/>
          <a:sy n="66" d="100"/>
        </p:scale>
        <p:origin x="-714"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font" Target="fonts/font11.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45" Type="http://schemas.openxmlformats.org/officeDocument/2006/relationships/font" Target="fonts/font1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font" Target="fonts/font1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font" Target="fonts/font12.fntdata"/><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u="none">
                <a:solidFill>
                  <a:schemeClr val="tx1"/>
                </a:solidFill>
                <a:effectLst/>
              </a:defRPr>
            </a:lvl1pPr>
          </a:lstStyle>
          <a:p>
            <a:endParaRPr lang="es-E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u="none">
                <a:solidFill>
                  <a:schemeClr val="tx1"/>
                </a:solidFill>
                <a:effectLst/>
              </a:defRPr>
            </a:lvl1pPr>
          </a:lstStyle>
          <a:p>
            <a:endParaRPr lang="es-E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u="none">
                <a:solidFill>
                  <a:schemeClr val="tx1"/>
                </a:solidFill>
                <a:effectLst/>
              </a:defRPr>
            </a:lvl1pPr>
          </a:lstStyle>
          <a:p>
            <a:endParaRPr lang="es-E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u="none">
                <a:solidFill>
                  <a:schemeClr val="tx1"/>
                </a:solidFill>
                <a:effectLst/>
              </a:defRPr>
            </a:lvl1pPr>
          </a:lstStyle>
          <a:p>
            <a:fld id="{724DCC23-DE5E-475D-8E18-7581F8201DF0}" type="slidenum">
              <a:rPr lang="es-ES"/>
              <a:pPr/>
              <a:t>‹#›</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7E228F-A4E3-4F16-847D-735F9766F309}" type="slidenum">
              <a:rPr lang="es-ES"/>
              <a:pPr/>
              <a:t>1</a:t>
            </a:fld>
            <a:endParaRPr lang="es-ES"/>
          </a:p>
        </p:txBody>
      </p:sp>
      <p:sp>
        <p:nvSpPr>
          <p:cNvPr id="21506" name="Rectangle 2"/>
          <p:cNvSpPr>
            <a:spLocks noRo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3E0602-FF01-426D-90EF-FBEEF341B7A0}" type="slidenum">
              <a:rPr lang="es-ES"/>
              <a:pPr/>
              <a:t>10</a:t>
            </a:fld>
            <a:endParaRPr lang="es-E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F8910-3E43-4B40-8E83-94233920A798}" type="slidenum">
              <a:rPr lang="es-ES"/>
              <a:pPr/>
              <a:t>11</a:t>
            </a:fld>
            <a:endParaRPr lang="es-E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3E4BE5-791F-484F-A735-C8C9320ED813}" type="slidenum">
              <a:rPr lang="es-ES"/>
              <a:pPr/>
              <a:t>12</a:t>
            </a:fld>
            <a:endParaRPr lang="es-E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72193-41B9-4900-AEAE-74E41E0515E7}" type="slidenum">
              <a:rPr lang="es-ES"/>
              <a:pPr/>
              <a:t>13</a:t>
            </a:fld>
            <a:endParaRPr lang="es-ES"/>
          </a:p>
        </p:txBody>
      </p:sp>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7FBEB0-D9E1-4F57-9CF7-354C54227072}" type="slidenum">
              <a:rPr lang="es-ES"/>
              <a:pPr/>
              <a:t>14</a:t>
            </a:fld>
            <a:endParaRPr lang="es-E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88B927-C9B9-4ADF-A210-E0C11396A34D}" type="slidenum">
              <a:rPr lang="es-ES"/>
              <a:pPr/>
              <a:t>15</a:t>
            </a:fld>
            <a:endParaRPr lang="es-E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11A259-1277-4AB6-9CFC-DE31C561203F}" type="slidenum">
              <a:rPr lang="es-ES"/>
              <a:pPr/>
              <a:t>16</a:t>
            </a:fld>
            <a:endParaRPr lang="es-E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7533D-E0AD-45D7-B66B-6BE6C804BEB4}" type="slidenum">
              <a:rPr lang="es-ES"/>
              <a:pPr/>
              <a:t>17</a:t>
            </a:fld>
            <a:endParaRPr lang="es-E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62DD6B-E1B6-4393-A645-86C825A890CA}" type="slidenum">
              <a:rPr lang="es-ES"/>
              <a:pPr/>
              <a:t>18</a:t>
            </a:fld>
            <a:endParaRPr lang="es-ES"/>
          </a:p>
        </p:txBody>
      </p:sp>
      <p:sp>
        <p:nvSpPr>
          <p:cNvPr id="60418" name="Rectangle 2"/>
          <p:cNvSpPr>
            <a:spLocks noRo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B95821-564E-4DC1-A405-F814F5293C94}" type="slidenum">
              <a:rPr lang="es-ES"/>
              <a:pPr/>
              <a:t>19</a:t>
            </a:fld>
            <a:endParaRPr lang="es-E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0727E9-0E39-4867-81BB-9E7D45C0A4B2}" type="slidenum">
              <a:rPr lang="es-ES"/>
              <a:pPr/>
              <a:t>2</a:t>
            </a:fld>
            <a:endParaRPr lang="es-ES"/>
          </a:p>
        </p:txBody>
      </p:sp>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C55C1C-325B-420D-BB14-39FBB6DE5D11}" type="slidenum">
              <a:rPr lang="es-ES"/>
              <a:pPr/>
              <a:t>20</a:t>
            </a:fld>
            <a:endParaRPr lang="es-ES"/>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E6E903-55C3-4162-87F5-595B234ABD05}" type="slidenum">
              <a:rPr lang="es-ES"/>
              <a:pPr/>
              <a:t>21</a:t>
            </a:fld>
            <a:endParaRPr lang="es-E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14EAFE-A61E-43FD-A08B-2F07DC51F264}" type="slidenum">
              <a:rPr lang="es-ES"/>
              <a:pPr/>
              <a:t>22</a:t>
            </a:fld>
            <a:endParaRPr lang="es-ES"/>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BC9A19-80AD-4217-AC6A-2A1D9BC9099B}" type="slidenum">
              <a:rPr lang="es-ES"/>
              <a:pPr/>
              <a:t>23</a:t>
            </a:fld>
            <a:endParaRPr lang="es-ES"/>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0DBBFF-D1A7-428B-8307-F672991067A5}" type="slidenum">
              <a:rPr lang="es-ES"/>
              <a:pPr/>
              <a:t>24</a:t>
            </a:fld>
            <a:endParaRPr lang="es-E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F6403-08FC-4E9E-A808-54035CA1725A}" type="slidenum">
              <a:rPr lang="es-ES"/>
              <a:pPr/>
              <a:t>25</a:t>
            </a:fld>
            <a:endParaRPr lang="es-E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CAEBE-E5FA-4C0A-BAE6-057F1D50A183}" type="slidenum">
              <a:rPr lang="es-ES"/>
              <a:pPr/>
              <a:t>26</a:t>
            </a:fld>
            <a:endParaRPr lang="es-E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07F233-C2EF-4777-AAF6-9C29592556A6}" type="slidenum">
              <a:rPr lang="es-ES"/>
              <a:pPr/>
              <a:t>27</a:t>
            </a:fld>
            <a:endParaRPr lang="es-ES"/>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AF170-223E-45D3-B137-1D61B9988BC7}" type="slidenum">
              <a:rPr lang="es-ES"/>
              <a:pPr/>
              <a:t>28</a:t>
            </a:fld>
            <a:endParaRPr lang="es-E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7BC9A-5D24-4F3E-A51E-C60F62801936}" type="slidenum">
              <a:rPr lang="es-ES"/>
              <a:pPr/>
              <a:t>29</a:t>
            </a:fld>
            <a:endParaRPr lang="es-ES"/>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112B51-0228-4E27-9B0C-29A0EC396156}" type="slidenum">
              <a:rPr lang="es-ES"/>
              <a:pPr/>
              <a:t>3</a:t>
            </a:fld>
            <a:endParaRPr lang="es-ES"/>
          </a:p>
        </p:txBody>
      </p:sp>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B6990C-B772-4EDE-A8B7-92FB92669C85}" type="slidenum">
              <a:rPr lang="es-ES"/>
              <a:pPr/>
              <a:t>4</a:t>
            </a:fld>
            <a:endParaRPr lang="es-ES"/>
          </a:p>
        </p:txBody>
      </p:sp>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3EB990-4C54-47F7-ADFB-0E0CA1C6A0CE}" type="slidenum">
              <a:rPr lang="es-ES"/>
              <a:pPr/>
              <a:t>5</a:t>
            </a:fld>
            <a:endParaRPr lang="es-E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51C4E4-6E85-42F5-A5BF-A605C76456EB}" type="slidenum">
              <a:rPr lang="es-ES"/>
              <a:pPr/>
              <a:t>6</a:t>
            </a:fld>
            <a:endParaRPr lang="es-E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3C1773-8C7F-4B16-AB53-398FE2248386}" type="slidenum">
              <a:rPr lang="es-ES"/>
              <a:pPr/>
              <a:t>7</a:t>
            </a:fld>
            <a:endParaRPr lang="es-E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77FFE4-8D59-42CC-9A5B-2D1863FE7F14}" type="slidenum">
              <a:rPr lang="es-ES"/>
              <a:pPr/>
              <a:t>8</a:t>
            </a:fld>
            <a:endParaRPr lang="es-E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C1D2FD-8D81-4062-875B-7AABED745C12}" type="slidenum">
              <a:rPr lang="es-ES"/>
              <a:pPr/>
              <a:t>9</a:t>
            </a:fld>
            <a:endParaRPr lang="es-E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6350"/>
            <a:ext cx="9140825" cy="6851650"/>
            <a:chOff x="0" y="4"/>
            <a:chExt cx="5758" cy="4316"/>
          </a:xfrm>
        </p:grpSpPr>
        <p:grpSp>
          <p:nvGrpSpPr>
            <p:cNvPr id="10243" name="Group 3"/>
            <p:cNvGrpSpPr>
              <a:grpSpLocks/>
            </p:cNvGrpSpPr>
            <p:nvPr/>
          </p:nvGrpSpPr>
          <p:grpSpPr bwMode="auto">
            <a:xfrm>
              <a:off x="0" y="1161"/>
              <a:ext cx="5758" cy="3159"/>
              <a:chOff x="0" y="1161"/>
              <a:chExt cx="5758" cy="3159"/>
            </a:xfrm>
          </p:grpSpPr>
          <p:sp>
            <p:nvSpPr>
              <p:cNvPr id="10244"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10245"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1024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10247"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10248"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10249" name="Group 9"/>
            <p:cNvGrpSpPr>
              <a:grpSpLocks/>
            </p:cNvGrpSpPr>
            <p:nvPr/>
          </p:nvGrpSpPr>
          <p:grpSpPr bwMode="auto">
            <a:xfrm>
              <a:off x="348" y="4"/>
              <a:ext cx="5410" cy="4316"/>
              <a:chOff x="348" y="4"/>
              <a:chExt cx="5410" cy="4316"/>
            </a:xfrm>
          </p:grpSpPr>
          <p:sp>
            <p:nvSpPr>
              <p:cNvPr id="10250"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10251"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10252"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10253"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10254"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1025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10256" name="Rectangle 16"/>
          <p:cNvSpPr>
            <a:spLocks noGrp="1" noChangeArrowheads="1"/>
          </p:cNvSpPr>
          <p:nvPr>
            <p:ph type="ctrTitle" sz="quarter"/>
          </p:nvPr>
        </p:nvSpPr>
        <p:spPr>
          <a:xfrm>
            <a:off x="1066800" y="1997075"/>
            <a:ext cx="7086600" cy="1431925"/>
          </a:xfrm>
        </p:spPr>
        <p:txBody>
          <a:bodyPr anchor="b"/>
          <a:lstStyle>
            <a:lvl1pPr>
              <a:defRPr/>
            </a:lvl1pPr>
          </a:lstStyle>
          <a:p>
            <a:r>
              <a:rPr lang="es-ES"/>
              <a:t>Haga clic para cambiar el estilo de título	</a:t>
            </a:r>
          </a:p>
        </p:txBody>
      </p:sp>
      <p:sp>
        <p:nvSpPr>
          <p:cNvPr id="10257"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s-ES"/>
              <a:t>Haga clic para modificar el estilo de subtítulo del patrón</a:t>
            </a:r>
          </a:p>
        </p:txBody>
      </p:sp>
      <p:sp>
        <p:nvSpPr>
          <p:cNvPr id="10258" name="Rectangle 18"/>
          <p:cNvSpPr>
            <a:spLocks noGrp="1" noChangeArrowheads="1"/>
          </p:cNvSpPr>
          <p:nvPr>
            <p:ph type="dt" sz="quarter" idx="2"/>
          </p:nvPr>
        </p:nvSpPr>
        <p:spPr/>
        <p:txBody>
          <a:bodyPr/>
          <a:lstStyle>
            <a:lvl1pPr>
              <a:defRPr/>
            </a:lvl1pPr>
          </a:lstStyle>
          <a:p>
            <a:endParaRPr lang="es-ES"/>
          </a:p>
        </p:txBody>
      </p:sp>
      <p:sp>
        <p:nvSpPr>
          <p:cNvPr id="10259" name="Rectangle 19"/>
          <p:cNvSpPr>
            <a:spLocks noGrp="1" noChangeArrowheads="1"/>
          </p:cNvSpPr>
          <p:nvPr>
            <p:ph type="ftr" sz="quarter" idx="3"/>
          </p:nvPr>
        </p:nvSpPr>
        <p:spPr>
          <a:xfrm>
            <a:off x="3352800" y="6248400"/>
            <a:ext cx="2895600" cy="457200"/>
          </a:xfrm>
        </p:spPr>
        <p:txBody>
          <a:bodyPr/>
          <a:lstStyle>
            <a:lvl1pPr>
              <a:defRPr/>
            </a:lvl1pPr>
          </a:lstStyle>
          <a:p>
            <a:endParaRPr lang="es-ES"/>
          </a:p>
        </p:txBody>
      </p:sp>
      <p:sp>
        <p:nvSpPr>
          <p:cNvPr id="10260" name="Rectangle 20"/>
          <p:cNvSpPr>
            <a:spLocks noGrp="1" noChangeArrowheads="1"/>
          </p:cNvSpPr>
          <p:nvPr>
            <p:ph type="sldNum" sz="quarter" idx="4"/>
          </p:nvPr>
        </p:nvSpPr>
        <p:spPr/>
        <p:txBody>
          <a:bodyPr/>
          <a:lstStyle>
            <a:lvl1pPr>
              <a:defRPr/>
            </a:lvl1pPr>
          </a:lstStyle>
          <a:p>
            <a:fld id="{B7AC2936-6090-4F8D-B421-DBDB192B8FAF}"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883CAF9-1009-4ECE-8428-FE1E69D22192}"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0849632-5729-4859-A315-A87AA9EC2DFB}"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93398827-EB07-4454-9ADE-6B76A8F79E0D}"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59A1B048-875F-480A-A20D-9247F4850A66}"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CEB7859B-0284-4FD5-A83F-A4659CFFB39C}"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730C1102-60D0-4663-BF3C-1FF578DFF21E}"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6567FAAF-6D4D-4C8D-9910-3EBCE5B101DF}"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AA00EE54-3743-4ACB-A099-038465F75DB6}"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E78D8C12-492E-45F8-BA57-407E40023403}"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602F2ECA-D07F-4C64-9F67-7C0220B2005A}"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6350"/>
            <a:ext cx="9140825" cy="6851650"/>
            <a:chOff x="0" y="4"/>
            <a:chExt cx="5758" cy="4316"/>
          </a:xfrm>
        </p:grpSpPr>
        <p:sp>
          <p:nvSpPr>
            <p:cNvPr id="9219"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9220"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9221" name="Group 5"/>
            <p:cNvGrpSpPr>
              <a:grpSpLocks/>
            </p:cNvGrpSpPr>
            <p:nvPr userDrawn="1"/>
          </p:nvGrpSpPr>
          <p:grpSpPr bwMode="auto">
            <a:xfrm>
              <a:off x="0" y="4"/>
              <a:ext cx="5758" cy="4316"/>
              <a:chOff x="0" y="4"/>
              <a:chExt cx="5758" cy="4316"/>
            </a:xfrm>
          </p:grpSpPr>
          <p:sp>
            <p:nvSpPr>
              <p:cNvPr id="9222"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9223"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9224"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9225"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9226"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9227"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9228"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9229"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9230"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9231"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9232"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9233"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u="none">
                <a:solidFill>
                  <a:schemeClr val="tx1"/>
                </a:solidFill>
                <a:effectLst>
                  <a:outerShdw blurRad="38100" dist="38100" dir="2700000" algn="tl">
                    <a:srgbClr val="000000"/>
                  </a:outerShdw>
                </a:effectLst>
                <a:latin typeface="+mn-lt"/>
              </a:defRPr>
            </a:lvl1pPr>
          </a:lstStyle>
          <a:p>
            <a:endParaRPr lang="es-ES"/>
          </a:p>
        </p:txBody>
      </p:sp>
      <p:sp>
        <p:nvSpPr>
          <p:cNvPr id="9234"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u="none">
                <a:solidFill>
                  <a:schemeClr val="tx1"/>
                </a:solidFill>
                <a:effectLst>
                  <a:outerShdw blurRad="38100" dist="38100" dir="2700000" algn="tl">
                    <a:srgbClr val="000000"/>
                  </a:outerShdw>
                </a:effectLst>
                <a:latin typeface="+mn-lt"/>
              </a:defRPr>
            </a:lvl1pPr>
          </a:lstStyle>
          <a:p>
            <a:endParaRPr lang="es-ES"/>
          </a:p>
        </p:txBody>
      </p:sp>
      <p:sp>
        <p:nvSpPr>
          <p:cNvPr id="9235"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u="none">
                <a:solidFill>
                  <a:schemeClr val="tx1"/>
                </a:solidFill>
                <a:effectLst>
                  <a:outerShdw blurRad="38100" dist="38100" dir="2700000" algn="tl">
                    <a:srgbClr val="000000"/>
                  </a:outerShdw>
                </a:effectLst>
                <a:latin typeface="+mn-lt"/>
              </a:defRPr>
            </a:lvl1pPr>
          </a:lstStyle>
          <a:p>
            <a:fld id="{D7907FBF-4D09-4EF2-9C8E-15BD7CB9F9F1}" type="slidenum">
              <a:rPr lang="es-ES"/>
              <a:pPr/>
              <a:t>‹#›</a:t>
            </a:fld>
            <a:endParaRPr lang="es-E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934E3E27-FD1C-464C-A7F3-84A2420A69BA}" type="slidenum">
              <a:rPr lang="es-ES"/>
              <a:pPr/>
              <a:t>1</a:t>
            </a:fld>
            <a:endParaRPr lang="es-ES"/>
          </a:p>
        </p:txBody>
      </p:sp>
      <p:sp>
        <p:nvSpPr>
          <p:cNvPr id="20482" name="Rectangle 2"/>
          <p:cNvSpPr>
            <a:spLocks noGrp="1" noChangeArrowheads="1"/>
          </p:cNvSpPr>
          <p:nvPr>
            <p:ph type="ctrTitle"/>
          </p:nvPr>
        </p:nvSpPr>
        <p:spPr>
          <a:xfrm>
            <a:off x="395288" y="0"/>
            <a:ext cx="8424862" cy="6597650"/>
          </a:xfrm>
        </p:spPr>
        <p:txBody>
          <a:bodyPr/>
          <a:lstStyle/>
          <a:p>
            <a:pPr algn="ctr"/>
            <a:r>
              <a:rPr lang="es-ES_tradnl" sz="2800">
                <a:effectLst/>
                <a:latin typeface="Garamond" pitchFamily="18" charset="0"/>
              </a:rPr>
              <a:t>DIÁLOGO REGIONAL DE POLÍTICA</a:t>
            </a:r>
            <a:r>
              <a:rPr lang="en-US" sz="2800">
                <a:effectLst/>
                <a:latin typeface="Garamond" pitchFamily="18" charset="0"/>
              </a:rPr>
              <a:t> </a:t>
            </a:r>
            <a:br>
              <a:rPr lang="en-US" sz="2800">
                <a:effectLst/>
                <a:latin typeface="Garamond" pitchFamily="18" charset="0"/>
              </a:rPr>
            </a:br>
            <a:r>
              <a:rPr lang="en-US" sz="2800">
                <a:effectLst/>
                <a:latin typeface="Garamond" pitchFamily="18" charset="0"/>
              </a:rPr>
              <a:t>R</a:t>
            </a:r>
            <a:r>
              <a:rPr lang="es-ES_tradnl" sz="2800">
                <a:effectLst/>
                <a:latin typeface="Garamond" pitchFamily="18" charset="0"/>
              </a:rPr>
              <a:t>ED DE INTEGRACIÓN Y COMERCIO</a:t>
            </a:r>
            <a:r>
              <a:rPr lang="en-US" sz="2800">
                <a:effectLst/>
                <a:latin typeface="Garamond" pitchFamily="18" charset="0"/>
              </a:rPr>
              <a:t/>
            </a:r>
            <a:br>
              <a:rPr lang="en-US" sz="2800">
                <a:effectLst/>
                <a:latin typeface="Garamond" pitchFamily="18" charset="0"/>
              </a:rPr>
            </a:br>
            <a:r>
              <a:rPr lang="es-ES_tradnl" sz="2800">
                <a:effectLst/>
                <a:latin typeface="Garamond" pitchFamily="18" charset="0"/>
              </a:rPr>
              <a:t>REUNIÓN SUBREGIONAL ANDINA</a:t>
            </a:r>
            <a:r>
              <a:rPr lang="es-ES_tradnl" sz="3000">
                <a:latin typeface="Garamond" pitchFamily="18" charset="0"/>
              </a:rPr>
              <a:t> </a:t>
            </a:r>
            <a:r>
              <a:rPr lang="en-US" sz="3000">
                <a:latin typeface="Garamond" pitchFamily="18" charset="0"/>
              </a:rPr>
              <a:t/>
            </a:r>
            <a:br>
              <a:rPr lang="en-US" sz="3000">
                <a:latin typeface="Garamond" pitchFamily="18" charset="0"/>
              </a:rPr>
            </a:br>
            <a:r>
              <a:rPr lang="en-US" sz="2200">
                <a:latin typeface="Garamond" pitchFamily="18" charset="0"/>
              </a:rPr>
              <a:t/>
            </a:r>
            <a:br>
              <a:rPr lang="en-US" sz="2200">
                <a:latin typeface="Garamond" pitchFamily="18" charset="0"/>
              </a:rPr>
            </a:br>
            <a:r>
              <a:rPr lang="es-ES_tradnl" sz="2800">
                <a:solidFill>
                  <a:srgbClr val="FFFF00"/>
                </a:solidFill>
                <a:latin typeface="Times New Roman" pitchFamily="18" charset="0"/>
              </a:rPr>
              <a:t>EL PROCESO DE ELABORACIÓN DE POLÍTICAS COMERCIALES DE LA UNIÓN EUROPEA: IMPLICACIONES PARA LAS RELACIONES BI REGIONALES COMUNIDAD ANDINA - UE</a:t>
            </a:r>
            <a:r>
              <a:rPr lang="en-US" sz="2900" b="0">
                <a:latin typeface="Book Antiqua" pitchFamily="18" charset="0"/>
              </a:rPr>
              <a:t/>
            </a:r>
            <a:br>
              <a:rPr lang="en-US" sz="2900" b="0">
                <a:latin typeface="Book Antiqua" pitchFamily="18" charset="0"/>
              </a:rPr>
            </a:br>
            <a:r>
              <a:rPr lang="en-US" sz="1200" b="0">
                <a:latin typeface="Book Antiqua" pitchFamily="18" charset="0"/>
              </a:rPr>
              <a:t/>
            </a:r>
            <a:br>
              <a:rPr lang="en-US" sz="1200" b="0">
                <a:latin typeface="Book Antiqua" pitchFamily="18" charset="0"/>
              </a:rPr>
            </a:br>
            <a:r>
              <a:rPr lang="en-US" sz="1400" b="0"/>
              <a:t>23 y 24 de Abril de 2007</a:t>
            </a:r>
            <a:br>
              <a:rPr lang="en-US" sz="1400" b="0"/>
            </a:br>
            <a:r>
              <a:rPr lang="en-US" sz="1400" b="0"/>
              <a:t/>
            </a:r>
            <a:br>
              <a:rPr lang="en-US" sz="1400" b="0"/>
            </a:br>
            <a:r>
              <a:rPr lang="en-US" sz="2500">
                <a:latin typeface="Perpetua" pitchFamily="18" charset="0"/>
              </a:rPr>
              <a:t>Ramon Torrent Macau</a:t>
            </a:r>
            <a:r>
              <a:rPr lang="en-US" sz="2000">
                <a:latin typeface="Perpetua" pitchFamily="18" charset="0"/>
              </a:rPr>
              <a:t/>
            </a:r>
            <a:br>
              <a:rPr lang="en-US" sz="2000">
                <a:latin typeface="Perpetua" pitchFamily="18" charset="0"/>
              </a:rPr>
            </a:br>
            <a:r>
              <a:rPr lang="en-US" sz="1500">
                <a:latin typeface="Perpetua" pitchFamily="18" charset="0"/>
              </a:rPr>
              <a:t>Coordinator of OBREAL/EULARO</a:t>
            </a:r>
            <a:r>
              <a:rPr lang="en-US" sz="1500" b="0"/>
              <a:t/>
            </a:r>
            <a:br>
              <a:rPr lang="en-US" sz="1500" b="0"/>
            </a:br>
            <a:r>
              <a:rPr lang="en-US" sz="1500">
                <a:latin typeface="Perpetua" pitchFamily="18" charset="0"/>
              </a:rPr>
              <a:t>Coordinator of International Chair WTO/Regional Integration</a:t>
            </a:r>
            <a:r>
              <a:rPr lang="en-US" sz="2000">
                <a:latin typeface="Perpetua" pitchFamily="18" charset="0"/>
              </a:rPr>
              <a:t/>
            </a:r>
            <a:br>
              <a:rPr lang="en-US" sz="2000">
                <a:latin typeface="Perpetua" pitchFamily="18" charset="0"/>
              </a:rPr>
            </a:br>
            <a:r>
              <a:rPr lang="en-US" sz="2000"/>
              <a:t/>
            </a:r>
            <a:br>
              <a:rPr lang="en-US" sz="2000"/>
            </a:br>
            <a:r>
              <a:rPr lang="en-US" sz="2000"/>
              <a:t/>
            </a:r>
            <a:br>
              <a:rPr lang="en-US" sz="2000"/>
            </a:br>
            <a:endParaRPr lang="es-ES" sz="2000"/>
          </a:p>
        </p:txBody>
      </p:sp>
      <p:pic>
        <p:nvPicPr>
          <p:cNvPr id="20483" name="Picture 3" descr="cast"/>
          <p:cNvPicPr>
            <a:picLocks noChangeAspect="1" noChangeArrowheads="1"/>
          </p:cNvPicPr>
          <p:nvPr/>
        </p:nvPicPr>
        <p:blipFill>
          <a:blip r:embed="rId3" cstate="print"/>
          <a:srcRect/>
          <a:stretch>
            <a:fillRect/>
          </a:stretch>
        </p:blipFill>
        <p:spPr bwMode="auto">
          <a:xfrm>
            <a:off x="2051050" y="5805488"/>
            <a:ext cx="2765425" cy="736600"/>
          </a:xfrm>
          <a:prstGeom prst="rect">
            <a:avLst/>
          </a:prstGeom>
          <a:solidFill>
            <a:schemeClr val="hlink"/>
          </a:solidFill>
          <a:ln w="9525">
            <a:solidFill>
              <a:schemeClr val="hlink"/>
            </a:solidFill>
            <a:miter lim="800000"/>
            <a:headEnd/>
            <a:tailEnd/>
          </a:ln>
        </p:spPr>
      </p:pic>
      <p:pic>
        <p:nvPicPr>
          <p:cNvPr id="20484" name="Picture 4" descr="càtedraOMCalta"/>
          <p:cNvPicPr>
            <a:picLocks noChangeAspect="1" noChangeArrowheads="1"/>
          </p:cNvPicPr>
          <p:nvPr/>
        </p:nvPicPr>
        <p:blipFill>
          <a:blip r:embed="rId4" cstate="print"/>
          <a:srcRect/>
          <a:stretch>
            <a:fillRect/>
          </a:stretch>
        </p:blipFill>
        <p:spPr bwMode="auto">
          <a:xfrm>
            <a:off x="5508625" y="5734050"/>
            <a:ext cx="1439863" cy="88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09FAB0E4-008F-42D5-BEA7-0B940AFBF506}" type="slidenum">
              <a:rPr lang="es-ES"/>
              <a:pPr/>
              <a:t>10</a:t>
            </a:fld>
            <a:endParaRPr lang="es-ES"/>
          </a:p>
        </p:txBody>
      </p:sp>
      <p:sp>
        <p:nvSpPr>
          <p:cNvPr id="40962" name="Rectangle 2"/>
          <p:cNvSpPr>
            <a:spLocks noGrp="1" noChangeArrowheads="1"/>
          </p:cNvSpPr>
          <p:nvPr>
            <p:ph type="ctrTitle"/>
          </p:nvPr>
        </p:nvSpPr>
        <p:spPr>
          <a:xfrm>
            <a:off x="900113" y="692150"/>
            <a:ext cx="7993062" cy="1152525"/>
          </a:xfrm>
        </p:spPr>
        <p:txBody>
          <a:bodyPr/>
          <a:lstStyle/>
          <a:p>
            <a:r>
              <a:rPr lang="es-ES" sz="2600" u="sng">
                <a:latin typeface="Times New Roman" pitchFamily="18" charset="0"/>
              </a:rPr>
              <a:t>2.2.- Un Nuevo Capítulo Sobre Inversiones A Introducir En Los Acuerdos De La Comunidad Europea Y Sus Estados Miembros</a:t>
            </a:r>
          </a:p>
        </p:txBody>
      </p:sp>
      <p:pic>
        <p:nvPicPr>
          <p:cNvPr id="40963"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40964"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40965" name="Rectangle 5"/>
          <p:cNvSpPr>
            <a:spLocks noChangeArrowheads="1"/>
          </p:cNvSpPr>
          <p:nvPr/>
        </p:nvSpPr>
        <p:spPr bwMode="auto">
          <a:xfrm>
            <a:off x="900113" y="2420938"/>
            <a:ext cx="7632700" cy="295116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400">
                <a:effectLst/>
                <a:latin typeface="Times New Roman" pitchFamily="18" charset="0"/>
              </a:rPr>
              <a:t/>
            </a:r>
            <a:br>
              <a:rPr lang="es-ES" sz="2400">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¿una nueva estrategia en materia de inversiones o un nuevo episodio de las tensiones institucionales?</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¿una nueva oportunidad?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endParaRPr lang="es-ES" sz="2500" u="none">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A0D7FA96-D501-4F69-B601-49E89D63932C}" type="slidenum">
              <a:rPr lang="es-ES"/>
              <a:pPr/>
              <a:t>11</a:t>
            </a:fld>
            <a:endParaRPr lang="es-ES"/>
          </a:p>
        </p:txBody>
      </p:sp>
      <p:pic>
        <p:nvPicPr>
          <p:cNvPr id="43011"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43012"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43013" name="Rectangle 5"/>
          <p:cNvSpPr>
            <a:spLocks noChangeArrowheads="1"/>
          </p:cNvSpPr>
          <p:nvPr/>
        </p:nvSpPr>
        <p:spPr bwMode="auto">
          <a:xfrm>
            <a:off x="971550" y="2349500"/>
            <a:ext cx="7632700" cy="3743325"/>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a:effectLst/>
                <a:latin typeface="Times New Roman" pitchFamily="18" charset="0"/>
              </a:rPr>
              <a:t/>
            </a:r>
            <a:br>
              <a:rPr lang="es-ES" sz="2500">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La iniciativa del Comisario Mandelson y potentes grupos económicos, políticos e ideológicos para dar una interpretación nueva y menos proteccionista al “interés comunitario”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¿Qué resultado tendrá finalmente esta iniciativa?; ¿una nueva oportunidad?</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endParaRPr lang="es-ES" sz="2500" u="none">
              <a:effectLst>
                <a:outerShdw blurRad="38100" dist="38100" dir="2700000" algn="tl">
                  <a:srgbClr val="000000"/>
                </a:outerShdw>
              </a:effectLst>
              <a:latin typeface="Times New Roman" pitchFamily="18" charset="0"/>
            </a:endParaRPr>
          </a:p>
        </p:txBody>
      </p:sp>
      <p:sp>
        <p:nvSpPr>
          <p:cNvPr id="43014" name="Rectangle 6"/>
          <p:cNvSpPr>
            <a:spLocks noChangeArrowheads="1"/>
          </p:cNvSpPr>
          <p:nvPr/>
        </p:nvSpPr>
        <p:spPr bwMode="auto">
          <a:xfrm>
            <a:off x="827088" y="549275"/>
            <a:ext cx="7993062" cy="1152525"/>
          </a:xfrm>
          <a:prstGeom prst="rect">
            <a:avLst/>
          </a:prstGeom>
          <a:noFill/>
          <a:ln w="9525">
            <a:noFill/>
            <a:miter lim="800000"/>
            <a:headEnd/>
            <a:tailEnd/>
          </a:ln>
          <a:effectLst/>
        </p:spPr>
        <p:txBody>
          <a:bodyPr anchor="b"/>
          <a:lstStyle/>
          <a:p>
            <a:r>
              <a:rPr lang="es-ES" sz="2600">
                <a:effectLst>
                  <a:outerShdw blurRad="38100" dist="38100" dir="2700000" algn="tl">
                    <a:srgbClr val="000000"/>
                  </a:outerShdw>
                </a:effectLst>
                <a:latin typeface="Times New Roman" pitchFamily="18" charset="0"/>
              </a:rPr>
              <a:t>2.3.- Un Nuevo Enfoque De Los Instrumentos De Defensa Comercial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07C82ACF-4A49-4BD4-978E-4FD91CCB62E0}" type="slidenum">
              <a:rPr lang="es-ES"/>
              <a:pPr/>
              <a:t>12</a:t>
            </a:fld>
            <a:endParaRPr lang="es-ES"/>
          </a:p>
        </p:txBody>
      </p:sp>
      <p:pic>
        <p:nvPicPr>
          <p:cNvPr id="45059"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45060"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45061" name="Rectangle 5"/>
          <p:cNvSpPr>
            <a:spLocks noChangeArrowheads="1"/>
          </p:cNvSpPr>
          <p:nvPr/>
        </p:nvSpPr>
        <p:spPr bwMode="auto">
          <a:xfrm>
            <a:off x="971550" y="2349500"/>
            <a:ext cx="7632700" cy="2232025"/>
          </a:xfrm>
          <a:prstGeom prst="rect">
            <a:avLst/>
          </a:prstGeom>
          <a:noFill/>
          <a:ln w="9525">
            <a:noFill/>
            <a:miter lim="800000"/>
            <a:headEnd/>
            <a:tailEnd/>
          </a:ln>
          <a:effectLst/>
        </p:spPr>
        <p:txBody>
          <a:bodyPr anchor="b"/>
          <a:lstStyle/>
          <a:p>
            <a:pPr algn="just">
              <a:buFont typeface="Times New Roman" pitchFamily="18" charset="0"/>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    </a:t>
            </a:r>
            <a:r>
              <a:rPr lang="es-ES" sz="2500" u="none">
                <a:effectLst/>
                <a:latin typeface="Times New Roman" pitchFamily="18" charset="0"/>
              </a:rPr>
              <a:t>Es posible que, en estas áreas, las negociaciones se den ya por cerradas con el Acuerdo de Diálogo Político y Cooperación firmado en 2003 y que aún no ha entrado en vigor</a:t>
            </a:r>
          </a:p>
        </p:txBody>
      </p:sp>
      <p:sp>
        <p:nvSpPr>
          <p:cNvPr id="45062" name="Rectangle 6"/>
          <p:cNvSpPr>
            <a:spLocks noChangeArrowheads="1"/>
          </p:cNvSpPr>
          <p:nvPr/>
        </p:nvSpPr>
        <p:spPr bwMode="auto">
          <a:xfrm>
            <a:off x="900113" y="765175"/>
            <a:ext cx="7993062" cy="865188"/>
          </a:xfrm>
          <a:prstGeom prst="rect">
            <a:avLst/>
          </a:prstGeom>
          <a:noFill/>
          <a:ln w="9525">
            <a:noFill/>
            <a:miter lim="800000"/>
            <a:headEnd/>
            <a:tailEnd/>
          </a:ln>
          <a:effectLst/>
        </p:spPr>
        <p:txBody>
          <a:bodyPr anchor="b"/>
          <a:lstStyle/>
          <a:p>
            <a:r>
              <a:rPr lang="es-ES" sz="2600">
                <a:effectLst>
                  <a:outerShdw blurRad="38100" dist="38100" dir="2700000" algn="tl">
                    <a:srgbClr val="000000"/>
                  </a:outerShdw>
                </a:effectLst>
                <a:latin typeface="Times New Roman" pitchFamily="18" charset="0"/>
              </a:rPr>
              <a:t>2.4.- Pero No Hay Evolución Previsible En Las Áreas Del Diálogo Político Y La Cooperación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6F970BE9-29E4-45F6-8DBA-D87EE50B52C0}" type="slidenum">
              <a:rPr lang="es-ES"/>
              <a:pPr/>
              <a:t>13</a:t>
            </a:fld>
            <a:endParaRPr lang="es-ES"/>
          </a:p>
        </p:txBody>
      </p:sp>
      <p:sp>
        <p:nvSpPr>
          <p:cNvPr id="47106" name="Rectangle 2"/>
          <p:cNvSpPr>
            <a:spLocks noGrp="1" noChangeArrowheads="1"/>
          </p:cNvSpPr>
          <p:nvPr>
            <p:ph type="ctrTitle"/>
          </p:nvPr>
        </p:nvSpPr>
        <p:spPr>
          <a:xfrm>
            <a:off x="1116013" y="1844675"/>
            <a:ext cx="7632700" cy="3744913"/>
          </a:xfrm>
        </p:spPr>
        <p:txBody>
          <a:bodyPr/>
          <a:lstStyle/>
          <a:p>
            <a:pPr algn="ctr"/>
            <a:r>
              <a:rPr lang="es-ES" sz="3800" u="sng">
                <a:effectLst/>
                <a:latin typeface="Engravers MT" pitchFamily="18" charset="0"/>
              </a:rPr>
              <a:t>III.- UNA NEGOCIACION “BIREGIONAL”: </a:t>
            </a:r>
            <a:br>
              <a:rPr lang="es-ES" sz="3800" u="sng">
                <a:effectLst/>
                <a:latin typeface="Engravers MT" pitchFamily="18" charset="0"/>
              </a:rPr>
            </a:br>
            <a:r>
              <a:rPr lang="es-ES" sz="3800" u="sng">
                <a:effectLst/>
                <a:latin typeface="Engravers MT" pitchFamily="18" charset="0"/>
              </a:rPr>
              <a:t/>
            </a:r>
            <a:br>
              <a:rPr lang="es-ES" sz="3800" u="sng">
                <a:effectLst/>
                <a:latin typeface="Engravers MT" pitchFamily="18" charset="0"/>
              </a:rPr>
            </a:br>
            <a:r>
              <a:rPr lang="es-ES" sz="3800">
                <a:effectLst/>
                <a:latin typeface="Engravers MT" pitchFamily="18" charset="0"/>
              </a:rPr>
              <a:t>ALGO MUCHO MÁS COMPLEJO Y DIFÍCIL DE LO QUE PARECE</a:t>
            </a:r>
            <a:endParaRPr lang="es-ES"/>
          </a:p>
        </p:txBody>
      </p:sp>
      <p:pic>
        <p:nvPicPr>
          <p:cNvPr id="47107"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47108"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95CD9B0B-C810-49ED-B218-E93DACFF4872}" type="slidenum">
              <a:rPr lang="es-ES"/>
              <a:pPr/>
              <a:t>14</a:t>
            </a:fld>
            <a:endParaRPr lang="es-ES"/>
          </a:p>
        </p:txBody>
      </p:sp>
      <p:sp>
        <p:nvSpPr>
          <p:cNvPr id="51202" name="Rectangle 2"/>
          <p:cNvSpPr>
            <a:spLocks noGrp="1" noChangeArrowheads="1"/>
          </p:cNvSpPr>
          <p:nvPr>
            <p:ph type="ctrTitle"/>
          </p:nvPr>
        </p:nvSpPr>
        <p:spPr>
          <a:xfrm>
            <a:off x="900113" y="692150"/>
            <a:ext cx="7993062" cy="1152525"/>
          </a:xfrm>
        </p:spPr>
        <p:txBody>
          <a:bodyPr/>
          <a:lstStyle/>
          <a:p>
            <a:r>
              <a:rPr lang="es-ES" sz="2800" u="sng">
                <a:latin typeface="Times New Roman" pitchFamily="18" charset="0"/>
              </a:rPr>
              <a:t>3.1.- ¿Qué Es En Realidad Un Acuerdo Comercial “UE – CAN”</a:t>
            </a:r>
            <a:r>
              <a:rPr lang="es-ES" sz="2800">
                <a:latin typeface="Times New Roman" pitchFamily="18" charset="0"/>
              </a:rPr>
              <a:t> </a:t>
            </a:r>
          </a:p>
        </p:txBody>
      </p:sp>
      <p:pic>
        <p:nvPicPr>
          <p:cNvPr id="51203"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51204"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51205" name="Rectangle 5"/>
          <p:cNvSpPr>
            <a:spLocks noChangeArrowheads="1"/>
          </p:cNvSpPr>
          <p:nvPr/>
        </p:nvSpPr>
        <p:spPr bwMode="auto">
          <a:xfrm>
            <a:off x="971550" y="1989138"/>
            <a:ext cx="7632700" cy="4535487"/>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Por el lado europeo es un acuerdo comercial con la Comunidad Europea y sus Estados Miembros. Pero los Estados Miembros quieren excluir del campo de aplicación del acuerdo muchos de sus ámbitos de competencia en temas no directamente comerciales pero relacionados con el comercio (inversiones, por ejemplo) </a:t>
            </a:r>
            <a:br>
              <a:rPr lang="es-ES" sz="2400" u="none">
                <a:effectLst>
                  <a:outerShdw blurRad="38100" dist="38100" dir="2700000" algn="tl">
                    <a:srgbClr val="000000"/>
                  </a:outerShdw>
                </a:effectLst>
                <a:latin typeface="Times New Roman" pitchFamily="18" charset="0"/>
              </a:rPr>
            </a:br>
            <a:r>
              <a:rPr lang="es-ES" sz="2400" u="none">
                <a:effectLst>
                  <a:outerShdw blurRad="38100" dist="38100" dir="2700000" algn="tl">
                    <a:srgbClr val="000000"/>
                  </a:outerShdw>
                </a:effectLst>
                <a:latin typeface="Times New Roman" pitchFamily="18" charset="0"/>
              </a:rPr>
              <a:t/>
            </a:r>
            <a:br>
              <a:rPr lang="es-ES" sz="24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Por el lado de la CAN, será también un acuerdo con la CAN y sus Estados Miembros, pero ¿se tiene claro lo que esto significa?</a:t>
            </a:r>
            <a:br>
              <a:rPr lang="es-ES" sz="2400" u="none">
                <a:effectLst>
                  <a:outerShdw blurRad="38100" dist="38100" dir="2700000" algn="tl">
                    <a:srgbClr val="000000"/>
                  </a:outerShdw>
                </a:effectLst>
                <a:latin typeface="Times New Roman" pitchFamily="18" charset="0"/>
              </a:rPr>
            </a:br>
            <a:endParaRPr lang="es-ES" sz="2400" u="none">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A05FD278-46EC-434D-A322-A79D5732DACF}" type="slidenum">
              <a:rPr lang="es-ES"/>
              <a:pPr/>
              <a:t>15</a:t>
            </a:fld>
            <a:endParaRPr lang="es-ES"/>
          </a:p>
        </p:txBody>
      </p:sp>
      <p:sp>
        <p:nvSpPr>
          <p:cNvPr id="53250" name="Rectangle 2"/>
          <p:cNvSpPr>
            <a:spLocks noGrp="1" noChangeArrowheads="1"/>
          </p:cNvSpPr>
          <p:nvPr>
            <p:ph type="ctrTitle"/>
          </p:nvPr>
        </p:nvSpPr>
        <p:spPr>
          <a:xfrm>
            <a:off x="900113" y="692150"/>
            <a:ext cx="7993062" cy="1152525"/>
          </a:xfrm>
        </p:spPr>
        <p:txBody>
          <a:bodyPr/>
          <a:lstStyle/>
          <a:p>
            <a:r>
              <a:rPr lang="es-ES" sz="2800" u="sng">
                <a:latin typeface="Times New Roman" pitchFamily="18" charset="0"/>
              </a:rPr>
              <a:t>3.2.- Un Acuerdo “UE – CAN” No Es Un Haz De Acuerdos Con Los Distintos Estados De La CAN</a:t>
            </a:r>
          </a:p>
        </p:txBody>
      </p:sp>
      <p:pic>
        <p:nvPicPr>
          <p:cNvPr id="53251"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53252"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53253" name="Rectangle 5"/>
          <p:cNvSpPr>
            <a:spLocks noChangeArrowheads="1"/>
          </p:cNvSpPr>
          <p:nvPr/>
        </p:nvSpPr>
        <p:spPr bwMode="auto">
          <a:xfrm>
            <a:off x="971550" y="2060575"/>
            <a:ext cx="7632700" cy="4032250"/>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El acuerdo implicará también la asunción de obligaciones </a:t>
            </a:r>
            <a:r>
              <a:rPr lang="es-ES" sz="2500">
                <a:effectLst>
                  <a:outerShdw blurRad="38100" dist="38100" dir="2700000" algn="tl">
                    <a:srgbClr val="000000"/>
                  </a:outerShdw>
                </a:effectLst>
                <a:latin typeface="Times New Roman" pitchFamily="18" charset="0"/>
              </a:rPr>
              <a:t>entre los Estados de la CAN</a:t>
            </a:r>
            <a:r>
              <a:rPr lang="es-ES" sz="2500" u="none">
                <a:effectLst>
                  <a:outerShdw blurRad="38100" dist="38100" dir="2700000" algn="tl">
                    <a:srgbClr val="000000"/>
                  </a:outerShdw>
                </a:effectLst>
                <a:latin typeface="Times New Roman" pitchFamily="18" charset="0"/>
              </a:rPr>
              <a:t>: y muy en primer lugar para garantizar que, al menos para las exportaciones de la CE, la CAN funciona como una Unión Aduanera con libre circulación de dichas exportaciones entre Estados Miembros. Explicación del precedente de las negociaciones UE – MERCOSUR</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¿Están dispuestos los Estados de la CAN a asumir estas obligaciones?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29D24A92-5A5C-4135-9250-1DE0A4A7C906}" type="slidenum">
              <a:rPr lang="es-ES"/>
              <a:pPr/>
              <a:t>16</a:t>
            </a:fld>
            <a:endParaRPr lang="es-ES"/>
          </a:p>
        </p:txBody>
      </p:sp>
      <p:sp>
        <p:nvSpPr>
          <p:cNvPr id="55298" name="Rectangle 2"/>
          <p:cNvSpPr>
            <a:spLocks noGrp="1" noChangeArrowheads="1"/>
          </p:cNvSpPr>
          <p:nvPr>
            <p:ph type="ctrTitle"/>
          </p:nvPr>
        </p:nvSpPr>
        <p:spPr>
          <a:xfrm>
            <a:off x="900113" y="692150"/>
            <a:ext cx="7993062" cy="1152525"/>
          </a:xfrm>
        </p:spPr>
        <p:txBody>
          <a:bodyPr/>
          <a:lstStyle/>
          <a:p>
            <a:r>
              <a:rPr lang="es-ES" sz="2800" u="sng">
                <a:latin typeface="Times New Roman" pitchFamily="18" charset="0"/>
              </a:rPr>
              <a:t>3.3.- El Mecanismo De Solución De Controversias Establecido Por El Acuerdo</a:t>
            </a:r>
          </a:p>
        </p:txBody>
      </p:sp>
      <p:pic>
        <p:nvPicPr>
          <p:cNvPr id="55299"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55300"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55302" name="Rectangle 6"/>
          <p:cNvSpPr>
            <a:spLocks noChangeArrowheads="1"/>
          </p:cNvSpPr>
          <p:nvPr/>
        </p:nvSpPr>
        <p:spPr bwMode="auto">
          <a:xfrm>
            <a:off x="971550" y="2060575"/>
            <a:ext cx="7632700" cy="4032250"/>
          </a:xfrm>
          <a:prstGeom prst="rect">
            <a:avLst/>
          </a:prstGeom>
          <a:noFill/>
          <a:ln w="9525">
            <a:noFill/>
            <a:miter lim="800000"/>
            <a:headEnd/>
            <a:tailEnd/>
          </a:ln>
          <a:effectLst/>
        </p:spPr>
        <p:txBody>
          <a:bodyPr anchor="b"/>
          <a:lstStyle/>
          <a:p>
            <a:pPr algn="just">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La Comunidad Europea y sus Estados Miembros tienen una amplia experiencia de participación conjunta en mecanismos de solución de controversias (tanto en el marco de la OMC como en marcos bilaterales)</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¿Serán capaces la CAN y sus Estados Miembros de participar conjuntamente en el mecanismo de solución de controversias que instituirá el acuerdo?</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9C2D4698-1B1C-4BA3-9A53-94A50B57D771}" type="slidenum">
              <a:rPr lang="es-ES"/>
              <a:pPr/>
              <a:t>17</a:t>
            </a:fld>
            <a:endParaRPr lang="es-ES"/>
          </a:p>
        </p:txBody>
      </p:sp>
      <p:sp>
        <p:nvSpPr>
          <p:cNvPr id="57346" name="Rectangle 2"/>
          <p:cNvSpPr>
            <a:spLocks noGrp="1" noChangeArrowheads="1"/>
          </p:cNvSpPr>
          <p:nvPr>
            <p:ph type="ctrTitle"/>
          </p:nvPr>
        </p:nvSpPr>
        <p:spPr>
          <a:xfrm>
            <a:off x="900113" y="692150"/>
            <a:ext cx="7993062" cy="1152525"/>
          </a:xfrm>
        </p:spPr>
        <p:txBody>
          <a:bodyPr/>
          <a:lstStyle/>
          <a:p>
            <a:r>
              <a:rPr lang="es-ES" sz="2600" u="sng">
                <a:latin typeface="Times New Roman" pitchFamily="18" charset="0"/>
              </a:rPr>
              <a:t>3.4.- El Capítulo De Cooperación Del Acuerdo Biregional Y Los Programas De Cooperación De La Comunidad Europea Con Cada Estado De La CAN</a:t>
            </a:r>
            <a:r>
              <a:rPr lang="es-ES" sz="2800">
                <a:latin typeface="Times New Roman" pitchFamily="18" charset="0"/>
              </a:rPr>
              <a:t> </a:t>
            </a:r>
          </a:p>
        </p:txBody>
      </p:sp>
      <p:pic>
        <p:nvPicPr>
          <p:cNvPr id="57347"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57348"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57349" name="Rectangle 5"/>
          <p:cNvSpPr>
            <a:spLocks noChangeArrowheads="1"/>
          </p:cNvSpPr>
          <p:nvPr/>
        </p:nvSpPr>
        <p:spPr bwMode="auto">
          <a:xfrm>
            <a:off x="971550" y="2060575"/>
            <a:ext cx="7632700" cy="4392613"/>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¿Se quieren ligar estrechamente ambas cuestiones?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Si la respuesta es negativa, como es previsible,</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t>
            </a:r>
            <a:r>
              <a:rPr lang="es-ES" sz="2300" u="none">
                <a:effectLst>
                  <a:outerShdw blurRad="38100" dist="38100" dir="2700000" algn="tl">
                    <a:srgbClr val="000000"/>
                  </a:outerShdw>
                </a:effectLst>
                <a:latin typeface="Times New Roman" pitchFamily="18" charset="0"/>
                <a:cs typeface="Times New Roman" pitchFamily="18" charset="0"/>
              </a:rPr>
              <a:t>◊</a:t>
            </a:r>
            <a:r>
              <a:rPr lang="es-ES" sz="2300" u="none">
                <a:effectLst>
                  <a:outerShdw blurRad="38100" dist="38100" dir="2700000" algn="tl">
                    <a:srgbClr val="000000"/>
                  </a:outerShdw>
                </a:effectLst>
                <a:latin typeface="Times New Roman" pitchFamily="18" charset="0"/>
              </a:rPr>
              <a:t> ¿cómo potenciar en el marco del acuerdo las sinergias entre los programas nacionales?</a:t>
            </a:r>
            <a:br>
              <a:rPr lang="es-ES" sz="2300" u="none">
                <a:effectLst>
                  <a:outerShdw blurRad="38100" dist="38100" dir="2700000" algn="tl">
                    <a:srgbClr val="000000"/>
                  </a:outerShdw>
                </a:effectLst>
                <a:latin typeface="Times New Roman" pitchFamily="18" charset="0"/>
              </a:rPr>
            </a:br>
            <a:r>
              <a:rPr lang="es-ES" sz="2300" u="none">
                <a:effectLst>
                  <a:outerShdw blurRad="38100" dist="38100" dir="2700000" algn="tl">
                    <a:srgbClr val="000000"/>
                  </a:outerShdw>
                </a:effectLst>
                <a:latin typeface="Times New Roman" pitchFamily="18" charset="0"/>
              </a:rPr>
              <a:t/>
            </a:r>
            <a:br>
              <a:rPr lang="es-ES" sz="2300" u="none">
                <a:effectLst>
                  <a:outerShdw blurRad="38100" dist="38100" dir="2700000" algn="tl">
                    <a:srgbClr val="000000"/>
                  </a:outerShdw>
                </a:effectLst>
                <a:latin typeface="Times New Roman" pitchFamily="18" charset="0"/>
              </a:rPr>
            </a:br>
            <a:r>
              <a:rPr lang="es-ES" sz="2300" u="none">
                <a:effectLst>
                  <a:outerShdw blurRad="38100" dist="38100" dir="2700000" algn="tl">
                    <a:srgbClr val="000000"/>
                  </a:outerShdw>
                </a:effectLst>
                <a:latin typeface="Times New Roman" pitchFamily="18" charset="0"/>
              </a:rPr>
              <a:t>          </a:t>
            </a:r>
            <a:r>
              <a:rPr lang="es-ES" sz="2300" u="none">
                <a:effectLst>
                  <a:outerShdw blurRad="38100" dist="38100" dir="2700000" algn="tl">
                    <a:srgbClr val="000000"/>
                  </a:outerShdw>
                </a:effectLst>
                <a:latin typeface="Times New Roman" pitchFamily="18" charset="0"/>
                <a:cs typeface="Times New Roman" pitchFamily="18" charset="0"/>
              </a:rPr>
              <a:t>◊</a:t>
            </a:r>
            <a:r>
              <a:rPr lang="es-ES" sz="2300" u="none">
                <a:effectLst>
                  <a:outerShdw blurRad="38100" dist="38100" dir="2700000" algn="tl">
                    <a:srgbClr val="000000"/>
                  </a:outerShdw>
                </a:effectLst>
                <a:latin typeface="Times New Roman" pitchFamily="18" charset="0"/>
              </a:rPr>
              <a:t> ¿cómo mejorar, en el marco del acuerdo, la calidad del programa  regional de cooperación de la Comunidad Europea?</a:t>
            </a:r>
            <a:r>
              <a:rPr lang="es-ES" sz="2500" u="none">
                <a:effectLst>
                  <a:outerShdw blurRad="38100" dist="38100" dir="2700000" algn="tl">
                    <a:srgbClr val="000000"/>
                  </a:outerShdw>
                </a:effectLst>
                <a:latin typeface="Times New Roman"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9503F5C2-6970-4F50-B7B4-959266EFB6CF}" type="slidenum">
              <a:rPr lang="es-ES"/>
              <a:pPr/>
              <a:t>18</a:t>
            </a:fld>
            <a:endParaRPr lang="es-ES"/>
          </a:p>
        </p:txBody>
      </p:sp>
      <p:sp>
        <p:nvSpPr>
          <p:cNvPr id="59394" name="Rectangle 2"/>
          <p:cNvSpPr>
            <a:spLocks noGrp="1" noChangeArrowheads="1"/>
          </p:cNvSpPr>
          <p:nvPr>
            <p:ph type="ctrTitle"/>
          </p:nvPr>
        </p:nvSpPr>
        <p:spPr>
          <a:xfrm>
            <a:off x="1116013" y="2133600"/>
            <a:ext cx="7632700" cy="3384550"/>
          </a:xfrm>
        </p:spPr>
        <p:txBody>
          <a:bodyPr/>
          <a:lstStyle/>
          <a:p>
            <a:pPr algn="ctr"/>
            <a:r>
              <a:rPr lang="es-ES" sz="3800" u="sng">
                <a:effectLst/>
                <a:latin typeface="Engravers MT" pitchFamily="18" charset="0"/>
              </a:rPr>
              <a:t>IV.- ¿CÓMO ENCARAR LA NEGOCIACIÓN PARA QUE EL ACUERDO TENGA EL MAYOR Y MEJOR CONTENIDO?</a:t>
            </a:r>
            <a:r>
              <a:rPr lang="es-ES" sz="3600" u="sng">
                <a:effectLst/>
                <a:latin typeface="Engravers MT" pitchFamily="18" charset="0"/>
              </a:rPr>
              <a:t/>
            </a:r>
            <a:br>
              <a:rPr lang="es-ES" sz="3600" u="sng">
                <a:effectLst/>
                <a:latin typeface="Engravers MT" pitchFamily="18" charset="0"/>
              </a:rPr>
            </a:br>
            <a:endParaRPr lang="es-ES" sz="3600">
              <a:effectLst/>
              <a:latin typeface="Engravers MT" pitchFamily="18" charset="0"/>
            </a:endParaRPr>
          </a:p>
        </p:txBody>
      </p:sp>
      <p:pic>
        <p:nvPicPr>
          <p:cNvPr id="59395"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59396"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50D128B6-DC08-4972-BA60-2859E77F32CC}" type="slidenum">
              <a:rPr lang="es-ES"/>
              <a:pPr/>
              <a:t>19</a:t>
            </a:fld>
            <a:endParaRPr lang="es-ES"/>
          </a:p>
        </p:txBody>
      </p:sp>
      <p:sp>
        <p:nvSpPr>
          <p:cNvPr id="61442" name="Rectangle 2"/>
          <p:cNvSpPr>
            <a:spLocks noGrp="1" noChangeArrowheads="1"/>
          </p:cNvSpPr>
          <p:nvPr>
            <p:ph type="ctrTitle"/>
          </p:nvPr>
        </p:nvSpPr>
        <p:spPr>
          <a:xfrm>
            <a:off x="900113" y="692150"/>
            <a:ext cx="7993062" cy="865188"/>
          </a:xfrm>
        </p:spPr>
        <p:txBody>
          <a:bodyPr/>
          <a:lstStyle/>
          <a:p>
            <a:r>
              <a:rPr lang="es-ES" sz="2800" u="sng">
                <a:latin typeface="Times New Roman" pitchFamily="18" charset="0"/>
              </a:rPr>
              <a:t>4.1.- ¿Qué Visión Tiene La UE De Los Países Andinos Y De La Negociación Con La CAN?</a:t>
            </a:r>
            <a:endParaRPr lang="es-ES" sz="4000"/>
          </a:p>
        </p:txBody>
      </p:sp>
      <p:pic>
        <p:nvPicPr>
          <p:cNvPr id="61443"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61444"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61445" name="Rectangle 5"/>
          <p:cNvSpPr>
            <a:spLocks noChangeArrowheads="1"/>
          </p:cNvSpPr>
          <p:nvPr/>
        </p:nvSpPr>
        <p:spPr bwMode="auto">
          <a:xfrm>
            <a:off x="900113" y="1989138"/>
            <a:ext cx="7993062" cy="417671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No es una zona prioritaria desde el punto de vista económico, ni para la mayoría de los gobiernos ni para la Comisión Europea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La posición de España e Italia está muy condicionada por el fenómeno migratorio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Unas negociaciones engendradas “by default” en el proceso de las cumbres UE – AL y Caribe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6F92363D-6078-454E-90A7-846608C5CD12}" type="slidenum">
              <a:rPr lang="es-ES"/>
              <a:pPr/>
              <a:t>2</a:t>
            </a:fld>
            <a:endParaRPr lang="es-ES"/>
          </a:p>
        </p:txBody>
      </p:sp>
      <p:sp>
        <p:nvSpPr>
          <p:cNvPr id="22530" name="Rectangle 2"/>
          <p:cNvSpPr>
            <a:spLocks noGrp="1" noChangeArrowheads="1"/>
          </p:cNvSpPr>
          <p:nvPr>
            <p:ph type="ctrTitle"/>
          </p:nvPr>
        </p:nvSpPr>
        <p:spPr>
          <a:xfrm>
            <a:off x="900113" y="333375"/>
            <a:ext cx="7920037" cy="6264275"/>
          </a:xfrm>
        </p:spPr>
        <p:txBody>
          <a:bodyPr/>
          <a:lstStyle/>
          <a:p>
            <a:pPr algn="ctr"/>
            <a:r>
              <a:rPr lang="es-ES" sz="3000">
                <a:solidFill>
                  <a:srgbClr val="FF9933"/>
                </a:solidFill>
                <a:latin typeface="Copperplate Gothic Bold" pitchFamily="34" charset="0"/>
              </a:rPr>
              <a:t>PANORAMA GENERAL DE LOS OBJETIVOS DE LAS POLÍTICAS DE LA UNIÓN EUROPEA EN NEGOCIACIONES COMERCIALES INTERNACIONALES. DIFERENTES EXPERIENCIAS</a:t>
            </a:r>
            <a:r>
              <a:rPr lang="es-ES" sz="3000">
                <a:latin typeface="Book Antiqua" pitchFamily="18" charset="0"/>
              </a:rPr>
              <a:t/>
            </a:r>
            <a:br>
              <a:rPr lang="es-ES" sz="3000">
                <a:latin typeface="Book Antiqua" pitchFamily="18" charset="0"/>
              </a:rPr>
            </a:br>
            <a:r>
              <a:rPr lang="es-ES" sz="3000">
                <a:latin typeface="Book Antiqua" pitchFamily="18" charset="0"/>
              </a:rPr>
              <a:t/>
            </a:r>
            <a:br>
              <a:rPr lang="es-ES" sz="3000">
                <a:latin typeface="Book Antiqua" pitchFamily="18" charset="0"/>
              </a:rPr>
            </a:br>
            <a:r>
              <a:rPr lang="es-ES" sz="1800" b="0">
                <a:latin typeface="Book Antiqua" pitchFamily="18" charset="0"/>
              </a:rPr>
              <a:t/>
            </a:r>
            <a:br>
              <a:rPr lang="es-ES" sz="1800" b="0">
                <a:latin typeface="Book Antiqua" pitchFamily="18" charset="0"/>
              </a:rPr>
            </a:br>
            <a:r>
              <a:rPr lang="en-US" sz="3200">
                <a:latin typeface="Perpetua" pitchFamily="18" charset="0"/>
              </a:rPr>
              <a:t>Ramon Torrent Macau</a:t>
            </a:r>
            <a:r>
              <a:rPr lang="en-US" sz="2000">
                <a:latin typeface="Perpetua" pitchFamily="18" charset="0"/>
              </a:rPr>
              <a:t/>
            </a:r>
            <a:br>
              <a:rPr lang="en-US" sz="2000">
                <a:latin typeface="Perpetua" pitchFamily="18" charset="0"/>
              </a:rPr>
            </a:br>
            <a:r>
              <a:rPr lang="es-ES" sz="2000" b="0">
                <a:latin typeface="Book Antiqua" pitchFamily="18" charset="0"/>
              </a:rPr>
              <a:t/>
            </a:r>
            <a:br>
              <a:rPr lang="es-ES" sz="2000" b="0">
                <a:latin typeface="Book Antiqua" pitchFamily="18" charset="0"/>
              </a:rPr>
            </a:br>
            <a:r>
              <a:rPr lang="es-ES" sz="1800">
                <a:latin typeface="Bookman Old Style" pitchFamily="18" charset="0"/>
              </a:rPr>
              <a:t>Universidad de Barcelona. </a:t>
            </a:r>
            <a:br>
              <a:rPr lang="es-ES" sz="1800">
                <a:latin typeface="Bookman Old Style" pitchFamily="18" charset="0"/>
              </a:rPr>
            </a:br>
            <a:r>
              <a:rPr lang="es-ES" sz="1800">
                <a:latin typeface="Bookman Old Style" pitchFamily="18" charset="0"/>
              </a:rPr>
              <a:t>Coordinador de la Cátedra Internacional OMC/Integración Regional y del Observatorio de las Relaciones UE – AL (OBREAL). </a:t>
            </a:r>
            <a:br>
              <a:rPr lang="es-ES" sz="1800">
                <a:latin typeface="Bookman Old Style" pitchFamily="18" charset="0"/>
              </a:rPr>
            </a:br>
            <a:r>
              <a:rPr lang="es-ES" sz="1800">
                <a:latin typeface="Bookman Old Style" pitchFamily="18" charset="0"/>
              </a:rPr>
              <a:t>Exdirector de relaciones internacionales </a:t>
            </a:r>
            <a:br>
              <a:rPr lang="es-ES" sz="1800">
                <a:latin typeface="Bookman Old Style" pitchFamily="18" charset="0"/>
              </a:rPr>
            </a:br>
            <a:r>
              <a:rPr lang="es-ES" sz="1800">
                <a:latin typeface="Bookman Old Style" pitchFamily="18" charset="0"/>
              </a:rPr>
              <a:t>en el Servicio jurídico del Consejo de la Unión Europea</a:t>
            </a:r>
            <a:br>
              <a:rPr lang="es-ES" sz="1800">
                <a:latin typeface="Bookman Old Style" pitchFamily="18" charset="0"/>
              </a:rPr>
            </a:br>
            <a:endParaRPr lang="es-ES" sz="2100" b="0">
              <a:latin typeface="Book Antiqua" pitchFamily="18" charset="0"/>
            </a:endParaRPr>
          </a:p>
        </p:txBody>
      </p:sp>
      <p:pic>
        <p:nvPicPr>
          <p:cNvPr id="22531" name="Picture 3" descr="cast"/>
          <p:cNvPicPr>
            <a:picLocks noChangeAspect="1" noChangeArrowheads="1"/>
          </p:cNvPicPr>
          <p:nvPr/>
        </p:nvPicPr>
        <p:blipFill>
          <a:blip r:embed="rId3" cstate="print"/>
          <a:srcRect/>
          <a:stretch>
            <a:fillRect/>
          </a:stretch>
        </p:blipFill>
        <p:spPr bwMode="auto">
          <a:xfrm>
            <a:off x="34925" y="6308725"/>
            <a:ext cx="1871663" cy="498475"/>
          </a:xfrm>
          <a:prstGeom prst="rect">
            <a:avLst/>
          </a:prstGeom>
          <a:solidFill>
            <a:schemeClr val="hlink"/>
          </a:solidFill>
          <a:ln w="9525">
            <a:solidFill>
              <a:schemeClr val="hlink"/>
            </a:solidFill>
            <a:miter lim="800000"/>
            <a:headEnd/>
            <a:tailEnd/>
          </a:ln>
        </p:spPr>
      </p:pic>
      <p:pic>
        <p:nvPicPr>
          <p:cNvPr id="22532" name="Picture 4" descr="càtedraOMCalta"/>
          <p:cNvPicPr>
            <a:picLocks noChangeAspect="1" noChangeArrowheads="1"/>
          </p:cNvPicPr>
          <p:nvPr/>
        </p:nvPicPr>
        <p:blipFill>
          <a:blip r:embed="rId4" cstate="print"/>
          <a:srcRect/>
          <a:stretch>
            <a:fillRect/>
          </a:stretch>
        </p:blipFill>
        <p:spPr bwMode="auto">
          <a:xfrm>
            <a:off x="8172450" y="6237288"/>
            <a:ext cx="8636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FDDFFF61-7A98-4AC1-84F3-60E063C33E0C}" type="slidenum">
              <a:rPr lang="es-ES"/>
              <a:pPr/>
              <a:t>20</a:t>
            </a:fld>
            <a:endParaRPr lang="es-ES"/>
          </a:p>
        </p:txBody>
      </p:sp>
      <p:sp>
        <p:nvSpPr>
          <p:cNvPr id="63490" name="Rectangle 2"/>
          <p:cNvSpPr>
            <a:spLocks noGrp="1" noChangeArrowheads="1"/>
          </p:cNvSpPr>
          <p:nvPr>
            <p:ph type="ctrTitle"/>
          </p:nvPr>
        </p:nvSpPr>
        <p:spPr>
          <a:xfrm>
            <a:off x="900113" y="692150"/>
            <a:ext cx="7993062" cy="865188"/>
          </a:xfrm>
        </p:spPr>
        <p:txBody>
          <a:bodyPr/>
          <a:lstStyle/>
          <a:p>
            <a:r>
              <a:rPr lang="es-ES" sz="2800" u="sng">
                <a:latin typeface="Times New Roman" pitchFamily="18" charset="0"/>
              </a:rPr>
              <a:t>4.2.- Ser Consciente De Las Dificultades</a:t>
            </a:r>
            <a:r>
              <a:rPr lang="es-ES" sz="4000"/>
              <a:t> </a:t>
            </a:r>
          </a:p>
        </p:txBody>
      </p:sp>
      <p:pic>
        <p:nvPicPr>
          <p:cNvPr id="63491"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63492"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63493" name="Rectangle 5"/>
          <p:cNvSpPr>
            <a:spLocks noChangeArrowheads="1"/>
          </p:cNvSpPr>
          <p:nvPr/>
        </p:nvSpPr>
        <p:spPr bwMode="auto">
          <a:xfrm>
            <a:off x="900113" y="1989138"/>
            <a:ext cx="7993062" cy="417671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no sólo de las políticas y económico-comerciales sino también de las institucionales, sobre todo de las internas a la CAN (que pueden acabar siendo esenciales)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  </a:t>
            </a:r>
            <a:r>
              <a:rPr lang="es-ES" sz="2500" u="none">
                <a:effectLst>
                  <a:outerShdw blurRad="38100" dist="38100" dir="2700000" algn="tl">
                    <a:srgbClr val="000000"/>
                  </a:outerShdw>
                </a:effectLst>
                <a:latin typeface="Times New Roman" pitchFamily="18" charset="0"/>
              </a:rPr>
              <a:t>la experiencia de las negociaciones UE – MERCOSUR: las negociaciones fueron una pérdida de tiempo mientras, por los dos lados, se pretendía tratar con un “MERCOSUR virtual” y no  con el “MERCOSUR real”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7F167930-60F5-45A8-8EC7-5D3828E4C8B2}" type="slidenum">
              <a:rPr lang="es-ES"/>
              <a:pPr/>
              <a:t>21</a:t>
            </a:fld>
            <a:endParaRPr lang="es-ES"/>
          </a:p>
        </p:txBody>
      </p:sp>
      <p:sp>
        <p:nvSpPr>
          <p:cNvPr id="67586" name="Rectangle 2"/>
          <p:cNvSpPr>
            <a:spLocks noGrp="1" noChangeArrowheads="1"/>
          </p:cNvSpPr>
          <p:nvPr>
            <p:ph type="ctrTitle"/>
          </p:nvPr>
        </p:nvSpPr>
        <p:spPr>
          <a:xfrm>
            <a:off x="900113" y="404813"/>
            <a:ext cx="7993062" cy="1511300"/>
          </a:xfrm>
        </p:spPr>
        <p:txBody>
          <a:bodyPr/>
          <a:lstStyle/>
          <a:p>
            <a:r>
              <a:rPr lang="es-ES" sz="2400" u="sng">
                <a:latin typeface="Times New Roman" pitchFamily="18" charset="0"/>
              </a:rPr>
              <a:t>4.3.- Aprovechar Las Nuevas Oportunidades Ofrecidas Por La Nueva Estrategia Y Los Nuevos Enfoques Promovidos Por La Comisión Europea En El Área De La Política Comercial</a:t>
            </a:r>
            <a:endParaRPr lang="es-ES" sz="2400">
              <a:latin typeface="Times New Roman" pitchFamily="18" charset="0"/>
            </a:endParaRPr>
          </a:p>
        </p:txBody>
      </p:sp>
      <p:pic>
        <p:nvPicPr>
          <p:cNvPr id="67587"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67588"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67589" name="Rectangle 5"/>
          <p:cNvSpPr>
            <a:spLocks noChangeArrowheads="1"/>
          </p:cNvSpPr>
          <p:nvPr/>
        </p:nvSpPr>
        <p:spPr bwMode="auto">
          <a:xfrm>
            <a:off x="900113" y="1989138"/>
            <a:ext cx="7993062" cy="417671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300" u="none">
                <a:effectLst>
                  <a:outerShdw blurRad="38100" dist="38100" dir="2700000" algn="tl">
                    <a:srgbClr val="000000"/>
                  </a:outerShdw>
                </a:effectLst>
                <a:latin typeface="Times New Roman" pitchFamily="18" charset="0"/>
              </a:rPr>
              <a:t>    situar el acuerdo UE – CAN como uno de los primeros acuerdos de la “nueva etapa” abierta por la comunicación </a:t>
            </a:r>
            <a:r>
              <a:rPr lang="es-ES" sz="2300" i="1" u="none">
                <a:effectLst>
                  <a:outerShdw blurRad="38100" dist="38100" dir="2700000" algn="tl">
                    <a:srgbClr val="000000"/>
                  </a:outerShdw>
                </a:effectLst>
                <a:latin typeface="Times New Roman" pitchFamily="18" charset="0"/>
              </a:rPr>
              <a:t>“Global Europe”</a:t>
            </a:r>
            <a:r>
              <a:rPr lang="es-ES" sz="2300" u="none">
                <a:effectLst>
                  <a:outerShdw blurRad="38100" dist="38100" dir="2700000" algn="tl">
                    <a:srgbClr val="000000"/>
                  </a:outerShdw>
                </a:effectLst>
                <a:latin typeface="Times New Roman" pitchFamily="18" charset="0"/>
              </a:rPr>
              <a:t/>
            </a:r>
            <a:br>
              <a:rPr lang="es-ES" sz="2300" u="none">
                <a:effectLst>
                  <a:outerShdw blurRad="38100" dist="38100" dir="2700000" algn="tl">
                    <a:srgbClr val="000000"/>
                  </a:outerShdw>
                </a:effectLst>
                <a:latin typeface="Times New Roman" pitchFamily="18" charset="0"/>
              </a:rPr>
            </a:br>
            <a:r>
              <a:rPr lang="es-ES" sz="2300" u="none">
                <a:effectLst>
                  <a:outerShdw blurRad="38100" dist="38100" dir="2700000" algn="tl">
                    <a:srgbClr val="000000"/>
                  </a:outerShdw>
                </a:effectLst>
                <a:latin typeface="Times New Roman" pitchFamily="18" charset="0"/>
              </a:rPr>
              <a:t/>
            </a:r>
            <a:br>
              <a:rPr lang="es-ES" sz="23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300" u="none">
                <a:effectLst>
                  <a:outerShdw blurRad="38100" dist="38100" dir="2700000" algn="tl">
                    <a:srgbClr val="000000"/>
                  </a:outerShdw>
                </a:effectLst>
                <a:latin typeface="Times New Roman" pitchFamily="18" charset="0"/>
              </a:rPr>
              <a:t>    utilizarlo como “presentación” del nuevo capítulo sobre inversiones</a:t>
            </a:r>
            <a:br>
              <a:rPr lang="es-ES" sz="2300" u="none">
                <a:effectLst>
                  <a:outerShdw blurRad="38100" dist="38100" dir="2700000" algn="tl">
                    <a:srgbClr val="000000"/>
                  </a:outerShdw>
                </a:effectLst>
                <a:latin typeface="Times New Roman" pitchFamily="18" charset="0"/>
              </a:rPr>
            </a:br>
            <a:r>
              <a:rPr lang="es-ES" sz="2300" u="none">
                <a:effectLst>
                  <a:outerShdw blurRad="38100" dist="38100" dir="2700000" algn="tl">
                    <a:srgbClr val="000000"/>
                  </a:outerShdw>
                </a:effectLst>
                <a:latin typeface="Times New Roman" pitchFamily="18" charset="0"/>
              </a:rPr>
              <a:t/>
            </a:r>
            <a:br>
              <a:rPr lang="es-ES" sz="23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  </a:t>
            </a:r>
            <a:r>
              <a:rPr lang="es-ES" sz="2300" u="none">
                <a:effectLst>
                  <a:outerShdw blurRad="38100" dist="38100" dir="2700000" algn="tl">
                    <a:srgbClr val="000000"/>
                  </a:outerShdw>
                </a:effectLst>
                <a:latin typeface="Times New Roman" pitchFamily="18" charset="0"/>
              </a:rPr>
              <a:t>poner el acuerdo a favor de la nueva orientación promovida por el Comisario Mandelson en materia de defensa comercial (que objetivamente favorece a los países que exportan a la Comunidad Europea)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5FDFF0C8-FAE2-4C48-9DE2-1CE7BB580A00}" type="slidenum">
              <a:rPr lang="es-ES"/>
              <a:pPr/>
              <a:t>22</a:t>
            </a:fld>
            <a:endParaRPr lang="es-ES"/>
          </a:p>
        </p:txBody>
      </p:sp>
      <p:sp>
        <p:nvSpPr>
          <p:cNvPr id="65538" name="Rectangle 2"/>
          <p:cNvSpPr>
            <a:spLocks noGrp="1" noChangeArrowheads="1"/>
          </p:cNvSpPr>
          <p:nvPr>
            <p:ph type="ctrTitle"/>
          </p:nvPr>
        </p:nvSpPr>
        <p:spPr>
          <a:xfrm>
            <a:off x="900113" y="692150"/>
            <a:ext cx="7993062" cy="1223963"/>
          </a:xfrm>
        </p:spPr>
        <p:txBody>
          <a:bodyPr/>
          <a:lstStyle/>
          <a:p>
            <a:r>
              <a:rPr lang="es-ES" sz="2400" u="sng">
                <a:latin typeface="Times New Roman" pitchFamily="18" charset="0"/>
              </a:rPr>
              <a:t>4.4.- Conseguir Que Las Negociaciones UE – CAN Sirvan Para Superar La Sensación De Cansancio Y De </a:t>
            </a:r>
            <a:r>
              <a:rPr lang="es-ES" sz="2400" i="1" u="sng">
                <a:latin typeface="Times New Roman" pitchFamily="18" charset="0"/>
              </a:rPr>
              <a:t>“Déjà Vu”</a:t>
            </a:r>
            <a:r>
              <a:rPr lang="es-ES" sz="2400" u="sng">
                <a:latin typeface="Times New Roman" pitchFamily="18" charset="0"/>
              </a:rPr>
              <a:t> Que Provocan Las Negociaciones UE – MERCOSUR</a:t>
            </a:r>
            <a:endParaRPr lang="es-ES" sz="2400">
              <a:latin typeface="Times New Roman" pitchFamily="18" charset="0"/>
            </a:endParaRPr>
          </a:p>
        </p:txBody>
      </p:sp>
      <p:pic>
        <p:nvPicPr>
          <p:cNvPr id="65539"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65540"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65541" name="Rectangle 5"/>
          <p:cNvSpPr>
            <a:spLocks noChangeArrowheads="1"/>
          </p:cNvSpPr>
          <p:nvPr/>
        </p:nvSpPr>
        <p:spPr bwMode="auto">
          <a:xfrm>
            <a:off x="971550" y="2276475"/>
            <a:ext cx="7993063" cy="2808288"/>
          </a:xfrm>
          <a:prstGeom prst="rect">
            <a:avLst/>
          </a:prstGeom>
          <a:noFill/>
          <a:ln w="9525">
            <a:noFill/>
            <a:miter lim="800000"/>
            <a:headEnd/>
            <a:tailEnd/>
          </a:ln>
          <a:effectLst/>
        </p:spPr>
        <p:txBody>
          <a:bodyPr anchor="b"/>
          <a:lstStyle/>
          <a:p>
            <a:pPr algn="just">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la visión imperante en Bruselas (sea correcta o falsa) de que, en el fondo, son los dos principales Estados del MERCOSUR quienes no quieren que las negociaciones avancen</a:t>
            </a:r>
            <a:br>
              <a:rPr lang="es-ES" sz="2400" u="none">
                <a:effectLst>
                  <a:outerShdw blurRad="38100" dist="38100" dir="2700000" algn="tl">
                    <a:srgbClr val="000000"/>
                  </a:outerShdw>
                </a:effectLst>
                <a:latin typeface="Times New Roman" pitchFamily="18" charset="0"/>
              </a:rPr>
            </a:br>
            <a:r>
              <a:rPr lang="es-ES" sz="2400" u="none">
                <a:effectLst>
                  <a:outerShdw blurRad="38100" dist="38100" dir="2700000" algn="tl">
                    <a:srgbClr val="000000"/>
                  </a:outerShdw>
                </a:effectLst>
                <a:latin typeface="Times New Roman" pitchFamily="18" charset="0"/>
              </a:rPr>
              <a:t/>
            </a:r>
            <a:br>
              <a:rPr lang="es-ES" sz="24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la oportunidad que esto abre para la CAN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0A98969B-60B7-4058-BE20-A99CE720428D}" type="slidenum">
              <a:rPr lang="es-ES"/>
              <a:pPr/>
              <a:t>23</a:t>
            </a:fld>
            <a:endParaRPr lang="es-ES"/>
          </a:p>
        </p:txBody>
      </p:sp>
      <p:sp>
        <p:nvSpPr>
          <p:cNvPr id="69634" name="Rectangle 2"/>
          <p:cNvSpPr>
            <a:spLocks noGrp="1" noChangeArrowheads="1"/>
          </p:cNvSpPr>
          <p:nvPr>
            <p:ph type="ctrTitle"/>
          </p:nvPr>
        </p:nvSpPr>
        <p:spPr>
          <a:xfrm>
            <a:off x="900113" y="692150"/>
            <a:ext cx="7993062" cy="1223963"/>
          </a:xfrm>
        </p:spPr>
        <p:txBody>
          <a:bodyPr/>
          <a:lstStyle/>
          <a:p>
            <a:pPr algn="just"/>
            <a:r>
              <a:rPr lang="es-ES" sz="2800" u="sng">
                <a:latin typeface="Times New Roman" pitchFamily="18" charset="0"/>
              </a:rPr>
              <a:t>4.5. - Seguir Utilizando, Sobre Todo Cara A Los Estados Miembros, El Argumento Del Acuerdo UE – CAN Como </a:t>
            </a:r>
            <a:r>
              <a:rPr lang="es-ES" sz="2800" i="1" u="sng">
                <a:latin typeface="Times New Roman" pitchFamily="18" charset="0"/>
              </a:rPr>
              <a:t>“Politics By Proxy”</a:t>
            </a:r>
            <a:r>
              <a:rPr lang="es-ES" sz="2800">
                <a:latin typeface="Times New Roman" pitchFamily="18" charset="0"/>
              </a:rPr>
              <a:t> </a:t>
            </a:r>
          </a:p>
        </p:txBody>
      </p:sp>
      <p:pic>
        <p:nvPicPr>
          <p:cNvPr id="69635"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69636"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69637" name="Rectangle 5"/>
          <p:cNvSpPr>
            <a:spLocks noChangeArrowheads="1"/>
          </p:cNvSpPr>
          <p:nvPr/>
        </p:nvSpPr>
        <p:spPr bwMode="auto">
          <a:xfrm>
            <a:off x="971550" y="2060575"/>
            <a:ext cx="7993063" cy="4537075"/>
          </a:xfrm>
          <a:prstGeom prst="rect">
            <a:avLst/>
          </a:prstGeom>
          <a:noFill/>
          <a:ln w="9525">
            <a:noFill/>
            <a:miter lim="800000"/>
            <a:headEnd/>
            <a:tailEnd/>
          </a:ln>
          <a:effectLst/>
        </p:spPr>
        <p:txBody>
          <a:bodyPr anchor="b"/>
          <a:lstStyle/>
          <a:p>
            <a:pPr algn="just">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300" u="none">
                <a:effectLst>
                  <a:outerShdw blurRad="38100" dist="38100" dir="2700000" algn="tl">
                    <a:srgbClr val="000000"/>
                  </a:outerShdw>
                </a:effectLst>
                <a:latin typeface="Times New Roman" pitchFamily="18" charset="0"/>
              </a:rPr>
              <a:t>    Desgraciadamente, es muy posible que siga existiendo un “déficit de política”, tanto de la Comunidad Europea como de sus Estados Miembros, en relación con la CAN y sus Estados Miembros </a:t>
            </a:r>
            <a:br>
              <a:rPr lang="es-ES" sz="2300" u="none">
                <a:effectLst>
                  <a:outerShdw blurRad="38100" dist="38100" dir="2700000" algn="tl">
                    <a:srgbClr val="000000"/>
                  </a:outerShdw>
                </a:effectLst>
                <a:latin typeface="Times New Roman" pitchFamily="18" charset="0"/>
              </a:rPr>
            </a:br>
            <a:r>
              <a:rPr lang="es-ES" sz="2300" u="none">
                <a:effectLst>
                  <a:outerShdw blurRad="38100" dist="38100" dir="2700000" algn="tl">
                    <a:srgbClr val="000000"/>
                  </a:outerShdw>
                </a:effectLst>
                <a:latin typeface="Times New Roman" pitchFamily="18" charset="0"/>
              </a:rPr>
              <a:t/>
            </a:r>
            <a:br>
              <a:rPr lang="es-ES" sz="23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300" u="none">
                <a:effectLst>
                  <a:outerShdw blurRad="38100" dist="38100" dir="2700000" algn="tl">
                    <a:srgbClr val="000000"/>
                  </a:outerShdw>
                </a:effectLst>
                <a:latin typeface="Times New Roman" pitchFamily="18" charset="0"/>
              </a:rPr>
              <a:t>   Si esto es así, el enfoque tradicional (discutido antes en el punto 1) de las negociaciones comerciales como </a:t>
            </a:r>
            <a:r>
              <a:rPr lang="es-ES" sz="2300" i="1" u="none">
                <a:effectLst>
                  <a:outerShdw blurRad="38100" dist="38100" dir="2700000" algn="tl">
                    <a:srgbClr val="000000"/>
                  </a:outerShdw>
                </a:effectLst>
                <a:latin typeface="Times New Roman" pitchFamily="18" charset="0"/>
              </a:rPr>
              <a:t>”politics by proxy”</a:t>
            </a:r>
            <a:r>
              <a:rPr lang="es-ES" sz="2300" u="none">
                <a:effectLst>
                  <a:outerShdw blurRad="38100" dist="38100" dir="2700000" algn="tl">
                    <a:srgbClr val="000000"/>
                  </a:outerShdw>
                </a:effectLst>
                <a:latin typeface="Times New Roman" pitchFamily="18" charset="0"/>
              </a:rPr>
              <a:t> puede seguir jugando a favor de las negociaciones. Las diplomacias de los Estados de la CAN deben ser muy activas desarrollando este argumento cara a los Gobiernos de los Estados Miembros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F0B5E366-76CE-4807-A65D-0354C382C066}" type="slidenum">
              <a:rPr lang="es-ES"/>
              <a:pPr/>
              <a:t>24</a:t>
            </a:fld>
            <a:endParaRPr lang="es-ES"/>
          </a:p>
        </p:txBody>
      </p:sp>
      <p:sp>
        <p:nvSpPr>
          <p:cNvPr id="71682" name="Rectangle 2"/>
          <p:cNvSpPr>
            <a:spLocks noGrp="1" noChangeArrowheads="1"/>
          </p:cNvSpPr>
          <p:nvPr>
            <p:ph type="ctrTitle"/>
          </p:nvPr>
        </p:nvSpPr>
        <p:spPr>
          <a:xfrm>
            <a:off x="1150938" y="1989138"/>
            <a:ext cx="7813675" cy="3457575"/>
          </a:xfrm>
        </p:spPr>
        <p:txBody>
          <a:bodyPr/>
          <a:lstStyle/>
          <a:p>
            <a:r>
              <a:rPr lang="es-ES" sz="2800" u="sng">
                <a:latin typeface="Times New Roman" pitchFamily="18" charset="0"/>
              </a:rPr>
              <a:t>4.6.- El problema, en consecuencia, no es tanto el de reforzar el interés de la UE en su conjunto en la negociación (esto puede conseguirse) sino el de hacerlo sin plegarse del todo a los enfoques y contenidos propuestos por la UE y consiguiendo al menos algunos avances significativos que sean de interés de los Estados Andinos y de la CAN en su conjunto</a:t>
            </a:r>
          </a:p>
        </p:txBody>
      </p:sp>
      <p:pic>
        <p:nvPicPr>
          <p:cNvPr id="71683"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71684"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901062BD-87B1-4562-87E4-4CA5FB2E13AE}" type="slidenum">
              <a:rPr lang="es-ES"/>
              <a:pPr/>
              <a:t>25</a:t>
            </a:fld>
            <a:endParaRPr lang="es-ES"/>
          </a:p>
        </p:txBody>
      </p:sp>
      <p:sp>
        <p:nvSpPr>
          <p:cNvPr id="73730" name="Rectangle 2"/>
          <p:cNvSpPr>
            <a:spLocks noGrp="1" noChangeArrowheads="1"/>
          </p:cNvSpPr>
          <p:nvPr>
            <p:ph type="ctrTitle"/>
          </p:nvPr>
        </p:nvSpPr>
        <p:spPr>
          <a:xfrm>
            <a:off x="1116013" y="2133600"/>
            <a:ext cx="7632700" cy="3384550"/>
          </a:xfrm>
        </p:spPr>
        <p:txBody>
          <a:bodyPr/>
          <a:lstStyle/>
          <a:p>
            <a:pPr algn="ctr"/>
            <a:r>
              <a:rPr lang="es-ES" sz="3900" u="sng">
                <a:effectLst/>
                <a:latin typeface="Engravers MT" pitchFamily="18" charset="0"/>
              </a:rPr>
              <a:t>V.- ¿CÓMO CONSEGUIR  ENCARAR LA NEGOCIACIÓN DESDE ESTA PERSPECTIVA?</a:t>
            </a:r>
            <a:r>
              <a:rPr lang="es-ES" sz="4000"/>
              <a:t> </a:t>
            </a:r>
            <a:r>
              <a:rPr lang="es-ES" sz="3600" u="sng">
                <a:effectLst/>
                <a:latin typeface="Engravers MT" pitchFamily="18" charset="0"/>
              </a:rPr>
              <a:t/>
            </a:r>
            <a:br>
              <a:rPr lang="es-ES" sz="3600" u="sng">
                <a:effectLst/>
                <a:latin typeface="Engravers MT" pitchFamily="18" charset="0"/>
              </a:rPr>
            </a:br>
            <a:endParaRPr lang="es-ES" sz="3600" u="sng">
              <a:effectLst/>
              <a:latin typeface="Engravers MT" pitchFamily="18" charset="0"/>
            </a:endParaRPr>
          </a:p>
        </p:txBody>
      </p:sp>
      <p:pic>
        <p:nvPicPr>
          <p:cNvPr id="73731"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73732"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03BF8DD8-E3A5-4AC1-BC35-28271B858E43}" type="slidenum">
              <a:rPr lang="es-ES"/>
              <a:pPr/>
              <a:t>26</a:t>
            </a:fld>
            <a:endParaRPr lang="es-ES"/>
          </a:p>
        </p:txBody>
      </p:sp>
      <p:sp>
        <p:nvSpPr>
          <p:cNvPr id="77826" name="Rectangle 2"/>
          <p:cNvSpPr>
            <a:spLocks noGrp="1" noChangeArrowheads="1"/>
          </p:cNvSpPr>
          <p:nvPr>
            <p:ph type="ctrTitle"/>
          </p:nvPr>
        </p:nvSpPr>
        <p:spPr>
          <a:xfrm>
            <a:off x="900113" y="692150"/>
            <a:ext cx="7993062" cy="865188"/>
          </a:xfrm>
        </p:spPr>
        <p:txBody>
          <a:bodyPr/>
          <a:lstStyle/>
          <a:p>
            <a:r>
              <a:rPr lang="es-ES" sz="2800" u="sng">
                <a:latin typeface="Times New Roman" pitchFamily="18" charset="0"/>
              </a:rPr>
              <a:t>5.1.- La Necesidad De Aclarar Bien Los Aspectos Institucionales De La Negociación</a:t>
            </a:r>
          </a:p>
        </p:txBody>
      </p:sp>
      <p:pic>
        <p:nvPicPr>
          <p:cNvPr id="77827"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77828"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77829" name="Rectangle 5"/>
          <p:cNvSpPr>
            <a:spLocks noChangeArrowheads="1"/>
          </p:cNvSpPr>
          <p:nvPr/>
        </p:nvSpPr>
        <p:spPr bwMode="auto">
          <a:xfrm>
            <a:off x="900113" y="1989138"/>
            <a:ext cx="7993062" cy="417671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Aclarar el juego Comunidad Europea – Estados Miembros y los papeles de la Comisión Europea en tanto que negociadora y del Consejo y los Estados Miembros en la toma de las decisiones finales.</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Aclarar con precisión las “exigencias” de la UE sobre el estado del proceso de integración andino a cuyo cumplimiento la UE pueda condicionar el cierre del acuerdo.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11BE0FC8-91E4-4400-A96B-F1318EEE0A83}" type="slidenum">
              <a:rPr lang="es-ES"/>
              <a:pPr/>
              <a:t>27</a:t>
            </a:fld>
            <a:endParaRPr lang="es-ES"/>
          </a:p>
        </p:txBody>
      </p:sp>
      <p:pic>
        <p:nvPicPr>
          <p:cNvPr id="83971"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83972"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83973" name="Rectangle 5"/>
          <p:cNvSpPr>
            <a:spLocks noChangeArrowheads="1"/>
          </p:cNvSpPr>
          <p:nvPr/>
        </p:nvSpPr>
        <p:spPr bwMode="auto">
          <a:xfrm>
            <a:off x="900113" y="1989138"/>
            <a:ext cx="7993062" cy="417671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La negociación UE – CAN no es la reproducción de las negociaciones en el seno de la OMC ni de otras negociaciones bilaterales llevadas a cabo por los Estados de la CAN.</a:t>
            </a:r>
            <a:br>
              <a:rPr lang="es-ES" sz="2400" u="none">
                <a:effectLst>
                  <a:outerShdw blurRad="38100" dist="38100" dir="2700000" algn="tl">
                    <a:srgbClr val="000000"/>
                  </a:outerShdw>
                </a:effectLst>
                <a:latin typeface="Times New Roman" pitchFamily="18" charset="0"/>
              </a:rPr>
            </a:br>
            <a:r>
              <a:rPr lang="es-ES" sz="2400" u="none">
                <a:effectLst>
                  <a:outerShdw blurRad="38100" dist="38100" dir="2700000" algn="tl">
                    <a:srgbClr val="000000"/>
                  </a:outerShdw>
                </a:effectLst>
                <a:latin typeface="Times New Roman" pitchFamily="18" charset="0"/>
              </a:rPr>
              <a:t/>
            </a:r>
            <a:br>
              <a:rPr lang="es-ES" sz="24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En materia de temas tan sensibles para los Estados de la CAN  como servicios, inversiones, propiedad intelectual, las posiciones de la UE en las negociaciones con la CAN pueden generar en los Estados de ésta muchas menos resistencias que las generadas por otras negociaciones</a:t>
            </a:r>
          </a:p>
        </p:txBody>
      </p:sp>
      <p:sp>
        <p:nvSpPr>
          <p:cNvPr id="83975" name="Rectangle 7"/>
          <p:cNvSpPr>
            <a:spLocks noChangeArrowheads="1"/>
          </p:cNvSpPr>
          <p:nvPr/>
        </p:nvSpPr>
        <p:spPr bwMode="auto">
          <a:xfrm>
            <a:off x="900113" y="549275"/>
            <a:ext cx="7993062" cy="1295400"/>
          </a:xfrm>
          <a:prstGeom prst="rect">
            <a:avLst/>
          </a:prstGeom>
          <a:noFill/>
          <a:ln w="9525">
            <a:noFill/>
            <a:miter lim="800000"/>
            <a:headEnd/>
            <a:tailEnd/>
          </a:ln>
          <a:effectLst/>
        </p:spPr>
        <p:txBody>
          <a:bodyPr anchor="b"/>
          <a:lstStyle/>
          <a:p>
            <a:r>
              <a:rPr lang="es-ES">
                <a:effectLst>
                  <a:outerShdw blurRad="38100" dist="38100" dir="2700000" algn="tl">
                    <a:srgbClr val="000000"/>
                  </a:outerShdw>
                </a:effectLst>
                <a:latin typeface="Times New Roman" pitchFamily="18" charset="0"/>
              </a:rPr>
              <a:t>5.2.- La Necesidad De Sacar Los Contenidos De La Negociación De Enfoques Dogmáticos Y Apriorísticos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44D29EB3-25C8-4A05-AFA4-7865D7D4A9FB}" type="slidenum">
              <a:rPr lang="es-ES"/>
              <a:pPr/>
              <a:t>28</a:t>
            </a:fld>
            <a:endParaRPr lang="es-ES"/>
          </a:p>
        </p:txBody>
      </p:sp>
      <p:pic>
        <p:nvPicPr>
          <p:cNvPr id="79875"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79876"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79877" name="Rectangle 5"/>
          <p:cNvSpPr>
            <a:spLocks noChangeArrowheads="1"/>
          </p:cNvSpPr>
          <p:nvPr/>
        </p:nvSpPr>
        <p:spPr bwMode="auto">
          <a:xfrm>
            <a:off x="900113" y="1989138"/>
            <a:ext cx="7993062" cy="417671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 </a:t>
            </a:r>
            <a:r>
              <a:rPr lang="es-ES" sz="2400" u="none">
                <a:effectLst>
                  <a:outerShdw blurRad="38100" dist="38100" dir="2700000" algn="tl">
                    <a:srgbClr val="000000"/>
                  </a:outerShdw>
                </a:effectLst>
                <a:latin typeface="Times New Roman" pitchFamily="18" charset="0"/>
              </a:rPr>
              <a:t>   La necesidad de asociar al proceso  la sociedad civil y los sectores e intereses “pro acuerdo </a:t>
            </a:r>
            <a:br>
              <a:rPr lang="es-ES" sz="2400" u="none">
                <a:effectLst>
                  <a:outerShdw blurRad="38100" dist="38100" dir="2700000" algn="tl">
                    <a:srgbClr val="000000"/>
                  </a:outerShdw>
                </a:effectLst>
                <a:latin typeface="Times New Roman" pitchFamily="18" charset="0"/>
              </a:rPr>
            </a:br>
            <a:r>
              <a:rPr lang="es-ES" sz="2400" u="none">
                <a:effectLst>
                  <a:outerShdw blurRad="38100" dist="38100" dir="2700000" algn="tl">
                    <a:srgbClr val="000000"/>
                  </a:outerShdw>
                </a:effectLst>
                <a:latin typeface="Times New Roman" pitchFamily="18" charset="0"/>
              </a:rPr>
              <a:t/>
            </a:r>
            <a:br>
              <a:rPr lang="es-ES" sz="2400" u="none">
                <a:effectLst>
                  <a:outerShdw blurRad="38100" dist="38100" dir="2700000" algn="tl">
                    <a:srgbClr val="000000"/>
                  </a:outerShdw>
                </a:effectLst>
                <a:latin typeface="Times New Roman" pitchFamily="18" charset="0"/>
              </a:rPr>
            </a:br>
            <a:r>
              <a:rPr lang="es-ES" sz="2400" u="none">
                <a:effectLst>
                  <a:outerShdw blurRad="38100" dist="38100" dir="2700000" algn="tl">
                    <a:srgbClr val="000000"/>
                  </a:outerShdw>
                </a:effectLst>
                <a:latin typeface="Times New Roman" pitchFamily="18" charset="0"/>
              </a:rPr>
              <a:t/>
            </a:r>
            <a:br>
              <a:rPr lang="es-ES" sz="24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 </a:t>
            </a:r>
            <a:r>
              <a:rPr lang="es-ES" sz="2400" u="none">
                <a:effectLst>
                  <a:outerShdw blurRad="38100" dist="38100" dir="2700000" algn="tl">
                    <a:srgbClr val="000000"/>
                  </a:outerShdw>
                </a:effectLst>
                <a:latin typeface="Times New Roman" pitchFamily="18" charset="0"/>
              </a:rPr>
              <a:t>   La conveniencia de crear un foro de debate amistoso y constructivo donde puedan intercambiarse puntos de vista y buscarse puntos de encuentro entre sociedad civil, académicos y funcionarios (incluyendo los encargados de la negociación pero fuera de las instancias negociadoras): la experiencia positiva de la “Chaire MERCOSUR”</a:t>
            </a:r>
          </a:p>
        </p:txBody>
      </p:sp>
      <p:sp>
        <p:nvSpPr>
          <p:cNvPr id="79879" name="Rectangle 7"/>
          <p:cNvSpPr>
            <a:spLocks noChangeArrowheads="1"/>
          </p:cNvSpPr>
          <p:nvPr/>
        </p:nvSpPr>
        <p:spPr bwMode="auto">
          <a:xfrm>
            <a:off x="827088" y="620713"/>
            <a:ext cx="7993062" cy="1152525"/>
          </a:xfrm>
          <a:prstGeom prst="rect">
            <a:avLst/>
          </a:prstGeom>
          <a:noFill/>
          <a:ln w="9525">
            <a:noFill/>
            <a:miter lim="800000"/>
            <a:headEnd/>
            <a:tailEnd/>
          </a:ln>
          <a:effectLst/>
        </p:spPr>
        <p:txBody>
          <a:bodyPr anchor="b"/>
          <a:lstStyle/>
          <a:p>
            <a:r>
              <a:rPr lang="es-ES">
                <a:effectLst>
                  <a:outerShdw blurRad="38100" dist="38100" dir="2700000" algn="tl">
                    <a:srgbClr val="000000"/>
                  </a:outerShdw>
                </a:effectLst>
                <a:latin typeface="Times New Roman" pitchFamily="18" charset="0"/>
              </a:rPr>
              <a:t>5.3.- La necesidad de no reducir al proceso a las solas instancias de “negociación dura”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4178D82B-BDB0-462A-9659-CEA61BBC7D88}" type="slidenum">
              <a:rPr lang="es-ES"/>
              <a:pPr/>
              <a:t>29</a:t>
            </a:fld>
            <a:endParaRPr lang="es-ES"/>
          </a:p>
        </p:txBody>
      </p:sp>
      <p:sp>
        <p:nvSpPr>
          <p:cNvPr id="81922" name="Rectangle 2"/>
          <p:cNvSpPr>
            <a:spLocks noGrp="1" noChangeArrowheads="1"/>
          </p:cNvSpPr>
          <p:nvPr>
            <p:ph type="ctrTitle"/>
          </p:nvPr>
        </p:nvSpPr>
        <p:spPr>
          <a:xfrm>
            <a:off x="900113" y="765175"/>
            <a:ext cx="7993062" cy="1152525"/>
          </a:xfrm>
        </p:spPr>
        <p:txBody>
          <a:bodyPr/>
          <a:lstStyle/>
          <a:p>
            <a:r>
              <a:rPr lang="es-ES" sz="2800" u="sng">
                <a:latin typeface="Times New Roman" pitchFamily="18" charset="0"/>
              </a:rPr>
              <a:t>5.4.- Actividades a llevar a cabo para alcanzar los objetivos de los puntos precedentes</a:t>
            </a:r>
          </a:p>
        </p:txBody>
      </p:sp>
      <p:pic>
        <p:nvPicPr>
          <p:cNvPr id="81923"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81924"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81925" name="Rectangle 5"/>
          <p:cNvSpPr>
            <a:spLocks noChangeArrowheads="1"/>
          </p:cNvSpPr>
          <p:nvPr/>
        </p:nvSpPr>
        <p:spPr bwMode="auto">
          <a:xfrm>
            <a:off x="900113" y="1989138"/>
            <a:ext cx="7993062" cy="417671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300" u="none">
                <a:effectLst>
                  <a:outerShdw blurRad="38100" dist="38100" dir="2700000" algn="tl">
                    <a:srgbClr val="000000"/>
                  </a:outerShdw>
                </a:effectLst>
                <a:latin typeface="Times New Roman" pitchFamily="18" charset="0"/>
              </a:rPr>
              <a:t>    Redactar un texto claro que ofrezca las aclaraciones del punto 5.1 </a:t>
            </a:r>
            <a:br>
              <a:rPr lang="es-ES" sz="2300" u="none">
                <a:effectLst>
                  <a:outerShdw blurRad="38100" dist="38100" dir="2700000" algn="tl">
                    <a:srgbClr val="000000"/>
                  </a:outerShdw>
                </a:effectLst>
                <a:latin typeface="Times New Roman" pitchFamily="18" charset="0"/>
              </a:rPr>
            </a:br>
            <a:r>
              <a:rPr lang="es-ES" sz="2300" u="none">
                <a:effectLst>
                  <a:outerShdw blurRad="38100" dist="38100" dir="2700000" algn="tl">
                    <a:srgbClr val="000000"/>
                  </a:outerShdw>
                </a:effectLst>
                <a:latin typeface="Times New Roman" pitchFamily="18" charset="0"/>
              </a:rPr>
              <a:t/>
            </a:r>
            <a:br>
              <a:rPr lang="es-ES" sz="23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300" u="none">
                <a:effectLst>
                  <a:outerShdw blurRad="38100" dist="38100" dir="2700000" algn="tl">
                    <a:srgbClr val="000000"/>
                  </a:outerShdw>
                </a:effectLst>
                <a:latin typeface="Times New Roman" pitchFamily="18" charset="0"/>
              </a:rPr>
              <a:t>    Comparación de los contenidos de las distintas negociaciones en las que están o han estado implicados los Estados de la CAN para ayudar a formular la negociación como se ha indicado en el punto 5.2</a:t>
            </a:r>
            <a:br>
              <a:rPr lang="es-ES" sz="2300" u="none">
                <a:effectLst>
                  <a:outerShdw blurRad="38100" dist="38100" dir="2700000" algn="tl">
                    <a:srgbClr val="000000"/>
                  </a:outerShdw>
                </a:effectLst>
                <a:latin typeface="Times New Roman" pitchFamily="18" charset="0"/>
              </a:rPr>
            </a:br>
            <a:r>
              <a:rPr lang="es-ES" sz="2300" u="none">
                <a:effectLst>
                  <a:outerShdw blurRad="38100" dist="38100" dir="2700000" algn="tl">
                    <a:srgbClr val="000000"/>
                  </a:outerShdw>
                </a:effectLst>
                <a:latin typeface="Times New Roman" pitchFamily="18" charset="0"/>
              </a:rPr>
              <a:t/>
            </a:r>
            <a:br>
              <a:rPr lang="es-ES" sz="23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300" u="none">
                <a:effectLst>
                  <a:outerShdw blurRad="38100" dist="38100" dir="2700000" algn="tl">
                    <a:srgbClr val="000000"/>
                  </a:outerShdw>
                </a:effectLst>
                <a:latin typeface="Times New Roman" pitchFamily="18" charset="0"/>
              </a:rPr>
              <a:t>    Promover la creación de un foro como el apuntado en el punto 5.3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87CFAC5D-09EF-4919-86B5-90E332385ED7}" type="slidenum">
              <a:rPr lang="es-ES"/>
              <a:pPr/>
              <a:t>3</a:t>
            </a:fld>
            <a:endParaRPr lang="es-ES"/>
          </a:p>
        </p:txBody>
      </p:sp>
      <p:sp>
        <p:nvSpPr>
          <p:cNvPr id="24578" name="Rectangle 2"/>
          <p:cNvSpPr>
            <a:spLocks noGrp="1" noChangeArrowheads="1"/>
          </p:cNvSpPr>
          <p:nvPr>
            <p:ph type="ctrTitle"/>
          </p:nvPr>
        </p:nvSpPr>
        <p:spPr>
          <a:xfrm>
            <a:off x="755650" y="1700213"/>
            <a:ext cx="7993063" cy="1152525"/>
          </a:xfrm>
        </p:spPr>
        <p:txBody>
          <a:bodyPr/>
          <a:lstStyle/>
          <a:p>
            <a:pPr algn="ctr"/>
            <a:r>
              <a:rPr lang="es-ES" u="sng">
                <a:latin typeface="Engravers MT" pitchFamily="18" charset="0"/>
              </a:rPr>
              <a:t>I.- EL PASADO</a:t>
            </a:r>
          </a:p>
        </p:txBody>
      </p:sp>
      <p:pic>
        <p:nvPicPr>
          <p:cNvPr id="24579"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24580"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4E322394-F720-4454-B5A0-4CD950F61EAC}" type="slidenum">
              <a:rPr lang="es-ES"/>
              <a:pPr/>
              <a:t>4</a:t>
            </a:fld>
            <a:endParaRPr lang="es-ES"/>
          </a:p>
        </p:txBody>
      </p:sp>
      <p:sp>
        <p:nvSpPr>
          <p:cNvPr id="28674" name="Rectangle 2"/>
          <p:cNvSpPr>
            <a:spLocks noGrp="1" noChangeArrowheads="1"/>
          </p:cNvSpPr>
          <p:nvPr>
            <p:ph type="ctrTitle"/>
          </p:nvPr>
        </p:nvSpPr>
        <p:spPr>
          <a:xfrm>
            <a:off x="900113" y="549275"/>
            <a:ext cx="7993062" cy="1152525"/>
          </a:xfrm>
        </p:spPr>
        <p:txBody>
          <a:bodyPr/>
          <a:lstStyle/>
          <a:p>
            <a:r>
              <a:rPr lang="es-ES" sz="2800" u="sng">
                <a:latin typeface="Times New Roman" pitchFamily="18" charset="0"/>
              </a:rPr>
              <a:t>1.1.- La Acción Exterior De La UE: Una Acción Muy Condicionada Por El </a:t>
            </a:r>
            <a:r>
              <a:rPr lang="es-ES" sz="2800" i="1" u="sng">
                <a:latin typeface="Times New Roman" pitchFamily="18" charset="0"/>
              </a:rPr>
              <a:t>Hardware</a:t>
            </a:r>
            <a:r>
              <a:rPr lang="es-ES" sz="2800" u="sng">
                <a:latin typeface="Times New Roman" pitchFamily="18" charset="0"/>
              </a:rPr>
              <a:t> Institucional.</a:t>
            </a:r>
          </a:p>
        </p:txBody>
      </p:sp>
      <p:pic>
        <p:nvPicPr>
          <p:cNvPr id="28675"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28676"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28677" name="Rectangle 5"/>
          <p:cNvSpPr>
            <a:spLocks noChangeArrowheads="1"/>
          </p:cNvSpPr>
          <p:nvPr/>
        </p:nvSpPr>
        <p:spPr bwMode="auto">
          <a:xfrm>
            <a:off x="900113" y="2349500"/>
            <a:ext cx="7993062" cy="3743325"/>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La división de competencias entre la Comunidad y los Estados Miembros: ¿qué incluye la acción exterior “de la UE”?</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Los mecanismos internos de toma de decisiones: el juego Comisión-Consejo y la intervención del Parlamento Europeo</a:t>
            </a:r>
            <a:br>
              <a:rPr lang="es-ES" sz="2500" u="none">
                <a:effectLst>
                  <a:outerShdw blurRad="38100" dist="38100" dir="2700000" algn="tl">
                    <a:srgbClr val="000000"/>
                  </a:outerShdw>
                </a:effectLst>
                <a:latin typeface="Times New Roman" pitchFamily="18" charset="0"/>
              </a:rPr>
            </a:br>
            <a:endParaRPr lang="es-ES" sz="2500" u="none">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0"/>
          <p:cNvSpPr>
            <a:spLocks noGrp="1" noChangeArrowheads="1"/>
          </p:cNvSpPr>
          <p:nvPr>
            <p:ph type="sldNum" sz="quarter" idx="4"/>
          </p:nvPr>
        </p:nvSpPr>
        <p:spPr/>
        <p:txBody>
          <a:bodyPr/>
          <a:lstStyle/>
          <a:p>
            <a:fld id="{953323AB-5146-4583-8ADD-38396F2D6A23}" type="slidenum">
              <a:rPr lang="es-ES"/>
              <a:pPr/>
              <a:t>5</a:t>
            </a:fld>
            <a:endParaRPr lang="es-ES"/>
          </a:p>
        </p:txBody>
      </p:sp>
      <p:sp>
        <p:nvSpPr>
          <p:cNvPr id="30722" name="Rectangle 2"/>
          <p:cNvSpPr>
            <a:spLocks noGrp="1" noChangeArrowheads="1"/>
          </p:cNvSpPr>
          <p:nvPr>
            <p:ph type="ctrTitle"/>
          </p:nvPr>
        </p:nvSpPr>
        <p:spPr>
          <a:xfrm>
            <a:off x="900113" y="549275"/>
            <a:ext cx="7993062" cy="1152525"/>
          </a:xfrm>
        </p:spPr>
        <p:txBody>
          <a:bodyPr/>
          <a:lstStyle/>
          <a:p>
            <a:r>
              <a:rPr lang="es-ES" sz="2800" u="sng">
                <a:latin typeface="Times New Roman" pitchFamily="18" charset="0"/>
              </a:rPr>
              <a:t>1.1.- La Acción Exterior De La UE: Una Acción Muy Condicionada Por El </a:t>
            </a:r>
            <a:r>
              <a:rPr lang="es-ES" sz="2800" i="1" u="sng">
                <a:latin typeface="Times New Roman" pitchFamily="18" charset="0"/>
              </a:rPr>
              <a:t>Hardware</a:t>
            </a:r>
            <a:r>
              <a:rPr lang="es-ES" sz="2800" u="sng">
                <a:latin typeface="Times New Roman" pitchFamily="18" charset="0"/>
              </a:rPr>
              <a:t> Institucional.</a:t>
            </a:r>
          </a:p>
        </p:txBody>
      </p:sp>
      <p:pic>
        <p:nvPicPr>
          <p:cNvPr id="30723"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30724"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30725" name="Rectangle 5"/>
          <p:cNvSpPr>
            <a:spLocks noChangeArrowheads="1"/>
          </p:cNvSpPr>
          <p:nvPr/>
        </p:nvSpPr>
        <p:spPr bwMode="auto">
          <a:xfrm>
            <a:off x="900113" y="1916113"/>
            <a:ext cx="7993062" cy="1223962"/>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4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Esto explica la naturaleza (y, eventualmente, la falta de contenido) de los “pilares” del diálogo político y de cooperación:</a:t>
            </a:r>
          </a:p>
        </p:txBody>
      </p:sp>
      <p:sp>
        <p:nvSpPr>
          <p:cNvPr id="30726" name="Rectangle 6"/>
          <p:cNvSpPr>
            <a:spLocks noChangeArrowheads="1"/>
          </p:cNvSpPr>
          <p:nvPr/>
        </p:nvSpPr>
        <p:spPr bwMode="auto">
          <a:xfrm>
            <a:off x="1547813" y="3141663"/>
            <a:ext cx="6983412" cy="3311525"/>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000" u="none">
                <a:effectLst>
                  <a:outerShdw blurRad="38100" dist="38100" dir="2700000" algn="tl">
                    <a:srgbClr val="000000"/>
                  </a:outerShdw>
                </a:effectLst>
                <a:latin typeface="Times New Roman" pitchFamily="18" charset="0"/>
                <a:cs typeface="Times New Roman" pitchFamily="18" charset="0"/>
              </a:rPr>
              <a:t>◊</a:t>
            </a:r>
            <a:r>
              <a:rPr lang="es-ES" sz="2000" u="none">
                <a:effectLst>
                  <a:outerShdw blurRad="38100" dist="38100" dir="2700000" algn="tl">
                    <a:srgbClr val="000000"/>
                  </a:outerShdw>
                </a:effectLst>
                <a:latin typeface="Times New Roman" pitchFamily="18" charset="0"/>
              </a:rPr>
              <a:t>    El diálogo político no se define por su contenido (las políticas) sino por su procedimiento: es una actividad que se desarrolla en el seno de la Unión pero fuera de la Comunidad y que es protagonizada, sobre todo, por las diplomacias de los Estados Miembros de la UE</a:t>
            </a:r>
            <a:br>
              <a:rPr lang="es-ES" sz="2000" u="none">
                <a:effectLst>
                  <a:outerShdw blurRad="38100" dist="38100" dir="2700000" algn="tl">
                    <a:srgbClr val="000000"/>
                  </a:outerShdw>
                </a:effectLst>
                <a:latin typeface="Times New Roman" pitchFamily="18" charset="0"/>
              </a:rPr>
            </a:br>
            <a:r>
              <a:rPr lang="es-ES" sz="2000" u="none">
                <a:effectLst>
                  <a:outerShdw blurRad="38100" dist="38100" dir="2700000" algn="tl">
                    <a:srgbClr val="000000"/>
                  </a:outerShdw>
                </a:effectLst>
                <a:latin typeface="Times New Roman" pitchFamily="18" charset="0"/>
              </a:rPr>
              <a:t/>
            </a:r>
            <a:br>
              <a:rPr lang="es-ES" sz="2000" u="none">
                <a:effectLst>
                  <a:outerShdw blurRad="38100" dist="38100" dir="2700000" algn="tl">
                    <a:srgbClr val="000000"/>
                  </a:outerShdw>
                </a:effectLst>
                <a:latin typeface="Times New Roman" pitchFamily="18" charset="0"/>
              </a:rPr>
            </a:br>
            <a:r>
              <a:rPr lang="es-ES" sz="2000" u="none">
                <a:effectLst>
                  <a:outerShdw blurRad="38100" dist="38100" dir="2700000" algn="tl">
                    <a:srgbClr val="000000"/>
                  </a:outerShdw>
                </a:effectLst>
                <a:latin typeface="Times New Roman" pitchFamily="18" charset="0"/>
                <a:cs typeface="Times New Roman" pitchFamily="18" charset="0"/>
              </a:rPr>
              <a:t>◊</a:t>
            </a:r>
            <a:r>
              <a:rPr lang="es-ES" sz="2000" u="none">
                <a:effectLst>
                  <a:outerShdw blurRad="38100" dist="38100" dir="2700000" algn="tl">
                    <a:srgbClr val="000000"/>
                  </a:outerShdw>
                </a:effectLst>
                <a:latin typeface="Times New Roman" pitchFamily="18" charset="0"/>
              </a:rPr>
              <a:t>  En materia de cooperación lo que cuenta no son las disposiciones de los acuerdos en vigor sino los actos internos de la Comunidad Europea y sus procedimientos de implementación (incluyendo, en particular, los </a:t>
            </a:r>
            <a:r>
              <a:rPr lang="es-ES" sz="2000" i="1" u="none">
                <a:effectLst>
                  <a:outerShdw blurRad="38100" dist="38100" dir="2700000" algn="tl">
                    <a:srgbClr val="000000"/>
                  </a:outerShdw>
                </a:effectLst>
                <a:latin typeface="Times New Roman" pitchFamily="18" charset="0"/>
              </a:rPr>
              <a:t>Country </a:t>
            </a:r>
            <a:r>
              <a:rPr lang="es-ES" sz="2000" u="none">
                <a:effectLst>
                  <a:outerShdw blurRad="38100" dist="38100" dir="2700000" algn="tl">
                    <a:srgbClr val="000000"/>
                  </a:outerShdw>
                </a:effectLst>
                <a:latin typeface="Times New Roman" pitchFamily="18" charset="0"/>
              </a:rPr>
              <a:t>y </a:t>
            </a:r>
            <a:r>
              <a:rPr lang="es-ES" sz="2000" i="1" u="none">
                <a:effectLst>
                  <a:outerShdw blurRad="38100" dist="38100" dir="2700000" algn="tl">
                    <a:srgbClr val="000000"/>
                  </a:outerShdw>
                </a:effectLst>
                <a:latin typeface="Times New Roman" pitchFamily="18" charset="0"/>
              </a:rPr>
              <a:t>Regional Strategy Papers </a:t>
            </a:r>
            <a:r>
              <a:rPr lang="es-ES" sz="2000" u="none">
                <a:effectLst>
                  <a:outerShdw blurRad="38100" dist="38100" dir="2700000" algn="tl">
                    <a:srgbClr val="000000"/>
                  </a:outerShdw>
                </a:effectLst>
                <a:latin typeface="Times New Roman" pitchFamily="18" charset="0"/>
              </a:rPr>
              <a:t>de la Comisión)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22A0DAE9-96A3-4BC0-916E-89F44A028DC4}" type="slidenum">
              <a:rPr lang="es-ES"/>
              <a:pPr/>
              <a:t>6</a:t>
            </a:fld>
            <a:endParaRPr lang="es-ES"/>
          </a:p>
        </p:txBody>
      </p:sp>
      <p:sp>
        <p:nvSpPr>
          <p:cNvPr id="32770" name="Rectangle 2"/>
          <p:cNvSpPr>
            <a:spLocks noGrp="1" noChangeArrowheads="1"/>
          </p:cNvSpPr>
          <p:nvPr>
            <p:ph type="ctrTitle"/>
          </p:nvPr>
        </p:nvSpPr>
        <p:spPr>
          <a:xfrm>
            <a:off x="900113" y="549275"/>
            <a:ext cx="7993062" cy="1152525"/>
          </a:xfrm>
        </p:spPr>
        <p:txBody>
          <a:bodyPr/>
          <a:lstStyle/>
          <a:p>
            <a:r>
              <a:rPr lang="es-ES" sz="2800" u="sng">
                <a:latin typeface="Times New Roman" pitchFamily="18" charset="0"/>
              </a:rPr>
              <a:t>1.2.- Las Negociaciones Y Acuerdos Comerciales “De La UE”: ¿</a:t>
            </a:r>
            <a:r>
              <a:rPr lang="es-ES" sz="2800" i="1" u="sng">
                <a:latin typeface="Times New Roman" pitchFamily="18" charset="0"/>
              </a:rPr>
              <a:t>Politics By Proxy</a:t>
            </a:r>
            <a:r>
              <a:rPr lang="es-ES" sz="2800" u="sng">
                <a:latin typeface="Times New Roman" pitchFamily="18" charset="0"/>
              </a:rPr>
              <a:t>?</a:t>
            </a:r>
          </a:p>
        </p:txBody>
      </p:sp>
      <p:pic>
        <p:nvPicPr>
          <p:cNvPr id="32771"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32772"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32773" name="Rectangle 5"/>
          <p:cNvSpPr>
            <a:spLocks noChangeArrowheads="1"/>
          </p:cNvSpPr>
          <p:nvPr/>
        </p:nvSpPr>
        <p:spPr bwMode="auto">
          <a:xfrm>
            <a:off x="900113" y="2349500"/>
            <a:ext cx="7993062" cy="3743325"/>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Las negociaciones comerciales bilaterales como “salidas políticas” ante determinados acontecimientos o procesos: ejemplos</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Times New Roman" pitchFamily="18" charset="0"/>
              </a:rPr>
              <a:t/>
            </a:r>
            <a:br>
              <a:rPr lang="es-ES" sz="25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Esto explica que, por parte de la UE, dichas negociaciones hayan sido más dominadas por los intereses comerciales defensivos que por los intereses ofensivos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1B679EC4-7594-4388-853A-1A08924EE6E8}" type="slidenum">
              <a:rPr lang="es-ES"/>
              <a:pPr/>
              <a:t>7</a:t>
            </a:fld>
            <a:endParaRPr lang="es-ES"/>
          </a:p>
        </p:txBody>
      </p:sp>
      <p:sp>
        <p:nvSpPr>
          <p:cNvPr id="34818" name="Rectangle 2"/>
          <p:cNvSpPr>
            <a:spLocks noGrp="1" noChangeArrowheads="1"/>
          </p:cNvSpPr>
          <p:nvPr>
            <p:ph type="ctrTitle"/>
          </p:nvPr>
        </p:nvSpPr>
        <p:spPr>
          <a:xfrm>
            <a:off x="900113" y="549275"/>
            <a:ext cx="7993062" cy="1152525"/>
          </a:xfrm>
        </p:spPr>
        <p:txBody>
          <a:bodyPr/>
          <a:lstStyle/>
          <a:p>
            <a:r>
              <a:rPr lang="es-ES" sz="2600" u="sng">
                <a:effectLst/>
                <a:latin typeface="Times New Roman" pitchFamily="18" charset="0"/>
              </a:rPr>
              <a:t>1.3.- La “Primacía” Concedida Al Sistema Multilateral Frente A La Multiplicación De Acuerdos Bilaterales</a:t>
            </a:r>
          </a:p>
        </p:txBody>
      </p:sp>
      <p:pic>
        <p:nvPicPr>
          <p:cNvPr id="34819"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34820"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34821" name="Rectangle 5"/>
          <p:cNvSpPr>
            <a:spLocks noChangeArrowheads="1"/>
          </p:cNvSpPr>
          <p:nvPr/>
        </p:nvSpPr>
        <p:spPr bwMode="auto">
          <a:xfrm>
            <a:off x="971550" y="2349500"/>
            <a:ext cx="7993063" cy="3024188"/>
          </a:xfrm>
          <a:prstGeom prst="rect">
            <a:avLst/>
          </a:prstGeom>
          <a:noFill/>
          <a:ln w="9525">
            <a:noFill/>
            <a:miter lim="800000"/>
            <a:headEnd/>
            <a:tailEnd/>
          </a:ln>
          <a:effectLst/>
        </p:spPr>
        <p:txBody>
          <a:bodyPr anchor="b"/>
          <a:lstStyle/>
          <a:p>
            <a:pPr algn="just">
              <a:buFont typeface="Wingdings" pitchFamily="2" charset="2"/>
              <a:buNone/>
              <a:tabLst>
                <a:tab pos="2328863" algn="l"/>
              </a:tabLst>
            </a:pPr>
            <a:r>
              <a:rPr lang="es-ES" sz="2500" u="none">
                <a:effectLst>
                  <a:outerShdw blurRad="38100" dist="38100" dir="2700000" algn="tl">
                    <a:srgbClr val="000000"/>
                  </a:outerShdw>
                </a:effectLst>
                <a:latin typeface="MS Mincho" pitchFamily="49" charset="-128"/>
                <a:ea typeface="MS Mincho" pitchFamily="49" charset="-128"/>
              </a:rPr>
              <a:t>✔</a:t>
            </a:r>
            <a:r>
              <a:rPr lang="es-ES" sz="2500" u="none">
                <a:effectLst>
                  <a:outerShdw blurRad="38100" dist="38100" dir="2700000" algn="tl">
                    <a:srgbClr val="000000"/>
                  </a:outerShdw>
                </a:effectLst>
                <a:latin typeface="Times New Roman" pitchFamily="18" charset="0"/>
              </a:rPr>
              <a:t>    </a:t>
            </a:r>
            <a:r>
              <a:rPr lang="es-ES" sz="2400" u="none">
                <a:effectLst>
                  <a:outerShdw blurRad="38100" dist="38100" dir="2700000" algn="tl">
                    <a:srgbClr val="000000"/>
                  </a:outerShdw>
                </a:effectLst>
                <a:latin typeface="Times New Roman" pitchFamily="18" charset="0"/>
              </a:rPr>
              <a:t>Los precedentes puntos 1.1 y 1.2 explican la aparente (y en parte real) contradicción entre la “primacía” que la UE siempre ha querido conceder al sistema multilateral en materia de política comercial y la multiplicación de sus acuerdos comerciales bilaterales con casi todos los países del mundo.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0"/>
          <p:cNvSpPr>
            <a:spLocks noGrp="1" noChangeArrowheads="1"/>
          </p:cNvSpPr>
          <p:nvPr>
            <p:ph type="sldNum" sz="quarter" idx="4"/>
          </p:nvPr>
        </p:nvSpPr>
        <p:spPr/>
        <p:txBody>
          <a:bodyPr/>
          <a:lstStyle/>
          <a:p>
            <a:fld id="{9C64F2E7-8845-4AD0-88C1-E79B54E36E91}" type="slidenum">
              <a:rPr lang="es-ES"/>
              <a:pPr/>
              <a:t>8</a:t>
            </a:fld>
            <a:endParaRPr lang="es-ES"/>
          </a:p>
        </p:txBody>
      </p:sp>
      <p:sp>
        <p:nvSpPr>
          <p:cNvPr id="36866" name="Rectangle 2"/>
          <p:cNvSpPr>
            <a:spLocks noGrp="1" noChangeArrowheads="1"/>
          </p:cNvSpPr>
          <p:nvPr>
            <p:ph type="ctrTitle"/>
          </p:nvPr>
        </p:nvSpPr>
        <p:spPr>
          <a:xfrm>
            <a:off x="755650" y="1628775"/>
            <a:ext cx="7993063" cy="2376488"/>
          </a:xfrm>
        </p:spPr>
        <p:txBody>
          <a:bodyPr/>
          <a:lstStyle/>
          <a:p>
            <a:pPr algn="ctr"/>
            <a:r>
              <a:rPr lang="es-ES" sz="4200" u="sng">
                <a:latin typeface="Engravers MT" pitchFamily="18" charset="0"/>
              </a:rPr>
              <a:t>II.- ¿UNA EVOLUCIÓN POSIBLE EN EL FUTURO INMEDIATO?</a:t>
            </a:r>
            <a:r>
              <a:rPr lang="es-ES" sz="4000"/>
              <a:t> </a:t>
            </a:r>
          </a:p>
        </p:txBody>
      </p:sp>
      <p:pic>
        <p:nvPicPr>
          <p:cNvPr id="36867"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36868"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Grp="1" noChangeArrowheads="1"/>
          </p:cNvSpPr>
          <p:nvPr>
            <p:ph type="sldNum" sz="quarter" idx="4"/>
          </p:nvPr>
        </p:nvSpPr>
        <p:spPr/>
        <p:txBody>
          <a:bodyPr/>
          <a:lstStyle/>
          <a:p>
            <a:fld id="{4291C934-8752-4429-A9CA-486505F0D9D2}" type="slidenum">
              <a:rPr lang="es-ES"/>
              <a:pPr/>
              <a:t>9</a:t>
            </a:fld>
            <a:endParaRPr lang="es-ES"/>
          </a:p>
        </p:txBody>
      </p:sp>
      <p:sp>
        <p:nvSpPr>
          <p:cNvPr id="38914" name="Rectangle 2"/>
          <p:cNvSpPr>
            <a:spLocks noGrp="1" noChangeArrowheads="1"/>
          </p:cNvSpPr>
          <p:nvPr>
            <p:ph type="ctrTitle"/>
          </p:nvPr>
        </p:nvSpPr>
        <p:spPr>
          <a:xfrm>
            <a:off x="900113" y="692150"/>
            <a:ext cx="7993062" cy="1152525"/>
          </a:xfrm>
        </p:spPr>
        <p:txBody>
          <a:bodyPr/>
          <a:lstStyle/>
          <a:p>
            <a:r>
              <a:rPr lang="es-ES" sz="2600" u="sng">
                <a:latin typeface="Times New Roman" pitchFamily="18" charset="0"/>
              </a:rPr>
              <a:t>2.1.- La Nueva Estrategia Impulsada Por La Comisión Europea Con Su Comunicación </a:t>
            </a:r>
            <a:r>
              <a:rPr lang="es-ES" sz="2600" i="1" u="sng">
                <a:latin typeface="Times New Roman" pitchFamily="18" charset="0"/>
              </a:rPr>
              <a:t>“Global Europe: Competing In The World”</a:t>
            </a:r>
          </a:p>
        </p:txBody>
      </p:sp>
      <p:pic>
        <p:nvPicPr>
          <p:cNvPr id="38915" name="Picture 3" descr="cast"/>
          <p:cNvPicPr>
            <a:picLocks noChangeAspect="1" noChangeArrowheads="1"/>
          </p:cNvPicPr>
          <p:nvPr/>
        </p:nvPicPr>
        <p:blipFill>
          <a:blip r:embed="rId3" cstate="print"/>
          <a:srcRect/>
          <a:stretch>
            <a:fillRect/>
          </a:stretch>
        </p:blipFill>
        <p:spPr bwMode="auto">
          <a:xfrm>
            <a:off x="34925" y="44450"/>
            <a:ext cx="1584325" cy="422275"/>
          </a:xfrm>
          <a:prstGeom prst="rect">
            <a:avLst/>
          </a:prstGeom>
          <a:solidFill>
            <a:schemeClr val="hlink"/>
          </a:solidFill>
          <a:ln w="9525">
            <a:solidFill>
              <a:schemeClr val="hlink"/>
            </a:solidFill>
            <a:miter lim="800000"/>
            <a:headEnd/>
            <a:tailEnd/>
          </a:ln>
        </p:spPr>
      </p:pic>
      <p:pic>
        <p:nvPicPr>
          <p:cNvPr id="38916" name="Picture 4" descr="càtedraOMCalta"/>
          <p:cNvPicPr>
            <a:picLocks noChangeAspect="1" noChangeArrowheads="1"/>
          </p:cNvPicPr>
          <p:nvPr/>
        </p:nvPicPr>
        <p:blipFill>
          <a:blip r:embed="rId4" cstate="print"/>
          <a:srcRect/>
          <a:stretch>
            <a:fillRect/>
          </a:stretch>
        </p:blipFill>
        <p:spPr bwMode="auto">
          <a:xfrm>
            <a:off x="8388350" y="44450"/>
            <a:ext cx="720725" cy="444500"/>
          </a:xfrm>
          <a:prstGeom prst="rect">
            <a:avLst/>
          </a:prstGeom>
          <a:noFill/>
          <a:ln w="9525">
            <a:noFill/>
            <a:miter lim="800000"/>
            <a:headEnd/>
            <a:tailEnd/>
          </a:ln>
        </p:spPr>
      </p:pic>
      <p:sp>
        <p:nvSpPr>
          <p:cNvPr id="38917" name="Rectangle 5"/>
          <p:cNvSpPr>
            <a:spLocks noChangeArrowheads="1"/>
          </p:cNvSpPr>
          <p:nvPr/>
        </p:nvSpPr>
        <p:spPr bwMode="auto">
          <a:xfrm>
            <a:off x="971550" y="2349500"/>
            <a:ext cx="7632700" cy="3743325"/>
          </a:xfrm>
          <a:prstGeom prst="rect">
            <a:avLst/>
          </a:prstGeom>
          <a:noFill/>
          <a:ln w="9525">
            <a:noFill/>
            <a:miter lim="800000"/>
            <a:headEnd/>
            <a:tailEnd/>
          </a:ln>
          <a:effectLst/>
        </p:spPr>
        <p:txBody>
          <a:bodyPr anchor="b"/>
          <a:lstStyle/>
          <a:p>
            <a:pPr>
              <a:buFont typeface="Wingdings" pitchFamily="2" charset="2"/>
              <a:buNone/>
              <a:tabLst>
                <a:tab pos="2328863" algn="l"/>
              </a:tabLst>
            </a:pPr>
            <a:r>
              <a:rPr lang="es-ES" sz="2400">
                <a:effectLst/>
                <a:latin typeface="Times New Roman" pitchFamily="18" charset="0"/>
              </a:rPr>
              <a:t/>
            </a:r>
            <a:br>
              <a:rPr lang="es-ES" sz="2400">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Prioridad a los intereses económicos frente a la </a:t>
            </a:r>
            <a:r>
              <a:rPr lang="es-ES" sz="2400" i="1" u="none">
                <a:effectLst>
                  <a:outerShdw blurRad="38100" dist="38100" dir="2700000" algn="tl">
                    <a:srgbClr val="000000"/>
                  </a:outerShdw>
                </a:effectLst>
                <a:latin typeface="Times New Roman" pitchFamily="18" charset="0"/>
              </a:rPr>
              <a:t>“politics by proxy”</a:t>
            </a:r>
            <a:br>
              <a:rPr lang="es-ES" sz="2400" i="1" u="none">
                <a:effectLst>
                  <a:outerShdw blurRad="38100" dist="38100" dir="2700000" algn="tl">
                    <a:srgbClr val="000000"/>
                  </a:outerShdw>
                </a:effectLst>
                <a:latin typeface="Times New Roman" pitchFamily="18" charset="0"/>
              </a:rPr>
            </a:br>
            <a:r>
              <a:rPr lang="es-ES" sz="2400" u="none">
                <a:effectLst>
                  <a:outerShdw blurRad="38100" dist="38100" dir="2700000" algn="tl">
                    <a:srgbClr val="000000"/>
                  </a:outerShdw>
                </a:effectLst>
                <a:latin typeface="Times New Roman" pitchFamily="18" charset="0"/>
              </a:rPr>
              <a:t/>
            </a:r>
            <a:br>
              <a:rPr lang="es-ES" sz="24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Prioridad a los intereses ofensivos</a:t>
            </a:r>
            <a:br>
              <a:rPr lang="es-ES" sz="2400" u="none">
                <a:effectLst>
                  <a:outerShdw blurRad="38100" dist="38100" dir="2700000" algn="tl">
                    <a:srgbClr val="000000"/>
                  </a:outerShdw>
                </a:effectLst>
                <a:latin typeface="Times New Roman" pitchFamily="18" charset="0"/>
              </a:rPr>
            </a:br>
            <a:r>
              <a:rPr lang="es-ES" sz="2400" u="none">
                <a:effectLst>
                  <a:outerShdw blurRad="38100" dist="38100" dir="2700000" algn="tl">
                    <a:srgbClr val="000000"/>
                  </a:outerShdw>
                </a:effectLst>
                <a:latin typeface="Times New Roman" pitchFamily="18" charset="0"/>
              </a:rPr>
              <a:t/>
            </a:r>
            <a:br>
              <a:rPr lang="es-ES" sz="24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Establecimiento de prioridades geográficas</a:t>
            </a:r>
            <a:br>
              <a:rPr lang="es-ES" sz="2400" u="none">
                <a:effectLst>
                  <a:outerShdw blurRad="38100" dist="38100" dir="2700000" algn="tl">
                    <a:srgbClr val="000000"/>
                  </a:outerShdw>
                </a:effectLst>
                <a:latin typeface="Times New Roman" pitchFamily="18" charset="0"/>
              </a:rPr>
            </a:br>
            <a:r>
              <a:rPr lang="es-ES" sz="2400" u="none">
                <a:effectLst>
                  <a:outerShdw blurRad="38100" dist="38100" dir="2700000" algn="tl">
                    <a:srgbClr val="000000"/>
                  </a:outerShdw>
                </a:effectLst>
                <a:latin typeface="Times New Roman" pitchFamily="18" charset="0"/>
              </a:rPr>
              <a:t/>
            </a:r>
            <a:br>
              <a:rPr lang="es-ES" sz="2400" u="none">
                <a:effectLst>
                  <a:outerShdw blurRad="38100" dist="38100" dir="2700000" algn="tl">
                    <a:srgbClr val="000000"/>
                  </a:outerShdw>
                </a:effectLst>
                <a:latin typeface="Times New Roman" pitchFamily="18" charset="0"/>
              </a:rPr>
            </a:br>
            <a:r>
              <a:rPr lang="es-ES" sz="2500" u="none">
                <a:effectLst>
                  <a:outerShdw blurRad="38100" dist="38100" dir="2700000" algn="tl">
                    <a:srgbClr val="000000"/>
                  </a:outerShdw>
                </a:effectLst>
                <a:latin typeface="MS Mincho" pitchFamily="49" charset="-128"/>
                <a:ea typeface="MS Mincho" pitchFamily="49" charset="-128"/>
              </a:rPr>
              <a:t>✔</a:t>
            </a:r>
            <a:r>
              <a:rPr lang="es-ES" sz="2400" u="none">
                <a:effectLst>
                  <a:outerShdw blurRad="38100" dist="38100" dir="2700000" algn="tl">
                    <a:srgbClr val="000000"/>
                  </a:outerShdw>
                </a:effectLst>
                <a:latin typeface="Times New Roman" pitchFamily="18" charset="0"/>
              </a:rPr>
              <a:t>    Nueva legitimidad a los acuerdos bilaterales</a:t>
            </a:r>
            <a:br>
              <a:rPr lang="es-ES" sz="2400" u="none">
                <a:effectLst>
                  <a:outerShdw blurRad="38100" dist="38100" dir="2700000" algn="tl">
                    <a:srgbClr val="000000"/>
                  </a:outerShdw>
                </a:effectLst>
                <a:latin typeface="Times New Roman" pitchFamily="18" charset="0"/>
              </a:rPr>
            </a:br>
            <a:endParaRPr lang="es-ES" sz="2400" u="none">
              <a:effectLst>
                <a:outerShdw blurRad="38100" dist="38100" dir="2700000" algn="tl">
                  <a:srgbClr val="000000"/>
                </a:outerShdw>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flejos">
  <a:themeElements>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Reflejo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800" b="1" i="0" u="sng" strike="noStrike" cap="none" normalizeH="0" baseline="0" smtClean="0">
            <a:ln>
              <a:noFill/>
            </a:ln>
            <a:solidFill>
              <a:schemeClr val="tx2"/>
            </a:solidFill>
            <a:effectLst>
              <a:outerShdw blurRad="38100" dist="38100" dir="2700000" algn="tl">
                <a:srgbClr val="000000">
                  <a:alpha val="43137"/>
                </a:srgbClr>
              </a:outerShdw>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b"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800" b="1" i="0" u="sng" strike="noStrike" cap="none" normalizeH="0" baseline="0" smtClean="0">
            <a:ln>
              <a:noFill/>
            </a:ln>
            <a:solidFill>
              <a:schemeClr val="tx2"/>
            </a:solidFill>
            <a:effectLst>
              <a:outerShdw blurRad="38100" dist="38100" dir="2700000" algn="tl">
                <a:srgbClr val="000000">
                  <a:alpha val="43137"/>
                </a:srgbClr>
              </a:outerShdw>
            </a:effectLst>
            <a:latin typeface="Arial" pitchFamily="34" charset="0"/>
          </a:defRPr>
        </a:defPPr>
      </a:lstStyle>
    </a:lnDef>
  </a:objectDefaults>
  <a:extraClrSchemeLst>
    <a:extraClrScheme>
      <a:clrScheme name="Reflejos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Reflejos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Reflejos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Reflejos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Reflejos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Reflejos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Reflejos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Reflejos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Reflejos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191</TotalTime>
  <Words>1199</Words>
  <Application>Microsoft Office PowerPoint</Application>
  <PresentationFormat>On-screen Show (4:3)</PresentationFormat>
  <Paragraphs>109</Paragraphs>
  <Slides>29</Slides>
  <Notes>29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Arial</vt:lpstr>
      <vt:lpstr>Tahoma</vt:lpstr>
      <vt:lpstr>Times New Roman</vt:lpstr>
      <vt:lpstr>Wingdings</vt:lpstr>
      <vt:lpstr>Garamond</vt:lpstr>
      <vt:lpstr>Book Antiqua</vt:lpstr>
      <vt:lpstr>Perpetua</vt:lpstr>
      <vt:lpstr>Copperplate Gothic Bold</vt:lpstr>
      <vt:lpstr>Bookman Old Style</vt:lpstr>
      <vt:lpstr>Engravers MT</vt:lpstr>
      <vt:lpstr>MS Mincho</vt:lpstr>
      <vt:lpstr>Reflejos</vt:lpstr>
      <vt:lpstr>DIÁLOGO REGIONAL DE POLÍTICA  RED DE INTEGRACIÓN Y COMERCIO REUNIÓN SUBREGIONAL ANDINA   EL PROCESO DE ELABORACIÓN DE POLÍTICAS COMERCIALES DE LA UNIÓN EUROPEA: IMPLICACIONES PARA LAS RELACIONES BI REGIONALES COMUNIDAD ANDINA - UE  23 y 24 de Abril de 2007  Ramon Torrent Macau Coordinator of OBREAL/EULARO Coordinator of International Chair WTO/Regional Integration   </vt:lpstr>
      <vt:lpstr>PANORAMA GENERAL DE LOS OBJETIVOS DE LAS POLÍTICAS DE LA UNIÓN EUROPEA EN NEGOCIACIONES COMERCIALES INTERNACIONALES. DIFERENTES EXPERIENCIAS   Ramon Torrent Macau  Universidad de Barcelona.  Coordinador de la Cátedra Internacional OMC/Integración Regional y del Observatorio de las Relaciones UE – AL (OBREAL).  Exdirector de relaciones internacionales  en el Servicio jurídico del Consejo de la Unión Europea </vt:lpstr>
      <vt:lpstr>I.- EL PASADO</vt:lpstr>
      <vt:lpstr>1.1.- La Acción Exterior De La UE: Una Acción Muy Condicionada Por El Hardware Institucional.</vt:lpstr>
      <vt:lpstr>1.1.- La Acción Exterior De La UE: Una Acción Muy Condicionada Por El Hardware Institucional.</vt:lpstr>
      <vt:lpstr>1.2.- Las Negociaciones Y Acuerdos Comerciales “De La UE”: ¿Politics By Proxy?</vt:lpstr>
      <vt:lpstr>1.3.- La “Primacía” Concedida Al Sistema Multilateral Frente A La Multiplicación De Acuerdos Bilaterales</vt:lpstr>
      <vt:lpstr>II.- ¿UNA EVOLUCIÓN POSIBLE EN EL FUTURO INMEDIATO? </vt:lpstr>
      <vt:lpstr>2.1.- La Nueva Estrategia Impulsada Por La Comisión Europea Con Su Comunicación “Global Europe: Competing In The World”</vt:lpstr>
      <vt:lpstr>2.2.- Un Nuevo Capítulo Sobre Inversiones A Introducir En Los Acuerdos De La Comunidad Europea Y Sus Estados Miembros</vt:lpstr>
      <vt:lpstr>Slide 11</vt:lpstr>
      <vt:lpstr>Slide 12</vt:lpstr>
      <vt:lpstr>III.- UNA NEGOCIACION “BIREGIONAL”:   ALGO MUCHO MÁS COMPLEJO Y DIFÍCIL DE LO QUE PARECE</vt:lpstr>
      <vt:lpstr>3.1.- ¿Qué Es En Realidad Un Acuerdo Comercial “UE – CAN” </vt:lpstr>
      <vt:lpstr>3.2.- Un Acuerdo “UE – CAN” No Es Un Haz De Acuerdos Con Los Distintos Estados De La CAN</vt:lpstr>
      <vt:lpstr>3.3.- El Mecanismo De Solución De Controversias Establecido Por El Acuerdo</vt:lpstr>
      <vt:lpstr>3.4.- El Capítulo De Cooperación Del Acuerdo Biregional Y Los Programas De Cooperación De La Comunidad Europea Con Cada Estado De La CAN </vt:lpstr>
      <vt:lpstr>IV.- ¿CÓMO ENCARAR LA NEGOCIACIÓN PARA QUE EL ACUERDO TENGA EL MAYOR Y MEJOR CONTENIDO? </vt:lpstr>
      <vt:lpstr>4.1.- ¿Qué Visión Tiene La UE De Los Países Andinos Y De La Negociación Con La CAN?</vt:lpstr>
      <vt:lpstr>4.2.- Ser Consciente De Las Dificultades </vt:lpstr>
      <vt:lpstr>4.3.- Aprovechar Las Nuevas Oportunidades Ofrecidas Por La Nueva Estrategia Y Los Nuevos Enfoques Promovidos Por La Comisión Europea En El Área De La Política Comercial</vt:lpstr>
      <vt:lpstr>4.4.- Conseguir Que Las Negociaciones UE – CAN Sirvan Para Superar La Sensación De Cansancio Y De “Déjà Vu” Que Provocan Las Negociaciones UE – MERCOSUR</vt:lpstr>
      <vt:lpstr>4.5. - Seguir Utilizando, Sobre Todo Cara A Los Estados Miembros, El Argumento Del Acuerdo UE – CAN Como “Politics By Proxy” </vt:lpstr>
      <vt:lpstr>4.6.- El problema, en consecuencia, no es tanto el de reforzar el interés de la UE en su conjunto en la negociación (esto puede conseguirse) sino el de hacerlo sin plegarse del todo a los enfoques y contenidos propuestos por la UE y consiguiendo al menos algunos avances significativos que sean de interés de los Estados Andinos y de la CAN en su conjunto</vt:lpstr>
      <vt:lpstr>V.- ¿CÓMO CONSEGUIR  ENCARAR LA NEGOCIACIÓN DESDE ESTA PERSPECTIVA?  </vt:lpstr>
      <vt:lpstr>5.1.- La Necesidad De Aclarar Bien Los Aspectos Institucionales De La Negociación</vt:lpstr>
      <vt:lpstr>Slide 27</vt:lpstr>
      <vt:lpstr>Slide 28</vt:lpstr>
      <vt:lpstr>5.4.- Actividades a llevar a cabo para alcanzar los objetivos de los puntos precedentes</vt:lpstr>
    </vt:vector>
  </TitlesOfParts>
  <Company>UB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POLICY DIALOGUE     TRADE AND INTEGRATION NETWORK SUBREGIONAL MEETING FOR THE ANDEAN COMMUNITY   European Union Trade Policy Making Process: Implications for Andean Community –  EU Bi-Regional Relations Dates: April 23 and 24   </dc:title>
  <dc:creator>Nicolas Espitalier - OBREAL</dc:creator>
  <cp:lastModifiedBy>anarod</cp:lastModifiedBy>
  <cp:revision>7</cp:revision>
  <dcterms:created xsi:type="dcterms:W3CDTF">2007-04-19T09:31:25Z</dcterms:created>
  <dcterms:modified xsi:type="dcterms:W3CDTF">2010-07-12T00:49:34Z</dcterms:modified>
</cp:coreProperties>
</file>