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embedTrueTypeFonts="1" saveSubsetFonts="1">
  <p:sldMasterIdLst>
    <p:sldMasterId id="2147483648" r:id="rId1"/>
  </p:sldMasterIdLst>
  <p:notesMasterIdLst>
    <p:notesMasterId r:id="rId24"/>
  </p:notesMasterIdLst>
  <p:handoutMasterIdLst>
    <p:handoutMasterId r:id="rId25"/>
  </p:handoutMasterIdLst>
  <p:sldIdLst>
    <p:sldId id="256" r:id="rId2"/>
    <p:sldId id="294" r:id="rId3"/>
    <p:sldId id="257" r:id="rId4"/>
    <p:sldId id="258" r:id="rId5"/>
    <p:sldId id="264" r:id="rId6"/>
    <p:sldId id="261" r:id="rId7"/>
    <p:sldId id="300" r:id="rId8"/>
    <p:sldId id="266" r:id="rId9"/>
    <p:sldId id="302" r:id="rId10"/>
    <p:sldId id="304" r:id="rId11"/>
    <p:sldId id="301" r:id="rId12"/>
    <p:sldId id="269" r:id="rId13"/>
    <p:sldId id="267" r:id="rId14"/>
    <p:sldId id="272" r:id="rId15"/>
    <p:sldId id="274" r:id="rId16"/>
    <p:sldId id="277" r:id="rId17"/>
    <p:sldId id="278" r:id="rId18"/>
    <p:sldId id="280" r:id="rId19"/>
    <p:sldId id="282" r:id="rId20"/>
    <p:sldId id="285" r:id="rId21"/>
    <p:sldId id="305" r:id="rId22"/>
    <p:sldId id="306" r:id="rId23"/>
  </p:sldIdLst>
  <p:sldSz cx="9144000" cy="6858000" type="screen4x3"/>
  <p:notesSz cx="6858000" cy="9144000"/>
  <p:defaultTextStyle>
    <a:defPPr>
      <a:defRPr lang="he-IL"/>
    </a:defPPr>
    <a:lvl1pPr algn="r" rtl="1" fontAlgn="base">
      <a:spcBef>
        <a:spcPct val="0"/>
      </a:spcBef>
      <a:spcAft>
        <a:spcPct val="0"/>
      </a:spcAft>
      <a:defRPr sz="2400" kern="1200">
        <a:solidFill>
          <a:schemeClr val="tx1"/>
        </a:solidFill>
        <a:latin typeface="Times New Roman" pitchFamily="18" charset="0"/>
        <a:ea typeface="+mn-ea"/>
        <a:cs typeface="Times New Roman (Hebrew)" charset="-79"/>
      </a:defRPr>
    </a:lvl1pPr>
    <a:lvl2pPr marL="457200" algn="r" rtl="1" fontAlgn="base">
      <a:spcBef>
        <a:spcPct val="0"/>
      </a:spcBef>
      <a:spcAft>
        <a:spcPct val="0"/>
      </a:spcAft>
      <a:defRPr sz="2400" kern="1200">
        <a:solidFill>
          <a:schemeClr val="tx1"/>
        </a:solidFill>
        <a:latin typeface="Times New Roman" pitchFamily="18" charset="0"/>
        <a:ea typeface="+mn-ea"/>
        <a:cs typeface="Times New Roman (Hebrew)" charset="-79"/>
      </a:defRPr>
    </a:lvl2pPr>
    <a:lvl3pPr marL="914400" algn="r" rtl="1" fontAlgn="base">
      <a:spcBef>
        <a:spcPct val="0"/>
      </a:spcBef>
      <a:spcAft>
        <a:spcPct val="0"/>
      </a:spcAft>
      <a:defRPr sz="2400" kern="1200">
        <a:solidFill>
          <a:schemeClr val="tx1"/>
        </a:solidFill>
        <a:latin typeface="Times New Roman" pitchFamily="18" charset="0"/>
        <a:ea typeface="+mn-ea"/>
        <a:cs typeface="Times New Roman (Hebrew)" charset="-79"/>
      </a:defRPr>
    </a:lvl3pPr>
    <a:lvl4pPr marL="1371600" algn="r" rtl="1" fontAlgn="base">
      <a:spcBef>
        <a:spcPct val="0"/>
      </a:spcBef>
      <a:spcAft>
        <a:spcPct val="0"/>
      </a:spcAft>
      <a:defRPr sz="2400" kern="1200">
        <a:solidFill>
          <a:schemeClr val="tx1"/>
        </a:solidFill>
        <a:latin typeface="Times New Roman" pitchFamily="18" charset="0"/>
        <a:ea typeface="+mn-ea"/>
        <a:cs typeface="Times New Roman (Hebrew)" charset="-79"/>
      </a:defRPr>
    </a:lvl4pPr>
    <a:lvl5pPr marL="1828800" algn="r" rtl="1" fontAlgn="base">
      <a:spcBef>
        <a:spcPct val="0"/>
      </a:spcBef>
      <a:spcAft>
        <a:spcPct val="0"/>
      </a:spcAft>
      <a:defRPr sz="2400" kern="1200">
        <a:solidFill>
          <a:schemeClr val="tx1"/>
        </a:solidFill>
        <a:latin typeface="Times New Roman" pitchFamily="18" charset="0"/>
        <a:ea typeface="+mn-ea"/>
        <a:cs typeface="Times New Roman (Hebrew)" charset="-79"/>
      </a:defRPr>
    </a:lvl5pPr>
    <a:lvl6pPr marL="2286000" algn="l" defTabSz="914400" rtl="0" eaLnBrk="1" latinLnBrk="0" hangingPunct="1">
      <a:defRPr sz="2400" kern="1200">
        <a:solidFill>
          <a:schemeClr val="tx1"/>
        </a:solidFill>
        <a:latin typeface="Times New Roman" pitchFamily="18" charset="0"/>
        <a:ea typeface="+mn-ea"/>
        <a:cs typeface="Times New Roman (Hebrew)" charset="-79"/>
      </a:defRPr>
    </a:lvl6pPr>
    <a:lvl7pPr marL="2743200" algn="l" defTabSz="914400" rtl="0" eaLnBrk="1" latinLnBrk="0" hangingPunct="1">
      <a:defRPr sz="2400" kern="1200">
        <a:solidFill>
          <a:schemeClr val="tx1"/>
        </a:solidFill>
        <a:latin typeface="Times New Roman" pitchFamily="18" charset="0"/>
        <a:ea typeface="+mn-ea"/>
        <a:cs typeface="Times New Roman (Hebrew)" charset="-79"/>
      </a:defRPr>
    </a:lvl7pPr>
    <a:lvl8pPr marL="3200400" algn="l" defTabSz="914400" rtl="0" eaLnBrk="1" latinLnBrk="0" hangingPunct="1">
      <a:defRPr sz="2400" kern="1200">
        <a:solidFill>
          <a:schemeClr val="tx1"/>
        </a:solidFill>
        <a:latin typeface="Times New Roman" pitchFamily="18" charset="0"/>
        <a:ea typeface="+mn-ea"/>
        <a:cs typeface="Times New Roman (Hebrew)" charset="-79"/>
      </a:defRPr>
    </a:lvl8pPr>
    <a:lvl9pPr marL="3657600" algn="l" defTabSz="914400" rtl="0" eaLnBrk="1" latinLnBrk="0" hangingPunct="1">
      <a:defRPr sz="2400" kern="1200">
        <a:solidFill>
          <a:schemeClr val="tx1"/>
        </a:solidFill>
        <a:latin typeface="Times New Roman" pitchFamily="18" charset="0"/>
        <a:ea typeface="+mn-ea"/>
        <a:cs typeface="Times New Roman (Hebrew)" charset="-79"/>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1642" autoAdjust="0"/>
    <p:restoredTop sz="90929"/>
  </p:normalViewPr>
  <p:slideViewPr>
    <p:cSldViewPr>
      <p:cViewPr>
        <p:scale>
          <a:sx n="80" d="100"/>
          <a:sy n="80" d="100"/>
        </p:scale>
        <p:origin x="-72"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583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583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583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fld id="{E1832530-8E79-4CF6-AA6E-C29F69B43D14}"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604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6042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604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04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604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fld id="{4EC4E07C-2968-4A2F-A25F-C0574FCFA1E0}" type="slidenum">
              <a:rPr lang="en-US"/>
              <a:pPr/>
              <a:t>‹#›</a:t>
            </a:fld>
            <a:endParaRPr lang="en-US"/>
          </a:p>
        </p:txBody>
      </p:sp>
    </p:spTree>
  </p:cSld>
  <p:clrMap bg1="lt1" tx1="dk1" bg2="lt2" tx2="dk2" accent1="accent1" accent2="accent2" accent3="accent3" accent4="accent4" accent5="accent5" accent6="accent6" hlink="hlink" folHlink="folHlink"/>
  <p:notesStyle>
    <a:lvl1pPr algn="r" rtl="1" fontAlgn="base">
      <a:spcBef>
        <a:spcPct val="30000"/>
      </a:spcBef>
      <a:spcAft>
        <a:spcPct val="0"/>
      </a:spcAft>
      <a:defRPr sz="1200" kern="1200">
        <a:solidFill>
          <a:schemeClr val="tx1"/>
        </a:solidFill>
        <a:latin typeface="Times New Roman" pitchFamily="18" charset="0"/>
        <a:ea typeface="+mn-ea"/>
        <a:cs typeface="Times New Roman (Hebrew)" charset="-79"/>
      </a:defRPr>
    </a:lvl1pPr>
    <a:lvl2pPr marL="457200" algn="r" rtl="1" fontAlgn="base">
      <a:spcBef>
        <a:spcPct val="30000"/>
      </a:spcBef>
      <a:spcAft>
        <a:spcPct val="0"/>
      </a:spcAft>
      <a:defRPr sz="1200" kern="1200">
        <a:solidFill>
          <a:schemeClr val="tx1"/>
        </a:solidFill>
        <a:latin typeface="Times New Roman" pitchFamily="18" charset="0"/>
        <a:ea typeface="+mn-ea"/>
        <a:cs typeface="Times New Roman (Hebrew)" charset="-79"/>
      </a:defRPr>
    </a:lvl2pPr>
    <a:lvl3pPr marL="914400" algn="r" rtl="1" fontAlgn="base">
      <a:spcBef>
        <a:spcPct val="30000"/>
      </a:spcBef>
      <a:spcAft>
        <a:spcPct val="0"/>
      </a:spcAft>
      <a:defRPr sz="1200" kern="1200">
        <a:solidFill>
          <a:schemeClr val="tx1"/>
        </a:solidFill>
        <a:latin typeface="Times New Roman" pitchFamily="18" charset="0"/>
        <a:ea typeface="+mn-ea"/>
        <a:cs typeface="Times New Roman (Hebrew)" charset="-79"/>
      </a:defRPr>
    </a:lvl3pPr>
    <a:lvl4pPr marL="1371600" algn="r" rtl="1" fontAlgn="base">
      <a:spcBef>
        <a:spcPct val="30000"/>
      </a:spcBef>
      <a:spcAft>
        <a:spcPct val="0"/>
      </a:spcAft>
      <a:defRPr sz="1200" kern="1200">
        <a:solidFill>
          <a:schemeClr val="tx1"/>
        </a:solidFill>
        <a:latin typeface="Times New Roman" pitchFamily="18" charset="0"/>
        <a:ea typeface="+mn-ea"/>
        <a:cs typeface="Times New Roman (Hebrew)" charset="-79"/>
      </a:defRPr>
    </a:lvl4pPr>
    <a:lvl5pPr marL="1828800" algn="r" rtl="1" fontAlgn="base">
      <a:spcBef>
        <a:spcPct val="30000"/>
      </a:spcBef>
      <a:spcAft>
        <a:spcPct val="0"/>
      </a:spcAft>
      <a:defRPr sz="1200" kern="1200">
        <a:solidFill>
          <a:schemeClr val="tx1"/>
        </a:solidFill>
        <a:latin typeface="Times New Roman" pitchFamily="18" charset="0"/>
        <a:ea typeface="+mn-ea"/>
        <a:cs typeface="Times New Roman (Hebrew)" charset="-79"/>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913E466-E1F8-4874-9DDB-C521BF8EE8B8}"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6217AD1-B035-4696-AF5B-F7D4C9A886FC}"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78DFC34-A16C-4E3F-8FD0-F5D5B08746EC}"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919CBF2-1D4D-45BA-87BF-E3E24D28846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9B48567-B79A-4EC4-AE23-83FC2DE4B50C}"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691110F-89F9-4091-9EEE-604FB4E84D3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D088617-8543-43D3-8780-CD219F7E2A0F}"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5829ACC0-130D-4C13-9869-15E30D68747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00AD39F5-FCB7-42BE-AD2F-1577D03B661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F004D06-42BE-42CC-AD06-6413051822CD}"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292D156-3FC8-415E-941F-C60545BF87D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he-IL" smtClean="0"/>
              <a:t>לחץ כדי לערוך סגנון כותרת של תבנית בסיס</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p>
        </p:txBody>
      </p:sp>
      <p:sp>
        <p:nvSpPr>
          <p:cNvPr id="1028" name="Rectangle 4"/>
          <p:cNvSpPr>
            <a:spLocks noGrp="1" noChangeArrowheads="1"/>
          </p:cNvSpPr>
          <p:nvPr>
            <p:ph type="dt" sz="half" idx="2"/>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fld id="{D6109AE2-1BFC-45A0-AF13-90DDFCE3D305}"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1" fontAlgn="base">
        <a:spcBef>
          <a:spcPct val="0"/>
        </a:spcBef>
        <a:spcAft>
          <a:spcPct val="0"/>
        </a:spcAft>
        <a:defRPr sz="4400">
          <a:solidFill>
            <a:schemeClr val="tx2"/>
          </a:solidFill>
          <a:latin typeface="+mj-lt"/>
          <a:ea typeface="+mj-ea"/>
          <a:cs typeface="+mj-cs"/>
        </a:defRPr>
      </a:lvl1pPr>
      <a:lvl2pPr algn="ctr" rtl="1" fontAlgn="base">
        <a:spcBef>
          <a:spcPct val="0"/>
        </a:spcBef>
        <a:spcAft>
          <a:spcPct val="0"/>
        </a:spcAft>
        <a:defRPr sz="4400">
          <a:solidFill>
            <a:schemeClr val="tx2"/>
          </a:solidFill>
          <a:latin typeface="Times New Roman" pitchFamily="18" charset="0"/>
          <a:cs typeface="Times New Roman (Hebrew)" charset="-79"/>
        </a:defRPr>
      </a:lvl2pPr>
      <a:lvl3pPr algn="ctr" rtl="1" fontAlgn="base">
        <a:spcBef>
          <a:spcPct val="0"/>
        </a:spcBef>
        <a:spcAft>
          <a:spcPct val="0"/>
        </a:spcAft>
        <a:defRPr sz="4400">
          <a:solidFill>
            <a:schemeClr val="tx2"/>
          </a:solidFill>
          <a:latin typeface="Times New Roman" pitchFamily="18" charset="0"/>
          <a:cs typeface="Times New Roman (Hebrew)" charset="-79"/>
        </a:defRPr>
      </a:lvl3pPr>
      <a:lvl4pPr algn="ctr" rtl="1" fontAlgn="base">
        <a:spcBef>
          <a:spcPct val="0"/>
        </a:spcBef>
        <a:spcAft>
          <a:spcPct val="0"/>
        </a:spcAft>
        <a:defRPr sz="4400">
          <a:solidFill>
            <a:schemeClr val="tx2"/>
          </a:solidFill>
          <a:latin typeface="Times New Roman" pitchFamily="18" charset="0"/>
          <a:cs typeface="Times New Roman (Hebrew)" charset="-79"/>
        </a:defRPr>
      </a:lvl4pPr>
      <a:lvl5pPr algn="ctr" rtl="1" fontAlgn="base">
        <a:spcBef>
          <a:spcPct val="0"/>
        </a:spcBef>
        <a:spcAft>
          <a:spcPct val="0"/>
        </a:spcAft>
        <a:defRPr sz="4400">
          <a:solidFill>
            <a:schemeClr val="tx2"/>
          </a:solidFill>
          <a:latin typeface="Times New Roman" pitchFamily="18" charset="0"/>
          <a:cs typeface="Times New Roman (Hebrew)" charset="-79"/>
        </a:defRPr>
      </a:lvl5pPr>
      <a:lvl6pPr marL="457200" algn="ctr" rtl="1" fontAlgn="base">
        <a:spcBef>
          <a:spcPct val="0"/>
        </a:spcBef>
        <a:spcAft>
          <a:spcPct val="0"/>
        </a:spcAft>
        <a:defRPr sz="4400">
          <a:solidFill>
            <a:schemeClr val="tx2"/>
          </a:solidFill>
          <a:latin typeface="Times New Roman" pitchFamily="18" charset="0"/>
          <a:cs typeface="Times New Roman (Hebrew)" charset="-79"/>
        </a:defRPr>
      </a:lvl6pPr>
      <a:lvl7pPr marL="914400" algn="ctr" rtl="1" fontAlgn="base">
        <a:spcBef>
          <a:spcPct val="0"/>
        </a:spcBef>
        <a:spcAft>
          <a:spcPct val="0"/>
        </a:spcAft>
        <a:defRPr sz="4400">
          <a:solidFill>
            <a:schemeClr val="tx2"/>
          </a:solidFill>
          <a:latin typeface="Times New Roman" pitchFamily="18" charset="0"/>
          <a:cs typeface="Times New Roman (Hebrew)" charset="-79"/>
        </a:defRPr>
      </a:lvl7pPr>
      <a:lvl8pPr marL="1371600" algn="ctr" rtl="1" fontAlgn="base">
        <a:spcBef>
          <a:spcPct val="0"/>
        </a:spcBef>
        <a:spcAft>
          <a:spcPct val="0"/>
        </a:spcAft>
        <a:defRPr sz="4400">
          <a:solidFill>
            <a:schemeClr val="tx2"/>
          </a:solidFill>
          <a:latin typeface="Times New Roman" pitchFamily="18" charset="0"/>
          <a:cs typeface="Times New Roman (Hebrew)" charset="-79"/>
        </a:defRPr>
      </a:lvl8pPr>
      <a:lvl9pPr marL="1828800" algn="ctr" rtl="1" fontAlgn="base">
        <a:spcBef>
          <a:spcPct val="0"/>
        </a:spcBef>
        <a:spcAft>
          <a:spcPct val="0"/>
        </a:spcAft>
        <a:defRPr sz="4400">
          <a:solidFill>
            <a:schemeClr val="tx2"/>
          </a:solidFill>
          <a:latin typeface="Times New Roman" pitchFamily="18" charset="0"/>
          <a:cs typeface="Times New Roman (Hebrew)" charset="-79"/>
        </a:defRPr>
      </a:lvl9pPr>
    </p:titleStyle>
    <p:bodyStyle>
      <a:lvl1pPr marL="342900" indent="-342900" algn="r" rtl="1" fontAlgn="base">
        <a:spcBef>
          <a:spcPct val="20000"/>
        </a:spcBef>
        <a:spcAft>
          <a:spcPct val="0"/>
        </a:spcAft>
        <a:buChar char="•"/>
        <a:defRPr sz="3200">
          <a:solidFill>
            <a:schemeClr val="tx1"/>
          </a:solidFill>
          <a:latin typeface="+mn-lt"/>
          <a:ea typeface="+mn-ea"/>
          <a:cs typeface="+mn-cs"/>
        </a:defRPr>
      </a:lvl1pPr>
      <a:lvl2pPr marL="742950" indent="-285750" algn="r" rtl="1" fontAlgn="base">
        <a:spcBef>
          <a:spcPct val="20000"/>
        </a:spcBef>
        <a:spcAft>
          <a:spcPct val="0"/>
        </a:spcAft>
        <a:buChar char="–"/>
        <a:defRPr sz="2800">
          <a:solidFill>
            <a:schemeClr val="tx1"/>
          </a:solidFill>
          <a:latin typeface="+mn-lt"/>
          <a:cs typeface="+mn-cs"/>
        </a:defRPr>
      </a:lvl2pPr>
      <a:lvl3pPr marL="1143000" indent="-228600" algn="r" rtl="1" fontAlgn="base">
        <a:spcBef>
          <a:spcPct val="20000"/>
        </a:spcBef>
        <a:spcAft>
          <a:spcPct val="0"/>
        </a:spcAft>
        <a:buChar char="•"/>
        <a:defRPr sz="2400">
          <a:solidFill>
            <a:schemeClr val="tx1"/>
          </a:solidFill>
          <a:latin typeface="+mn-lt"/>
          <a:cs typeface="+mn-cs"/>
        </a:defRPr>
      </a:lvl3pPr>
      <a:lvl4pPr marL="1600200" indent="-228600" algn="r" rtl="1" fontAlgn="base">
        <a:spcBef>
          <a:spcPct val="20000"/>
        </a:spcBef>
        <a:spcAft>
          <a:spcPct val="0"/>
        </a:spcAft>
        <a:buChar char="–"/>
        <a:defRPr sz="2000">
          <a:solidFill>
            <a:schemeClr val="tx1"/>
          </a:solidFill>
          <a:latin typeface="+mn-lt"/>
          <a:cs typeface="+mn-cs"/>
        </a:defRPr>
      </a:lvl4pPr>
      <a:lvl5pPr marL="2057400" indent="-228600" algn="r" rtl="1" fontAlgn="base">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294117B-AF12-43FA-A232-95C2F3A18682}" type="slidenum">
              <a:rPr lang="en-US"/>
              <a:pPr/>
              <a:t>1</a:t>
            </a:fld>
            <a:endParaRPr lang="en-US"/>
          </a:p>
        </p:txBody>
      </p:sp>
      <p:sp>
        <p:nvSpPr>
          <p:cNvPr id="2050" name="Rectangle 2"/>
          <p:cNvSpPr>
            <a:spLocks noGrp="1" noChangeArrowheads="1"/>
          </p:cNvSpPr>
          <p:nvPr>
            <p:ph type="ctrTitle"/>
          </p:nvPr>
        </p:nvSpPr>
        <p:spPr>
          <a:xfrm>
            <a:off x="685800" y="2286000"/>
            <a:ext cx="7772400" cy="1143000"/>
          </a:xfrm>
        </p:spPr>
        <p:txBody>
          <a:bodyPr/>
          <a:lstStyle/>
          <a:p>
            <a:pPr rtl="0"/>
            <a:r>
              <a:rPr lang="en-US" sz="2800" b="1"/>
              <a:t>EL APOYO P</a:t>
            </a:r>
            <a:r>
              <a:rPr lang="es-ES_tradnl" sz="2800" b="1"/>
              <a:t>Ú</a:t>
            </a:r>
            <a:r>
              <a:rPr lang="en-US" sz="2800" b="1"/>
              <a:t>BLICO A LA INNOVACIÓN: ALIMENTANDO UN VIRTUOSO CICLO AUTO-CATAL</a:t>
            </a:r>
            <a:r>
              <a:rPr lang="es-ES_tradnl" sz="2800" b="1"/>
              <a:t>Í</a:t>
            </a:r>
            <a:r>
              <a:rPr lang="en-US" sz="2800" b="1"/>
              <a:t>TICO</a:t>
            </a:r>
          </a:p>
        </p:txBody>
      </p:sp>
      <p:sp>
        <p:nvSpPr>
          <p:cNvPr id="2051" name="Rectangle 3"/>
          <p:cNvSpPr>
            <a:spLocks noGrp="1" noChangeArrowheads="1"/>
          </p:cNvSpPr>
          <p:nvPr>
            <p:ph type="subTitle" idx="1"/>
          </p:nvPr>
        </p:nvSpPr>
        <p:spPr/>
        <p:txBody>
          <a:bodyPr/>
          <a:lstStyle/>
          <a:p>
            <a:r>
              <a:rPr lang="en-US" b="1"/>
              <a:t>Morris Teubal</a:t>
            </a:r>
          </a:p>
          <a:p>
            <a:r>
              <a:rPr lang="en-US" sz="2800" b="1" i="1"/>
              <a:t>Universidad Hebrea de Jerusal</a:t>
            </a:r>
            <a:r>
              <a:rPr lang="es-ES_tradnl" sz="2800" b="1" i="1"/>
              <a:t>é</a:t>
            </a:r>
            <a:r>
              <a:rPr lang="en-US" sz="2800" b="1" i="1"/>
              <a:t>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C1C10AF-88C8-4546-9459-8D678785762A}" type="slidenum">
              <a:rPr lang="en-US"/>
              <a:pPr/>
              <a:t>10</a:t>
            </a:fld>
            <a:endParaRPr lang="en-US"/>
          </a:p>
        </p:txBody>
      </p:sp>
      <p:sp>
        <p:nvSpPr>
          <p:cNvPr id="52226" name="Rectangle 1026"/>
          <p:cNvSpPr>
            <a:spLocks noGrp="1" noChangeArrowheads="1"/>
          </p:cNvSpPr>
          <p:nvPr>
            <p:ph type="title"/>
          </p:nvPr>
        </p:nvSpPr>
        <p:spPr/>
        <p:txBody>
          <a:bodyPr/>
          <a:lstStyle/>
          <a:p>
            <a:pPr rtl="0"/>
            <a:r>
              <a:rPr lang="en-US" sz="3200" b="1"/>
              <a:t>C-3: Un Programa “Base” (‘Benchmark’)</a:t>
            </a:r>
          </a:p>
        </p:txBody>
      </p:sp>
      <p:sp>
        <p:nvSpPr>
          <p:cNvPr id="52227" name="Rectangle 1027"/>
          <p:cNvSpPr>
            <a:spLocks noGrp="1" noChangeArrowheads="1"/>
          </p:cNvSpPr>
          <p:nvPr>
            <p:ph type="body" idx="1"/>
          </p:nvPr>
        </p:nvSpPr>
        <p:spPr/>
        <p:txBody>
          <a:bodyPr/>
          <a:lstStyle/>
          <a:p>
            <a:pPr algn="l" rtl="0">
              <a:lnSpc>
                <a:spcPct val="90000"/>
              </a:lnSpc>
              <a:buFontTx/>
              <a:buNone/>
            </a:pPr>
            <a:r>
              <a:rPr lang="es-ES_tradnl" sz="2400" b="1" i="1"/>
              <a:t>Analizamos un programa de apoyo directo a empresas del tipo mencionado arriba y de acuerdo a la visión S/E. El objetivo último es disparar un proceso virtuoso auto sostenido de crecimiento de la Innovación. Sus características son</a:t>
            </a:r>
            <a:r>
              <a:rPr lang="en-US" sz="2400" b="1" i="1"/>
              <a:t>:</a:t>
            </a:r>
            <a:endParaRPr lang="es-ES_tradnl" sz="2400" b="1" i="1"/>
          </a:p>
          <a:p>
            <a:pPr algn="l" rtl="0">
              <a:lnSpc>
                <a:spcPct val="90000"/>
              </a:lnSpc>
            </a:pPr>
            <a:r>
              <a:rPr lang="es-ES_tradnl" sz="1800" b="1"/>
              <a:t>El apoyo es a proyectos de R&amp;D/Innovación firmas-sin el requisito de cooperación/colaboración</a:t>
            </a:r>
          </a:p>
          <a:p>
            <a:pPr algn="l" rtl="0">
              <a:lnSpc>
                <a:spcPct val="90000"/>
              </a:lnSpc>
            </a:pPr>
            <a:r>
              <a:rPr lang="es-ES_tradnl" sz="1800" b="1"/>
              <a:t>Horizontalidad-abierto a todas las firmas del sector productivo y a cualquier proyecto de R&amp;D/I [‘bottom-up determination of projects’]</a:t>
            </a:r>
          </a:p>
          <a:p>
            <a:pPr algn="l" rtl="0">
              <a:lnSpc>
                <a:spcPct val="90000"/>
              </a:lnSpc>
            </a:pPr>
            <a:r>
              <a:rPr lang="es-ES_tradnl" sz="1800" b="1"/>
              <a:t>Instrumento: Subsidios o Subsidios/Prestamos Condicionales –excluyendo Prestamos o concesiones impositivas</a:t>
            </a:r>
          </a:p>
          <a:p>
            <a:pPr algn="l" rtl="0">
              <a:lnSpc>
                <a:spcPct val="90000"/>
              </a:lnSpc>
              <a:buFontTx/>
              <a:buNone/>
            </a:pPr>
            <a:r>
              <a:rPr lang="es-ES_tradnl" sz="1800" b="1"/>
              <a:t>Tal programa es igual o similar a programas implementados en Austria, Singapur e Israel</a:t>
            </a:r>
          </a:p>
          <a:p>
            <a:pPr algn="l" rtl="0">
              <a:lnSpc>
                <a:spcPct val="90000"/>
              </a:lnSpc>
              <a:buFontTx/>
              <a:buNone/>
            </a:pPr>
            <a:endParaRPr lang="es-ES_tradnl" sz="1800" b="1"/>
          </a:p>
          <a:p>
            <a:pPr algn="l" rtl="0">
              <a:lnSpc>
                <a:spcPct val="90000"/>
              </a:lnSpc>
              <a:buFontTx/>
              <a:buNone/>
            </a:pPr>
            <a:endParaRPr lang="en-US" sz="2000" b="1"/>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0F829CE-A33F-4BB7-A5EF-C4968508C5ED}" type="slidenum">
              <a:rPr lang="en-US"/>
              <a:pPr/>
              <a:t>11</a:t>
            </a:fld>
            <a:endParaRPr lang="en-US"/>
          </a:p>
        </p:txBody>
      </p:sp>
      <p:sp>
        <p:nvSpPr>
          <p:cNvPr id="49154" name="Rectangle 1026"/>
          <p:cNvSpPr>
            <a:spLocks noGrp="1" noChangeArrowheads="1"/>
          </p:cNvSpPr>
          <p:nvPr>
            <p:ph type="title"/>
          </p:nvPr>
        </p:nvSpPr>
        <p:spPr/>
        <p:txBody>
          <a:bodyPr/>
          <a:lstStyle/>
          <a:p>
            <a:r>
              <a:rPr lang="es-ES_tradnl" sz="4000" b="1"/>
              <a:t>C-4: Justificación del Apoyo Público</a:t>
            </a:r>
          </a:p>
        </p:txBody>
      </p:sp>
      <p:sp>
        <p:nvSpPr>
          <p:cNvPr id="49155" name="Rectangle 1027"/>
          <p:cNvSpPr>
            <a:spLocks noGrp="1" noChangeArrowheads="1"/>
          </p:cNvSpPr>
          <p:nvPr>
            <p:ph type="body" idx="1"/>
          </p:nvPr>
        </p:nvSpPr>
        <p:spPr/>
        <p:txBody>
          <a:bodyPr/>
          <a:lstStyle/>
          <a:p>
            <a:pPr algn="l" rtl="0">
              <a:lnSpc>
                <a:spcPct val="80000"/>
              </a:lnSpc>
              <a:buFontTx/>
              <a:buNone/>
            </a:pPr>
            <a:r>
              <a:rPr lang="es-ES_tradnl" sz="2000" b="1" i="1"/>
              <a:t>Tradicionalmente la justificación se debía  a “Fallas de Mercado” en todo lo concerniente al R&amp;D/I en empresas (sub-inversión en la actividad). Esto sigue teniendo relevancia pero no es la única</a:t>
            </a:r>
          </a:p>
          <a:p>
            <a:pPr algn="l" rtl="0">
              <a:lnSpc>
                <a:spcPct val="80000"/>
              </a:lnSpc>
              <a:buFontTx/>
              <a:buNone/>
            </a:pPr>
            <a:endParaRPr lang="es-ES_tradnl" sz="2000" b="1" i="1"/>
          </a:p>
          <a:p>
            <a:pPr algn="l" rtl="0">
              <a:lnSpc>
                <a:spcPct val="80000"/>
              </a:lnSpc>
              <a:buFontTx/>
              <a:buNone/>
            </a:pPr>
            <a:r>
              <a:rPr lang="es-ES_tradnl" sz="2000" b="1" i="1"/>
              <a:t>Desde la perspectiva S/E hay otros motivos que explican la sub-inversión antedicha. Estas “Fallas Sistémicas” incluirían p. ej  restricciones de oferta en las instituciones de CTE; prioridades no adecuadas desde el punto de vista del desarrollo económico y social p. ej  sub-asignación de apoyos al R&amp;D/I en firmas por razones políticas, etc.</a:t>
            </a:r>
          </a:p>
          <a:p>
            <a:pPr algn="l" rtl="0">
              <a:lnSpc>
                <a:spcPct val="80000"/>
              </a:lnSpc>
              <a:buFontTx/>
              <a:buNone/>
            </a:pPr>
            <a:endParaRPr lang="es-ES_tradnl" sz="2000" b="1" i="1"/>
          </a:p>
          <a:p>
            <a:pPr algn="l" rtl="0">
              <a:lnSpc>
                <a:spcPct val="80000"/>
              </a:lnSpc>
              <a:buFontTx/>
              <a:buNone/>
            </a:pPr>
            <a:r>
              <a:rPr lang="es-ES_tradnl" sz="2000" b="1" i="1"/>
              <a:t>Y más, la falla que requiere una respuesta en términos de PTI es aquella que bloquee o obstaculice el dispare de un proceso auto sostenido de crecimiento de la I y del CTE</a:t>
            </a:r>
          </a:p>
          <a:p>
            <a:pPr algn="l" rtl="0">
              <a:lnSpc>
                <a:spcPct val="80000"/>
              </a:lnSpc>
              <a:buFontTx/>
              <a:buNone/>
            </a:pPr>
            <a:endParaRPr lang="es-ES_tradnl" sz="2000" b="1" i="1"/>
          </a:p>
          <a:p>
            <a:pPr algn="l" rtl="0">
              <a:lnSpc>
                <a:spcPct val="80000"/>
              </a:lnSpc>
              <a:buFontTx/>
              <a:buNone/>
            </a:pPr>
            <a:endParaRPr lang="en-US" sz="20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74290D0-6D7D-4F78-9C1C-0C704A4A36D0}" type="slidenum">
              <a:rPr lang="en-US"/>
              <a:pPr/>
              <a:t>12</a:t>
            </a:fld>
            <a:endParaRPr lang="en-US"/>
          </a:p>
        </p:txBody>
      </p:sp>
      <p:sp>
        <p:nvSpPr>
          <p:cNvPr id="15362" name="Rectangle 2"/>
          <p:cNvSpPr>
            <a:spLocks noGrp="1" noChangeArrowheads="1"/>
          </p:cNvSpPr>
          <p:nvPr>
            <p:ph type="title"/>
          </p:nvPr>
        </p:nvSpPr>
        <p:spPr/>
        <p:txBody>
          <a:bodyPr/>
          <a:lstStyle/>
          <a:p>
            <a:pPr rtl="0"/>
            <a:r>
              <a:rPr lang="en-US" b="1"/>
              <a:t>C-5</a:t>
            </a:r>
          </a:p>
        </p:txBody>
      </p:sp>
      <p:sp>
        <p:nvSpPr>
          <p:cNvPr id="15363" name="Rectangle 3"/>
          <p:cNvSpPr>
            <a:spLocks noGrp="1" noChangeArrowheads="1"/>
          </p:cNvSpPr>
          <p:nvPr>
            <p:ph type="body" idx="1"/>
          </p:nvPr>
        </p:nvSpPr>
        <p:spPr>
          <a:xfrm>
            <a:off x="685800" y="1676400"/>
            <a:ext cx="7772400" cy="4419600"/>
          </a:xfrm>
        </p:spPr>
        <p:txBody>
          <a:bodyPr/>
          <a:lstStyle/>
          <a:p>
            <a:pPr algn="l" rtl="0">
              <a:buFontTx/>
              <a:buNone/>
            </a:pPr>
            <a:r>
              <a:rPr lang="es-ES_tradnl" sz="3000" b="1" i="1" u="sng"/>
              <a:t>Caracterización</a:t>
            </a:r>
          </a:p>
          <a:p>
            <a:pPr algn="l" rtl="0">
              <a:buFontTx/>
              <a:buNone/>
            </a:pPr>
            <a:r>
              <a:rPr lang="es-ES_tradnl" sz="3000" b="1"/>
              <a:t>Objetivos Específicos de los Programas de Apoyo</a:t>
            </a:r>
          </a:p>
          <a:p>
            <a:pPr algn="l" rtl="0">
              <a:buFontTx/>
              <a:buNone/>
            </a:pPr>
            <a:r>
              <a:rPr lang="es-ES_tradnl" sz="3000" b="1"/>
              <a:t>Programas Horizontales o “Targeted” </a:t>
            </a:r>
          </a:p>
          <a:p>
            <a:pPr algn="l" rtl="0">
              <a:buFontTx/>
              <a:buNone/>
            </a:pPr>
            <a:r>
              <a:rPr lang="es-ES_tradnl" sz="3000" b="1"/>
              <a:t>Instrumentos utilizados</a:t>
            </a:r>
            <a:r>
              <a:rPr lang="en-US" sz="3000" b="1"/>
              <a:t>:</a:t>
            </a:r>
            <a:endParaRPr lang="es-ES_tradnl" sz="3000" b="1"/>
          </a:p>
          <a:p>
            <a:pPr algn="l" rtl="0"/>
            <a:r>
              <a:rPr lang="es-ES_tradnl" sz="3000" b="1"/>
              <a:t>Implementación </a:t>
            </a:r>
          </a:p>
          <a:p>
            <a:pPr algn="l" rtl="0"/>
            <a:r>
              <a:rPr lang="es-ES_tradnl" sz="3000" b="1"/>
              <a:t>Dinámica</a:t>
            </a:r>
          </a:p>
          <a:p>
            <a:pPr algn="l" rtl="0"/>
            <a:r>
              <a:rPr lang="es-ES_tradnl" sz="3000" b="1"/>
              <a:t>Impacto</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268DF24-4675-4554-980C-2F87B970DE18}" type="slidenum">
              <a:rPr lang="en-US"/>
              <a:pPr/>
              <a:t>13</a:t>
            </a:fld>
            <a:endParaRPr lang="en-US"/>
          </a:p>
        </p:txBody>
      </p:sp>
      <p:sp>
        <p:nvSpPr>
          <p:cNvPr id="13314" name="Rectangle 2"/>
          <p:cNvSpPr>
            <a:spLocks noGrp="1" noChangeArrowheads="1"/>
          </p:cNvSpPr>
          <p:nvPr>
            <p:ph type="title"/>
          </p:nvPr>
        </p:nvSpPr>
        <p:spPr/>
        <p:txBody>
          <a:bodyPr/>
          <a:lstStyle/>
          <a:p>
            <a:r>
              <a:rPr lang="es-ES_tradnl" sz="3200" b="1"/>
              <a:t>C-6  Objetivos Específicos</a:t>
            </a:r>
          </a:p>
        </p:txBody>
      </p:sp>
      <p:sp>
        <p:nvSpPr>
          <p:cNvPr id="13315" name="Rectangle 3"/>
          <p:cNvSpPr>
            <a:spLocks noGrp="1" noChangeArrowheads="1"/>
          </p:cNvSpPr>
          <p:nvPr>
            <p:ph type="body" idx="1"/>
          </p:nvPr>
        </p:nvSpPr>
        <p:spPr/>
        <p:txBody>
          <a:bodyPr/>
          <a:lstStyle/>
          <a:p>
            <a:pPr algn="l" rtl="0">
              <a:lnSpc>
                <a:spcPct val="80000"/>
              </a:lnSpc>
              <a:buFontTx/>
              <a:buNone/>
            </a:pPr>
            <a:r>
              <a:rPr lang="es-ES_tradnl" sz="2000" b="1" i="1"/>
              <a:t>La consecución de estos permitiría el dispare de un proceso virtuoso de crecimiento de la Innovación (acompañado de cambios profundos en la economía, sociedad y rol del Estado)</a:t>
            </a:r>
          </a:p>
          <a:p>
            <a:pPr algn="l" rtl="0">
              <a:lnSpc>
                <a:spcPct val="80000"/>
              </a:lnSpc>
              <a:buFontTx/>
              <a:buNone/>
            </a:pPr>
            <a:endParaRPr lang="es-ES_tradnl" sz="2000" b="1" i="1"/>
          </a:p>
          <a:p>
            <a:pPr algn="l" rtl="0">
              <a:lnSpc>
                <a:spcPct val="80000"/>
              </a:lnSpc>
              <a:buFontTx/>
              <a:buNone/>
            </a:pPr>
            <a:r>
              <a:rPr lang="es-ES_tradnl" sz="1800" b="1"/>
              <a:t>1) </a:t>
            </a:r>
            <a:r>
              <a:rPr lang="es-ES_tradnl" sz="1800" b="1" i="1"/>
              <a:t>Expansión del R&amp;D/Innovación en el SP</a:t>
            </a:r>
            <a:endParaRPr lang="es-ES_tradnl" sz="1800" b="1"/>
          </a:p>
          <a:p>
            <a:pPr algn="l" rtl="0">
              <a:lnSpc>
                <a:spcPct val="80000"/>
              </a:lnSpc>
              <a:buFontTx/>
              <a:buNone/>
            </a:pPr>
            <a:r>
              <a:rPr lang="es-ES_tradnl" sz="1600" b="1"/>
              <a:t>Durante los anos 1960s, 1970s se asumía que esto automáticamente llevaría a  estimular el crecimiento económico </a:t>
            </a:r>
          </a:p>
          <a:p>
            <a:pPr algn="l" rtl="0">
              <a:lnSpc>
                <a:spcPct val="80000"/>
              </a:lnSpc>
              <a:buFontTx/>
              <a:buNone/>
            </a:pPr>
            <a:endParaRPr lang="es-ES_tradnl" sz="1600" b="1"/>
          </a:p>
          <a:p>
            <a:pPr algn="l" rtl="0">
              <a:lnSpc>
                <a:spcPct val="80000"/>
              </a:lnSpc>
              <a:buFontTx/>
              <a:buNone/>
            </a:pPr>
            <a:r>
              <a:rPr lang="es-ES_tradnl" sz="1800" b="1"/>
              <a:t>2) </a:t>
            </a:r>
            <a:r>
              <a:rPr lang="es-ES_tradnl" sz="1800" b="1" i="1"/>
              <a:t>Desarrollo de capacidades de Innovación en firmas</a:t>
            </a:r>
            <a:endParaRPr lang="es-ES_tradnl" sz="1800" b="1"/>
          </a:p>
          <a:p>
            <a:pPr algn="l" rtl="0">
              <a:lnSpc>
                <a:spcPct val="80000"/>
              </a:lnSpc>
              <a:buFontTx/>
              <a:buNone/>
            </a:pPr>
            <a:r>
              <a:rPr lang="es-ES_tradnl" sz="1400" b="1"/>
              <a:t> </a:t>
            </a:r>
            <a:r>
              <a:rPr lang="es-ES_tradnl" sz="1600" b="1"/>
              <a:t>Esto significa que el objetivo es promover el “Aprendizaje” en las empresas en el área de la Innovación. Esto no solamente requiere ‘experiencia sino que esta sea significativa; de esto surge p. ej que se obtenga una masa critica de actividad de Innovación en el sector productivo</a:t>
            </a:r>
          </a:p>
          <a:p>
            <a:pPr algn="l" rtl="0">
              <a:lnSpc>
                <a:spcPct val="80000"/>
              </a:lnSpc>
              <a:buFontTx/>
              <a:buNone/>
            </a:pPr>
            <a:endParaRPr lang="es-ES_tradnl" sz="1600" b="1" i="1"/>
          </a:p>
          <a:p>
            <a:pPr algn="l" rtl="0">
              <a:lnSpc>
                <a:spcPct val="80000"/>
              </a:lnSpc>
              <a:buFontTx/>
              <a:buNone/>
            </a:pPr>
            <a:r>
              <a:rPr lang="es-ES_tradnl" sz="1800" b="1" i="1"/>
              <a:t>3) Promoción del Empresariado Innovador </a:t>
            </a:r>
          </a:p>
          <a:p>
            <a:pPr algn="l" rtl="0">
              <a:lnSpc>
                <a:spcPct val="80000"/>
              </a:lnSpc>
              <a:buFontTx/>
              <a:buNone/>
            </a:pPr>
            <a:endParaRPr lang="es-ES_tradnl" sz="1800" b="1" i="1"/>
          </a:p>
          <a:p>
            <a:pPr algn="l" rtl="0">
              <a:lnSpc>
                <a:spcPct val="80000"/>
              </a:lnSpc>
              <a:buFontTx/>
              <a:buNone/>
            </a:pPr>
            <a:r>
              <a:rPr lang="es-ES_tradnl" sz="1800" b="1" i="1"/>
              <a:t>4) Identificación de áreas Ventajas Competitivas Sostenibles (VCS) </a:t>
            </a:r>
          </a:p>
          <a:p>
            <a:pPr algn="l" rtl="0">
              <a:lnSpc>
                <a:spcPct val="80000"/>
              </a:lnSpc>
              <a:buFontTx/>
              <a:buNone/>
            </a:pPr>
            <a:endParaRPr lang="es-ES_tradnl" sz="1800" b="1"/>
          </a:p>
          <a:p>
            <a:pPr algn="l" rtl="0">
              <a:lnSpc>
                <a:spcPct val="80000"/>
              </a:lnSpc>
              <a:buFontTx/>
              <a:buNone/>
            </a:pPr>
            <a:r>
              <a:rPr lang="en-US" sz="700" b="1"/>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201F200-A8BD-44A4-832A-3EF7797C0235}" type="slidenum">
              <a:rPr lang="en-US"/>
              <a:pPr/>
              <a:t>14</a:t>
            </a:fld>
            <a:endParaRPr lang="en-US"/>
          </a:p>
        </p:txBody>
      </p:sp>
      <p:sp>
        <p:nvSpPr>
          <p:cNvPr id="18434" name="Rectangle 2"/>
          <p:cNvSpPr>
            <a:spLocks noGrp="1" noChangeArrowheads="1"/>
          </p:cNvSpPr>
          <p:nvPr>
            <p:ph type="title"/>
          </p:nvPr>
        </p:nvSpPr>
        <p:spPr/>
        <p:txBody>
          <a:bodyPr/>
          <a:lstStyle/>
          <a:p>
            <a:r>
              <a:rPr lang="en-US" sz="3600" b="1"/>
              <a:t>C-7: Horizontal or Targeted Programs</a:t>
            </a:r>
          </a:p>
        </p:txBody>
      </p:sp>
      <p:sp>
        <p:nvSpPr>
          <p:cNvPr id="18435" name="Rectangle 3"/>
          <p:cNvSpPr>
            <a:spLocks noGrp="1" noChangeArrowheads="1"/>
          </p:cNvSpPr>
          <p:nvPr>
            <p:ph type="body" idx="1"/>
          </p:nvPr>
        </p:nvSpPr>
        <p:spPr>
          <a:xfrm>
            <a:off x="685800" y="1676400"/>
            <a:ext cx="7772400" cy="4419600"/>
          </a:xfrm>
        </p:spPr>
        <p:txBody>
          <a:bodyPr/>
          <a:lstStyle/>
          <a:p>
            <a:pPr algn="l" rtl="0">
              <a:lnSpc>
                <a:spcPct val="90000"/>
              </a:lnSpc>
              <a:buFontTx/>
              <a:buNone/>
            </a:pPr>
            <a:r>
              <a:rPr lang="es-ES_tradnl" sz="2400" b="1"/>
              <a:t>A priori habría razones de importancia para considerar la implementación de programas horizontales en la primera etapa de apoyo Gubernamental de la innovación en el SP.</a:t>
            </a:r>
          </a:p>
          <a:p>
            <a:pPr algn="l" rtl="0">
              <a:lnSpc>
                <a:spcPct val="90000"/>
              </a:lnSpc>
              <a:buFontTx/>
              <a:buNone/>
            </a:pPr>
            <a:endParaRPr lang="es-ES_tradnl" sz="2400" b="1"/>
          </a:p>
          <a:p>
            <a:pPr algn="l" rtl="0">
              <a:lnSpc>
                <a:spcPct val="90000"/>
              </a:lnSpc>
              <a:buFontTx/>
              <a:buNone/>
            </a:pPr>
            <a:r>
              <a:rPr lang="es-ES_tradnl" sz="2400" b="1"/>
              <a:t> Una es falta de conocimiento de los agentes de la PTI donde (sector; tecnología; etc.)  se situarían las fallas de mercado y sistémicas.</a:t>
            </a:r>
          </a:p>
          <a:p>
            <a:pPr algn="l" rtl="0">
              <a:lnSpc>
                <a:spcPct val="90000"/>
              </a:lnSpc>
              <a:buFontTx/>
              <a:buNone/>
            </a:pPr>
            <a:endParaRPr lang="es-ES_tradnl" sz="2400" b="1"/>
          </a:p>
          <a:p>
            <a:pPr algn="l" rtl="0">
              <a:lnSpc>
                <a:spcPct val="90000"/>
              </a:lnSpc>
              <a:buFontTx/>
              <a:buNone/>
            </a:pPr>
            <a:r>
              <a:rPr lang="es-ES_tradnl" sz="2400" b="1"/>
              <a:t>Esto también explicaría la importancia de cierta neutralidad en los incentivos dados (</a:t>
            </a:r>
            <a:r>
              <a:rPr lang="es-ES_tradnl" sz="2400" b="1" i="1"/>
              <a:t>incentives’ neutrality</a:t>
            </a:r>
            <a:r>
              <a:rPr lang="es-ES_tradnl" sz="2400" b="1"/>
              <a:t>). </a:t>
            </a:r>
          </a:p>
          <a:p>
            <a:pPr algn="l" rtl="0">
              <a:lnSpc>
                <a:spcPct val="90000"/>
              </a:lnSpc>
              <a:buFontTx/>
              <a:buNone/>
            </a:pPr>
            <a:r>
              <a:rPr lang="en-US" sz="2000" b="1"/>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3086086-4D7B-4CDB-8E8B-E88C1B17B7F9}" type="slidenum">
              <a:rPr lang="en-US"/>
              <a:pPr/>
              <a:t>15</a:t>
            </a:fld>
            <a:endParaRPr lang="en-US"/>
          </a:p>
        </p:txBody>
      </p:sp>
      <p:sp>
        <p:nvSpPr>
          <p:cNvPr id="20482" name="Rectangle 2"/>
          <p:cNvSpPr>
            <a:spLocks noGrp="1" noChangeArrowheads="1"/>
          </p:cNvSpPr>
          <p:nvPr>
            <p:ph type="title"/>
          </p:nvPr>
        </p:nvSpPr>
        <p:spPr/>
        <p:txBody>
          <a:bodyPr/>
          <a:lstStyle/>
          <a:p>
            <a:r>
              <a:rPr lang="es-ES_tradnl" b="1"/>
              <a:t>C-8: Instrumentos</a:t>
            </a:r>
          </a:p>
        </p:txBody>
      </p:sp>
      <p:sp>
        <p:nvSpPr>
          <p:cNvPr id="20483" name="Rectangle 3"/>
          <p:cNvSpPr>
            <a:spLocks noGrp="1" noChangeArrowheads="1"/>
          </p:cNvSpPr>
          <p:nvPr>
            <p:ph type="body" idx="1"/>
          </p:nvPr>
        </p:nvSpPr>
        <p:spPr/>
        <p:txBody>
          <a:bodyPr/>
          <a:lstStyle/>
          <a:p>
            <a:pPr algn="l" rtl="0">
              <a:lnSpc>
                <a:spcPct val="90000"/>
              </a:lnSpc>
              <a:buFontTx/>
              <a:buNone/>
            </a:pPr>
            <a:r>
              <a:rPr lang="es-ES_tradnl" sz="2400" b="1"/>
              <a:t>En mi opinión es importante considerar seriamente el otorgamiento de Subsidios o Subsidios/Prestamos Condicionales </a:t>
            </a:r>
          </a:p>
          <a:p>
            <a:pPr algn="l" rtl="0">
              <a:lnSpc>
                <a:spcPct val="90000"/>
              </a:lnSpc>
              <a:buFontTx/>
              <a:buNone/>
            </a:pPr>
            <a:endParaRPr lang="es-ES_tradnl" sz="2000" b="1"/>
          </a:p>
          <a:p>
            <a:pPr algn="l" rtl="0">
              <a:lnSpc>
                <a:spcPct val="90000"/>
              </a:lnSpc>
              <a:buFontTx/>
              <a:buNone/>
            </a:pPr>
            <a:r>
              <a:rPr lang="es-ES_tradnl" sz="2400" b="1"/>
              <a:t>Las concesiones impositivas podrían no funcionar bien dado que en la mayoría de los casos no darían incentivos a empresas sin beneficios contables (como la son muchas PYMES innovadoras y SU)</a:t>
            </a:r>
          </a:p>
          <a:p>
            <a:pPr algn="l" rtl="0">
              <a:lnSpc>
                <a:spcPct val="90000"/>
              </a:lnSpc>
              <a:buFontTx/>
              <a:buNone/>
            </a:pPr>
            <a:endParaRPr lang="es-ES_tradnl" sz="2400" b="1"/>
          </a:p>
          <a:p>
            <a:pPr algn="l" rtl="0">
              <a:lnSpc>
                <a:spcPct val="90000"/>
              </a:lnSpc>
              <a:buFontTx/>
              <a:buNone/>
            </a:pPr>
            <a:r>
              <a:rPr lang="es-ES_tradnl" sz="2400" b="1"/>
              <a:t> Ejemplo de Australia en los 1980s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85DFCEB-5A33-4059-A035-E726C4338633}" type="slidenum">
              <a:rPr lang="en-US"/>
              <a:pPr/>
              <a:t>16</a:t>
            </a:fld>
            <a:endParaRPr lang="en-US"/>
          </a:p>
        </p:txBody>
      </p:sp>
      <p:sp>
        <p:nvSpPr>
          <p:cNvPr id="23554" name="Rectangle 2"/>
          <p:cNvSpPr>
            <a:spLocks noGrp="1" noChangeArrowheads="1"/>
          </p:cNvSpPr>
          <p:nvPr>
            <p:ph type="title"/>
          </p:nvPr>
        </p:nvSpPr>
        <p:spPr/>
        <p:txBody>
          <a:bodyPr/>
          <a:lstStyle/>
          <a:p>
            <a:r>
              <a:rPr lang="en-US" b="1"/>
              <a:t>C-10</a:t>
            </a:r>
          </a:p>
        </p:txBody>
      </p:sp>
      <p:sp>
        <p:nvSpPr>
          <p:cNvPr id="23555" name="Rectangle 3"/>
          <p:cNvSpPr>
            <a:spLocks noGrp="1" noChangeArrowheads="1"/>
          </p:cNvSpPr>
          <p:nvPr>
            <p:ph type="body" idx="1"/>
          </p:nvPr>
        </p:nvSpPr>
        <p:spPr>
          <a:xfrm>
            <a:off x="685800" y="1600200"/>
            <a:ext cx="7772400" cy="4495800"/>
          </a:xfrm>
        </p:spPr>
        <p:txBody>
          <a:bodyPr/>
          <a:lstStyle/>
          <a:p>
            <a:pPr algn="l" rtl="0">
              <a:lnSpc>
                <a:spcPct val="90000"/>
              </a:lnSpc>
              <a:buFontTx/>
              <a:buNone/>
            </a:pPr>
            <a:r>
              <a:rPr lang="es-ES_tradnl" sz="2400" b="1" i="1"/>
              <a:t>La eliminación de subsidios a favor de prestamos podría reducir significativamente la Innovación</a:t>
            </a:r>
          </a:p>
          <a:p>
            <a:pPr algn="l" rtl="0">
              <a:lnSpc>
                <a:spcPct val="90000"/>
              </a:lnSpc>
              <a:buFontTx/>
              <a:buNone/>
            </a:pPr>
            <a:endParaRPr lang="es-ES_tradnl" sz="2400" b="1" i="1"/>
          </a:p>
          <a:p>
            <a:pPr algn="l" rtl="0">
              <a:lnSpc>
                <a:spcPct val="90000"/>
              </a:lnSpc>
              <a:buFontTx/>
              <a:buNone/>
            </a:pPr>
            <a:r>
              <a:rPr lang="es-ES_tradnl" sz="2400" b="1" i="1"/>
              <a:t>El aumento del riesgo y de la burocracia explicaría el fenómeno</a:t>
            </a:r>
          </a:p>
          <a:p>
            <a:pPr algn="l" rtl="0">
              <a:lnSpc>
                <a:spcPct val="90000"/>
              </a:lnSpc>
              <a:buFontTx/>
              <a:buNone/>
            </a:pPr>
            <a:endParaRPr lang="es-ES_tradnl" sz="2400" b="1" i="1"/>
          </a:p>
          <a:p>
            <a:pPr algn="l" rtl="0">
              <a:lnSpc>
                <a:spcPct val="90000"/>
              </a:lnSpc>
              <a:buFontTx/>
              <a:buNone/>
            </a:pPr>
            <a:r>
              <a:rPr lang="es-ES_tradnl" sz="2400" b="1" i="1"/>
              <a:t>Posible ejemplo: el programa Fontar en la Argentina durante los noventa</a:t>
            </a:r>
          </a:p>
          <a:p>
            <a:pPr algn="l" rtl="0">
              <a:lnSpc>
                <a:spcPct val="90000"/>
              </a:lnSpc>
              <a:buFontTx/>
              <a:buNone/>
            </a:pPr>
            <a:endParaRPr lang="es-ES_tradnl" sz="2400" b="1" i="1"/>
          </a:p>
          <a:p>
            <a:pPr algn="l" rtl="0">
              <a:lnSpc>
                <a:spcPct val="90000"/>
              </a:lnSpc>
              <a:buFontTx/>
              <a:buNone/>
            </a:pPr>
            <a:r>
              <a:rPr lang="es-ES_tradnl" sz="2400" b="1" i="1"/>
              <a:t>Por ello es importante considerar ‘conditional loans/grants’ </a:t>
            </a:r>
            <a:r>
              <a:rPr lang="es-ES_tradnl" sz="2400" b="1"/>
              <a:t>(Israel, mediados de los ochenta) </a:t>
            </a:r>
            <a:r>
              <a:rPr lang="es-ES_tradnl" sz="2400" b="1" i="1"/>
              <a:t>como una alternativa</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488588A-69BC-46FB-B1E0-6216E3E414E8}" type="slidenum">
              <a:rPr lang="en-US"/>
              <a:pPr/>
              <a:t>17</a:t>
            </a:fld>
            <a:endParaRPr lang="en-US"/>
          </a:p>
        </p:txBody>
      </p:sp>
      <p:sp>
        <p:nvSpPr>
          <p:cNvPr id="24578" name="Rectangle 2"/>
          <p:cNvSpPr>
            <a:spLocks noGrp="1" noChangeArrowheads="1"/>
          </p:cNvSpPr>
          <p:nvPr>
            <p:ph type="title"/>
          </p:nvPr>
        </p:nvSpPr>
        <p:spPr/>
        <p:txBody>
          <a:bodyPr/>
          <a:lstStyle/>
          <a:p>
            <a:r>
              <a:rPr lang="es-ES_tradnl" b="1"/>
              <a:t>C-11: Implementación</a:t>
            </a:r>
            <a:r>
              <a:rPr lang="en-US" b="1"/>
              <a:t> </a:t>
            </a:r>
          </a:p>
        </p:txBody>
      </p:sp>
      <p:sp>
        <p:nvSpPr>
          <p:cNvPr id="24579" name="Rectangle 3"/>
          <p:cNvSpPr>
            <a:spLocks noGrp="1" noChangeArrowheads="1"/>
          </p:cNvSpPr>
          <p:nvPr>
            <p:ph type="body" idx="1"/>
          </p:nvPr>
        </p:nvSpPr>
        <p:spPr/>
        <p:txBody>
          <a:bodyPr/>
          <a:lstStyle/>
          <a:p>
            <a:pPr algn="l" rtl="0">
              <a:buFontTx/>
              <a:buNone/>
            </a:pPr>
            <a:r>
              <a:rPr lang="es-ES_tradnl" sz="2800" b="1" i="1"/>
              <a:t>Me refiero a tres temas</a:t>
            </a:r>
            <a:r>
              <a:rPr lang="en-US" sz="2800" b="1" i="1"/>
              <a:t>:</a:t>
            </a:r>
            <a:endParaRPr lang="es-ES_tradnl" sz="2800" b="1" i="1"/>
          </a:p>
          <a:p>
            <a:pPr algn="l" rtl="0">
              <a:buFontTx/>
              <a:buNone/>
            </a:pPr>
            <a:r>
              <a:rPr lang="es-ES_tradnl" sz="2800" b="1" i="1"/>
              <a:t>1.Masa Crítica</a:t>
            </a:r>
            <a:r>
              <a:rPr lang="es-ES_tradnl" sz="2800" b="1" i="1">
                <a:sym typeface="Wingdings" pitchFamily="2" charset="2"/>
              </a:rPr>
              <a:t></a:t>
            </a:r>
            <a:r>
              <a:rPr lang="es-ES_tradnl" sz="2800" b="1" i="1"/>
              <a:t> Aprendizaje Colectivo</a:t>
            </a:r>
          </a:p>
          <a:p>
            <a:pPr algn="l" rtl="0">
              <a:buFontTx/>
              <a:buNone/>
            </a:pPr>
            <a:r>
              <a:rPr lang="es-ES_tradnl" sz="2400"/>
              <a:t>El aprendizaje en las primeras etapas de rutinizacion de R&amp;D/I en el SP contiene un componente de aprendizaje colectivo importante.</a:t>
            </a:r>
          </a:p>
          <a:p>
            <a:pPr algn="l" rtl="0">
              <a:buFontTx/>
              <a:buNone/>
            </a:pPr>
            <a:endParaRPr lang="es-ES_tradnl" sz="2400"/>
          </a:p>
          <a:p>
            <a:pPr algn="l" rtl="0">
              <a:lnSpc>
                <a:spcPct val="80000"/>
              </a:lnSpc>
              <a:buFontTx/>
              <a:buNone/>
            </a:pPr>
            <a:r>
              <a:rPr lang="es-ES_tradnl" sz="2800" b="1" i="1"/>
              <a:t>2. Sobreponerse a la falta de  ‘Demanda’ por parte de las Firmas del SP</a:t>
            </a:r>
          </a:p>
          <a:p>
            <a:pPr algn="l" rtl="0">
              <a:lnSpc>
                <a:spcPct val="80000"/>
              </a:lnSpc>
              <a:buFontTx/>
              <a:buNone/>
            </a:pPr>
            <a:r>
              <a:rPr lang="es-ES_tradnl" sz="2400"/>
              <a:t>Necesidad de una postura pro-activa; de reducir burocracia; etc.</a:t>
            </a:r>
          </a:p>
          <a:p>
            <a:pPr algn="l" rtl="0">
              <a:buFontTx/>
              <a:buNone/>
            </a:pPr>
            <a:endParaRPr lang="es-ES_tradnl" sz="24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1BE1B32-E007-425B-A952-EA1954BBBC68}" type="slidenum">
              <a:rPr lang="en-US"/>
              <a:pPr/>
              <a:t>18</a:t>
            </a:fld>
            <a:endParaRPr lang="en-US"/>
          </a:p>
        </p:txBody>
      </p:sp>
      <p:sp>
        <p:nvSpPr>
          <p:cNvPr id="26626" name="Rectangle 2"/>
          <p:cNvSpPr>
            <a:spLocks noGrp="1" noChangeArrowheads="1"/>
          </p:cNvSpPr>
          <p:nvPr>
            <p:ph type="title"/>
          </p:nvPr>
        </p:nvSpPr>
        <p:spPr/>
        <p:txBody>
          <a:bodyPr/>
          <a:lstStyle/>
          <a:p>
            <a:r>
              <a:rPr lang="en-US" b="1"/>
              <a:t>C-12</a:t>
            </a:r>
          </a:p>
        </p:txBody>
      </p:sp>
      <p:sp>
        <p:nvSpPr>
          <p:cNvPr id="26627" name="Rectangle 3"/>
          <p:cNvSpPr>
            <a:spLocks noGrp="1" noChangeArrowheads="1"/>
          </p:cNvSpPr>
          <p:nvPr>
            <p:ph type="body" idx="1"/>
          </p:nvPr>
        </p:nvSpPr>
        <p:spPr>
          <a:xfrm>
            <a:off x="685800" y="1828800"/>
            <a:ext cx="7772400" cy="4267200"/>
          </a:xfrm>
        </p:spPr>
        <p:txBody>
          <a:bodyPr/>
          <a:lstStyle/>
          <a:p>
            <a:pPr algn="l" rtl="0">
              <a:lnSpc>
                <a:spcPct val="80000"/>
              </a:lnSpc>
              <a:buFontTx/>
              <a:buNone/>
            </a:pPr>
            <a:r>
              <a:rPr lang="es-ES_tradnl" sz="2800" b="1" i="1"/>
              <a:t>3. Crear y Conservar el Prestigio de la Agencia Implementadota</a:t>
            </a:r>
          </a:p>
          <a:p>
            <a:pPr algn="l" rtl="0">
              <a:lnSpc>
                <a:spcPct val="80000"/>
              </a:lnSpc>
              <a:buFontTx/>
              <a:buNone/>
            </a:pPr>
            <a:endParaRPr lang="es-ES_tradnl" sz="2800" b="1" i="1"/>
          </a:p>
          <a:p>
            <a:pPr algn="l" rtl="0">
              <a:lnSpc>
                <a:spcPct val="80000"/>
              </a:lnSpc>
              <a:buFontTx/>
              <a:buNone/>
            </a:pPr>
            <a:r>
              <a:rPr lang="es-ES_tradnl" sz="2400" b="1"/>
              <a:t>Necesidad de una  “credible partnership between firms on the one hand and the Government on the other”.</a:t>
            </a:r>
          </a:p>
          <a:p>
            <a:pPr algn="l" rtl="0">
              <a:lnSpc>
                <a:spcPct val="80000"/>
              </a:lnSpc>
              <a:buFontTx/>
              <a:buNone/>
            </a:pPr>
            <a:endParaRPr lang="es-ES_tradnl" sz="2400" b="1"/>
          </a:p>
          <a:p>
            <a:pPr algn="l" rtl="0">
              <a:lnSpc>
                <a:spcPct val="80000"/>
              </a:lnSpc>
              <a:buFontTx/>
              <a:buNone/>
            </a:pPr>
            <a:r>
              <a:rPr lang="es-ES_tradnl" sz="2400" b="1"/>
              <a:t>Esto porque las decisiones de empresas de transformarse en innovadoras son decisiones de largo plazo.</a:t>
            </a:r>
          </a:p>
          <a:p>
            <a:pPr algn="l" rtl="0">
              <a:lnSpc>
                <a:spcPct val="80000"/>
              </a:lnSpc>
              <a:buFontTx/>
              <a:buNone/>
            </a:pPr>
            <a:endParaRPr lang="es-ES_tradnl" sz="2400" b="1"/>
          </a:p>
          <a:p>
            <a:pPr algn="l" rtl="0">
              <a:lnSpc>
                <a:spcPct val="80000"/>
              </a:lnSpc>
              <a:buFontTx/>
              <a:buNone/>
            </a:pPr>
            <a:r>
              <a:rPr lang="es-ES_tradnl" sz="2400" b="1"/>
              <a:t>El Gobierno debe señalizar a las empresas que el apoyo será consistente a través del tiempo</a:t>
            </a:r>
          </a:p>
          <a:p>
            <a:pPr algn="l" rtl="0">
              <a:lnSpc>
                <a:spcPct val="80000"/>
              </a:lnSpc>
              <a:buFontTx/>
              <a:buNone/>
            </a:pPr>
            <a:endParaRPr lang="es-ES_tradnl" sz="2400" b="1"/>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6319DFF-3524-4F1F-AA72-A8CE93DCED77}" type="slidenum">
              <a:rPr lang="en-US"/>
              <a:pPr/>
              <a:t>19</a:t>
            </a:fld>
            <a:endParaRPr lang="en-US"/>
          </a:p>
        </p:txBody>
      </p:sp>
      <p:sp>
        <p:nvSpPr>
          <p:cNvPr id="28674" name="Rectangle 2"/>
          <p:cNvSpPr>
            <a:spLocks noGrp="1" noChangeArrowheads="1"/>
          </p:cNvSpPr>
          <p:nvPr>
            <p:ph type="title"/>
          </p:nvPr>
        </p:nvSpPr>
        <p:spPr/>
        <p:txBody>
          <a:bodyPr/>
          <a:lstStyle/>
          <a:p>
            <a:r>
              <a:rPr lang="es-ES_tradnl" sz="3200" b="1"/>
              <a:t>C-13: Impacto y Dinámica</a:t>
            </a:r>
          </a:p>
        </p:txBody>
      </p:sp>
      <p:sp>
        <p:nvSpPr>
          <p:cNvPr id="28675" name="Rectangle 3"/>
          <p:cNvSpPr>
            <a:spLocks noGrp="1" noChangeArrowheads="1"/>
          </p:cNvSpPr>
          <p:nvPr>
            <p:ph type="body" idx="1"/>
          </p:nvPr>
        </p:nvSpPr>
        <p:spPr>
          <a:xfrm>
            <a:off x="609600" y="1905000"/>
            <a:ext cx="7772400" cy="4114800"/>
          </a:xfrm>
        </p:spPr>
        <p:txBody>
          <a:bodyPr/>
          <a:lstStyle/>
          <a:p>
            <a:pPr algn="l" rtl="0">
              <a:buFontTx/>
              <a:buNone/>
            </a:pPr>
            <a:r>
              <a:rPr lang="es-ES_tradnl" sz="3400" b="1"/>
              <a:t>Endogenización de la I&amp;D/Innovación</a:t>
            </a:r>
          </a:p>
          <a:p>
            <a:pPr algn="l" rtl="0">
              <a:buFontTx/>
              <a:buNone/>
            </a:pPr>
            <a:endParaRPr lang="es-ES_tradnl" sz="3400" b="1" i="1"/>
          </a:p>
          <a:p>
            <a:pPr algn="l" rtl="0">
              <a:buFontTx/>
              <a:buNone/>
            </a:pPr>
            <a:r>
              <a:rPr lang="es-ES_tradnl" sz="3400" b="1"/>
              <a:t>Creación de una Capacidad Colectiva o Social de Innovación</a:t>
            </a:r>
            <a:endParaRPr lang="es-ES_tradnl" sz="3400" b="1" i="1"/>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3071B8A-445A-4190-9944-8A484481076D}" type="slidenum">
              <a:rPr lang="en-US"/>
              <a:pPr/>
              <a:t>2</a:t>
            </a:fld>
            <a:endParaRPr lang="en-US"/>
          </a:p>
        </p:txBody>
      </p:sp>
      <p:sp>
        <p:nvSpPr>
          <p:cNvPr id="40962" name="Rectangle 2"/>
          <p:cNvSpPr>
            <a:spLocks noGrp="1" noChangeArrowheads="1"/>
          </p:cNvSpPr>
          <p:nvPr>
            <p:ph type="title"/>
          </p:nvPr>
        </p:nvSpPr>
        <p:spPr/>
        <p:txBody>
          <a:bodyPr/>
          <a:lstStyle/>
          <a:p>
            <a:r>
              <a:rPr lang="es-ES_tradnl" sz="3200" b="1" i="1"/>
              <a:t>Acrónimos</a:t>
            </a:r>
          </a:p>
        </p:txBody>
      </p:sp>
      <p:sp>
        <p:nvSpPr>
          <p:cNvPr id="40963" name="Rectangle 3"/>
          <p:cNvSpPr>
            <a:spLocks noGrp="1" noChangeArrowheads="1"/>
          </p:cNvSpPr>
          <p:nvPr>
            <p:ph type="body" idx="1"/>
          </p:nvPr>
        </p:nvSpPr>
        <p:spPr/>
        <p:txBody>
          <a:bodyPr/>
          <a:lstStyle/>
          <a:p>
            <a:pPr algn="l" rtl="0">
              <a:lnSpc>
                <a:spcPct val="90000"/>
              </a:lnSpc>
              <a:buFontTx/>
              <a:buNone/>
            </a:pPr>
            <a:r>
              <a:rPr lang="es-ES_tradnl" sz="1900" b="1"/>
              <a:t>PTI	Política Tecnológica y de Innovación; </a:t>
            </a:r>
          </a:p>
          <a:p>
            <a:pPr algn="l" rtl="0">
              <a:lnSpc>
                <a:spcPct val="90000"/>
              </a:lnSpc>
              <a:buFontTx/>
              <a:buNone/>
            </a:pPr>
            <a:r>
              <a:rPr lang="es-ES_tradnl" sz="1900" b="1"/>
              <a:t>R&amp;D	Investigación y Desarrollo;</a:t>
            </a:r>
          </a:p>
          <a:p>
            <a:pPr algn="l" rtl="0">
              <a:lnSpc>
                <a:spcPct val="90000"/>
              </a:lnSpc>
              <a:buFontTx/>
              <a:buNone/>
            </a:pPr>
            <a:r>
              <a:rPr lang="es-ES_tradnl" sz="1900" b="1"/>
              <a:t>SP		Sector Productivo; </a:t>
            </a:r>
          </a:p>
          <a:p>
            <a:pPr algn="l" rtl="0">
              <a:lnSpc>
                <a:spcPct val="90000"/>
              </a:lnSpc>
              <a:buFontTx/>
              <a:buNone/>
            </a:pPr>
            <a:r>
              <a:rPr lang="es-ES_tradnl" sz="1900" b="1"/>
              <a:t>CR	Capital de Riesgo (“</a:t>
            </a:r>
            <a:r>
              <a:rPr lang="es-ES_tradnl" sz="1900" b="1" i="1"/>
              <a:t>Venture Capital”);</a:t>
            </a:r>
            <a:endParaRPr lang="es-ES_tradnl" sz="1900" b="1"/>
          </a:p>
          <a:p>
            <a:pPr algn="l" rtl="0">
              <a:lnSpc>
                <a:spcPct val="90000"/>
              </a:lnSpc>
              <a:buFontTx/>
              <a:buNone/>
            </a:pPr>
            <a:r>
              <a:rPr lang="es-ES_tradnl" sz="1900" b="1"/>
              <a:t>CTE	Ciencia, Tecnología y Educación Superior; </a:t>
            </a:r>
          </a:p>
          <a:p>
            <a:pPr algn="l" rtl="0">
              <a:lnSpc>
                <a:spcPct val="90000"/>
              </a:lnSpc>
              <a:buFontTx/>
              <a:buNone/>
            </a:pPr>
            <a:r>
              <a:rPr lang="es-ES_tradnl" sz="1900" b="1"/>
              <a:t>I		Innovación;</a:t>
            </a:r>
          </a:p>
          <a:p>
            <a:pPr algn="l" rtl="0">
              <a:lnSpc>
                <a:spcPct val="90000"/>
              </a:lnSpc>
              <a:buFontTx/>
              <a:buNone/>
            </a:pPr>
            <a:r>
              <a:rPr lang="es-ES_tradnl" sz="1900" b="1"/>
              <a:t>SI		Sistemas de Innovación;</a:t>
            </a:r>
          </a:p>
          <a:p>
            <a:pPr algn="l" rtl="0">
              <a:lnSpc>
                <a:spcPct val="90000"/>
              </a:lnSpc>
              <a:buFontTx/>
              <a:buNone/>
            </a:pPr>
            <a:r>
              <a:rPr lang="es-ES_tradnl" sz="1900" b="1"/>
              <a:t>S/E	Sistémica-Evolutiva; </a:t>
            </a:r>
          </a:p>
          <a:p>
            <a:pPr algn="l" rtl="0">
              <a:lnSpc>
                <a:spcPct val="90000"/>
              </a:lnSpc>
              <a:buFontTx/>
              <a:buNone/>
            </a:pPr>
            <a:r>
              <a:rPr lang="es-ES_tradnl" sz="1900" b="1"/>
              <a:t>VCS	Ventajas  Competitivas Sostenibles (“</a:t>
            </a:r>
            <a:r>
              <a:rPr lang="es-ES_tradnl" sz="1900" b="1" i="1"/>
              <a:t>Sustainable Competitive 	Advantage”);</a:t>
            </a:r>
            <a:endParaRPr lang="es-ES_tradnl" sz="1900" b="1"/>
          </a:p>
          <a:p>
            <a:pPr algn="l" rtl="0">
              <a:lnSpc>
                <a:spcPct val="90000"/>
              </a:lnSpc>
              <a:buFontTx/>
              <a:buNone/>
            </a:pPr>
            <a:r>
              <a:rPr lang="es-ES_tradnl" sz="1900" b="1"/>
              <a:t>PYMES	Pequeñas y Medianas Empresas;</a:t>
            </a:r>
          </a:p>
          <a:p>
            <a:pPr algn="l" rtl="0">
              <a:lnSpc>
                <a:spcPct val="90000"/>
              </a:lnSpc>
              <a:buFontTx/>
              <a:buNone/>
            </a:pPr>
            <a:r>
              <a:rPr lang="es-ES_tradnl" sz="1900" b="1"/>
              <a:t>NEBT	Nuevas Empresas de Base Tecnológica (“</a:t>
            </a:r>
            <a:r>
              <a:rPr lang="es-ES_tradnl" sz="1900" b="1" i="1"/>
              <a:t>High Tech Start Up 	Company”).</a:t>
            </a:r>
            <a:endParaRPr lang="es-ES_tradnl" sz="1900" b="1"/>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232640A-77E8-4ECC-AD6C-ACC53AAA5B50}" type="slidenum">
              <a:rPr lang="en-US"/>
              <a:pPr/>
              <a:t>20</a:t>
            </a:fld>
            <a:endParaRPr lang="en-US"/>
          </a:p>
        </p:txBody>
      </p:sp>
      <p:sp>
        <p:nvSpPr>
          <p:cNvPr id="31746" name="Rectangle 2"/>
          <p:cNvSpPr>
            <a:spLocks noGrp="1" noChangeArrowheads="1"/>
          </p:cNvSpPr>
          <p:nvPr>
            <p:ph type="title"/>
          </p:nvPr>
        </p:nvSpPr>
        <p:spPr/>
        <p:txBody>
          <a:bodyPr/>
          <a:lstStyle/>
          <a:p>
            <a:r>
              <a:rPr lang="en-US" sz="3200" b="1"/>
              <a:t>D. Venture Capital and Evolutionary Targeting</a:t>
            </a:r>
          </a:p>
        </p:txBody>
      </p:sp>
      <p:sp>
        <p:nvSpPr>
          <p:cNvPr id="31747" name="Rectangle 3"/>
          <p:cNvSpPr>
            <a:spLocks noGrp="1" noChangeArrowheads="1"/>
          </p:cNvSpPr>
          <p:nvPr>
            <p:ph type="body" idx="1"/>
          </p:nvPr>
        </p:nvSpPr>
        <p:spPr/>
        <p:txBody>
          <a:bodyPr/>
          <a:lstStyle/>
          <a:p>
            <a:pPr algn="l" rtl="0">
              <a:buFontTx/>
              <a:buNone/>
            </a:pPr>
            <a:r>
              <a:rPr lang="es-ES_tradnl" sz="2400" b="1" i="1"/>
              <a:t>Los cambios arriba mencionados crearan nuevas oportunidades de PTI y una nueva fase en el proceso virtuoso y auto sostenido de crecimiento de la Innovación y de la CTE</a:t>
            </a:r>
          </a:p>
          <a:p>
            <a:pPr algn="l" rtl="0">
              <a:buFontTx/>
              <a:buNone/>
            </a:pPr>
            <a:endParaRPr lang="es-ES_tradnl" sz="2400" b="1" i="1"/>
          </a:p>
          <a:p>
            <a:pPr algn="l" rtl="0">
              <a:buFontTx/>
              <a:buNone/>
            </a:pPr>
            <a:r>
              <a:rPr lang="es-ES_tradnl" sz="2400" b="1" i="1"/>
              <a:t>Una muy importante seria la promoción de CR (</a:t>
            </a:r>
            <a:r>
              <a:rPr lang="es-ES_tradnl" sz="2400" b="1"/>
              <a:t>Israel 1993-7/8)</a:t>
            </a:r>
          </a:p>
          <a:p>
            <a:pPr algn="l" rtl="0">
              <a:buFontTx/>
              <a:buNone/>
            </a:pPr>
            <a:endParaRPr lang="es-ES_tradnl" sz="2400" b="1" i="1"/>
          </a:p>
          <a:p>
            <a:pPr algn="l" rtl="0">
              <a:buFontTx/>
              <a:buNone/>
            </a:pPr>
            <a:r>
              <a:rPr lang="es-ES_tradnl" sz="2400" b="1" i="1"/>
              <a:t>Esto impulsaría una nueva dinámica de Innovación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19D3612-CC46-41F8-98C9-B05A6B2D3881}" type="slidenum">
              <a:rPr lang="en-US"/>
              <a:pPr/>
              <a:t>21</a:t>
            </a:fld>
            <a:endParaRPr lang="en-US"/>
          </a:p>
        </p:txBody>
      </p:sp>
      <p:sp>
        <p:nvSpPr>
          <p:cNvPr id="53250" name="Rectangle 2"/>
          <p:cNvSpPr>
            <a:spLocks noGrp="1" noChangeArrowheads="1"/>
          </p:cNvSpPr>
          <p:nvPr>
            <p:ph type="title"/>
          </p:nvPr>
        </p:nvSpPr>
        <p:spPr/>
        <p:txBody>
          <a:bodyPr/>
          <a:lstStyle/>
          <a:p>
            <a:r>
              <a:rPr lang="en-US" b="1"/>
              <a:t>CONCLUSIONES</a:t>
            </a:r>
          </a:p>
        </p:txBody>
      </p:sp>
      <p:sp>
        <p:nvSpPr>
          <p:cNvPr id="53251" name="Rectangle 3"/>
          <p:cNvSpPr>
            <a:spLocks noGrp="1" noChangeArrowheads="1"/>
          </p:cNvSpPr>
          <p:nvPr>
            <p:ph type="body" idx="1"/>
          </p:nvPr>
        </p:nvSpPr>
        <p:spPr/>
        <p:txBody>
          <a:bodyPr/>
          <a:lstStyle/>
          <a:p>
            <a:pPr algn="l" rtl="0">
              <a:lnSpc>
                <a:spcPct val="90000"/>
              </a:lnSpc>
            </a:pPr>
            <a:r>
              <a:rPr lang="es-ES_tradnl" b="1" i="1"/>
              <a:t>Los agentes de PTI de América Latina se podrían beneficiar del emergente enfoque S/E</a:t>
            </a:r>
          </a:p>
          <a:p>
            <a:pPr algn="l" rtl="0">
              <a:lnSpc>
                <a:spcPct val="90000"/>
              </a:lnSpc>
              <a:buFontTx/>
              <a:buNone/>
            </a:pPr>
            <a:endParaRPr lang="es-ES_tradnl" b="1" i="1"/>
          </a:p>
          <a:p>
            <a:pPr algn="l" rtl="0">
              <a:lnSpc>
                <a:spcPct val="90000"/>
              </a:lnSpc>
            </a:pPr>
            <a:r>
              <a:rPr lang="es-ES_tradnl" b="1" i="1"/>
              <a:t>El énfasis de la PTI cambiaria por lo menos en alguna medida a disparar y sostener proceso acumulativos y auto-catalíticos de crecimiento de la Innovación</a:t>
            </a:r>
            <a:r>
              <a:rPr lang="en-US" b="1" i="1"/>
              <a: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55B58CDD-911C-4749-9189-CB5123E82861}" type="slidenum">
              <a:rPr lang="en-US"/>
              <a:pPr/>
              <a:t>22</a:t>
            </a:fld>
            <a:endParaRPr lang="en-US"/>
          </a:p>
        </p:txBody>
      </p:sp>
      <p:sp>
        <p:nvSpPr>
          <p:cNvPr id="54274" name="Rectangle 2"/>
          <p:cNvSpPr>
            <a:spLocks noGrp="1" noChangeArrowheads="1"/>
          </p:cNvSpPr>
          <p:nvPr>
            <p:ph type="title"/>
          </p:nvPr>
        </p:nvSpPr>
        <p:spPr/>
        <p:txBody>
          <a:bodyPr/>
          <a:lstStyle/>
          <a:p>
            <a:r>
              <a:rPr lang="en-US" b="1"/>
              <a:t>-2</a:t>
            </a:r>
          </a:p>
        </p:txBody>
      </p:sp>
      <p:sp>
        <p:nvSpPr>
          <p:cNvPr id="54275" name="Rectangle 3"/>
          <p:cNvSpPr>
            <a:spLocks noGrp="1" noChangeArrowheads="1"/>
          </p:cNvSpPr>
          <p:nvPr>
            <p:ph type="body" idx="1"/>
          </p:nvPr>
        </p:nvSpPr>
        <p:spPr/>
        <p:txBody>
          <a:bodyPr/>
          <a:lstStyle/>
          <a:p>
            <a:pPr algn="l" rtl="0">
              <a:lnSpc>
                <a:spcPct val="80000"/>
              </a:lnSpc>
            </a:pPr>
            <a:r>
              <a:rPr lang="es-ES_tradnl" sz="3000" b="1" i="1"/>
              <a:t>El nuevo enfoque pondría énfasis en los vínculos de políticas a través del tiempo como también en procesos co-evolutivos</a:t>
            </a:r>
          </a:p>
          <a:p>
            <a:pPr algn="l" rtl="0">
              <a:lnSpc>
                <a:spcPct val="80000"/>
              </a:lnSpc>
              <a:buFontTx/>
              <a:buNone/>
            </a:pPr>
            <a:endParaRPr lang="es-ES_tradnl" sz="3000" b="1" i="1"/>
          </a:p>
          <a:p>
            <a:pPr algn="l" rtl="0">
              <a:lnSpc>
                <a:spcPct val="80000"/>
              </a:lnSpc>
            </a:pPr>
            <a:r>
              <a:rPr lang="es-ES_tradnl" sz="3000" b="1" i="1"/>
              <a:t>Dos procesos centrales se consideraron:</a:t>
            </a:r>
          </a:p>
          <a:p>
            <a:pPr lvl="1" algn="l" rtl="0">
              <a:lnSpc>
                <a:spcPct val="80000"/>
              </a:lnSpc>
              <a:buFont typeface="Wingdings" pitchFamily="2" charset="2"/>
              <a:buChar char="ü"/>
            </a:pPr>
            <a:r>
              <a:rPr lang="es-ES_tradnl" sz="2600" b="1" i="1"/>
              <a:t>El vinculo I—CTE</a:t>
            </a:r>
          </a:p>
          <a:p>
            <a:pPr lvl="1" algn="l" rtl="0">
              <a:lnSpc>
                <a:spcPct val="80000"/>
              </a:lnSpc>
              <a:buFont typeface="Wingdings" pitchFamily="2" charset="2"/>
              <a:buChar char="ü"/>
            </a:pPr>
            <a:r>
              <a:rPr lang="es-ES_tradnl" sz="2600" b="1" i="1"/>
              <a:t>El impacto de apoyos directos al R&amp;D/Innovación en firmas y la implementación de políticas de apoyo al CR en el futuro</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2E364F0-B754-4198-8970-A85BCDEBB04B}" type="slidenum">
              <a:rPr lang="en-US"/>
              <a:pPr/>
              <a:t>3</a:t>
            </a:fld>
            <a:endParaRPr lang="en-US"/>
          </a:p>
        </p:txBody>
      </p:sp>
      <p:sp>
        <p:nvSpPr>
          <p:cNvPr id="3074" name="Rectangle 2"/>
          <p:cNvSpPr>
            <a:spLocks noGrp="1" noChangeArrowheads="1"/>
          </p:cNvSpPr>
          <p:nvPr>
            <p:ph type="title"/>
          </p:nvPr>
        </p:nvSpPr>
        <p:spPr/>
        <p:txBody>
          <a:bodyPr/>
          <a:lstStyle/>
          <a:p>
            <a:r>
              <a:rPr lang="es-ES_tradnl" sz="3200" b="1"/>
              <a:t>A.  MOTIVACIÓN Y BACKGROUND-1</a:t>
            </a:r>
          </a:p>
        </p:txBody>
      </p:sp>
      <p:sp>
        <p:nvSpPr>
          <p:cNvPr id="3075" name="Rectangle 3"/>
          <p:cNvSpPr>
            <a:spLocks noGrp="1" noChangeArrowheads="1"/>
          </p:cNvSpPr>
          <p:nvPr>
            <p:ph type="body" idx="1"/>
          </p:nvPr>
        </p:nvSpPr>
        <p:spPr/>
        <p:txBody>
          <a:bodyPr/>
          <a:lstStyle/>
          <a:p>
            <a:pPr algn="l" rtl="0">
              <a:lnSpc>
                <a:spcPct val="80000"/>
              </a:lnSpc>
              <a:buFontTx/>
              <a:buNone/>
            </a:pPr>
            <a:r>
              <a:rPr lang="es-ES_tradnl" sz="2400" b="1" i="1"/>
              <a:t>Cambios importantes en el entorno global están gradualmente cambiando el enfoque de PTI de los países</a:t>
            </a:r>
          </a:p>
          <a:p>
            <a:pPr algn="l" rtl="0">
              <a:lnSpc>
                <a:spcPct val="80000"/>
              </a:lnSpc>
              <a:buFontTx/>
              <a:buNone/>
            </a:pPr>
            <a:endParaRPr lang="es-ES_tradnl" sz="2400" b="1" i="1"/>
          </a:p>
          <a:p>
            <a:pPr algn="l" rtl="0">
              <a:lnSpc>
                <a:spcPct val="80000"/>
              </a:lnSpc>
              <a:buFontTx/>
              <a:buNone/>
            </a:pPr>
            <a:r>
              <a:rPr lang="es-ES_tradnl" sz="2400" b="1" i="1"/>
              <a:t>Está mas claro que nunca que las PTI deberán ser mas sistemáticas y explícitas. Además deberán incorporar mucho mas que antes aspectos dinámicos y evolutivos.</a:t>
            </a:r>
          </a:p>
          <a:p>
            <a:pPr algn="l" rtl="0">
              <a:lnSpc>
                <a:spcPct val="80000"/>
              </a:lnSpc>
              <a:buFontTx/>
              <a:buNone/>
            </a:pPr>
            <a:endParaRPr lang="es-ES_tradnl" sz="2400" b="1" i="1"/>
          </a:p>
          <a:p>
            <a:pPr algn="l" rtl="0">
              <a:lnSpc>
                <a:spcPct val="80000"/>
              </a:lnSpc>
              <a:buFontTx/>
              <a:buNone/>
            </a:pPr>
            <a:r>
              <a:rPr lang="es-ES_tradnl" sz="2400" b="1" i="1"/>
              <a:t>La llamada perspectiva de SI (un enfoque que incorpora aspectos evolutivos) ya está siendo usada en Europa. Otro motivo para el cambio de enfoque son los intentos fracasados de PTI por Ej.. Políticas de promoción del CR en Europa e incluso en por lo menos un país latinoamericano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4317964-5856-4120-ADE9-E5BBBDEFEF7A}" type="slidenum">
              <a:rPr lang="en-US"/>
              <a:pPr/>
              <a:t>4</a:t>
            </a:fld>
            <a:endParaRPr lang="en-US"/>
          </a:p>
        </p:txBody>
      </p:sp>
      <p:sp>
        <p:nvSpPr>
          <p:cNvPr id="4098" name="Rectangle 2"/>
          <p:cNvSpPr>
            <a:spLocks noGrp="1" noChangeArrowheads="1"/>
          </p:cNvSpPr>
          <p:nvPr>
            <p:ph type="title"/>
          </p:nvPr>
        </p:nvSpPr>
        <p:spPr>
          <a:xfrm>
            <a:off x="685800" y="609600"/>
            <a:ext cx="7772400" cy="914400"/>
          </a:xfrm>
        </p:spPr>
        <p:txBody>
          <a:bodyPr/>
          <a:lstStyle/>
          <a:p>
            <a:pPr rtl="0"/>
            <a:r>
              <a:rPr lang="en-US" b="1"/>
              <a:t>A-2</a:t>
            </a:r>
          </a:p>
        </p:txBody>
      </p:sp>
      <p:sp>
        <p:nvSpPr>
          <p:cNvPr id="4099" name="Rectangle 3"/>
          <p:cNvSpPr>
            <a:spLocks noGrp="1" noChangeArrowheads="1"/>
          </p:cNvSpPr>
          <p:nvPr>
            <p:ph type="body" idx="1"/>
          </p:nvPr>
        </p:nvSpPr>
        <p:spPr>
          <a:xfrm>
            <a:off x="685800" y="1524000"/>
            <a:ext cx="7772400" cy="4800600"/>
          </a:xfrm>
        </p:spPr>
        <p:txBody>
          <a:bodyPr/>
          <a:lstStyle/>
          <a:p>
            <a:pPr marL="609600" indent="-609600" algn="l" rtl="0">
              <a:lnSpc>
                <a:spcPct val="80000"/>
              </a:lnSpc>
              <a:buFontTx/>
              <a:buNone/>
            </a:pPr>
            <a:r>
              <a:rPr lang="es-ES_tradnl" sz="1800" b="1"/>
              <a:t>Tres aspectos de la nueva perspectiva son:</a:t>
            </a:r>
          </a:p>
          <a:p>
            <a:pPr marL="609600" indent="-609600" algn="l" rtl="0">
              <a:lnSpc>
                <a:spcPct val="80000"/>
              </a:lnSpc>
              <a:buFontTx/>
              <a:buNone/>
            </a:pPr>
            <a:endParaRPr lang="es-ES_tradnl" sz="1800" b="1"/>
          </a:p>
          <a:p>
            <a:pPr marL="609600" indent="-609600" algn="l" rtl="0">
              <a:lnSpc>
                <a:spcPct val="80000"/>
              </a:lnSpc>
              <a:buFontTx/>
              <a:buNone/>
            </a:pPr>
            <a:r>
              <a:rPr lang="es-ES_tradnl" sz="1800" b="1" i="1" u="sng"/>
              <a:t>(1)Un posible objetivo de la PTI es disparar (y sostener)  procesos acumulativos con efectos “feedback”</a:t>
            </a:r>
            <a:r>
              <a:rPr lang="es-ES_tradnl" sz="1600" b="1"/>
              <a:t> </a:t>
            </a:r>
          </a:p>
          <a:p>
            <a:pPr marL="609600" indent="-609600" algn="l" rtl="0">
              <a:lnSpc>
                <a:spcPct val="80000"/>
              </a:lnSpc>
              <a:buFontTx/>
              <a:buNone/>
            </a:pPr>
            <a:r>
              <a:rPr lang="es-ES_tradnl" sz="1600" b="1"/>
              <a:t>Por ej. de difusión de la  I&amp;D/Innovación en el SP </a:t>
            </a:r>
          </a:p>
          <a:p>
            <a:pPr marL="609600" indent="-609600" algn="l" rtl="0">
              <a:lnSpc>
                <a:spcPct val="80000"/>
              </a:lnSpc>
              <a:buFontTx/>
              <a:buNone/>
            </a:pPr>
            <a:endParaRPr lang="es-ES_tradnl" sz="1600" b="1" i="1" u="sng"/>
          </a:p>
          <a:p>
            <a:pPr marL="609600" indent="-609600" algn="l" rtl="0">
              <a:lnSpc>
                <a:spcPct val="80000"/>
              </a:lnSpc>
              <a:buFontTx/>
              <a:buNone/>
            </a:pPr>
            <a:r>
              <a:rPr lang="es-ES_tradnl" sz="1800" b="1" i="1"/>
              <a:t>(</a:t>
            </a:r>
            <a:r>
              <a:rPr lang="es-ES_tradnl" sz="1800" b="1" i="1" u="sng"/>
              <a:t>2)El crecimiento de la I (</a:t>
            </a:r>
            <a:r>
              <a:rPr lang="es-ES_tradnl" sz="1800" b="1" u="sng"/>
              <a:t>resultado p. ej de una política de apoyos) </a:t>
            </a:r>
            <a:r>
              <a:rPr lang="es-ES_tradnl" sz="1800" b="1" i="1" u="sng"/>
              <a:t>se aceleraría en la medida de generarse un proceso virtuoso de Co-Evolución I-CTE</a:t>
            </a:r>
            <a:r>
              <a:rPr lang="es-ES_tradnl" sz="1600" b="1" i="1" u="sng"/>
              <a:t> </a:t>
            </a:r>
            <a:endParaRPr lang="es-ES_tradnl" sz="1400" b="1"/>
          </a:p>
          <a:p>
            <a:pPr marL="609600" indent="-609600" algn="l" rtl="0">
              <a:lnSpc>
                <a:spcPct val="80000"/>
              </a:lnSpc>
              <a:buFontTx/>
              <a:buNone/>
            </a:pPr>
            <a:r>
              <a:rPr lang="es-ES_tradnl" sz="1600" b="1"/>
              <a:t>Podría transformar la  innovación en un proceso acumulativo de modo que un aumento inicial de la I induciría un aumento en la C</a:t>
            </a:r>
            <a:r>
              <a:rPr lang="es-ES_tradnl" sz="1600" b="1">
                <a:sym typeface="Wingdings" pitchFamily="2" charset="2"/>
              </a:rPr>
              <a:t>TE (“</a:t>
            </a:r>
            <a:r>
              <a:rPr lang="es-ES_tradnl" sz="1600" b="1" i="1">
                <a:sym typeface="Wingdings" pitchFamily="2" charset="2"/>
              </a:rPr>
              <a:t>demand pull</a:t>
            </a:r>
            <a:r>
              <a:rPr lang="es-ES_tradnl" sz="1600" b="1">
                <a:sym typeface="Wingdings" pitchFamily="2" charset="2"/>
              </a:rPr>
              <a:t> “ demanda de  inginieros</a:t>
            </a:r>
            <a:r>
              <a:rPr lang="es-ES_tradnl" sz="1600" b="1" i="1">
                <a:sym typeface="Wingdings" pitchFamily="2" charset="2"/>
              </a:rPr>
              <a:t>); y </a:t>
            </a:r>
            <a:r>
              <a:rPr lang="es-ES_tradnl" sz="1600" b="1">
                <a:sym typeface="Wingdings" pitchFamily="2" charset="2"/>
              </a:rPr>
              <a:t>mas C</a:t>
            </a:r>
            <a:r>
              <a:rPr lang="es-ES_tradnl" sz="1600" b="1"/>
              <a:t>TE induciría mas</a:t>
            </a:r>
            <a:r>
              <a:rPr lang="es-ES_tradnl" sz="1600" b="1">
                <a:sym typeface="Wingdings" pitchFamily="2" charset="2"/>
              </a:rPr>
              <a:t> I (“</a:t>
            </a:r>
            <a:r>
              <a:rPr lang="es-ES_tradnl" sz="1600" b="1" i="1">
                <a:sym typeface="Wingdings" pitchFamily="2" charset="2"/>
              </a:rPr>
              <a:t>supply push”)</a:t>
            </a:r>
          </a:p>
          <a:p>
            <a:pPr marL="609600" indent="-609600" algn="l" rtl="0">
              <a:lnSpc>
                <a:spcPct val="80000"/>
              </a:lnSpc>
              <a:buFontTx/>
              <a:buNone/>
            </a:pPr>
            <a:endParaRPr lang="es-ES_tradnl" sz="1600" b="1" i="1">
              <a:sym typeface="Wingdings" pitchFamily="2" charset="2"/>
            </a:endParaRPr>
          </a:p>
          <a:p>
            <a:pPr marL="609600" indent="-609600" algn="l" rtl="0">
              <a:lnSpc>
                <a:spcPct val="80000"/>
              </a:lnSpc>
              <a:buFontTx/>
              <a:buNone/>
            </a:pPr>
            <a:r>
              <a:rPr lang="es-ES_tradnl" sz="1800" b="1" i="1" u="sng"/>
              <a:t>(3)Las PTI están ligadas a través del tiempo</a:t>
            </a:r>
          </a:p>
          <a:p>
            <a:pPr marL="609600" indent="-609600" algn="l" rtl="0">
              <a:lnSpc>
                <a:spcPct val="80000"/>
              </a:lnSpc>
              <a:buFontTx/>
              <a:buNone/>
            </a:pPr>
            <a:r>
              <a:rPr lang="es-ES_tradnl" sz="1600" b="1"/>
              <a:t>Hay varias configuraciones posibles. Todas generarían procesos virtuosos auto catalíticos de crecimiento de I y de CTE arriba mencionados; y esto explica el tema y el titulo de esta presentación. Nos circunscribimos a dos de los múltiples procesos dinámicos de este tipo que serian posibles, ambos disparados por un programa PTI de apoyo directo a la IyD de empresas en el SP </a:t>
            </a:r>
            <a:endParaRPr lang="es-ES_tradnl" sz="1600" b="1" i="1">
              <a:sym typeface="Wingdings" pitchFamily="2" charset="2"/>
            </a:endParaRPr>
          </a:p>
          <a:p>
            <a:pPr marL="609600" indent="-609600" algn="l" rtl="0">
              <a:lnSpc>
                <a:spcPct val="80000"/>
              </a:lnSpc>
              <a:buFontTx/>
              <a:buNone/>
            </a:pPr>
            <a:endParaRPr lang="es-ES_tradnl" sz="1600" b="1" i="1">
              <a:sym typeface="Wingdings" pitchFamily="2" charset="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999505F-9D06-4B3E-9D0D-1384A78EBC07}" type="slidenum">
              <a:rPr lang="en-US"/>
              <a:pPr/>
              <a:t>5</a:t>
            </a:fld>
            <a:endParaRPr lang="en-US"/>
          </a:p>
        </p:txBody>
      </p:sp>
      <p:sp>
        <p:nvSpPr>
          <p:cNvPr id="10242" name="Rectangle 2"/>
          <p:cNvSpPr>
            <a:spLocks noGrp="1" noChangeArrowheads="1"/>
          </p:cNvSpPr>
          <p:nvPr>
            <p:ph type="title"/>
          </p:nvPr>
        </p:nvSpPr>
        <p:spPr/>
        <p:txBody>
          <a:bodyPr/>
          <a:lstStyle/>
          <a:p>
            <a:r>
              <a:rPr lang="es-ES_tradnl" sz="4000" b="1"/>
              <a:t>A-3: Objetivos de la Presentación</a:t>
            </a:r>
          </a:p>
        </p:txBody>
      </p:sp>
      <p:sp>
        <p:nvSpPr>
          <p:cNvPr id="10243" name="Rectangle 3"/>
          <p:cNvSpPr>
            <a:spLocks noGrp="1" noChangeArrowheads="1"/>
          </p:cNvSpPr>
          <p:nvPr>
            <p:ph type="body" idx="1"/>
          </p:nvPr>
        </p:nvSpPr>
        <p:spPr/>
        <p:txBody>
          <a:bodyPr/>
          <a:lstStyle/>
          <a:p>
            <a:pPr algn="l" rtl="0">
              <a:lnSpc>
                <a:spcPct val="90000"/>
              </a:lnSpc>
              <a:buFontTx/>
              <a:buNone/>
            </a:pPr>
            <a:r>
              <a:rPr lang="es-ES_tradnl" sz="2600" b="1" i="1"/>
              <a:t>B. Otros Aspectos de la perspectiva S/E a la PTI</a:t>
            </a:r>
          </a:p>
          <a:p>
            <a:pPr algn="l" rtl="0">
              <a:lnSpc>
                <a:spcPct val="90000"/>
              </a:lnSpc>
              <a:buFontTx/>
              <a:buNone/>
            </a:pPr>
            <a:endParaRPr lang="es-ES_tradnl" sz="2600" b="1" i="1"/>
          </a:p>
          <a:p>
            <a:pPr algn="l" rtl="0">
              <a:lnSpc>
                <a:spcPct val="90000"/>
              </a:lnSpc>
              <a:buFontTx/>
              <a:buNone/>
            </a:pPr>
            <a:r>
              <a:rPr lang="es-ES_tradnl" sz="2600" b="1" i="1"/>
              <a:t>C. Aplicación de principios S/E principales al diseño e implementación de programas de apoyo  directo de la R&amp;D/I en firms-discussion detallada</a:t>
            </a:r>
          </a:p>
          <a:p>
            <a:pPr algn="l" rtl="0">
              <a:lnSpc>
                <a:spcPct val="90000"/>
              </a:lnSpc>
              <a:buFontTx/>
              <a:buNone/>
            </a:pPr>
            <a:endParaRPr lang="es-ES_tradnl" sz="2600" b="1" i="1"/>
          </a:p>
          <a:p>
            <a:pPr algn="l" rtl="0">
              <a:lnSpc>
                <a:spcPct val="90000"/>
              </a:lnSpc>
              <a:buFontTx/>
              <a:buNone/>
            </a:pPr>
            <a:r>
              <a:rPr lang="es-ES_tradnl" sz="2600" b="1" i="1"/>
              <a:t>D. Aplicación de principios S/E al diseño e implementación de programas de apoyo al CR –consideraciones generales</a:t>
            </a:r>
          </a:p>
          <a:p>
            <a:pPr algn="l" rtl="0">
              <a:lnSpc>
                <a:spcPct val="90000"/>
              </a:lnSpc>
              <a:buFontTx/>
              <a:buNone/>
            </a:pPr>
            <a:endParaRPr lang="es-ES_tradnl" sz="2000" b="1" i="1"/>
          </a:p>
          <a:p>
            <a:pPr algn="l" rtl="0">
              <a:lnSpc>
                <a:spcPct val="90000"/>
              </a:lnSpc>
              <a:buFontTx/>
              <a:buNone/>
            </a:pPr>
            <a:r>
              <a:rPr lang="es-ES_tradnl" sz="1800" b="1"/>
              <a:t>Comentarios Finales</a:t>
            </a:r>
          </a:p>
          <a:p>
            <a:pPr algn="l" rtl="0">
              <a:lnSpc>
                <a:spcPct val="90000"/>
              </a:lnSpc>
            </a:pPr>
            <a:endParaRPr lang="es-ES_tradnl" sz="1800" b="1"/>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5B7DC94-2620-4087-B4AE-B0FEE3D02622}" type="slidenum">
              <a:rPr lang="en-US"/>
              <a:pPr/>
              <a:t>6</a:t>
            </a:fld>
            <a:endParaRPr lang="en-US"/>
          </a:p>
        </p:txBody>
      </p:sp>
      <p:sp>
        <p:nvSpPr>
          <p:cNvPr id="7170" name="Rectangle 2"/>
          <p:cNvSpPr>
            <a:spLocks noGrp="1" noChangeArrowheads="1"/>
          </p:cNvSpPr>
          <p:nvPr>
            <p:ph type="title"/>
          </p:nvPr>
        </p:nvSpPr>
        <p:spPr/>
        <p:txBody>
          <a:bodyPr/>
          <a:lstStyle/>
          <a:p>
            <a:pPr rtl="0"/>
            <a:r>
              <a:rPr lang="es-ES_tradnl" sz="3600" b="1"/>
              <a:t>B. El Enfoque S/E: Otros Aspectos</a:t>
            </a:r>
          </a:p>
        </p:txBody>
      </p:sp>
      <p:sp>
        <p:nvSpPr>
          <p:cNvPr id="7171" name="Rectangle 3"/>
          <p:cNvSpPr>
            <a:spLocks noGrp="1" noChangeArrowheads="1"/>
          </p:cNvSpPr>
          <p:nvPr>
            <p:ph type="body" idx="1"/>
          </p:nvPr>
        </p:nvSpPr>
        <p:spPr>
          <a:xfrm>
            <a:off x="685800" y="1828800"/>
            <a:ext cx="7772400" cy="4419600"/>
          </a:xfrm>
        </p:spPr>
        <p:txBody>
          <a:bodyPr/>
          <a:lstStyle/>
          <a:p>
            <a:pPr marL="609600" indent="-609600" algn="l" rtl="0">
              <a:lnSpc>
                <a:spcPct val="80000"/>
              </a:lnSpc>
              <a:buFontTx/>
              <a:buNone/>
            </a:pPr>
            <a:r>
              <a:rPr lang="es-ES_tradnl" sz="1800" b="1" i="1"/>
              <a:t>(4) El nuevo entorno global involucra  alto riesgo</a:t>
            </a:r>
            <a:r>
              <a:rPr lang="en-US" sz="1800" b="1" i="1"/>
              <a:t>: </a:t>
            </a:r>
            <a:r>
              <a:rPr lang="es-ES_tradnl" sz="1800" b="1" i="1"/>
              <a:t>competencia; turbulencia en los mercados etc., conjuntamente con amplias oportunidades, por ej. un mercado global (market) para los resultados de la innovación –&gt;requiere una capacidad de rápida adaptación incluyendo aprovechamiento de nuevas oportunidades</a:t>
            </a:r>
            <a:r>
              <a:rPr lang="es-ES_tradnl" sz="1800" b="1" i="1">
                <a:sym typeface="Wingdings" pitchFamily="2" charset="2"/>
              </a:rPr>
              <a:t>necesidad de anticipar posibles amenazas/oportunidades; necesidad de generar capacidades</a:t>
            </a:r>
          </a:p>
          <a:p>
            <a:pPr marL="609600" indent="-609600" algn="l" rtl="0">
              <a:lnSpc>
                <a:spcPct val="80000"/>
              </a:lnSpc>
              <a:buFontTx/>
              <a:buNone/>
            </a:pPr>
            <a:endParaRPr lang="es-ES_tradnl" sz="1800" b="1" i="1"/>
          </a:p>
          <a:p>
            <a:pPr marL="609600" indent="-609600" algn="l" rtl="0">
              <a:lnSpc>
                <a:spcPct val="80000"/>
              </a:lnSpc>
              <a:buFontTx/>
              <a:buNone/>
            </a:pPr>
            <a:r>
              <a:rPr lang="es-ES_tradnl" sz="1800" b="1" i="1"/>
              <a:t>(5) No menos importante que el funcionamiento de las fuerzas del mercado para la Innovación, es la generación de capacidades a todos los niveles </a:t>
            </a:r>
          </a:p>
          <a:p>
            <a:pPr marL="609600" indent="-609600" algn="l" rtl="0">
              <a:lnSpc>
                <a:spcPct val="80000"/>
              </a:lnSpc>
              <a:buFontTx/>
              <a:buNone/>
            </a:pPr>
            <a:r>
              <a:rPr lang="es-ES_tradnl" sz="1800" b="1" i="1"/>
              <a:t>	infraestructura, firmas y policy making</a:t>
            </a:r>
          </a:p>
          <a:p>
            <a:pPr marL="609600" indent="-609600" algn="l" rtl="0">
              <a:lnSpc>
                <a:spcPct val="80000"/>
              </a:lnSpc>
              <a:buFontTx/>
              <a:buNone/>
            </a:pPr>
            <a:endParaRPr lang="es-ES_tradnl" sz="1800" b="1" i="1"/>
          </a:p>
          <a:p>
            <a:pPr marL="609600" indent="-609600" algn="l" rtl="0">
              <a:lnSpc>
                <a:spcPct val="80000"/>
              </a:lnSpc>
              <a:buFontTx/>
              <a:buNone/>
            </a:pPr>
            <a:r>
              <a:rPr lang="es-ES_tradnl" sz="1800" b="1" i="1"/>
              <a:t>(6) Importancia de un nivel Estratégico de la PTI, cuya función especifica sería fijar nuevas prioridades estratégicas y articularlas en nuevas PTI </a:t>
            </a:r>
          </a:p>
          <a:p>
            <a:pPr marL="609600" indent="-609600" algn="l" rtl="0">
              <a:lnSpc>
                <a:spcPct val="80000"/>
              </a:lnSpc>
              <a:buFontTx/>
              <a:buNone/>
            </a:pPr>
            <a:endParaRPr lang="es-ES_tradnl" sz="1800" b="1" i="1"/>
          </a:p>
          <a:p>
            <a:pPr marL="609600" indent="-609600" algn="l" rtl="0">
              <a:lnSpc>
                <a:spcPct val="80000"/>
              </a:lnSpc>
              <a:buFontTx/>
              <a:buNone/>
            </a:pPr>
            <a:r>
              <a:rPr lang="es-ES_tradnl" sz="1800" b="1" i="1"/>
              <a:t>Frente a cambios significativos en el entorno es alta la probabilidad que las PTI existentes no respondan a las nuevas necesidades y oportunidades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2BF601C-538A-4D43-BF4F-F44839750387}" type="slidenum">
              <a:rPr lang="en-US"/>
              <a:pPr/>
              <a:t>7</a:t>
            </a:fld>
            <a:endParaRPr lang="en-US"/>
          </a:p>
        </p:txBody>
      </p:sp>
      <p:sp>
        <p:nvSpPr>
          <p:cNvPr id="48130" name="Rectangle 1026"/>
          <p:cNvSpPr>
            <a:spLocks noGrp="1" noChangeArrowheads="1"/>
          </p:cNvSpPr>
          <p:nvPr>
            <p:ph type="title"/>
          </p:nvPr>
        </p:nvSpPr>
        <p:spPr/>
        <p:txBody>
          <a:bodyPr/>
          <a:lstStyle/>
          <a:p>
            <a:r>
              <a:rPr lang="en-US" b="1"/>
              <a:t>B-4</a:t>
            </a:r>
          </a:p>
        </p:txBody>
      </p:sp>
      <p:sp>
        <p:nvSpPr>
          <p:cNvPr id="48131" name="Rectangle 1027"/>
          <p:cNvSpPr>
            <a:spLocks noGrp="1" noChangeArrowheads="1"/>
          </p:cNvSpPr>
          <p:nvPr>
            <p:ph type="body" idx="1"/>
          </p:nvPr>
        </p:nvSpPr>
        <p:spPr/>
        <p:txBody>
          <a:bodyPr/>
          <a:lstStyle/>
          <a:p>
            <a:pPr algn="l" rtl="0">
              <a:lnSpc>
                <a:spcPct val="80000"/>
              </a:lnSpc>
              <a:buFontTx/>
              <a:buNone/>
            </a:pPr>
            <a:r>
              <a:rPr lang="es-ES_tradnl" sz="2400" b="1" i="1"/>
              <a:t>(7) Una re-interpretación de‘Policy Targeting’ p. Ej. políticas de apoyo a industrias -‘Evolutionary Targeting’. Esta visión corresponde con la de Rodrik y con algunas nuevas tendencias en el Banco Mundial WB </a:t>
            </a:r>
          </a:p>
          <a:p>
            <a:pPr algn="l" rtl="0">
              <a:lnSpc>
                <a:spcPct val="80000"/>
              </a:lnSpc>
              <a:buFontTx/>
              <a:buNone/>
            </a:pPr>
            <a:endParaRPr lang="es-ES_tradnl" sz="2400" b="1" i="1"/>
          </a:p>
          <a:p>
            <a:pPr algn="l" rtl="0">
              <a:lnSpc>
                <a:spcPct val="80000"/>
              </a:lnSpc>
              <a:buFontTx/>
              <a:buNone/>
            </a:pPr>
            <a:r>
              <a:rPr lang="es-ES_tradnl" sz="2400" b="1" i="1"/>
              <a:t>(8) En términos generales la PTI es mas compleja de lo que parecería; y un tema central es como re-conceptuar lo que se vislumbra como una nueva Área de Conocimiento relevante para el desarrollo económico y social</a:t>
            </a:r>
          </a:p>
          <a:p>
            <a:pPr algn="l" rtl="0">
              <a:lnSpc>
                <a:spcPct val="80000"/>
              </a:lnSpc>
              <a:buFontTx/>
              <a:buNone/>
            </a:pPr>
            <a:r>
              <a:rPr lang="es-ES_tradnl" sz="2400" b="1" i="1"/>
              <a:t> </a:t>
            </a:r>
          </a:p>
          <a:p>
            <a:pPr algn="l" rtl="0">
              <a:lnSpc>
                <a:spcPct val="80000"/>
              </a:lnSpc>
              <a:buFontTx/>
              <a:buNone/>
            </a:pPr>
            <a:r>
              <a:rPr lang="es-ES_tradnl" sz="2400" b="1" i="1"/>
              <a:t>Un significativo insumo de esfuerzo intelectual (‘thinking’ o ‘policy framing’) es requerido antes de implementar PTI</a:t>
            </a:r>
          </a:p>
          <a:p>
            <a:pPr algn="l" rtl="0">
              <a:lnSpc>
                <a:spcPct val="80000"/>
              </a:lnSpc>
              <a:buFontTx/>
              <a:buNone/>
            </a:pPr>
            <a:endParaRPr lang="en-US" sz="2400" b="1" i="1"/>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D979472-F55C-4CA9-A534-0A843AFD92BA}" type="slidenum">
              <a:rPr lang="en-US"/>
              <a:pPr/>
              <a:t>8</a:t>
            </a:fld>
            <a:endParaRPr lang="en-US"/>
          </a:p>
        </p:txBody>
      </p:sp>
      <p:sp>
        <p:nvSpPr>
          <p:cNvPr id="12290" name="Rectangle 2"/>
          <p:cNvSpPr>
            <a:spLocks noGrp="1" noChangeArrowheads="1"/>
          </p:cNvSpPr>
          <p:nvPr>
            <p:ph type="title"/>
          </p:nvPr>
        </p:nvSpPr>
        <p:spPr/>
        <p:txBody>
          <a:bodyPr/>
          <a:lstStyle/>
          <a:p>
            <a:pPr rtl="0"/>
            <a:r>
              <a:rPr lang="en-US" sz="3200" b="1"/>
              <a:t>C. APOYOS DIRECTOS AL R&amp;D/I EN EMPRESAS</a:t>
            </a:r>
          </a:p>
        </p:txBody>
      </p:sp>
      <p:sp>
        <p:nvSpPr>
          <p:cNvPr id="12291" name="Rectangle 3"/>
          <p:cNvSpPr>
            <a:spLocks noGrp="1" noChangeArrowheads="1"/>
          </p:cNvSpPr>
          <p:nvPr>
            <p:ph type="body" idx="1"/>
          </p:nvPr>
        </p:nvSpPr>
        <p:spPr/>
        <p:txBody>
          <a:bodyPr/>
          <a:lstStyle/>
          <a:p>
            <a:pPr algn="l" rtl="0">
              <a:lnSpc>
                <a:spcPct val="80000"/>
              </a:lnSpc>
              <a:buFontTx/>
              <a:buNone/>
            </a:pPr>
            <a:r>
              <a:rPr lang="es-ES_tradnl" sz="1800" b="1" i="1"/>
              <a:t>Son numerosos los países que implementaron programas de este tipo. El proyecto Europeo IMPLORE en su informe preliminar del 4/2006 analiza los Programas de Apoyo Público al R&amp;D de un grupo selecto de países europeos. </a:t>
            </a:r>
            <a:r>
              <a:rPr lang="es-ES_tradnl" sz="1800" b="1" i="1" u="sng"/>
              <a:t> Una  variedad de programas son implementados</a:t>
            </a:r>
            <a:r>
              <a:rPr lang="es-ES_tradnl" sz="1800" b="1" i="1"/>
              <a:t> p:ej algunos con y otros sin una componente de apoyo al R&amp;D en firmas; algunos requiriendo y otros no colaboración con otras empresas o laboratorios, etc.</a:t>
            </a:r>
          </a:p>
          <a:p>
            <a:pPr algn="l" rtl="0">
              <a:lnSpc>
                <a:spcPct val="80000"/>
              </a:lnSpc>
              <a:buFontTx/>
              <a:buNone/>
            </a:pPr>
            <a:endParaRPr lang="es-ES_tradnl" sz="1800" b="1" i="1"/>
          </a:p>
          <a:p>
            <a:pPr algn="l" rtl="0">
              <a:lnSpc>
                <a:spcPct val="80000"/>
              </a:lnSpc>
              <a:buFontTx/>
              <a:buNone/>
            </a:pPr>
            <a:r>
              <a:rPr lang="es-ES_tradnl" sz="1800" b="1" i="1"/>
              <a:t>La mayoría de los programas de los países investigados (Reino Unido; Alemania; Francia y Austria) apoyan a la Ciencia  y/o poseen una orientación hacia los laboratorios públicos de Investigación Pública y/o involucran colaboración entre empresas y/o con esas instituciones.</a:t>
            </a:r>
          </a:p>
          <a:p>
            <a:pPr algn="l" rtl="0">
              <a:lnSpc>
                <a:spcPct val="80000"/>
              </a:lnSpc>
              <a:buFontTx/>
              <a:buNone/>
            </a:pPr>
            <a:endParaRPr lang="es-ES_tradnl" sz="1800" b="1" i="1"/>
          </a:p>
          <a:p>
            <a:pPr algn="l" rtl="0">
              <a:lnSpc>
                <a:spcPct val="80000"/>
              </a:lnSpc>
              <a:buFontTx/>
              <a:buNone/>
            </a:pPr>
            <a:r>
              <a:rPr lang="es-ES_tradnl" sz="1800" b="1" i="1"/>
              <a:t> 13 de los 63 programas analizados se especializan en apoyos financieros a las PYMES. De estas (8) se implementan en Austria que registra una buena R&amp;D performance de PYMES. Muchos no requieren colaboración, aún cuando algunas si la requieren. Parecería que subsidios públicos al R&amp;D del SP existen solamente para las PYMES </a:t>
            </a:r>
          </a:p>
          <a:p>
            <a:pPr algn="l" rtl="0">
              <a:lnSpc>
                <a:spcPct val="80000"/>
              </a:lnSpc>
              <a:buFontTx/>
              <a:buNone/>
            </a:pPr>
            <a:endParaRPr lang="es-ES_tradnl" sz="1800" b="1" i="1"/>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4BAD92A-01F7-4ED7-A106-D82148D7D641}" type="slidenum">
              <a:rPr lang="en-US"/>
              <a:pPr/>
              <a:t>9</a:t>
            </a:fld>
            <a:endParaRPr lang="en-US"/>
          </a:p>
        </p:txBody>
      </p:sp>
      <p:sp>
        <p:nvSpPr>
          <p:cNvPr id="50178" name="Rectangle 1026"/>
          <p:cNvSpPr>
            <a:spLocks noGrp="1" noChangeArrowheads="1"/>
          </p:cNvSpPr>
          <p:nvPr>
            <p:ph type="title"/>
          </p:nvPr>
        </p:nvSpPr>
        <p:spPr/>
        <p:txBody>
          <a:bodyPr/>
          <a:lstStyle/>
          <a:p>
            <a:r>
              <a:rPr lang="en-US" b="1"/>
              <a:t>C-2</a:t>
            </a:r>
          </a:p>
        </p:txBody>
      </p:sp>
      <p:sp>
        <p:nvSpPr>
          <p:cNvPr id="50179" name="Rectangle 1027"/>
          <p:cNvSpPr>
            <a:spLocks noGrp="1" noChangeArrowheads="1"/>
          </p:cNvSpPr>
          <p:nvPr>
            <p:ph type="body" idx="1"/>
          </p:nvPr>
        </p:nvSpPr>
        <p:spPr>
          <a:xfrm>
            <a:off x="685800" y="1676400"/>
            <a:ext cx="7772400" cy="4648200"/>
          </a:xfrm>
        </p:spPr>
        <p:txBody>
          <a:bodyPr/>
          <a:lstStyle/>
          <a:p>
            <a:pPr algn="l" rtl="0">
              <a:buFontTx/>
              <a:buNone/>
            </a:pPr>
            <a:r>
              <a:rPr lang="es-ES_tradnl" sz="2400" b="1" i="1"/>
              <a:t>Parecería que hay pocos programas en Europa que apoyan al R&amp;D/I en empresas y que</a:t>
            </a:r>
            <a:r>
              <a:rPr lang="en-US" sz="2400" b="1" i="1"/>
              <a:t>:</a:t>
            </a:r>
            <a:r>
              <a:rPr lang="es-ES_tradnl" sz="2400" b="1" i="1"/>
              <a:t> i) están abiertas a todas las  firmas del SP, ii) no importa el sector o la tecnología utilizada y iii) que no requieren colaboración con instituciones de CTE.</a:t>
            </a:r>
          </a:p>
          <a:p>
            <a:pPr algn="l" rtl="0">
              <a:buFontTx/>
              <a:buNone/>
            </a:pPr>
            <a:r>
              <a:rPr lang="es-ES_tradnl" sz="2400" b="1" i="1"/>
              <a:t>Una excepción es un fondo Alemán que esta abierto únicamente a empresas localizadas en el ex-territorio de Alemania del Este</a:t>
            </a:r>
          </a:p>
          <a:p>
            <a:pPr algn="l" rtl="0">
              <a:buFontTx/>
              <a:buNone/>
            </a:pPr>
            <a:r>
              <a:rPr lang="es-ES_tradnl" sz="2400" b="1" i="1"/>
              <a:t>En América Latina hubo programas con las características arriba mencionadas- p. ej en Argentina, Chile y Méjico hacia fines de los 1980s o 1990s (en Brasil mucho antes</a:t>
            </a:r>
            <a:r>
              <a:rPr lang="en-US" sz="2400" b="1" i="1"/>
              <a:t>)</a:t>
            </a:r>
            <a:r>
              <a:rPr lang="es-ES_tradnl" sz="2400" b="1" i="1"/>
              <a:t>. Singapur también tiene programas de este tipo</a:t>
            </a:r>
          </a:p>
        </p:txBody>
      </p:sp>
    </p:spTree>
  </p:cSld>
  <p:clrMapOvr>
    <a:masterClrMapping/>
  </p:clrMapOvr>
</p:sld>
</file>

<file path=ppt/theme/theme1.xml><?xml version="1.0" encoding="utf-8"?>
<a:theme xmlns:a="http://schemas.openxmlformats.org/drawingml/2006/main" name="עיצוב ברירת מחדל">
  <a:themeElements>
    <a:clrScheme name="עיצוב ברירת מחדל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עיצוב ברירת מחדל">
      <a:majorFont>
        <a:latin typeface="Times New Roman"/>
        <a:ea typeface=""/>
        <a:cs typeface="Times New Roman (Hebrew)"/>
      </a:majorFont>
      <a:minorFont>
        <a:latin typeface="Times New Roman"/>
        <a:ea typeface=""/>
        <a:cs typeface="Times New Roman (Hebrew)"/>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he-IL" sz="2400" b="0" i="0" u="none" strike="noStrike" cap="none" normalizeH="0" baseline="0" smtClean="0">
            <a:ln>
              <a:noFill/>
            </a:ln>
            <a:solidFill>
              <a:schemeClr val="tx1"/>
            </a:solidFill>
            <a:effectLst/>
            <a:latin typeface="Times New Roman" pitchFamily="18" charset="0"/>
            <a:cs typeface="Times New Roman (Hebrew)" charset="-79"/>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he-IL" sz="2400" b="0" i="0" u="none" strike="noStrike" cap="none" normalizeH="0" baseline="0" smtClean="0">
            <a:ln>
              <a:noFill/>
            </a:ln>
            <a:solidFill>
              <a:schemeClr val="tx1"/>
            </a:solidFill>
            <a:effectLst/>
            <a:latin typeface="Times New Roman" pitchFamily="18" charset="0"/>
            <a:cs typeface="Times New Roman (Hebrew)" charset="-79"/>
          </a:defRPr>
        </a:defPPr>
      </a:lstStyle>
    </a:lnDef>
  </a:objectDefaults>
  <a:extraClrSchemeLst>
    <a:extraClrScheme>
      <a:clrScheme name="עיצוב ברירת מחדל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עיצוב ברירת מחדל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עיצוב ברירת מחדל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עיצוב ברירת מחדל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עיצוב ברירת מחדל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עיצוב ברירת מחדל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עיצוב ברירת מחדל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1093</TotalTime>
  <Words>1773</Words>
  <Application>Microsoft Office PowerPoint</Application>
  <PresentationFormat>On-screen Show (4:3)</PresentationFormat>
  <Paragraphs>177</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Times New Roman</vt:lpstr>
      <vt:lpstr>Times New Roman (Hebrew)</vt:lpstr>
      <vt:lpstr>Wingdings</vt:lpstr>
      <vt:lpstr>עיצוב ברירת מחדל</vt:lpstr>
      <vt:lpstr>EL APOYO PÚBLICO A LA INNOVACIÓN: ALIMENTANDO UN VIRTUOSO CICLO AUTO-CATALÍTICO</vt:lpstr>
      <vt:lpstr>Acrónimos</vt:lpstr>
      <vt:lpstr>A.  MOTIVACIÓN Y BACKGROUND-1</vt:lpstr>
      <vt:lpstr>A-2</vt:lpstr>
      <vt:lpstr>A-3: Objetivos de la Presentación</vt:lpstr>
      <vt:lpstr>B. El Enfoque S/E: Otros Aspectos</vt:lpstr>
      <vt:lpstr>B-4</vt:lpstr>
      <vt:lpstr>C. APOYOS DIRECTOS AL R&amp;D/I EN EMPRESAS</vt:lpstr>
      <vt:lpstr>C-2</vt:lpstr>
      <vt:lpstr>C-3: Un Programa “Base” (‘Benchmark’)</vt:lpstr>
      <vt:lpstr>C-4: Justificación del Apoyo Público</vt:lpstr>
      <vt:lpstr>C-5</vt:lpstr>
      <vt:lpstr>C-6  Objetivos Específicos</vt:lpstr>
      <vt:lpstr>C-7: Horizontal or Targeted Programs</vt:lpstr>
      <vt:lpstr>C-8: Instrumentos</vt:lpstr>
      <vt:lpstr>C-10</vt:lpstr>
      <vt:lpstr>C-11: Implementación </vt:lpstr>
      <vt:lpstr>C-12</vt:lpstr>
      <vt:lpstr>C-13: Impacto y Dinámica</vt:lpstr>
      <vt:lpstr>D. Venture Capital and Evolutionary Targeting</vt:lpstr>
      <vt:lpstr>CONCLUSIONES</vt:lpstr>
      <vt:lpstr>-2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SUPPORT TO INNOVATION: NURTURING A SELF-SUSTAINING VIRTUOUS CYCLE</dc:title>
  <dc:creator>Guest</dc:creator>
  <cp:lastModifiedBy>anarod</cp:lastModifiedBy>
  <cp:revision>60</cp:revision>
  <dcterms:created xsi:type="dcterms:W3CDTF">2006-11-26T09:28:15Z</dcterms:created>
  <dcterms:modified xsi:type="dcterms:W3CDTF">2010-07-13T05:58:21Z</dcterms:modified>
</cp:coreProperties>
</file>