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7" r:id="rId1"/>
  </p:sldMasterIdLst>
  <p:notesMasterIdLst>
    <p:notesMasterId r:id="rId18"/>
  </p:notesMasterIdLst>
  <p:sldIdLst>
    <p:sldId id="324" r:id="rId2"/>
    <p:sldId id="363" r:id="rId3"/>
    <p:sldId id="348" r:id="rId4"/>
    <p:sldId id="367" r:id="rId5"/>
    <p:sldId id="358" r:id="rId6"/>
    <p:sldId id="369" r:id="rId7"/>
    <p:sldId id="370" r:id="rId8"/>
    <p:sldId id="371" r:id="rId9"/>
    <p:sldId id="326" r:id="rId10"/>
    <p:sldId id="342" r:id="rId11"/>
    <p:sldId id="263" r:id="rId12"/>
    <p:sldId id="267" r:id="rId13"/>
    <p:sldId id="268" r:id="rId14"/>
    <p:sldId id="300" r:id="rId15"/>
    <p:sldId id="372" r:id="rId16"/>
    <p:sldId id="335" r:id="rId17"/>
  </p:sldIdLst>
  <p:sldSz cx="9144000" cy="6858000" type="screen4x3"/>
  <p:notesSz cx="6858000" cy="9144000"/>
  <p:embeddedFontLst>
    <p:embeddedFont>
      <p:font typeface="Verdana" pitchFamily="34" charset="0"/>
      <p:regular r:id="rId19"/>
      <p:bold r:id="rId20"/>
      <p:italic r:id="rId21"/>
      <p:boldItalic r:id="rId22"/>
    </p:embeddedFont>
    <p:embeddedFont>
      <p:font typeface="Comic Sans MS" pitchFamily="66" charset="0"/>
      <p:regular r:id="rId23"/>
      <p:bold r:id="rId24"/>
    </p:embeddedFont>
    <p:embeddedFont>
      <p:font typeface="Century Gothic" pitchFamily="34" charset="0"/>
      <p:regular r:id="rId25"/>
      <p:bold r:id="rId26"/>
      <p:italic r:id="rId27"/>
      <p:boldItalic r:id="rId28"/>
    </p:embeddedFont>
    <p:embeddedFont>
      <p:font typeface="Tahoma" pitchFamily="34" charset="0"/>
      <p:regular r:id="rId29"/>
      <p:bold r:id="rId30"/>
    </p:embeddedFont>
    <p:embeddedFont>
      <p:font typeface="SimSun" pitchFamily="2" charset="-122"/>
      <p:regular r:id="rId31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spach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99FF"/>
    <a:srgbClr val="FF3300"/>
    <a:srgbClr val="080808"/>
    <a:srgbClr val="FFFF00"/>
    <a:srgbClr val="CCFF99"/>
    <a:srgbClr val="99FF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9655" autoAdjust="0"/>
  </p:normalViewPr>
  <p:slideViewPr>
    <p:cSldViewPr>
      <p:cViewPr varScale="1">
        <p:scale>
          <a:sx n="68" d="100"/>
          <a:sy n="68" d="100"/>
        </p:scale>
        <p:origin x="-3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972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9CA4375-20FA-4C7E-B084-E20BE18BABF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D632B-A8DB-4AF1-BA99-F72BC7F3B141}" type="slidenum">
              <a:rPr lang="es-ES"/>
              <a:pPr/>
              <a:t>2</a:t>
            </a:fld>
            <a:endParaRPr lang="es-ES"/>
          </a:p>
        </p:txBody>
      </p:sp>
      <p:sp>
        <p:nvSpPr>
          <p:cNvPr id="237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1EE72-EDD2-471F-A0AF-C8BDE016DEB5}" type="slidenum">
              <a:rPr lang="es-ES"/>
              <a:pPr/>
              <a:t>3</a:t>
            </a:fld>
            <a:endParaRPr lang="es-ES"/>
          </a:p>
        </p:txBody>
      </p:sp>
      <p:sp>
        <p:nvSpPr>
          <p:cNvPr id="204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 lIns="90480" tIns="45241" rIns="90480" bIns="45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31EF4-0543-444D-B7C4-55B077791764}" type="slidenum">
              <a:rPr lang="es-ES"/>
              <a:pPr/>
              <a:t>4</a:t>
            </a:fld>
            <a:endParaRPr lang="es-ES"/>
          </a:p>
        </p:txBody>
      </p:sp>
      <p:sp>
        <p:nvSpPr>
          <p:cNvPr id="2344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 lIns="90480" tIns="45241" rIns="90480" bIns="45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0A7BB-A545-4781-8F80-E5F22124AF59}" type="slidenum">
              <a:rPr lang="es-ES"/>
              <a:pPr/>
              <a:t>14</a:t>
            </a:fld>
            <a:endParaRPr lang="es-ES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6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645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453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453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453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2B80937-78E3-4186-84B4-592D3A18D4E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6DD6D-9480-4ED9-B5F9-05531EF87B5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F0532-E1AC-45D3-A181-3365991C881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D35820D-4861-43A1-A31B-C8CE8F2C288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6376702-364A-44C9-9B5A-5B799B43476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A04046-56D5-4961-BFC4-0A1D4C9DBEB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1FFEA-458E-44B4-AB34-533D12EFC5E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8B952-C2B6-45F4-8A6C-AE50245D511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9CDD9-DFAD-47C7-811E-E797D8A609F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CD724-582B-4975-A869-9EA04598BED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52FAD-CEC4-43E1-8C2F-3BCC10C0ED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F25A4-47F7-490F-A7C5-9ED3530A528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FEBD2-8EFA-4D5E-A710-8DD530E9794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B2139-D96B-47B0-8791-4B844D668CD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635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635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635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E7468CC-7ECF-41D4-B04A-81FCC6CDE770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gif"/><Relationship Id="rId4" Type="http://schemas.openxmlformats.org/officeDocument/2006/relationships/hyperlink" Target="http://www.boliviasc.org.uk/index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29" name="Group 17"/>
          <p:cNvGrpSpPr>
            <a:grpSpLocks/>
          </p:cNvGrpSpPr>
          <p:nvPr/>
        </p:nvGrpSpPr>
        <p:grpSpPr bwMode="auto">
          <a:xfrm>
            <a:off x="0" y="5373688"/>
            <a:ext cx="9144000" cy="1295400"/>
            <a:chOff x="0" y="3521"/>
            <a:chExt cx="5760" cy="816"/>
          </a:xfrm>
        </p:grpSpPr>
        <p:sp>
          <p:nvSpPr>
            <p:cNvPr id="166917" name="Rectangle 5"/>
            <p:cNvSpPr>
              <a:spLocks noChangeArrowheads="1"/>
            </p:cNvSpPr>
            <p:nvPr/>
          </p:nvSpPr>
          <p:spPr bwMode="auto">
            <a:xfrm>
              <a:off x="0" y="4063"/>
              <a:ext cx="5760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/>
              <a:r>
                <a:rPr lang="es-ES" b="1">
                  <a:latin typeface="Arial" pitchFamily="34" charset="0"/>
                </a:rPr>
                <a:t>COCHABAMBA - BOLIVIA - 25 OCT 2006</a:t>
              </a:r>
            </a:p>
          </p:txBody>
        </p:sp>
        <p:sp>
          <p:nvSpPr>
            <p:cNvPr id="166919" name="Text Box 7"/>
            <p:cNvSpPr txBox="1">
              <a:spLocks noChangeArrowheads="1"/>
            </p:cNvSpPr>
            <p:nvPr/>
          </p:nvSpPr>
          <p:spPr bwMode="auto">
            <a:xfrm>
              <a:off x="0" y="3521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sz="2400" u="sng">
                  <a:solidFill>
                    <a:schemeClr val="hlink"/>
                  </a:solidFill>
                  <a:latin typeface="Comic Sans MS" pitchFamily="66" charset="0"/>
                </a:rPr>
                <a:t>Segunda Reunión del Dialogo Regional de Políticas - BID</a:t>
              </a:r>
            </a:p>
          </p:txBody>
        </p:sp>
      </p:grpSp>
      <p:grpSp>
        <p:nvGrpSpPr>
          <p:cNvPr id="166927" name="Group 15"/>
          <p:cNvGrpSpPr>
            <a:grpSpLocks/>
          </p:cNvGrpSpPr>
          <p:nvPr/>
        </p:nvGrpSpPr>
        <p:grpSpPr bwMode="auto">
          <a:xfrm>
            <a:off x="-36513" y="-26988"/>
            <a:ext cx="9359901" cy="2540001"/>
            <a:chOff x="-23" y="0"/>
            <a:chExt cx="5896" cy="1600"/>
          </a:xfrm>
        </p:grpSpPr>
        <p:grpSp>
          <p:nvGrpSpPr>
            <p:cNvPr id="166925" name="Group 13"/>
            <p:cNvGrpSpPr>
              <a:grpSpLocks/>
            </p:cNvGrpSpPr>
            <p:nvPr/>
          </p:nvGrpSpPr>
          <p:grpSpPr bwMode="auto">
            <a:xfrm>
              <a:off x="-23" y="0"/>
              <a:ext cx="1519" cy="1600"/>
              <a:chOff x="-23" y="0"/>
              <a:chExt cx="1519" cy="1600"/>
            </a:xfrm>
          </p:grpSpPr>
          <p:pic>
            <p:nvPicPr>
              <p:cNvPr id="166914" name="Picture 2" descr="bolescu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23" y="0"/>
                <a:ext cx="1519" cy="1236"/>
              </a:xfrm>
              <a:prstGeom prst="rect">
                <a:avLst/>
              </a:prstGeom>
              <a:noFill/>
            </p:spPr>
          </p:pic>
          <p:sp>
            <p:nvSpPr>
              <p:cNvPr id="166915" name="Rectangle 3"/>
              <p:cNvSpPr>
                <a:spLocks noChangeArrowheads="1"/>
              </p:cNvSpPr>
              <p:nvPr/>
            </p:nvSpPr>
            <p:spPr bwMode="auto">
              <a:xfrm>
                <a:off x="295" y="1298"/>
                <a:ext cx="907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s-ES" sz="1600" b="1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Gothic" pitchFamily="34" charset="0"/>
                  </a:rPr>
                  <a:t>BOLIVIA</a:t>
                </a:r>
                <a:endParaRPr lang="es-ES" sz="16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pitchFamily="34" charset="0"/>
                </a:endParaRPr>
              </a:p>
            </p:txBody>
          </p:sp>
        </p:grpSp>
        <p:sp>
          <p:nvSpPr>
            <p:cNvPr id="166922" name="Rectangle 10"/>
            <p:cNvSpPr>
              <a:spLocks noChangeArrowheads="1"/>
            </p:cNvSpPr>
            <p:nvPr/>
          </p:nvSpPr>
          <p:spPr bwMode="auto">
            <a:xfrm>
              <a:off x="1700" y="164"/>
              <a:ext cx="2450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es-ES" sz="2000" b="1">
                  <a:solidFill>
                    <a:schemeClr val="hlink"/>
                  </a:solidFill>
                  <a:latin typeface="Comic Sans MS" pitchFamily="66" charset="0"/>
                </a:rPr>
                <a:t>“LA COORDINACION</a:t>
              </a:r>
            </a:p>
            <a:p>
              <a:pPr algn="ctr"/>
              <a:r>
                <a:rPr lang="es-ES" sz="2000" b="1">
                  <a:solidFill>
                    <a:schemeClr val="hlink"/>
                  </a:solidFill>
                  <a:latin typeface="Comic Sans MS" pitchFamily="66" charset="0"/>
                </a:rPr>
                <a:t>Y LA</a:t>
              </a:r>
            </a:p>
            <a:p>
              <a:pPr algn="ctr"/>
              <a:r>
                <a:rPr lang="es-ES" sz="2000" b="1">
                  <a:solidFill>
                    <a:schemeClr val="hlink"/>
                  </a:solidFill>
                  <a:latin typeface="Comic Sans MS" pitchFamily="66" charset="0"/>
                </a:rPr>
                <a:t>CAPACIDAD DE RESPUESTA </a:t>
              </a:r>
            </a:p>
            <a:p>
              <a:pPr algn="ctr"/>
              <a:r>
                <a:rPr lang="es-ES" sz="2000" b="1">
                  <a:solidFill>
                    <a:schemeClr val="hlink"/>
                  </a:solidFill>
                  <a:latin typeface="Comic Sans MS" pitchFamily="66" charset="0"/>
                </a:rPr>
                <a:t>CON </a:t>
              </a:r>
            </a:p>
            <a:p>
              <a:pPr algn="ctr"/>
              <a:r>
                <a:rPr lang="es-ES" sz="2000" b="1">
                  <a:solidFill>
                    <a:schemeClr val="hlink"/>
                  </a:solidFill>
                  <a:latin typeface="Comic Sans MS" pitchFamily="66" charset="0"/>
                </a:rPr>
                <a:t>GESTION DEL RIESGO”</a:t>
              </a:r>
            </a:p>
          </p:txBody>
        </p:sp>
        <p:grpSp>
          <p:nvGrpSpPr>
            <p:cNvPr id="166926" name="Group 14"/>
            <p:cNvGrpSpPr>
              <a:grpSpLocks/>
            </p:cNvGrpSpPr>
            <p:nvPr/>
          </p:nvGrpSpPr>
          <p:grpSpPr bwMode="auto">
            <a:xfrm>
              <a:off x="4150" y="47"/>
              <a:ext cx="1723" cy="1553"/>
              <a:chOff x="4150" y="47"/>
              <a:chExt cx="1723" cy="1553"/>
            </a:xfrm>
          </p:grpSpPr>
          <p:pic>
            <p:nvPicPr>
              <p:cNvPr id="166916" name="Picture 4" descr="videcodi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2" y="47"/>
                <a:ext cx="1498" cy="1297"/>
              </a:xfrm>
              <a:prstGeom prst="rect">
                <a:avLst/>
              </a:prstGeom>
              <a:noFill/>
              <a:effectLst>
                <a:prstShdw prst="shdw13" dist="53882" dir="13500000">
                  <a:srgbClr val="808080"/>
                </a:prstShdw>
              </a:effectLst>
            </p:spPr>
          </p:pic>
          <p:sp>
            <p:nvSpPr>
              <p:cNvPr id="166923" name="Rectangle 11"/>
              <p:cNvSpPr>
                <a:spLocks noChangeArrowheads="1"/>
              </p:cNvSpPr>
              <p:nvPr/>
            </p:nvSpPr>
            <p:spPr bwMode="auto">
              <a:xfrm>
                <a:off x="4150" y="1298"/>
                <a:ext cx="1723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s-ES" sz="1600" b="1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Gothic" pitchFamily="34" charset="0"/>
                  </a:rPr>
                  <a:t>DEFENSA CIVIL</a:t>
                </a:r>
                <a:endParaRPr lang="es-ES" sz="16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pitchFamily="34" charset="0"/>
                </a:endParaRPr>
              </a:p>
            </p:txBody>
          </p:sp>
        </p:grpSp>
      </p:grpSp>
      <p:grpSp>
        <p:nvGrpSpPr>
          <p:cNvPr id="166928" name="Group 16"/>
          <p:cNvGrpSpPr>
            <a:grpSpLocks/>
          </p:cNvGrpSpPr>
          <p:nvPr/>
        </p:nvGrpSpPr>
        <p:grpSpPr bwMode="auto">
          <a:xfrm>
            <a:off x="2771775" y="2019300"/>
            <a:ext cx="3671888" cy="3360738"/>
            <a:chOff x="1746" y="1272"/>
            <a:chExt cx="2313" cy="2117"/>
          </a:xfrm>
        </p:grpSpPr>
        <p:pic>
          <p:nvPicPr>
            <p:cNvPr id="16692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7" y="1272"/>
              <a:ext cx="2177" cy="1750"/>
            </a:xfrm>
            <a:prstGeom prst="rect">
              <a:avLst/>
            </a:prstGeom>
            <a:noFill/>
            <a:ln w="76200" cmpd="tri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66924" name="Text Box 12"/>
            <p:cNvSpPr txBox="1">
              <a:spLocks noChangeArrowheads="1"/>
            </p:cNvSpPr>
            <p:nvPr/>
          </p:nvSpPr>
          <p:spPr bwMode="auto">
            <a:xfrm>
              <a:off x="1746" y="3158"/>
              <a:ext cx="23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/>
                <a:t>G. Hernán Tuco Ayma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0" y="0"/>
            <a:ext cx="9144000" cy="376238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CCCCFF">
                  <a:gamma/>
                  <a:tint val="66667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BO" b="1">
                <a:solidFill>
                  <a:schemeClr val="accent2"/>
                </a:solidFill>
                <a:latin typeface="Comic Sans MS" pitchFamily="66" charset="0"/>
              </a:rPr>
              <a:t>INSTITUCIONES Y ORGANIZACIONES DE COORDINACION  Y APOYO</a:t>
            </a:r>
            <a:endParaRPr lang="es-ES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92515" name="Oval 3"/>
          <p:cNvSpPr>
            <a:spLocks noChangeArrowheads="1"/>
          </p:cNvSpPr>
          <p:nvPr/>
        </p:nvSpPr>
        <p:spPr bwMode="auto">
          <a:xfrm>
            <a:off x="3133725" y="2849563"/>
            <a:ext cx="2590800" cy="18288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CC00">
                <a:gamma/>
                <a:shade val="60000"/>
                <a:invGamma/>
              </a:srgbClr>
            </a:prstShdw>
          </a:effectLst>
        </p:spPr>
        <p:txBody>
          <a:bodyPr wrap="none" lIns="91435" tIns="45717" rIns="91435" bIns="45717" anchor="ctr"/>
          <a:lstStyle/>
          <a:p>
            <a:pPr algn="ctr"/>
            <a:endParaRPr lang="es-MX" b="1">
              <a:solidFill>
                <a:schemeClr val="accent2"/>
              </a:solidFill>
              <a:latin typeface="Tahoma" pitchFamily="34" charset="0"/>
            </a:endParaRPr>
          </a:p>
          <a:p>
            <a:pPr algn="ctr"/>
            <a:r>
              <a:rPr lang="es-MX" b="1">
                <a:solidFill>
                  <a:schemeClr val="accent2"/>
                </a:solidFill>
                <a:latin typeface="Tahoma" pitchFamily="34" charset="0"/>
              </a:rPr>
              <a:t>SISTEMA</a:t>
            </a:r>
          </a:p>
          <a:p>
            <a:pPr algn="ctr"/>
            <a:r>
              <a:rPr lang="es-MX" b="1">
                <a:solidFill>
                  <a:schemeClr val="accent2"/>
                </a:solidFill>
                <a:latin typeface="Tahoma" pitchFamily="34" charset="0"/>
              </a:rPr>
              <a:t>NACIONAL DE </a:t>
            </a:r>
          </a:p>
          <a:p>
            <a:pPr algn="ctr"/>
            <a:r>
              <a:rPr lang="es-MX" b="1">
                <a:solidFill>
                  <a:schemeClr val="accent2"/>
                </a:solidFill>
                <a:latin typeface="Tahoma" pitchFamily="34" charset="0"/>
              </a:rPr>
              <a:t>ALERTA TEMPRANA</a:t>
            </a:r>
          </a:p>
          <a:p>
            <a:pPr algn="ctr"/>
            <a:r>
              <a:rPr lang="es-MX" b="1">
                <a:solidFill>
                  <a:schemeClr val="accent2"/>
                </a:solidFill>
                <a:latin typeface="Tahoma" pitchFamily="34" charset="0"/>
              </a:rPr>
              <a:t>DEFENSA CIVIL</a:t>
            </a:r>
            <a:endParaRPr lang="es-ES" b="1">
              <a:solidFill>
                <a:schemeClr val="accent2"/>
              </a:solidFill>
              <a:latin typeface="Tahoma" pitchFamily="34" charset="0"/>
            </a:endParaRPr>
          </a:p>
          <a:p>
            <a:pPr algn="ctr"/>
            <a:endParaRPr lang="es-ES" b="1">
              <a:solidFill>
                <a:schemeClr val="accent2"/>
              </a:solidFill>
              <a:latin typeface="Tahoma" pitchFamily="34" charset="0"/>
            </a:endParaRPr>
          </a:p>
        </p:txBody>
      </p:sp>
      <p:grpSp>
        <p:nvGrpSpPr>
          <p:cNvPr id="192556" name="Group 44"/>
          <p:cNvGrpSpPr>
            <a:grpSpLocks/>
          </p:cNvGrpSpPr>
          <p:nvPr/>
        </p:nvGrpSpPr>
        <p:grpSpPr bwMode="auto">
          <a:xfrm>
            <a:off x="3348038" y="577850"/>
            <a:ext cx="1716087" cy="1987550"/>
            <a:chOff x="2109" y="164"/>
            <a:chExt cx="1081" cy="1252"/>
          </a:xfrm>
        </p:grpSpPr>
        <p:grpSp>
          <p:nvGrpSpPr>
            <p:cNvPr id="192516" name="Group 4"/>
            <p:cNvGrpSpPr>
              <a:grpSpLocks/>
            </p:cNvGrpSpPr>
            <p:nvPr/>
          </p:nvGrpSpPr>
          <p:grpSpPr bwMode="auto">
            <a:xfrm rot="1902659">
              <a:off x="2462" y="550"/>
              <a:ext cx="418" cy="866"/>
              <a:chOff x="1339" y="576"/>
              <a:chExt cx="584" cy="1098"/>
            </a:xfrm>
          </p:grpSpPr>
          <p:sp>
            <p:nvSpPr>
              <p:cNvPr id="192517" name="Freeform 5"/>
              <p:cNvSpPr>
                <a:spLocks/>
              </p:cNvSpPr>
              <p:nvPr/>
            </p:nvSpPr>
            <p:spPr bwMode="auto">
              <a:xfrm rot="-2135365">
                <a:off x="1339" y="706"/>
                <a:ext cx="292" cy="420"/>
              </a:xfrm>
              <a:custGeom>
                <a:avLst/>
                <a:gdLst/>
                <a:ahLst/>
                <a:cxnLst>
                  <a:cxn ang="0">
                    <a:pos x="153" y="420"/>
                  </a:cxn>
                  <a:cxn ang="0">
                    <a:pos x="177" y="417"/>
                  </a:cxn>
                  <a:cxn ang="0">
                    <a:pos x="195" y="408"/>
                  </a:cxn>
                  <a:cxn ang="0">
                    <a:pos x="213" y="394"/>
                  </a:cxn>
                  <a:cxn ang="0">
                    <a:pos x="224" y="379"/>
                  </a:cxn>
                  <a:cxn ang="0">
                    <a:pos x="233" y="358"/>
                  </a:cxn>
                  <a:cxn ang="0">
                    <a:pos x="236" y="349"/>
                  </a:cxn>
                  <a:cxn ang="0">
                    <a:pos x="236" y="160"/>
                  </a:cxn>
                  <a:cxn ang="0">
                    <a:pos x="292" y="160"/>
                  </a:cxn>
                  <a:cxn ang="0">
                    <a:pos x="148" y="6"/>
                  </a:cxn>
                  <a:cxn ang="0">
                    <a:pos x="148" y="0"/>
                  </a:cxn>
                  <a:cxn ang="0">
                    <a:pos x="145" y="6"/>
                  </a:cxn>
                  <a:cxn ang="0">
                    <a:pos x="0" y="160"/>
                  </a:cxn>
                  <a:cxn ang="0">
                    <a:pos x="56" y="160"/>
                  </a:cxn>
                  <a:cxn ang="0">
                    <a:pos x="56" y="349"/>
                  </a:cxn>
                  <a:cxn ang="0">
                    <a:pos x="65" y="373"/>
                  </a:cxn>
                  <a:cxn ang="0">
                    <a:pos x="77" y="388"/>
                  </a:cxn>
                  <a:cxn ang="0">
                    <a:pos x="91" y="402"/>
                  </a:cxn>
                  <a:cxn ang="0">
                    <a:pos x="109" y="414"/>
                  </a:cxn>
                  <a:cxn ang="0">
                    <a:pos x="130" y="420"/>
                  </a:cxn>
                  <a:cxn ang="0">
                    <a:pos x="153" y="420"/>
                  </a:cxn>
                </a:cxnLst>
                <a:rect l="0" t="0" r="r" b="b"/>
                <a:pathLst>
                  <a:path w="292" h="420">
                    <a:moveTo>
                      <a:pt x="153" y="420"/>
                    </a:moveTo>
                    <a:lnTo>
                      <a:pt x="177" y="417"/>
                    </a:lnTo>
                    <a:lnTo>
                      <a:pt x="195" y="408"/>
                    </a:lnTo>
                    <a:lnTo>
                      <a:pt x="213" y="394"/>
                    </a:lnTo>
                    <a:lnTo>
                      <a:pt x="224" y="379"/>
                    </a:lnTo>
                    <a:lnTo>
                      <a:pt x="233" y="358"/>
                    </a:lnTo>
                    <a:lnTo>
                      <a:pt x="236" y="349"/>
                    </a:lnTo>
                    <a:lnTo>
                      <a:pt x="236" y="160"/>
                    </a:lnTo>
                    <a:lnTo>
                      <a:pt x="292" y="160"/>
                    </a:lnTo>
                    <a:lnTo>
                      <a:pt x="148" y="6"/>
                    </a:lnTo>
                    <a:lnTo>
                      <a:pt x="148" y="0"/>
                    </a:lnTo>
                    <a:lnTo>
                      <a:pt x="145" y="6"/>
                    </a:lnTo>
                    <a:lnTo>
                      <a:pt x="0" y="160"/>
                    </a:lnTo>
                    <a:lnTo>
                      <a:pt x="56" y="160"/>
                    </a:lnTo>
                    <a:lnTo>
                      <a:pt x="56" y="349"/>
                    </a:lnTo>
                    <a:lnTo>
                      <a:pt x="65" y="373"/>
                    </a:lnTo>
                    <a:lnTo>
                      <a:pt x="77" y="388"/>
                    </a:lnTo>
                    <a:lnTo>
                      <a:pt x="91" y="402"/>
                    </a:lnTo>
                    <a:lnTo>
                      <a:pt x="109" y="414"/>
                    </a:lnTo>
                    <a:lnTo>
                      <a:pt x="130" y="420"/>
                    </a:lnTo>
                    <a:lnTo>
                      <a:pt x="153" y="42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18" name="Freeform 6"/>
              <p:cNvSpPr>
                <a:spLocks/>
              </p:cNvSpPr>
              <p:nvPr/>
            </p:nvSpPr>
            <p:spPr bwMode="auto">
              <a:xfrm rot="-2135365">
                <a:off x="1344" y="576"/>
                <a:ext cx="579" cy="1098"/>
              </a:xfrm>
              <a:custGeom>
                <a:avLst/>
                <a:gdLst/>
                <a:ahLst/>
                <a:cxnLst>
                  <a:cxn ang="0">
                    <a:pos x="298" y="503"/>
                  </a:cxn>
                  <a:cxn ang="0">
                    <a:pos x="322" y="500"/>
                  </a:cxn>
                  <a:cxn ang="0">
                    <a:pos x="340" y="491"/>
                  </a:cxn>
                  <a:cxn ang="0">
                    <a:pos x="358" y="477"/>
                  </a:cxn>
                  <a:cxn ang="0">
                    <a:pos x="369" y="462"/>
                  </a:cxn>
                  <a:cxn ang="0">
                    <a:pos x="378" y="441"/>
                  </a:cxn>
                  <a:cxn ang="0">
                    <a:pos x="381" y="432"/>
                  </a:cxn>
                  <a:cxn ang="0">
                    <a:pos x="381" y="243"/>
                  </a:cxn>
                  <a:cxn ang="0">
                    <a:pos x="437" y="243"/>
                  </a:cxn>
                  <a:cxn ang="0">
                    <a:pos x="293" y="89"/>
                  </a:cxn>
                  <a:cxn ang="0">
                    <a:pos x="293" y="83"/>
                  </a:cxn>
                  <a:cxn ang="0">
                    <a:pos x="293" y="0"/>
                  </a:cxn>
                  <a:cxn ang="0">
                    <a:pos x="579" y="317"/>
                  </a:cxn>
                  <a:cxn ang="0">
                    <a:pos x="437" y="317"/>
                  </a:cxn>
                  <a:cxn ang="0">
                    <a:pos x="437" y="444"/>
                  </a:cxn>
                  <a:cxn ang="0">
                    <a:pos x="431" y="468"/>
                  </a:cxn>
                  <a:cxn ang="0">
                    <a:pos x="423" y="491"/>
                  </a:cxn>
                  <a:cxn ang="0">
                    <a:pos x="408" y="512"/>
                  </a:cxn>
                  <a:cxn ang="0">
                    <a:pos x="387" y="530"/>
                  </a:cxn>
                  <a:cxn ang="0">
                    <a:pos x="363" y="545"/>
                  </a:cxn>
                  <a:cxn ang="0">
                    <a:pos x="363" y="551"/>
                  </a:cxn>
                  <a:cxn ang="0">
                    <a:pos x="346" y="681"/>
                  </a:cxn>
                  <a:cxn ang="0">
                    <a:pos x="485" y="1098"/>
                  </a:cxn>
                  <a:cxn ang="0">
                    <a:pos x="437" y="1098"/>
                  </a:cxn>
                  <a:cxn ang="0">
                    <a:pos x="293" y="805"/>
                  </a:cxn>
                  <a:cxn ang="0">
                    <a:pos x="145" y="1098"/>
                  </a:cxn>
                  <a:cxn ang="0">
                    <a:pos x="100" y="1098"/>
                  </a:cxn>
                  <a:cxn ang="0">
                    <a:pos x="239" y="681"/>
                  </a:cxn>
                  <a:cxn ang="0">
                    <a:pos x="219" y="551"/>
                  </a:cxn>
                  <a:cxn ang="0">
                    <a:pos x="219" y="545"/>
                  </a:cxn>
                  <a:cxn ang="0">
                    <a:pos x="210" y="539"/>
                  </a:cxn>
                  <a:cxn ang="0">
                    <a:pos x="189" y="524"/>
                  </a:cxn>
                  <a:cxn ang="0">
                    <a:pos x="171" y="503"/>
                  </a:cxn>
                  <a:cxn ang="0">
                    <a:pos x="160" y="482"/>
                  </a:cxn>
                  <a:cxn ang="0">
                    <a:pos x="151" y="459"/>
                  </a:cxn>
                  <a:cxn ang="0">
                    <a:pos x="145" y="432"/>
                  </a:cxn>
                  <a:cxn ang="0">
                    <a:pos x="145" y="317"/>
                  </a:cxn>
                  <a:cxn ang="0">
                    <a:pos x="0" y="317"/>
                  </a:cxn>
                  <a:cxn ang="0">
                    <a:pos x="293" y="0"/>
                  </a:cxn>
                  <a:cxn ang="0">
                    <a:pos x="293" y="83"/>
                  </a:cxn>
                  <a:cxn ang="0">
                    <a:pos x="290" y="89"/>
                  </a:cxn>
                  <a:cxn ang="0">
                    <a:pos x="145" y="243"/>
                  </a:cxn>
                  <a:cxn ang="0">
                    <a:pos x="201" y="243"/>
                  </a:cxn>
                  <a:cxn ang="0">
                    <a:pos x="201" y="432"/>
                  </a:cxn>
                  <a:cxn ang="0">
                    <a:pos x="210" y="456"/>
                  </a:cxn>
                  <a:cxn ang="0">
                    <a:pos x="222" y="471"/>
                  </a:cxn>
                  <a:cxn ang="0">
                    <a:pos x="236" y="485"/>
                  </a:cxn>
                  <a:cxn ang="0">
                    <a:pos x="254" y="497"/>
                  </a:cxn>
                  <a:cxn ang="0">
                    <a:pos x="275" y="503"/>
                  </a:cxn>
                  <a:cxn ang="0">
                    <a:pos x="298" y="503"/>
                  </a:cxn>
                </a:cxnLst>
                <a:rect l="0" t="0" r="r" b="b"/>
                <a:pathLst>
                  <a:path w="579" h="1098">
                    <a:moveTo>
                      <a:pt x="298" y="503"/>
                    </a:moveTo>
                    <a:lnTo>
                      <a:pt x="322" y="500"/>
                    </a:lnTo>
                    <a:lnTo>
                      <a:pt x="340" y="491"/>
                    </a:lnTo>
                    <a:lnTo>
                      <a:pt x="358" y="477"/>
                    </a:lnTo>
                    <a:lnTo>
                      <a:pt x="369" y="462"/>
                    </a:lnTo>
                    <a:lnTo>
                      <a:pt x="378" y="441"/>
                    </a:lnTo>
                    <a:lnTo>
                      <a:pt x="381" y="432"/>
                    </a:lnTo>
                    <a:lnTo>
                      <a:pt x="381" y="243"/>
                    </a:lnTo>
                    <a:lnTo>
                      <a:pt x="437" y="243"/>
                    </a:lnTo>
                    <a:lnTo>
                      <a:pt x="293" y="89"/>
                    </a:lnTo>
                    <a:lnTo>
                      <a:pt x="293" y="83"/>
                    </a:lnTo>
                    <a:lnTo>
                      <a:pt x="293" y="0"/>
                    </a:lnTo>
                    <a:lnTo>
                      <a:pt x="579" y="317"/>
                    </a:lnTo>
                    <a:lnTo>
                      <a:pt x="437" y="317"/>
                    </a:lnTo>
                    <a:lnTo>
                      <a:pt x="437" y="444"/>
                    </a:lnTo>
                    <a:lnTo>
                      <a:pt x="431" y="468"/>
                    </a:lnTo>
                    <a:lnTo>
                      <a:pt x="423" y="491"/>
                    </a:lnTo>
                    <a:lnTo>
                      <a:pt x="408" y="512"/>
                    </a:lnTo>
                    <a:lnTo>
                      <a:pt x="387" y="530"/>
                    </a:lnTo>
                    <a:lnTo>
                      <a:pt x="363" y="545"/>
                    </a:lnTo>
                    <a:lnTo>
                      <a:pt x="363" y="551"/>
                    </a:lnTo>
                    <a:lnTo>
                      <a:pt x="346" y="681"/>
                    </a:lnTo>
                    <a:lnTo>
                      <a:pt x="485" y="1098"/>
                    </a:lnTo>
                    <a:lnTo>
                      <a:pt x="437" y="1098"/>
                    </a:lnTo>
                    <a:lnTo>
                      <a:pt x="293" y="805"/>
                    </a:lnTo>
                    <a:lnTo>
                      <a:pt x="145" y="1098"/>
                    </a:lnTo>
                    <a:lnTo>
                      <a:pt x="100" y="1098"/>
                    </a:lnTo>
                    <a:lnTo>
                      <a:pt x="239" y="681"/>
                    </a:lnTo>
                    <a:lnTo>
                      <a:pt x="219" y="551"/>
                    </a:lnTo>
                    <a:lnTo>
                      <a:pt x="219" y="545"/>
                    </a:lnTo>
                    <a:lnTo>
                      <a:pt x="210" y="539"/>
                    </a:lnTo>
                    <a:lnTo>
                      <a:pt x="189" y="524"/>
                    </a:lnTo>
                    <a:lnTo>
                      <a:pt x="171" y="503"/>
                    </a:lnTo>
                    <a:lnTo>
                      <a:pt x="160" y="482"/>
                    </a:lnTo>
                    <a:lnTo>
                      <a:pt x="151" y="459"/>
                    </a:lnTo>
                    <a:lnTo>
                      <a:pt x="145" y="432"/>
                    </a:lnTo>
                    <a:lnTo>
                      <a:pt x="145" y="317"/>
                    </a:lnTo>
                    <a:lnTo>
                      <a:pt x="0" y="317"/>
                    </a:lnTo>
                    <a:lnTo>
                      <a:pt x="293" y="0"/>
                    </a:lnTo>
                    <a:lnTo>
                      <a:pt x="293" y="83"/>
                    </a:lnTo>
                    <a:lnTo>
                      <a:pt x="290" y="89"/>
                    </a:lnTo>
                    <a:lnTo>
                      <a:pt x="145" y="243"/>
                    </a:lnTo>
                    <a:lnTo>
                      <a:pt x="201" y="243"/>
                    </a:lnTo>
                    <a:lnTo>
                      <a:pt x="201" y="432"/>
                    </a:lnTo>
                    <a:lnTo>
                      <a:pt x="210" y="456"/>
                    </a:lnTo>
                    <a:lnTo>
                      <a:pt x="222" y="471"/>
                    </a:lnTo>
                    <a:lnTo>
                      <a:pt x="236" y="485"/>
                    </a:lnTo>
                    <a:lnTo>
                      <a:pt x="254" y="497"/>
                    </a:lnTo>
                    <a:lnTo>
                      <a:pt x="275" y="503"/>
                    </a:lnTo>
                    <a:lnTo>
                      <a:pt x="298" y="50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19" name="Freeform 7"/>
              <p:cNvSpPr>
                <a:spLocks/>
              </p:cNvSpPr>
              <p:nvPr/>
            </p:nvSpPr>
            <p:spPr bwMode="auto">
              <a:xfrm rot="-2135365">
                <a:off x="1495" y="956"/>
                <a:ext cx="121" cy="124"/>
              </a:xfrm>
              <a:custGeom>
                <a:avLst/>
                <a:gdLst/>
                <a:ahLst/>
                <a:cxnLst>
                  <a:cxn ang="0">
                    <a:pos x="121" y="62"/>
                  </a:cxn>
                  <a:cxn ang="0">
                    <a:pos x="121" y="50"/>
                  </a:cxn>
                  <a:cxn ang="0">
                    <a:pos x="115" y="36"/>
                  </a:cxn>
                  <a:cxn ang="0">
                    <a:pos x="109" y="24"/>
                  </a:cxn>
                  <a:cxn ang="0">
                    <a:pos x="100" y="15"/>
                  </a:cxn>
                  <a:cxn ang="0">
                    <a:pos x="88" y="6"/>
                  </a:cxn>
                  <a:cxn ang="0">
                    <a:pos x="73" y="3"/>
                  </a:cxn>
                  <a:cxn ang="0">
                    <a:pos x="59" y="0"/>
                  </a:cxn>
                  <a:cxn ang="0">
                    <a:pos x="47" y="3"/>
                  </a:cxn>
                  <a:cxn ang="0">
                    <a:pos x="35" y="6"/>
                  </a:cxn>
                  <a:cxn ang="0">
                    <a:pos x="23" y="15"/>
                  </a:cxn>
                  <a:cxn ang="0">
                    <a:pos x="11" y="24"/>
                  </a:cxn>
                  <a:cxn ang="0">
                    <a:pos x="5" y="36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0" y="77"/>
                  </a:cxn>
                  <a:cxn ang="0">
                    <a:pos x="5" y="89"/>
                  </a:cxn>
                  <a:cxn ang="0">
                    <a:pos x="11" y="101"/>
                  </a:cxn>
                  <a:cxn ang="0">
                    <a:pos x="23" y="113"/>
                  </a:cxn>
                  <a:cxn ang="0">
                    <a:pos x="35" y="119"/>
                  </a:cxn>
                  <a:cxn ang="0">
                    <a:pos x="47" y="124"/>
                  </a:cxn>
                  <a:cxn ang="0">
                    <a:pos x="59" y="124"/>
                  </a:cxn>
                  <a:cxn ang="0">
                    <a:pos x="73" y="124"/>
                  </a:cxn>
                  <a:cxn ang="0">
                    <a:pos x="88" y="119"/>
                  </a:cxn>
                  <a:cxn ang="0">
                    <a:pos x="100" y="113"/>
                  </a:cxn>
                  <a:cxn ang="0">
                    <a:pos x="109" y="101"/>
                  </a:cxn>
                  <a:cxn ang="0">
                    <a:pos x="118" y="89"/>
                  </a:cxn>
                  <a:cxn ang="0">
                    <a:pos x="121" y="77"/>
                  </a:cxn>
                  <a:cxn ang="0">
                    <a:pos x="121" y="62"/>
                  </a:cxn>
                </a:cxnLst>
                <a:rect l="0" t="0" r="r" b="b"/>
                <a:pathLst>
                  <a:path w="121" h="124">
                    <a:moveTo>
                      <a:pt x="121" y="62"/>
                    </a:moveTo>
                    <a:lnTo>
                      <a:pt x="121" y="50"/>
                    </a:lnTo>
                    <a:lnTo>
                      <a:pt x="115" y="36"/>
                    </a:lnTo>
                    <a:lnTo>
                      <a:pt x="109" y="24"/>
                    </a:lnTo>
                    <a:lnTo>
                      <a:pt x="100" y="15"/>
                    </a:lnTo>
                    <a:lnTo>
                      <a:pt x="88" y="6"/>
                    </a:lnTo>
                    <a:lnTo>
                      <a:pt x="73" y="3"/>
                    </a:lnTo>
                    <a:lnTo>
                      <a:pt x="59" y="0"/>
                    </a:lnTo>
                    <a:lnTo>
                      <a:pt x="47" y="3"/>
                    </a:lnTo>
                    <a:lnTo>
                      <a:pt x="35" y="6"/>
                    </a:lnTo>
                    <a:lnTo>
                      <a:pt x="23" y="15"/>
                    </a:lnTo>
                    <a:lnTo>
                      <a:pt x="11" y="24"/>
                    </a:lnTo>
                    <a:lnTo>
                      <a:pt x="5" y="36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5" y="89"/>
                    </a:lnTo>
                    <a:lnTo>
                      <a:pt x="11" y="101"/>
                    </a:lnTo>
                    <a:lnTo>
                      <a:pt x="23" y="113"/>
                    </a:lnTo>
                    <a:lnTo>
                      <a:pt x="35" y="119"/>
                    </a:lnTo>
                    <a:lnTo>
                      <a:pt x="47" y="124"/>
                    </a:lnTo>
                    <a:lnTo>
                      <a:pt x="59" y="124"/>
                    </a:lnTo>
                    <a:lnTo>
                      <a:pt x="73" y="124"/>
                    </a:lnTo>
                    <a:lnTo>
                      <a:pt x="88" y="119"/>
                    </a:lnTo>
                    <a:lnTo>
                      <a:pt x="100" y="113"/>
                    </a:lnTo>
                    <a:lnTo>
                      <a:pt x="109" y="101"/>
                    </a:lnTo>
                    <a:lnTo>
                      <a:pt x="118" y="89"/>
                    </a:lnTo>
                    <a:lnTo>
                      <a:pt x="121" y="77"/>
                    </a:lnTo>
                    <a:lnTo>
                      <a:pt x="121" y="6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2548" name="Text Box 36"/>
            <p:cNvSpPr txBox="1">
              <a:spLocks noChangeArrowheads="1"/>
            </p:cNvSpPr>
            <p:nvPr/>
          </p:nvSpPr>
          <p:spPr bwMode="auto">
            <a:xfrm>
              <a:off x="2109" y="164"/>
              <a:ext cx="108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sz="1600" b="1">
                  <a:latin typeface="Times New Roman" pitchFamily="18" charset="0"/>
                </a:rPr>
                <a:t>IGM</a:t>
              </a:r>
              <a:br>
                <a:rPr lang="es-ES" sz="1600" b="1">
                  <a:latin typeface="Times New Roman" pitchFamily="18" charset="0"/>
                </a:rPr>
              </a:br>
              <a:r>
                <a:rPr lang="es-ES" sz="1600" b="1">
                  <a:latin typeface="Times New Roman" pitchFamily="18" charset="0"/>
                </a:rPr>
                <a:t>CARTOGRAFIA</a:t>
              </a:r>
            </a:p>
          </p:txBody>
        </p:sp>
      </p:grpSp>
      <p:grpSp>
        <p:nvGrpSpPr>
          <p:cNvPr id="192557" name="Group 45"/>
          <p:cNvGrpSpPr>
            <a:grpSpLocks/>
          </p:cNvGrpSpPr>
          <p:nvPr/>
        </p:nvGrpSpPr>
        <p:grpSpPr bwMode="auto">
          <a:xfrm>
            <a:off x="4859338" y="836613"/>
            <a:ext cx="1735137" cy="1619250"/>
            <a:chOff x="3061" y="346"/>
            <a:chExt cx="1093" cy="1020"/>
          </a:xfrm>
        </p:grpSpPr>
        <p:grpSp>
          <p:nvGrpSpPr>
            <p:cNvPr id="192536" name="Group 24"/>
            <p:cNvGrpSpPr>
              <a:grpSpLocks/>
            </p:cNvGrpSpPr>
            <p:nvPr/>
          </p:nvGrpSpPr>
          <p:grpSpPr bwMode="auto">
            <a:xfrm rot="3808578">
              <a:off x="3284" y="724"/>
              <a:ext cx="419" cy="866"/>
              <a:chOff x="1339" y="576"/>
              <a:chExt cx="584" cy="1098"/>
            </a:xfrm>
          </p:grpSpPr>
          <p:sp>
            <p:nvSpPr>
              <p:cNvPr id="192537" name="Freeform 25"/>
              <p:cNvSpPr>
                <a:spLocks/>
              </p:cNvSpPr>
              <p:nvPr/>
            </p:nvSpPr>
            <p:spPr bwMode="auto">
              <a:xfrm rot="-2135365">
                <a:off x="1339" y="706"/>
                <a:ext cx="292" cy="420"/>
              </a:xfrm>
              <a:custGeom>
                <a:avLst/>
                <a:gdLst/>
                <a:ahLst/>
                <a:cxnLst>
                  <a:cxn ang="0">
                    <a:pos x="153" y="420"/>
                  </a:cxn>
                  <a:cxn ang="0">
                    <a:pos x="177" y="417"/>
                  </a:cxn>
                  <a:cxn ang="0">
                    <a:pos x="195" y="408"/>
                  </a:cxn>
                  <a:cxn ang="0">
                    <a:pos x="213" y="394"/>
                  </a:cxn>
                  <a:cxn ang="0">
                    <a:pos x="224" y="379"/>
                  </a:cxn>
                  <a:cxn ang="0">
                    <a:pos x="233" y="358"/>
                  </a:cxn>
                  <a:cxn ang="0">
                    <a:pos x="236" y="349"/>
                  </a:cxn>
                  <a:cxn ang="0">
                    <a:pos x="236" y="160"/>
                  </a:cxn>
                  <a:cxn ang="0">
                    <a:pos x="292" y="160"/>
                  </a:cxn>
                  <a:cxn ang="0">
                    <a:pos x="148" y="6"/>
                  </a:cxn>
                  <a:cxn ang="0">
                    <a:pos x="148" y="0"/>
                  </a:cxn>
                  <a:cxn ang="0">
                    <a:pos x="145" y="6"/>
                  </a:cxn>
                  <a:cxn ang="0">
                    <a:pos x="0" y="160"/>
                  </a:cxn>
                  <a:cxn ang="0">
                    <a:pos x="56" y="160"/>
                  </a:cxn>
                  <a:cxn ang="0">
                    <a:pos x="56" y="349"/>
                  </a:cxn>
                  <a:cxn ang="0">
                    <a:pos x="65" y="373"/>
                  </a:cxn>
                  <a:cxn ang="0">
                    <a:pos x="77" y="388"/>
                  </a:cxn>
                  <a:cxn ang="0">
                    <a:pos x="91" y="402"/>
                  </a:cxn>
                  <a:cxn ang="0">
                    <a:pos x="109" y="414"/>
                  </a:cxn>
                  <a:cxn ang="0">
                    <a:pos x="130" y="420"/>
                  </a:cxn>
                  <a:cxn ang="0">
                    <a:pos x="153" y="420"/>
                  </a:cxn>
                </a:cxnLst>
                <a:rect l="0" t="0" r="r" b="b"/>
                <a:pathLst>
                  <a:path w="292" h="420">
                    <a:moveTo>
                      <a:pt x="153" y="420"/>
                    </a:moveTo>
                    <a:lnTo>
                      <a:pt x="177" y="417"/>
                    </a:lnTo>
                    <a:lnTo>
                      <a:pt x="195" y="408"/>
                    </a:lnTo>
                    <a:lnTo>
                      <a:pt x="213" y="394"/>
                    </a:lnTo>
                    <a:lnTo>
                      <a:pt x="224" y="379"/>
                    </a:lnTo>
                    <a:lnTo>
                      <a:pt x="233" y="358"/>
                    </a:lnTo>
                    <a:lnTo>
                      <a:pt x="236" y="349"/>
                    </a:lnTo>
                    <a:lnTo>
                      <a:pt x="236" y="160"/>
                    </a:lnTo>
                    <a:lnTo>
                      <a:pt x="292" y="160"/>
                    </a:lnTo>
                    <a:lnTo>
                      <a:pt x="148" y="6"/>
                    </a:lnTo>
                    <a:lnTo>
                      <a:pt x="148" y="0"/>
                    </a:lnTo>
                    <a:lnTo>
                      <a:pt x="145" y="6"/>
                    </a:lnTo>
                    <a:lnTo>
                      <a:pt x="0" y="160"/>
                    </a:lnTo>
                    <a:lnTo>
                      <a:pt x="56" y="160"/>
                    </a:lnTo>
                    <a:lnTo>
                      <a:pt x="56" y="349"/>
                    </a:lnTo>
                    <a:lnTo>
                      <a:pt x="65" y="373"/>
                    </a:lnTo>
                    <a:lnTo>
                      <a:pt x="77" y="388"/>
                    </a:lnTo>
                    <a:lnTo>
                      <a:pt x="91" y="402"/>
                    </a:lnTo>
                    <a:lnTo>
                      <a:pt x="109" y="414"/>
                    </a:lnTo>
                    <a:lnTo>
                      <a:pt x="130" y="420"/>
                    </a:lnTo>
                    <a:lnTo>
                      <a:pt x="153" y="42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38" name="Freeform 26"/>
              <p:cNvSpPr>
                <a:spLocks/>
              </p:cNvSpPr>
              <p:nvPr/>
            </p:nvSpPr>
            <p:spPr bwMode="auto">
              <a:xfrm rot="-2135365">
                <a:off x="1344" y="576"/>
                <a:ext cx="579" cy="1098"/>
              </a:xfrm>
              <a:custGeom>
                <a:avLst/>
                <a:gdLst/>
                <a:ahLst/>
                <a:cxnLst>
                  <a:cxn ang="0">
                    <a:pos x="298" y="503"/>
                  </a:cxn>
                  <a:cxn ang="0">
                    <a:pos x="322" y="500"/>
                  </a:cxn>
                  <a:cxn ang="0">
                    <a:pos x="340" y="491"/>
                  </a:cxn>
                  <a:cxn ang="0">
                    <a:pos x="358" y="477"/>
                  </a:cxn>
                  <a:cxn ang="0">
                    <a:pos x="369" y="462"/>
                  </a:cxn>
                  <a:cxn ang="0">
                    <a:pos x="378" y="441"/>
                  </a:cxn>
                  <a:cxn ang="0">
                    <a:pos x="381" y="432"/>
                  </a:cxn>
                  <a:cxn ang="0">
                    <a:pos x="381" y="243"/>
                  </a:cxn>
                  <a:cxn ang="0">
                    <a:pos x="437" y="243"/>
                  </a:cxn>
                  <a:cxn ang="0">
                    <a:pos x="293" y="89"/>
                  </a:cxn>
                  <a:cxn ang="0">
                    <a:pos x="293" y="83"/>
                  </a:cxn>
                  <a:cxn ang="0">
                    <a:pos x="293" y="0"/>
                  </a:cxn>
                  <a:cxn ang="0">
                    <a:pos x="579" y="317"/>
                  </a:cxn>
                  <a:cxn ang="0">
                    <a:pos x="437" y="317"/>
                  </a:cxn>
                  <a:cxn ang="0">
                    <a:pos x="437" y="444"/>
                  </a:cxn>
                  <a:cxn ang="0">
                    <a:pos x="431" y="468"/>
                  </a:cxn>
                  <a:cxn ang="0">
                    <a:pos x="423" y="491"/>
                  </a:cxn>
                  <a:cxn ang="0">
                    <a:pos x="408" y="512"/>
                  </a:cxn>
                  <a:cxn ang="0">
                    <a:pos x="387" y="530"/>
                  </a:cxn>
                  <a:cxn ang="0">
                    <a:pos x="363" y="545"/>
                  </a:cxn>
                  <a:cxn ang="0">
                    <a:pos x="363" y="551"/>
                  </a:cxn>
                  <a:cxn ang="0">
                    <a:pos x="346" y="681"/>
                  </a:cxn>
                  <a:cxn ang="0">
                    <a:pos x="485" y="1098"/>
                  </a:cxn>
                  <a:cxn ang="0">
                    <a:pos x="437" y="1098"/>
                  </a:cxn>
                  <a:cxn ang="0">
                    <a:pos x="293" y="805"/>
                  </a:cxn>
                  <a:cxn ang="0">
                    <a:pos x="145" y="1098"/>
                  </a:cxn>
                  <a:cxn ang="0">
                    <a:pos x="100" y="1098"/>
                  </a:cxn>
                  <a:cxn ang="0">
                    <a:pos x="239" y="681"/>
                  </a:cxn>
                  <a:cxn ang="0">
                    <a:pos x="219" y="551"/>
                  </a:cxn>
                  <a:cxn ang="0">
                    <a:pos x="219" y="545"/>
                  </a:cxn>
                  <a:cxn ang="0">
                    <a:pos x="210" y="539"/>
                  </a:cxn>
                  <a:cxn ang="0">
                    <a:pos x="189" y="524"/>
                  </a:cxn>
                  <a:cxn ang="0">
                    <a:pos x="171" y="503"/>
                  </a:cxn>
                  <a:cxn ang="0">
                    <a:pos x="160" y="482"/>
                  </a:cxn>
                  <a:cxn ang="0">
                    <a:pos x="151" y="459"/>
                  </a:cxn>
                  <a:cxn ang="0">
                    <a:pos x="145" y="432"/>
                  </a:cxn>
                  <a:cxn ang="0">
                    <a:pos x="145" y="317"/>
                  </a:cxn>
                  <a:cxn ang="0">
                    <a:pos x="0" y="317"/>
                  </a:cxn>
                  <a:cxn ang="0">
                    <a:pos x="293" y="0"/>
                  </a:cxn>
                  <a:cxn ang="0">
                    <a:pos x="293" y="83"/>
                  </a:cxn>
                  <a:cxn ang="0">
                    <a:pos x="290" y="89"/>
                  </a:cxn>
                  <a:cxn ang="0">
                    <a:pos x="145" y="243"/>
                  </a:cxn>
                  <a:cxn ang="0">
                    <a:pos x="201" y="243"/>
                  </a:cxn>
                  <a:cxn ang="0">
                    <a:pos x="201" y="432"/>
                  </a:cxn>
                  <a:cxn ang="0">
                    <a:pos x="210" y="456"/>
                  </a:cxn>
                  <a:cxn ang="0">
                    <a:pos x="222" y="471"/>
                  </a:cxn>
                  <a:cxn ang="0">
                    <a:pos x="236" y="485"/>
                  </a:cxn>
                  <a:cxn ang="0">
                    <a:pos x="254" y="497"/>
                  </a:cxn>
                  <a:cxn ang="0">
                    <a:pos x="275" y="503"/>
                  </a:cxn>
                  <a:cxn ang="0">
                    <a:pos x="298" y="503"/>
                  </a:cxn>
                </a:cxnLst>
                <a:rect l="0" t="0" r="r" b="b"/>
                <a:pathLst>
                  <a:path w="579" h="1098">
                    <a:moveTo>
                      <a:pt x="298" y="503"/>
                    </a:moveTo>
                    <a:lnTo>
                      <a:pt x="322" y="500"/>
                    </a:lnTo>
                    <a:lnTo>
                      <a:pt x="340" y="491"/>
                    </a:lnTo>
                    <a:lnTo>
                      <a:pt x="358" y="477"/>
                    </a:lnTo>
                    <a:lnTo>
                      <a:pt x="369" y="462"/>
                    </a:lnTo>
                    <a:lnTo>
                      <a:pt x="378" y="441"/>
                    </a:lnTo>
                    <a:lnTo>
                      <a:pt x="381" y="432"/>
                    </a:lnTo>
                    <a:lnTo>
                      <a:pt x="381" y="243"/>
                    </a:lnTo>
                    <a:lnTo>
                      <a:pt x="437" y="243"/>
                    </a:lnTo>
                    <a:lnTo>
                      <a:pt x="293" y="89"/>
                    </a:lnTo>
                    <a:lnTo>
                      <a:pt x="293" y="83"/>
                    </a:lnTo>
                    <a:lnTo>
                      <a:pt x="293" y="0"/>
                    </a:lnTo>
                    <a:lnTo>
                      <a:pt x="579" y="317"/>
                    </a:lnTo>
                    <a:lnTo>
                      <a:pt x="437" y="317"/>
                    </a:lnTo>
                    <a:lnTo>
                      <a:pt x="437" y="444"/>
                    </a:lnTo>
                    <a:lnTo>
                      <a:pt x="431" y="468"/>
                    </a:lnTo>
                    <a:lnTo>
                      <a:pt x="423" y="491"/>
                    </a:lnTo>
                    <a:lnTo>
                      <a:pt x="408" y="512"/>
                    </a:lnTo>
                    <a:lnTo>
                      <a:pt x="387" y="530"/>
                    </a:lnTo>
                    <a:lnTo>
                      <a:pt x="363" y="545"/>
                    </a:lnTo>
                    <a:lnTo>
                      <a:pt x="363" y="551"/>
                    </a:lnTo>
                    <a:lnTo>
                      <a:pt x="346" y="681"/>
                    </a:lnTo>
                    <a:lnTo>
                      <a:pt x="485" y="1098"/>
                    </a:lnTo>
                    <a:lnTo>
                      <a:pt x="437" y="1098"/>
                    </a:lnTo>
                    <a:lnTo>
                      <a:pt x="293" y="805"/>
                    </a:lnTo>
                    <a:lnTo>
                      <a:pt x="145" y="1098"/>
                    </a:lnTo>
                    <a:lnTo>
                      <a:pt x="100" y="1098"/>
                    </a:lnTo>
                    <a:lnTo>
                      <a:pt x="239" y="681"/>
                    </a:lnTo>
                    <a:lnTo>
                      <a:pt x="219" y="551"/>
                    </a:lnTo>
                    <a:lnTo>
                      <a:pt x="219" y="545"/>
                    </a:lnTo>
                    <a:lnTo>
                      <a:pt x="210" y="539"/>
                    </a:lnTo>
                    <a:lnTo>
                      <a:pt x="189" y="524"/>
                    </a:lnTo>
                    <a:lnTo>
                      <a:pt x="171" y="503"/>
                    </a:lnTo>
                    <a:lnTo>
                      <a:pt x="160" y="482"/>
                    </a:lnTo>
                    <a:lnTo>
                      <a:pt x="151" y="459"/>
                    </a:lnTo>
                    <a:lnTo>
                      <a:pt x="145" y="432"/>
                    </a:lnTo>
                    <a:lnTo>
                      <a:pt x="145" y="317"/>
                    </a:lnTo>
                    <a:lnTo>
                      <a:pt x="0" y="317"/>
                    </a:lnTo>
                    <a:lnTo>
                      <a:pt x="293" y="0"/>
                    </a:lnTo>
                    <a:lnTo>
                      <a:pt x="293" y="83"/>
                    </a:lnTo>
                    <a:lnTo>
                      <a:pt x="290" y="89"/>
                    </a:lnTo>
                    <a:lnTo>
                      <a:pt x="145" y="243"/>
                    </a:lnTo>
                    <a:lnTo>
                      <a:pt x="201" y="243"/>
                    </a:lnTo>
                    <a:lnTo>
                      <a:pt x="201" y="432"/>
                    </a:lnTo>
                    <a:lnTo>
                      <a:pt x="210" y="456"/>
                    </a:lnTo>
                    <a:lnTo>
                      <a:pt x="222" y="471"/>
                    </a:lnTo>
                    <a:lnTo>
                      <a:pt x="236" y="485"/>
                    </a:lnTo>
                    <a:lnTo>
                      <a:pt x="254" y="497"/>
                    </a:lnTo>
                    <a:lnTo>
                      <a:pt x="275" y="503"/>
                    </a:lnTo>
                    <a:lnTo>
                      <a:pt x="298" y="50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39" name="Freeform 27"/>
              <p:cNvSpPr>
                <a:spLocks/>
              </p:cNvSpPr>
              <p:nvPr/>
            </p:nvSpPr>
            <p:spPr bwMode="auto">
              <a:xfrm rot="-2135365">
                <a:off x="1495" y="956"/>
                <a:ext cx="121" cy="124"/>
              </a:xfrm>
              <a:custGeom>
                <a:avLst/>
                <a:gdLst/>
                <a:ahLst/>
                <a:cxnLst>
                  <a:cxn ang="0">
                    <a:pos x="121" y="62"/>
                  </a:cxn>
                  <a:cxn ang="0">
                    <a:pos x="121" y="50"/>
                  </a:cxn>
                  <a:cxn ang="0">
                    <a:pos x="115" y="36"/>
                  </a:cxn>
                  <a:cxn ang="0">
                    <a:pos x="109" y="24"/>
                  </a:cxn>
                  <a:cxn ang="0">
                    <a:pos x="100" y="15"/>
                  </a:cxn>
                  <a:cxn ang="0">
                    <a:pos x="88" y="6"/>
                  </a:cxn>
                  <a:cxn ang="0">
                    <a:pos x="73" y="3"/>
                  </a:cxn>
                  <a:cxn ang="0">
                    <a:pos x="59" y="0"/>
                  </a:cxn>
                  <a:cxn ang="0">
                    <a:pos x="47" y="3"/>
                  </a:cxn>
                  <a:cxn ang="0">
                    <a:pos x="35" y="6"/>
                  </a:cxn>
                  <a:cxn ang="0">
                    <a:pos x="23" y="15"/>
                  </a:cxn>
                  <a:cxn ang="0">
                    <a:pos x="11" y="24"/>
                  </a:cxn>
                  <a:cxn ang="0">
                    <a:pos x="5" y="36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0" y="77"/>
                  </a:cxn>
                  <a:cxn ang="0">
                    <a:pos x="5" y="89"/>
                  </a:cxn>
                  <a:cxn ang="0">
                    <a:pos x="11" y="101"/>
                  </a:cxn>
                  <a:cxn ang="0">
                    <a:pos x="23" y="113"/>
                  </a:cxn>
                  <a:cxn ang="0">
                    <a:pos x="35" y="119"/>
                  </a:cxn>
                  <a:cxn ang="0">
                    <a:pos x="47" y="124"/>
                  </a:cxn>
                  <a:cxn ang="0">
                    <a:pos x="59" y="124"/>
                  </a:cxn>
                  <a:cxn ang="0">
                    <a:pos x="73" y="124"/>
                  </a:cxn>
                  <a:cxn ang="0">
                    <a:pos x="88" y="119"/>
                  </a:cxn>
                  <a:cxn ang="0">
                    <a:pos x="100" y="113"/>
                  </a:cxn>
                  <a:cxn ang="0">
                    <a:pos x="109" y="101"/>
                  </a:cxn>
                  <a:cxn ang="0">
                    <a:pos x="118" y="89"/>
                  </a:cxn>
                  <a:cxn ang="0">
                    <a:pos x="121" y="77"/>
                  </a:cxn>
                  <a:cxn ang="0">
                    <a:pos x="121" y="62"/>
                  </a:cxn>
                </a:cxnLst>
                <a:rect l="0" t="0" r="r" b="b"/>
                <a:pathLst>
                  <a:path w="121" h="124">
                    <a:moveTo>
                      <a:pt x="121" y="62"/>
                    </a:moveTo>
                    <a:lnTo>
                      <a:pt x="121" y="50"/>
                    </a:lnTo>
                    <a:lnTo>
                      <a:pt x="115" y="36"/>
                    </a:lnTo>
                    <a:lnTo>
                      <a:pt x="109" y="24"/>
                    </a:lnTo>
                    <a:lnTo>
                      <a:pt x="100" y="15"/>
                    </a:lnTo>
                    <a:lnTo>
                      <a:pt x="88" y="6"/>
                    </a:lnTo>
                    <a:lnTo>
                      <a:pt x="73" y="3"/>
                    </a:lnTo>
                    <a:lnTo>
                      <a:pt x="59" y="0"/>
                    </a:lnTo>
                    <a:lnTo>
                      <a:pt x="47" y="3"/>
                    </a:lnTo>
                    <a:lnTo>
                      <a:pt x="35" y="6"/>
                    </a:lnTo>
                    <a:lnTo>
                      <a:pt x="23" y="15"/>
                    </a:lnTo>
                    <a:lnTo>
                      <a:pt x="11" y="24"/>
                    </a:lnTo>
                    <a:lnTo>
                      <a:pt x="5" y="36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5" y="89"/>
                    </a:lnTo>
                    <a:lnTo>
                      <a:pt x="11" y="101"/>
                    </a:lnTo>
                    <a:lnTo>
                      <a:pt x="23" y="113"/>
                    </a:lnTo>
                    <a:lnTo>
                      <a:pt x="35" y="119"/>
                    </a:lnTo>
                    <a:lnTo>
                      <a:pt x="47" y="124"/>
                    </a:lnTo>
                    <a:lnTo>
                      <a:pt x="59" y="124"/>
                    </a:lnTo>
                    <a:lnTo>
                      <a:pt x="73" y="124"/>
                    </a:lnTo>
                    <a:lnTo>
                      <a:pt x="88" y="119"/>
                    </a:lnTo>
                    <a:lnTo>
                      <a:pt x="100" y="113"/>
                    </a:lnTo>
                    <a:lnTo>
                      <a:pt x="109" y="101"/>
                    </a:lnTo>
                    <a:lnTo>
                      <a:pt x="118" y="89"/>
                    </a:lnTo>
                    <a:lnTo>
                      <a:pt x="121" y="77"/>
                    </a:lnTo>
                    <a:lnTo>
                      <a:pt x="121" y="6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2549" name="Text Box 37"/>
            <p:cNvSpPr txBox="1">
              <a:spLocks noChangeArrowheads="1"/>
            </p:cNvSpPr>
            <p:nvPr/>
          </p:nvSpPr>
          <p:spPr bwMode="auto">
            <a:xfrm rot="2208449">
              <a:off x="3606" y="346"/>
              <a:ext cx="54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sz="1600" b="1">
                  <a:latin typeface="Times New Roman" pitchFamily="18" charset="0"/>
                </a:rPr>
                <a:t>SEDES</a:t>
              </a:r>
              <a:br>
                <a:rPr lang="es-ES" sz="1600" b="1">
                  <a:latin typeface="Times New Roman" pitchFamily="18" charset="0"/>
                </a:rPr>
              </a:br>
              <a:r>
                <a:rPr lang="es-ES" sz="1600" b="1">
                  <a:latin typeface="Times New Roman" pitchFamily="18" charset="0"/>
                </a:rPr>
                <a:t>SALUD</a:t>
              </a:r>
            </a:p>
          </p:txBody>
        </p:sp>
      </p:grpSp>
      <p:grpSp>
        <p:nvGrpSpPr>
          <p:cNvPr id="192570" name="Group 58"/>
          <p:cNvGrpSpPr>
            <a:grpSpLocks/>
          </p:cNvGrpSpPr>
          <p:nvPr/>
        </p:nvGrpSpPr>
        <p:grpSpPr bwMode="auto">
          <a:xfrm>
            <a:off x="5435600" y="4618038"/>
            <a:ext cx="1577975" cy="2339975"/>
            <a:chOff x="3424" y="2909"/>
            <a:chExt cx="994" cy="1474"/>
          </a:xfrm>
        </p:grpSpPr>
        <p:grpSp>
          <p:nvGrpSpPr>
            <p:cNvPr id="192528" name="Group 16"/>
            <p:cNvGrpSpPr>
              <a:grpSpLocks/>
            </p:cNvGrpSpPr>
            <p:nvPr/>
          </p:nvGrpSpPr>
          <p:grpSpPr bwMode="auto">
            <a:xfrm rot="10610102">
              <a:off x="3424" y="2909"/>
              <a:ext cx="425" cy="861"/>
              <a:chOff x="1339" y="576"/>
              <a:chExt cx="584" cy="1098"/>
            </a:xfrm>
          </p:grpSpPr>
          <p:sp>
            <p:nvSpPr>
              <p:cNvPr id="192529" name="Freeform 17"/>
              <p:cNvSpPr>
                <a:spLocks/>
              </p:cNvSpPr>
              <p:nvPr/>
            </p:nvSpPr>
            <p:spPr bwMode="auto">
              <a:xfrm rot="-2135365">
                <a:off x="1339" y="706"/>
                <a:ext cx="292" cy="420"/>
              </a:xfrm>
              <a:custGeom>
                <a:avLst/>
                <a:gdLst/>
                <a:ahLst/>
                <a:cxnLst>
                  <a:cxn ang="0">
                    <a:pos x="153" y="420"/>
                  </a:cxn>
                  <a:cxn ang="0">
                    <a:pos x="177" y="417"/>
                  </a:cxn>
                  <a:cxn ang="0">
                    <a:pos x="195" y="408"/>
                  </a:cxn>
                  <a:cxn ang="0">
                    <a:pos x="213" y="394"/>
                  </a:cxn>
                  <a:cxn ang="0">
                    <a:pos x="224" y="379"/>
                  </a:cxn>
                  <a:cxn ang="0">
                    <a:pos x="233" y="358"/>
                  </a:cxn>
                  <a:cxn ang="0">
                    <a:pos x="236" y="349"/>
                  </a:cxn>
                  <a:cxn ang="0">
                    <a:pos x="236" y="160"/>
                  </a:cxn>
                  <a:cxn ang="0">
                    <a:pos x="292" y="160"/>
                  </a:cxn>
                  <a:cxn ang="0">
                    <a:pos x="148" y="6"/>
                  </a:cxn>
                  <a:cxn ang="0">
                    <a:pos x="148" y="0"/>
                  </a:cxn>
                  <a:cxn ang="0">
                    <a:pos x="145" y="6"/>
                  </a:cxn>
                  <a:cxn ang="0">
                    <a:pos x="0" y="160"/>
                  </a:cxn>
                  <a:cxn ang="0">
                    <a:pos x="56" y="160"/>
                  </a:cxn>
                  <a:cxn ang="0">
                    <a:pos x="56" y="349"/>
                  </a:cxn>
                  <a:cxn ang="0">
                    <a:pos x="65" y="373"/>
                  </a:cxn>
                  <a:cxn ang="0">
                    <a:pos x="77" y="388"/>
                  </a:cxn>
                  <a:cxn ang="0">
                    <a:pos x="91" y="402"/>
                  </a:cxn>
                  <a:cxn ang="0">
                    <a:pos x="109" y="414"/>
                  </a:cxn>
                  <a:cxn ang="0">
                    <a:pos x="130" y="420"/>
                  </a:cxn>
                  <a:cxn ang="0">
                    <a:pos x="153" y="420"/>
                  </a:cxn>
                </a:cxnLst>
                <a:rect l="0" t="0" r="r" b="b"/>
                <a:pathLst>
                  <a:path w="292" h="420">
                    <a:moveTo>
                      <a:pt x="153" y="420"/>
                    </a:moveTo>
                    <a:lnTo>
                      <a:pt x="177" y="417"/>
                    </a:lnTo>
                    <a:lnTo>
                      <a:pt x="195" y="408"/>
                    </a:lnTo>
                    <a:lnTo>
                      <a:pt x="213" y="394"/>
                    </a:lnTo>
                    <a:lnTo>
                      <a:pt x="224" y="379"/>
                    </a:lnTo>
                    <a:lnTo>
                      <a:pt x="233" y="358"/>
                    </a:lnTo>
                    <a:lnTo>
                      <a:pt x="236" y="349"/>
                    </a:lnTo>
                    <a:lnTo>
                      <a:pt x="236" y="160"/>
                    </a:lnTo>
                    <a:lnTo>
                      <a:pt x="292" y="160"/>
                    </a:lnTo>
                    <a:lnTo>
                      <a:pt x="148" y="6"/>
                    </a:lnTo>
                    <a:lnTo>
                      <a:pt x="148" y="0"/>
                    </a:lnTo>
                    <a:lnTo>
                      <a:pt x="145" y="6"/>
                    </a:lnTo>
                    <a:lnTo>
                      <a:pt x="0" y="160"/>
                    </a:lnTo>
                    <a:lnTo>
                      <a:pt x="56" y="160"/>
                    </a:lnTo>
                    <a:lnTo>
                      <a:pt x="56" y="349"/>
                    </a:lnTo>
                    <a:lnTo>
                      <a:pt x="65" y="373"/>
                    </a:lnTo>
                    <a:lnTo>
                      <a:pt x="77" y="388"/>
                    </a:lnTo>
                    <a:lnTo>
                      <a:pt x="91" y="402"/>
                    </a:lnTo>
                    <a:lnTo>
                      <a:pt x="109" y="414"/>
                    </a:lnTo>
                    <a:lnTo>
                      <a:pt x="130" y="420"/>
                    </a:lnTo>
                    <a:lnTo>
                      <a:pt x="153" y="42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30" name="Freeform 18"/>
              <p:cNvSpPr>
                <a:spLocks/>
              </p:cNvSpPr>
              <p:nvPr/>
            </p:nvSpPr>
            <p:spPr bwMode="auto">
              <a:xfrm rot="-2135365">
                <a:off x="1344" y="576"/>
                <a:ext cx="579" cy="1098"/>
              </a:xfrm>
              <a:custGeom>
                <a:avLst/>
                <a:gdLst/>
                <a:ahLst/>
                <a:cxnLst>
                  <a:cxn ang="0">
                    <a:pos x="298" y="503"/>
                  </a:cxn>
                  <a:cxn ang="0">
                    <a:pos x="322" y="500"/>
                  </a:cxn>
                  <a:cxn ang="0">
                    <a:pos x="340" y="491"/>
                  </a:cxn>
                  <a:cxn ang="0">
                    <a:pos x="358" y="477"/>
                  </a:cxn>
                  <a:cxn ang="0">
                    <a:pos x="369" y="462"/>
                  </a:cxn>
                  <a:cxn ang="0">
                    <a:pos x="378" y="441"/>
                  </a:cxn>
                  <a:cxn ang="0">
                    <a:pos x="381" y="432"/>
                  </a:cxn>
                  <a:cxn ang="0">
                    <a:pos x="381" y="243"/>
                  </a:cxn>
                  <a:cxn ang="0">
                    <a:pos x="437" y="243"/>
                  </a:cxn>
                  <a:cxn ang="0">
                    <a:pos x="293" y="89"/>
                  </a:cxn>
                  <a:cxn ang="0">
                    <a:pos x="293" y="83"/>
                  </a:cxn>
                  <a:cxn ang="0">
                    <a:pos x="293" y="0"/>
                  </a:cxn>
                  <a:cxn ang="0">
                    <a:pos x="579" y="317"/>
                  </a:cxn>
                  <a:cxn ang="0">
                    <a:pos x="437" y="317"/>
                  </a:cxn>
                  <a:cxn ang="0">
                    <a:pos x="437" y="444"/>
                  </a:cxn>
                  <a:cxn ang="0">
                    <a:pos x="431" y="468"/>
                  </a:cxn>
                  <a:cxn ang="0">
                    <a:pos x="423" y="491"/>
                  </a:cxn>
                  <a:cxn ang="0">
                    <a:pos x="408" y="512"/>
                  </a:cxn>
                  <a:cxn ang="0">
                    <a:pos x="387" y="530"/>
                  </a:cxn>
                  <a:cxn ang="0">
                    <a:pos x="363" y="545"/>
                  </a:cxn>
                  <a:cxn ang="0">
                    <a:pos x="363" y="551"/>
                  </a:cxn>
                  <a:cxn ang="0">
                    <a:pos x="346" y="681"/>
                  </a:cxn>
                  <a:cxn ang="0">
                    <a:pos x="485" y="1098"/>
                  </a:cxn>
                  <a:cxn ang="0">
                    <a:pos x="437" y="1098"/>
                  </a:cxn>
                  <a:cxn ang="0">
                    <a:pos x="293" y="805"/>
                  </a:cxn>
                  <a:cxn ang="0">
                    <a:pos x="145" y="1098"/>
                  </a:cxn>
                  <a:cxn ang="0">
                    <a:pos x="100" y="1098"/>
                  </a:cxn>
                  <a:cxn ang="0">
                    <a:pos x="239" y="681"/>
                  </a:cxn>
                  <a:cxn ang="0">
                    <a:pos x="219" y="551"/>
                  </a:cxn>
                  <a:cxn ang="0">
                    <a:pos x="219" y="545"/>
                  </a:cxn>
                  <a:cxn ang="0">
                    <a:pos x="210" y="539"/>
                  </a:cxn>
                  <a:cxn ang="0">
                    <a:pos x="189" y="524"/>
                  </a:cxn>
                  <a:cxn ang="0">
                    <a:pos x="171" y="503"/>
                  </a:cxn>
                  <a:cxn ang="0">
                    <a:pos x="160" y="482"/>
                  </a:cxn>
                  <a:cxn ang="0">
                    <a:pos x="151" y="459"/>
                  </a:cxn>
                  <a:cxn ang="0">
                    <a:pos x="145" y="432"/>
                  </a:cxn>
                  <a:cxn ang="0">
                    <a:pos x="145" y="317"/>
                  </a:cxn>
                  <a:cxn ang="0">
                    <a:pos x="0" y="317"/>
                  </a:cxn>
                  <a:cxn ang="0">
                    <a:pos x="293" y="0"/>
                  </a:cxn>
                  <a:cxn ang="0">
                    <a:pos x="293" y="83"/>
                  </a:cxn>
                  <a:cxn ang="0">
                    <a:pos x="290" y="89"/>
                  </a:cxn>
                  <a:cxn ang="0">
                    <a:pos x="145" y="243"/>
                  </a:cxn>
                  <a:cxn ang="0">
                    <a:pos x="201" y="243"/>
                  </a:cxn>
                  <a:cxn ang="0">
                    <a:pos x="201" y="432"/>
                  </a:cxn>
                  <a:cxn ang="0">
                    <a:pos x="210" y="456"/>
                  </a:cxn>
                  <a:cxn ang="0">
                    <a:pos x="222" y="471"/>
                  </a:cxn>
                  <a:cxn ang="0">
                    <a:pos x="236" y="485"/>
                  </a:cxn>
                  <a:cxn ang="0">
                    <a:pos x="254" y="497"/>
                  </a:cxn>
                  <a:cxn ang="0">
                    <a:pos x="275" y="503"/>
                  </a:cxn>
                  <a:cxn ang="0">
                    <a:pos x="298" y="503"/>
                  </a:cxn>
                </a:cxnLst>
                <a:rect l="0" t="0" r="r" b="b"/>
                <a:pathLst>
                  <a:path w="579" h="1098">
                    <a:moveTo>
                      <a:pt x="298" y="503"/>
                    </a:moveTo>
                    <a:lnTo>
                      <a:pt x="322" y="500"/>
                    </a:lnTo>
                    <a:lnTo>
                      <a:pt x="340" y="491"/>
                    </a:lnTo>
                    <a:lnTo>
                      <a:pt x="358" y="477"/>
                    </a:lnTo>
                    <a:lnTo>
                      <a:pt x="369" y="462"/>
                    </a:lnTo>
                    <a:lnTo>
                      <a:pt x="378" y="441"/>
                    </a:lnTo>
                    <a:lnTo>
                      <a:pt x="381" y="432"/>
                    </a:lnTo>
                    <a:lnTo>
                      <a:pt x="381" y="243"/>
                    </a:lnTo>
                    <a:lnTo>
                      <a:pt x="437" y="243"/>
                    </a:lnTo>
                    <a:lnTo>
                      <a:pt x="293" y="89"/>
                    </a:lnTo>
                    <a:lnTo>
                      <a:pt x="293" y="83"/>
                    </a:lnTo>
                    <a:lnTo>
                      <a:pt x="293" y="0"/>
                    </a:lnTo>
                    <a:lnTo>
                      <a:pt x="579" y="317"/>
                    </a:lnTo>
                    <a:lnTo>
                      <a:pt x="437" y="317"/>
                    </a:lnTo>
                    <a:lnTo>
                      <a:pt x="437" y="444"/>
                    </a:lnTo>
                    <a:lnTo>
                      <a:pt x="431" y="468"/>
                    </a:lnTo>
                    <a:lnTo>
                      <a:pt x="423" y="491"/>
                    </a:lnTo>
                    <a:lnTo>
                      <a:pt x="408" y="512"/>
                    </a:lnTo>
                    <a:lnTo>
                      <a:pt x="387" y="530"/>
                    </a:lnTo>
                    <a:lnTo>
                      <a:pt x="363" y="545"/>
                    </a:lnTo>
                    <a:lnTo>
                      <a:pt x="363" y="551"/>
                    </a:lnTo>
                    <a:lnTo>
                      <a:pt x="346" y="681"/>
                    </a:lnTo>
                    <a:lnTo>
                      <a:pt x="485" y="1098"/>
                    </a:lnTo>
                    <a:lnTo>
                      <a:pt x="437" y="1098"/>
                    </a:lnTo>
                    <a:lnTo>
                      <a:pt x="293" y="805"/>
                    </a:lnTo>
                    <a:lnTo>
                      <a:pt x="145" y="1098"/>
                    </a:lnTo>
                    <a:lnTo>
                      <a:pt x="100" y="1098"/>
                    </a:lnTo>
                    <a:lnTo>
                      <a:pt x="239" y="681"/>
                    </a:lnTo>
                    <a:lnTo>
                      <a:pt x="219" y="551"/>
                    </a:lnTo>
                    <a:lnTo>
                      <a:pt x="219" y="545"/>
                    </a:lnTo>
                    <a:lnTo>
                      <a:pt x="210" y="539"/>
                    </a:lnTo>
                    <a:lnTo>
                      <a:pt x="189" y="524"/>
                    </a:lnTo>
                    <a:lnTo>
                      <a:pt x="171" y="503"/>
                    </a:lnTo>
                    <a:lnTo>
                      <a:pt x="160" y="482"/>
                    </a:lnTo>
                    <a:lnTo>
                      <a:pt x="151" y="459"/>
                    </a:lnTo>
                    <a:lnTo>
                      <a:pt x="145" y="432"/>
                    </a:lnTo>
                    <a:lnTo>
                      <a:pt x="145" y="317"/>
                    </a:lnTo>
                    <a:lnTo>
                      <a:pt x="0" y="317"/>
                    </a:lnTo>
                    <a:lnTo>
                      <a:pt x="293" y="0"/>
                    </a:lnTo>
                    <a:lnTo>
                      <a:pt x="293" y="83"/>
                    </a:lnTo>
                    <a:lnTo>
                      <a:pt x="290" y="89"/>
                    </a:lnTo>
                    <a:lnTo>
                      <a:pt x="145" y="243"/>
                    </a:lnTo>
                    <a:lnTo>
                      <a:pt x="201" y="243"/>
                    </a:lnTo>
                    <a:lnTo>
                      <a:pt x="201" y="432"/>
                    </a:lnTo>
                    <a:lnTo>
                      <a:pt x="210" y="456"/>
                    </a:lnTo>
                    <a:lnTo>
                      <a:pt x="222" y="471"/>
                    </a:lnTo>
                    <a:lnTo>
                      <a:pt x="236" y="485"/>
                    </a:lnTo>
                    <a:lnTo>
                      <a:pt x="254" y="497"/>
                    </a:lnTo>
                    <a:lnTo>
                      <a:pt x="275" y="503"/>
                    </a:lnTo>
                    <a:lnTo>
                      <a:pt x="298" y="50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31" name="Freeform 19"/>
              <p:cNvSpPr>
                <a:spLocks/>
              </p:cNvSpPr>
              <p:nvPr/>
            </p:nvSpPr>
            <p:spPr bwMode="auto">
              <a:xfrm rot="-2135365">
                <a:off x="1495" y="956"/>
                <a:ext cx="121" cy="124"/>
              </a:xfrm>
              <a:custGeom>
                <a:avLst/>
                <a:gdLst/>
                <a:ahLst/>
                <a:cxnLst>
                  <a:cxn ang="0">
                    <a:pos x="121" y="62"/>
                  </a:cxn>
                  <a:cxn ang="0">
                    <a:pos x="121" y="50"/>
                  </a:cxn>
                  <a:cxn ang="0">
                    <a:pos x="115" y="36"/>
                  </a:cxn>
                  <a:cxn ang="0">
                    <a:pos x="109" y="24"/>
                  </a:cxn>
                  <a:cxn ang="0">
                    <a:pos x="100" y="15"/>
                  </a:cxn>
                  <a:cxn ang="0">
                    <a:pos x="88" y="6"/>
                  </a:cxn>
                  <a:cxn ang="0">
                    <a:pos x="73" y="3"/>
                  </a:cxn>
                  <a:cxn ang="0">
                    <a:pos x="59" y="0"/>
                  </a:cxn>
                  <a:cxn ang="0">
                    <a:pos x="47" y="3"/>
                  </a:cxn>
                  <a:cxn ang="0">
                    <a:pos x="35" y="6"/>
                  </a:cxn>
                  <a:cxn ang="0">
                    <a:pos x="23" y="15"/>
                  </a:cxn>
                  <a:cxn ang="0">
                    <a:pos x="11" y="24"/>
                  </a:cxn>
                  <a:cxn ang="0">
                    <a:pos x="5" y="36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0" y="77"/>
                  </a:cxn>
                  <a:cxn ang="0">
                    <a:pos x="5" y="89"/>
                  </a:cxn>
                  <a:cxn ang="0">
                    <a:pos x="11" y="101"/>
                  </a:cxn>
                  <a:cxn ang="0">
                    <a:pos x="23" y="113"/>
                  </a:cxn>
                  <a:cxn ang="0">
                    <a:pos x="35" y="119"/>
                  </a:cxn>
                  <a:cxn ang="0">
                    <a:pos x="47" y="124"/>
                  </a:cxn>
                  <a:cxn ang="0">
                    <a:pos x="59" y="124"/>
                  </a:cxn>
                  <a:cxn ang="0">
                    <a:pos x="73" y="124"/>
                  </a:cxn>
                  <a:cxn ang="0">
                    <a:pos x="88" y="119"/>
                  </a:cxn>
                  <a:cxn ang="0">
                    <a:pos x="100" y="113"/>
                  </a:cxn>
                  <a:cxn ang="0">
                    <a:pos x="109" y="101"/>
                  </a:cxn>
                  <a:cxn ang="0">
                    <a:pos x="118" y="89"/>
                  </a:cxn>
                  <a:cxn ang="0">
                    <a:pos x="121" y="77"/>
                  </a:cxn>
                  <a:cxn ang="0">
                    <a:pos x="121" y="62"/>
                  </a:cxn>
                </a:cxnLst>
                <a:rect l="0" t="0" r="r" b="b"/>
                <a:pathLst>
                  <a:path w="121" h="124">
                    <a:moveTo>
                      <a:pt x="121" y="62"/>
                    </a:moveTo>
                    <a:lnTo>
                      <a:pt x="121" y="50"/>
                    </a:lnTo>
                    <a:lnTo>
                      <a:pt x="115" y="36"/>
                    </a:lnTo>
                    <a:lnTo>
                      <a:pt x="109" y="24"/>
                    </a:lnTo>
                    <a:lnTo>
                      <a:pt x="100" y="15"/>
                    </a:lnTo>
                    <a:lnTo>
                      <a:pt x="88" y="6"/>
                    </a:lnTo>
                    <a:lnTo>
                      <a:pt x="73" y="3"/>
                    </a:lnTo>
                    <a:lnTo>
                      <a:pt x="59" y="0"/>
                    </a:lnTo>
                    <a:lnTo>
                      <a:pt x="47" y="3"/>
                    </a:lnTo>
                    <a:lnTo>
                      <a:pt x="35" y="6"/>
                    </a:lnTo>
                    <a:lnTo>
                      <a:pt x="23" y="15"/>
                    </a:lnTo>
                    <a:lnTo>
                      <a:pt x="11" y="24"/>
                    </a:lnTo>
                    <a:lnTo>
                      <a:pt x="5" y="36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5" y="89"/>
                    </a:lnTo>
                    <a:lnTo>
                      <a:pt x="11" y="101"/>
                    </a:lnTo>
                    <a:lnTo>
                      <a:pt x="23" y="113"/>
                    </a:lnTo>
                    <a:lnTo>
                      <a:pt x="35" y="119"/>
                    </a:lnTo>
                    <a:lnTo>
                      <a:pt x="47" y="124"/>
                    </a:lnTo>
                    <a:lnTo>
                      <a:pt x="59" y="124"/>
                    </a:lnTo>
                    <a:lnTo>
                      <a:pt x="73" y="124"/>
                    </a:lnTo>
                    <a:lnTo>
                      <a:pt x="88" y="119"/>
                    </a:lnTo>
                    <a:lnTo>
                      <a:pt x="100" y="113"/>
                    </a:lnTo>
                    <a:lnTo>
                      <a:pt x="109" y="101"/>
                    </a:lnTo>
                    <a:lnTo>
                      <a:pt x="118" y="89"/>
                    </a:lnTo>
                    <a:lnTo>
                      <a:pt x="121" y="77"/>
                    </a:lnTo>
                    <a:lnTo>
                      <a:pt x="121" y="6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2550" name="Text Box 38"/>
            <p:cNvSpPr txBox="1">
              <a:spLocks noChangeArrowheads="1"/>
            </p:cNvSpPr>
            <p:nvPr/>
          </p:nvSpPr>
          <p:spPr bwMode="auto">
            <a:xfrm rot="-2713341">
              <a:off x="3630" y="3595"/>
              <a:ext cx="11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b="1">
                  <a:latin typeface="Times New Roman" pitchFamily="18" charset="0"/>
                </a:rPr>
                <a:t>SNHN</a:t>
              </a:r>
              <a:br>
                <a:rPr lang="es-ES" b="1">
                  <a:latin typeface="Times New Roman" pitchFamily="18" charset="0"/>
                </a:rPr>
              </a:br>
              <a:r>
                <a:rPr lang="es-ES" b="1">
                  <a:latin typeface="Times New Roman" pitchFamily="18" charset="0"/>
                </a:rPr>
                <a:t>HIDROGRAFIA</a:t>
              </a:r>
            </a:p>
          </p:txBody>
        </p:sp>
      </p:grpSp>
      <p:grpSp>
        <p:nvGrpSpPr>
          <p:cNvPr id="192571" name="Group 59"/>
          <p:cNvGrpSpPr>
            <a:grpSpLocks/>
          </p:cNvGrpSpPr>
          <p:nvPr/>
        </p:nvGrpSpPr>
        <p:grpSpPr bwMode="auto">
          <a:xfrm>
            <a:off x="3563938" y="4976813"/>
            <a:ext cx="1733550" cy="1836737"/>
            <a:chOff x="2245" y="3135"/>
            <a:chExt cx="1092" cy="1157"/>
          </a:xfrm>
        </p:grpSpPr>
        <p:grpSp>
          <p:nvGrpSpPr>
            <p:cNvPr id="192540" name="Group 28"/>
            <p:cNvGrpSpPr>
              <a:grpSpLocks/>
            </p:cNvGrpSpPr>
            <p:nvPr/>
          </p:nvGrpSpPr>
          <p:grpSpPr bwMode="auto">
            <a:xfrm rot="12887380">
              <a:off x="2590" y="3135"/>
              <a:ext cx="426" cy="861"/>
              <a:chOff x="1339" y="576"/>
              <a:chExt cx="584" cy="1098"/>
            </a:xfrm>
          </p:grpSpPr>
          <p:sp>
            <p:nvSpPr>
              <p:cNvPr id="192541" name="Freeform 29"/>
              <p:cNvSpPr>
                <a:spLocks/>
              </p:cNvSpPr>
              <p:nvPr/>
            </p:nvSpPr>
            <p:spPr bwMode="auto">
              <a:xfrm rot="-2135365">
                <a:off x="1339" y="706"/>
                <a:ext cx="292" cy="420"/>
              </a:xfrm>
              <a:custGeom>
                <a:avLst/>
                <a:gdLst/>
                <a:ahLst/>
                <a:cxnLst>
                  <a:cxn ang="0">
                    <a:pos x="153" y="420"/>
                  </a:cxn>
                  <a:cxn ang="0">
                    <a:pos x="177" y="417"/>
                  </a:cxn>
                  <a:cxn ang="0">
                    <a:pos x="195" y="408"/>
                  </a:cxn>
                  <a:cxn ang="0">
                    <a:pos x="213" y="394"/>
                  </a:cxn>
                  <a:cxn ang="0">
                    <a:pos x="224" y="379"/>
                  </a:cxn>
                  <a:cxn ang="0">
                    <a:pos x="233" y="358"/>
                  </a:cxn>
                  <a:cxn ang="0">
                    <a:pos x="236" y="349"/>
                  </a:cxn>
                  <a:cxn ang="0">
                    <a:pos x="236" y="160"/>
                  </a:cxn>
                  <a:cxn ang="0">
                    <a:pos x="292" y="160"/>
                  </a:cxn>
                  <a:cxn ang="0">
                    <a:pos x="148" y="6"/>
                  </a:cxn>
                  <a:cxn ang="0">
                    <a:pos x="148" y="0"/>
                  </a:cxn>
                  <a:cxn ang="0">
                    <a:pos x="145" y="6"/>
                  </a:cxn>
                  <a:cxn ang="0">
                    <a:pos x="0" y="160"/>
                  </a:cxn>
                  <a:cxn ang="0">
                    <a:pos x="56" y="160"/>
                  </a:cxn>
                  <a:cxn ang="0">
                    <a:pos x="56" y="349"/>
                  </a:cxn>
                  <a:cxn ang="0">
                    <a:pos x="65" y="373"/>
                  </a:cxn>
                  <a:cxn ang="0">
                    <a:pos x="77" y="388"/>
                  </a:cxn>
                  <a:cxn ang="0">
                    <a:pos x="91" y="402"/>
                  </a:cxn>
                  <a:cxn ang="0">
                    <a:pos x="109" y="414"/>
                  </a:cxn>
                  <a:cxn ang="0">
                    <a:pos x="130" y="420"/>
                  </a:cxn>
                  <a:cxn ang="0">
                    <a:pos x="153" y="420"/>
                  </a:cxn>
                </a:cxnLst>
                <a:rect l="0" t="0" r="r" b="b"/>
                <a:pathLst>
                  <a:path w="292" h="420">
                    <a:moveTo>
                      <a:pt x="153" y="420"/>
                    </a:moveTo>
                    <a:lnTo>
                      <a:pt x="177" y="417"/>
                    </a:lnTo>
                    <a:lnTo>
                      <a:pt x="195" y="408"/>
                    </a:lnTo>
                    <a:lnTo>
                      <a:pt x="213" y="394"/>
                    </a:lnTo>
                    <a:lnTo>
                      <a:pt x="224" y="379"/>
                    </a:lnTo>
                    <a:lnTo>
                      <a:pt x="233" y="358"/>
                    </a:lnTo>
                    <a:lnTo>
                      <a:pt x="236" y="349"/>
                    </a:lnTo>
                    <a:lnTo>
                      <a:pt x="236" y="160"/>
                    </a:lnTo>
                    <a:lnTo>
                      <a:pt x="292" y="160"/>
                    </a:lnTo>
                    <a:lnTo>
                      <a:pt x="148" y="6"/>
                    </a:lnTo>
                    <a:lnTo>
                      <a:pt x="148" y="0"/>
                    </a:lnTo>
                    <a:lnTo>
                      <a:pt x="145" y="6"/>
                    </a:lnTo>
                    <a:lnTo>
                      <a:pt x="0" y="160"/>
                    </a:lnTo>
                    <a:lnTo>
                      <a:pt x="56" y="160"/>
                    </a:lnTo>
                    <a:lnTo>
                      <a:pt x="56" y="349"/>
                    </a:lnTo>
                    <a:lnTo>
                      <a:pt x="65" y="373"/>
                    </a:lnTo>
                    <a:lnTo>
                      <a:pt x="77" y="388"/>
                    </a:lnTo>
                    <a:lnTo>
                      <a:pt x="91" y="402"/>
                    </a:lnTo>
                    <a:lnTo>
                      <a:pt x="109" y="414"/>
                    </a:lnTo>
                    <a:lnTo>
                      <a:pt x="130" y="420"/>
                    </a:lnTo>
                    <a:lnTo>
                      <a:pt x="153" y="42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42" name="Freeform 30"/>
              <p:cNvSpPr>
                <a:spLocks/>
              </p:cNvSpPr>
              <p:nvPr/>
            </p:nvSpPr>
            <p:spPr bwMode="auto">
              <a:xfrm rot="-2135365">
                <a:off x="1344" y="576"/>
                <a:ext cx="579" cy="1098"/>
              </a:xfrm>
              <a:custGeom>
                <a:avLst/>
                <a:gdLst/>
                <a:ahLst/>
                <a:cxnLst>
                  <a:cxn ang="0">
                    <a:pos x="298" y="503"/>
                  </a:cxn>
                  <a:cxn ang="0">
                    <a:pos x="322" y="500"/>
                  </a:cxn>
                  <a:cxn ang="0">
                    <a:pos x="340" y="491"/>
                  </a:cxn>
                  <a:cxn ang="0">
                    <a:pos x="358" y="477"/>
                  </a:cxn>
                  <a:cxn ang="0">
                    <a:pos x="369" y="462"/>
                  </a:cxn>
                  <a:cxn ang="0">
                    <a:pos x="378" y="441"/>
                  </a:cxn>
                  <a:cxn ang="0">
                    <a:pos x="381" y="432"/>
                  </a:cxn>
                  <a:cxn ang="0">
                    <a:pos x="381" y="243"/>
                  </a:cxn>
                  <a:cxn ang="0">
                    <a:pos x="437" y="243"/>
                  </a:cxn>
                  <a:cxn ang="0">
                    <a:pos x="293" y="89"/>
                  </a:cxn>
                  <a:cxn ang="0">
                    <a:pos x="293" y="83"/>
                  </a:cxn>
                  <a:cxn ang="0">
                    <a:pos x="293" y="0"/>
                  </a:cxn>
                  <a:cxn ang="0">
                    <a:pos x="579" y="317"/>
                  </a:cxn>
                  <a:cxn ang="0">
                    <a:pos x="437" y="317"/>
                  </a:cxn>
                  <a:cxn ang="0">
                    <a:pos x="437" y="444"/>
                  </a:cxn>
                  <a:cxn ang="0">
                    <a:pos x="431" y="468"/>
                  </a:cxn>
                  <a:cxn ang="0">
                    <a:pos x="423" y="491"/>
                  </a:cxn>
                  <a:cxn ang="0">
                    <a:pos x="408" y="512"/>
                  </a:cxn>
                  <a:cxn ang="0">
                    <a:pos x="387" y="530"/>
                  </a:cxn>
                  <a:cxn ang="0">
                    <a:pos x="363" y="545"/>
                  </a:cxn>
                  <a:cxn ang="0">
                    <a:pos x="363" y="551"/>
                  </a:cxn>
                  <a:cxn ang="0">
                    <a:pos x="346" y="681"/>
                  </a:cxn>
                  <a:cxn ang="0">
                    <a:pos x="485" y="1098"/>
                  </a:cxn>
                  <a:cxn ang="0">
                    <a:pos x="437" y="1098"/>
                  </a:cxn>
                  <a:cxn ang="0">
                    <a:pos x="293" y="805"/>
                  </a:cxn>
                  <a:cxn ang="0">
                    <a:pos x="145" y="1098"/>
                  </a:cxn>
                  <a:cxn ang="0">
                    <a:pos x="100" y="1098"/>
                  </a:cxn>
                  <a:cxn ang="0">
                    <a:pos x="239" y="681"/>
                  </a:cxn>
                  <a:cxn ang="0">
                    <a:pos x="219" y="551"/>
                  </a:cxn>
                  <a:cxn ang="0">
                    <a:pos x="219" y="545"/>
                  </a:cxn>
                  <a:cxn ang="0">
                    <a:pos x="210" y="539"/>
                  </a:cxn>
                  <a:cxn ang="0">
                    <a:pos x="189" y="524"/>
                  </a:cxn>
                  <a:cxn ang="0">
                    <a:pos x="171" y="503"/>
                  </a:cxn>
                  <a:cxn ang="0">
                    <a:pos x="160" y="482"/>
                  </a:cxn>
                  <a:cxn ang="0">
                    <a:pos x="151" y="459"/>
                  </a:cxn>
                  <a:cxn ang="0">
                    <a:pos x="145" y="432"/>
                  </a:cxn>
                  <a:cxn ang="0">
                    <a:pos x="145" y="317"/>
                  </a:cxn>
                  <a:cxn ang="0">
                    <a:pos x="0" y="317"/>
                  </a:cxn>
                  <a:cxn ang="0">
                    <a:pos x="293" y="0"/>
                  </a:cxn>
                  <a:cxn ang="0">
                    <a:pos x="293" y="83"/>
                  </a:cxn>
                  <a:cxn ang="0">
                    <a:pos x="290" y="89"/>
                  </a:cxn>
                  <a:cxn ang="0">
                    <a:pos x="145" y="243"/>
                  </a:cxn>
                  <a:cxn ang="0">
                    <a:pos x="201" y="243"/>
                  </a:cxn>
                  <a:cxn ang="0">
                    <a:pos x="201" y="432"/>
                  </a:cxn>
                  <a:cxn ang="0">
                    <a:pos x="210" y="456"/>
                  </a:cxn>
                  <a:cxn ang="0">
                    <a:pos x="222" y="471"/>
                  </a:cxn>
                  <a:cxn ang="0">
                    <a:pos x="236" y="485"/>
                  </a:cxn>
                  <a:cxn ang="0">
                    <a:pos x="254" y="497"/>
                  </a:cxn>
                  <a:cxn ang="0">
                    <a:pos x="275" y="503"/>
                  </a:cxn>
                  <a:cxn ang="0">
                    <a:pos x="298" y="503"/>
                  </a:cxn>
                </a:cxnLst>
                <a:rect l="0" t="0" r="r" b="b"/>
                <a:pathLst>
                  <a:path w="579" h="1098">
                    <a:moveTo>
                      <a:pt x="298" y="503"/>
                    </a:moveTo>
                    <a:lnTo>
                      <a:pt x="322" y="500"/>
                    </a:lnTo>
                    <a:lnTo>
                      <a:pt x="340" y="491"/>
                    </a:lnTo>
                    <a:lnTo>
                      <a:pt x="358" y="477"/>
                    </a:lnTo>
                    <a:lnTo>
                      <a:pt x="369" y="462"/>
                    </a:lnTo>
                    <a:lnTo>
                      <a:pt x="378" y="441"/>
                    </a:lnTo>
                    <a:lnTo>
                      <a:pt x="381" y="432"/>
                    </a:lnTo>
                    <a:lnTo>
                      <a:pt x="381" y="243"/>
                    </a:lnTo>
                    <a:lnTo>
                      <a:pt x="437" y="243"/>
                    </a:lnTo>
                    <a:lnTo>
                      <a:pt x="293" y="89"/>
                    </a:lnTo>
                    <a:lnTo>
                      <a:pt x="293" y="83"/>
                    </a:lnTo>
                    <a:lnTo>
                      <a:pt x="293" y="0"/>
                    </a:lnTo>
                    <a:lnTo>
                      <a:pt x="579" y="317"/>
                    </a:lnTo>
                    <a:lnTo>
                      <a:pt x="437" y="317"/>
                    </a:lnTo>
                    <a:lnTo>
                      <a:pt x="437" y="444"/>
                    </a:lnTo>
                    <a:lnTo>
                      <a:pt x="431" y="468"/>
                    </a:lnTo>
                    <a:lnTo>
                      <a:pt x="423" y="491"/>
                    </a:lnTo>
                    <a:lnTo>
                      <a:pt x="408" y="512"/>
                    </a:lnTo>
                    <a:lnTo>
                      <a:pt x="387" y="530"/>
                    </a:lnTo>
                    <a:lnTo>
                      <a:pt x="363" y="545"/>
                    </a:lnTo>
                    <a:lnTo>
                      <a:pt x="363" y="551"/>
                    </a:lnTo>
                    <a:lnTo>
                      <a:pt x="346" y="681"/>
                    </a:lnTo>
                    <a:lnTo>
                      <a:pt x="485" y="1098"/>
                    </a:lnTo>
                    <a:lnTo>
                      <a:pt x="437" y="1098"/>
                    </a:lnTo>
                    <a:lnTo>
                      <a:pt x="293" y="805"/>
                    </a:lnTo>
                    <a:lnTo>
                      <a:pt x="145" y="1098"/>
                    </a:lnTo>
                    <a:lnTo>
                      <a:pt x="100" y="1098"/>
                    </a:lnTo>
                    <a:lnTo>
                      <a:pt x="239" y="681"/>
                    </a:lnTo>
                    <a:lnTo>
                      <a:pt x="219" y="551"/>
                    </a:lnTo>
                    <a:lnTo>
                      <a:pt x="219" y="545"/>
                    </a:lnTo>
                    <a:lnTo>
                      <a:pt x="210" y="539"/>
                    </a:lnTo>
                    <a:lnTo>
                      <a:pt x="189" y="524"/>
                    </a:lnTo>
                    <a:lnTo>
                      <a:pt x="171" y="503"/>
                    </a:lnTo>
                    <a:lnTo>
                      <a:pt x="160" y="482"/>
                    </a:lnTo>
                    <a:lnTo>
                      <a:pt x="151" y="459"/>
                    </a:lnTo>
                    <a:lnTo>
                      <a:pt x="145" y="432"/>
                    </a:lnTo>
                    <a:lnTo>
                      <a:pt x="145" y="317"/>
                    </a:lnTo>
                    <a:lnTo>
                      <a:pt x="0" y="317"/>
                    </a:lnTo>
                    <a:lnTo>
                      <a:pt x="293" y="0"/>
                    </a:lnTo>
                    <a:lnTo>
                      <a:pt x="293" y="83"/>
                    </a:lnTo>
                    <a:lnTo>
                      <a:pt x="290" y="89"/>
                    </a:lnTo>
                    <a:lnTo>
                      <a:pt x="145" y="243"/>
                    </a:lnTo>
                    <a:lnTo>
                      <a:pt x="201" y="243"/>
                    </a:lnTo>
                    <a:lnTo>
                      <a:pt x="201" y="432"/>
                    </a:lnTo>
                    <a:lnTo>
                      <a:pt x="210" y="456"/>
                    </a:lnTo>
                    <a:lnTo>
                      <a:pt x="222" y="471"/>
                    </a:lnTo>
                    <a:lnTo>
                      <a:pt x="236" y="485"/>
                    </a:lnTo>
                    <a:lnTo>
                      <a:pt x="254" y="497"/>
                    </a:lnTo>
                    <a:lnTo>
                      <a:pt x="275" y="503"/>
                    </a:lnTo>
                    <a:lnTo>
                      <a:pt x="298" y="50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43" name="Freeform 31"/>
              <p:cNvSpPr>
                <a:spLocks/>
              </p:cNvSpPr>
              <p:nvPr/>
            </p:nvSpPr>
            <p:spPr bwMode="auto">
              <a:xfrm rot="-2135365">
                <a:off x="1495" y="956"/>
                <a:ext cx="121" cy="124"/>
              </a:xfrm>
              <a:custGeom>
                <a:avLst/>
                <a:gdLst/>
                <a:ahLst/>
                <a:cxnLst>
                  <a:cxn ang="0">
                    <a:pos x="121" y="62"/>
                  </a:cxn>
                  <a:cxn ang="0">
                    <a:pos x="121" y="50"/>
                  </a:cxn>
                  <a:cxn ang="0">
                    <a:pos x="115" y="36"/>
                  </a:cxn>
                  <a:cxn ang="0">
                    <a:pos x="109" y="24"/>
                  </a:cxn>
                  <a:cxn ang="0">
                    <a:pos x="100" y="15"/>
                  </a:cxn>
                  <a:cxn ang="0">
                    <a:pos x="88" y="6"/>
                  </a:cxn>
                  <a:cxn ang="0">
                    <a:pos x="73" y="3"/>
                  </a:cxn>
                  <a:cxn ang="0">
                    <a:pos x="59" y="0"/>
                  </a:cxn>
                  <a:cxn ang="0">
                    <a:pos x="47" y="3"/>
                  </a:cxn>
                  <a:cxn ang="0">
                    <a:pos x="35" y="6"/>
                  </a:cxn>
                  <a:cxn ang="0">
                    <a:pos x="23" y="15"/>
                  </a:cxn>
                  <a:cxn ang="0">
                    <a:pos x="11" y="24"/>
                  </a:cxn>
                  <a:cxn ang="0">
                    <a:pos x="5" y="36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0" y="77"/>
                  </a:cxn>
                  <a:cxn ang="0">
                    <a:pos x="5" y="89"/>
                  </a:cxn>
                  <a:cxn ang="0">
                    <a:pos x="11" y="101"/>
                  </a:cxn>
                  <a:cxn ang="0">
                    <a:pos x="23" y="113"/>
                  </a:cxn>
                  <a:cxn ang="0">
                    <a:pos x="35" y="119"/>
                  </a:cxn>
                  <a:cxn ang="0">
                    <a:pos x="47" y="124"/>
                  </a:cxn>
                  <a:cxn ang="0">
                    <a:pos x="59" y="124"/>
                  </a:cxn>
                  <a:cxn ang="0">
                    <a:pos x="73" y="124"/>
                  </a:cxn>
                  <a:cxn ang="0">
                    <a:pos x="88" y="119"/>
                  </a:cxn>
                  <a:cxn ang="0">
                    <a:pos x="100" y="113"/>
                  </a:cxn>
                  <a:cxn ang="0">
                    <a:pos x="109" y="101"/>
                  </a:cxn>
                  <a:cxn ang="0">
                    <a:pos x="118" y="89"/>
                  </a:cxn>
                  <a:cxn ang="0">
                    <a:pos x="121" y="77"/>
                  </a:cxn>
                  <a:cxn ang="0">
                    <a:pos x="121" y="62"/>
                  </a:cxn>
                </a:cxnLst>
                <a:rect l="0" t="0" r="r" b="b"/>
                <a:pathLst>
                  <a:path w="121" h="124">
                    <a:moveTo>
                      <a:pt x="121" y="62"/>
                    </a:moveTo>
                    <a:lnTo>
                      <a:pt x="121" y="50"/>
                    </a:lnTo>
                    <a:lnTo>
                      <a:pt x="115" y="36"/>
                    </a:lnTo>
                    <a:lnTo>
                      <a:pt x="109" y="24"/>
                    </a:lnTo>
                    <a:lnTo>
                      <a:pt x="100" y="15"/>
                    </a:lnTo>
                    <a:lnTo>
                      <a:pt x="88" y="6"/>
                    </a:lnTo>
                    <a:lnTo>
                      <a:pt x="73" y="3"/>
                    </a:lnTo>
                    <a:lnTo>
                      <a:pt x="59" y="0"/>
                    </a:lnTo>
                    <a:lnTo>
                      <a:pt x="47" y="3"/>
                    </a:lnTo>
                    <a:lnTo>
                      <a:pt x="35" y="6"/>
                    </a:lnTo>
                    <a:lnTo>
                      <a:pt x="23" y="15"/>
                    </a:lnTo>
                    <a:lnTo>
                      <a:pt x="11" y="24"/>
                    </a:lnTo>
                    <a:lnTo>
                      <a:pt x="5" y="36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5" y="89"/>
                    </a:lnTo>
                    <a:lnTo>
                      <a:pt x="11" y="101"/>
                    </a:lnTo>
                    <a:lnTo>
                      <a:pt x="23" y="113"/>
                    </a:lnTo>
                    <a:lnTo>
                      <a:pt x="35" y="119"/>
                    </a:lnTo>
                    <a:lnTo>
                      <a:pt x="47" y="124"/>
                    </a:lnTo>
                    <a:lnTo>
                      <a:pt x="59" y="124"/>
                    </a:lnTo>
                    <a:lnTo>
                      <a:pt x="73" y="124"/>
                    </a:lnTo>
                    <a:lnTo>
                      <a:pt x="88" y="119"/>
                    </a:lnTo>
                    <a:lnTo>
                      <a:pt x="100" y="113"/>
                    </a:lnTo>
                    <a:lnTo>
                      <a:pt x="109" y="101"/>
                    </a:lnTo>
                    <a:lnTo>
                      <a:pt x="118" y="89"/>
                    </a:lnTo>
                    <a:lnTo>
                      <a:pt x="121" y="77"/>
                    </a:lnTo>
                    <a:lnTo>
                      <a:pt x="121" y="6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2551" name="Text Box 39"/>
            <p:cNvSpPr txBox="1">
              <a:spLocks noChangeArrowheads="1"/>
            </p:cNvSpPr>
            <p:nvPr/>
          </p:nvSpPr>
          <p:spPr bwMode="auto">
            <a:xfrm>
              <a:off x="2245" y="3888"/>
              <a:ext cx="10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" b="1">
                  <a:latin typeface="Times New Roman" pitchFamily="18" charset="0"/>
                </a:rPr>
                <a:t>INE</a:t>
              </a:r>
              <a:br>
                <a:rPr lang="es-ES" b="1">
                  <a:latin typeface="Times New Roman" pitchFamily="18" charset="0"/>
                </a:rPr>
              </a:br>
              <a:r>
                <a:rPr lang="es-ES" b="1">
                  <a:latin typeface="Times New Roman" pitchFamily="18" charset="0"/>
                </a:rPr>
                <a:t>ESTADISTICA</a:t>
              </a:r>
            </a:p>
          </p:txBody>
        </p:sp>
      </p:grpSp>
      <p:grpSp>
        <p:nvGrpSpPr>
          <p:cNvPr id="192572" name="Group 60"/>
          <p:cNvGrpSpPr>
            <a:grpSpLocks/>
          </p:cNvGrpSpPr>
          <p:nvPr/>
        </p:nvGrpSpPr>
        <p:grpSpPr bwMode="auto">
          <a:xfrm>
            <a:off x="1412875" y="4905375"/>
            <a:ext cx="2295525" cy="1619250"/>
            <a:chOff x="890" y="3090"/>
            <a:chExt cx="1446" cy="1020"/>
          </a:xfrm>
        </p:grpSpPr>
        <p:grpSp>
          <p:nvGrpSpPr>
            <p:cNvPr id="192520" name="Group 8"/>
            <p:cNvGrpSpPr>
              <a:grpSpLocks/>
            </p:cNvGrpSpPr>
            <p:nvPr/>
          </p:nvGrpSpPr>
          <p:grpSpPr bwMode="auto">
            <a:xfrm rot="-28148774">
              <a:off x="1692" y="2872"/>
              <a:ext cx="426" cy="862"/>
              <a:chOff x="1339" y="576"/>
              <a:chExt cx="584" cy="1098"/>
            </a:xfrm>
          </p:grpSpPr>
          <p:sp>
            <p:nvSpPr>
              <p:cNvPr id="192521" name="Freeform 9"/>
              <p:cNvSpPr>
                <a:spLocks/>
              </p:cNvSpPr>
              <p:nvPr/>
            </p:nvSpPr>
            <p:spPr bwMode="auto">
              <a:xfrm rot="-2135365">
                <a:off x="1339" y="706"/>
                <a:ext cx="292" cy="420"/>
              </a:xfrm>
              <a:custGeom>
                <a:avLst/>
                <a:gdLst/>
                <a:ahLst/>
                <a:cxnLst>
                  <a:cxn ang="0">
                    <a:pos x="153" y="420"/>
                  </a:cxn>
                  <a:cxn ang="0">
                    <a:pos x="177" y="417"/>
                  </a:cxn>
                  <a:cxn ang="0">
                    <a:pos x="195" y="408"/>
                  </a:cxn>
                  <a:cxn ang="0">
                    <a:pos x="213" y="394"/>
                  </a:cxn>
                  <a:cxn ang="0">
                    <a:pos x="224" y="379"/>
                  </a:cxn>
                  <a:cxn ang="0">
                    <a:pos x="233" y="358"/>
                  </a:cxn>
                  <a:cxn ang="0">
                    <a:pos x="236" y="349"/>
                  </a:cxn>
                  <a:cxn ang="0">
                    <a:pos x="236" y="160"/>
                  </a:cxn>
                  <a:cxn ang="0">
                    <a:pos x="292" y="160"/>
                  </a:cxn>
                  <a:cxn ang="0">
                    <a:pos x="148" y="6"/>
                  </a:cxn>
                  <a:cxn ang="0">
                    <a:pos x="148" y="0"/>
                  </a:cxn>
                  <a:cxn ang="0">
                    <a:pos x="145" y="6"/>
                  </a:cxn>
                  <a:cxn ang="0">
                    <a:pos x="0" y="160"/>
                  </a:cxn>
                  <a:cxn ang="0">
                    <a:pos x="56" y="160"/>
                  </a:cxn>
                  <a:cxn ang="0">
                    <a:pos x="56" y="349"/>
                  </a:cxn>
                  <a:cxn ang="0">
                    <a:pos x="65" y="373"/>
                  </a:cxn>
                  <a:cxn ang="0">
                    <a:pos x="77" y="388"/>
                  </a:cxn>
                  <a:cxn ang="0">
                    <a:pos x="91" y="402"/>
                  </a:cxn>
                  <a:cxn ang="0">
                    <a:pos x="109" y="414"/>
                  </a:cxn>
                  <a:cxn ang="0">
                    <a:pos x="130" y="420"/>
                  </a:cxn>
                  <a:cxn ang="0">
                    <a:pos x="153" y="420"/>
                  </a:cxn>
                </a:cxnLst>
                <a:rect l="0" t="0" r="r" b="b"/>
                <a:pathLst>
                  <a:path w="292" h="420">
                    <a:moveTo>
                      <a:pt x="153" y="420"/>
                    </a:moveTo>
                    <a:lnTo>
                      <a:pt x="177" y="417"/>
                    </a:lnTo>
                    <a:lnTo>
                      <a:pt x="195" y="408"/>
                    </a:lnTo>
                    <a:lnTo>
                      <a:pt x="213" y="394"/>
                    </a:lnTo>
                    <a:lnTo>
                      <a:pt x="224" y="379"/>
                    </a:lnTo>
                    <a:lnTo>
                      <a:pt x="233" y="358"/>
                    </a:lnTo>
                    <a:lnTo>
                      <a:pt x="236" y="349"/>
                    </a:lnTo>
                    <a:lnTo>
                      <a:pt x="236" y="160"/>
                    </a:lnTo>
                    <a:lnTo>
                      <a:pt x="292" y="160"/>
                    </a:lnTo>
                    <a:lnTo>
                      <a:pt x="148" y="6"/>
                    </a:lnTo>
                    <a:lnTo>
                      <a:pt x="148" y="0"/>
                    </a:lnTo>
                    <a:lnTo>
                      <a:pt x="145" y="6"/>
                    </a:lnTo>
                    <a:lnTo>
                      <a:pt x="0" y="160"/>
                    </a:lnTo>
                    <a:lnTo>
                      <a:pt x="56" y="160"/>
                    </a:lnTo>
                    <a:lnTo>
                      <a:pt x="56" y="349"/>
                    </a:lnTo>
                    <a:lnTo>
                      <a:pt x="65" y="373"/>
                    </a:lnTo>
                    <a:lnTo>
                      <a:pt x="77" y="388"/>
                    </a:lnTo>
                    <a:lnTo>
                      <a:pt x="91" y="402"/>
                    </a:lnTo>
                    <a:lnTo>
                      <a:pt x="109" y="414"/>
                    </a:lnTo>
                    <a:lnTo>
                      <a:pt x="130" y="420"/>
                    </a:lnTo>
                    <a:lnTo>
                      <a:pt x="153" y="42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22" name="Freeform 10"/>
              <p:cNvSpPr>
                <a:spLocks/>
              </p:cNvSpPr>
              <p:nvPr/>
            </p:nvSpPr>
            <p:spPr bwMode="auto">
              <a:xfrm rot="-2135365">
                <a:off x="1344" y="576"/>
                <a:ext cx="579" cy="1098"/>
              </a:xfrm>
              <a:custGeom>
                <a:avLst/>
                <a:gdLst/>
                <a:ahLst/>
                <a:cxnLst>
                  <a:cxn ang="0">
                    <a:pos x="298" y="503"/>
                  </a:cxn>
                  <a:cxn ang="0">
                    <a:pos x="322" y="500"/>
                  </a:cxn>
                  <a:cxn ang="0">
                    <a:pos x="340" y="491"/>
                  </a:cxn>
                  <a:cxn ang="0">
                    <a:pos x="358" y="477"/>
                  </a:cxn>
                  <a:cxn ang="0">
                    <a:pos x="369" y="462"/>
                  </a:cxn>
                  <a:cxn ang="0">
                    <a:pos x="378" y="441"/>
                  </a:cxn>
                  <a:cxn ang="0">
                    <a:pos x="381" y="432"/>
                  </a:cxn>
                  <a:cxn ang="0">
                    <a:pos x="381" y="243"/>
                  </a:cxn>
                  <a:cxn ang="0">
                    <a:pos x="437" y="243"/>
                  </a:cxn>
                  <a:cxn ang="0">
                    <a:pos x="293" y="89"/>
                  </a:cxn>
                  <a:cxn ang="0">
                    <a:pos x="293" y="83"/>
                  </a:cxn>
                  <a:cxn ang="0">
                    <a:pos x="293" y="0"/>
                  </a:cxn>
                  <a:cxn ang="0">
                    <a:pos x="579" y="317"/>
                  </a:cxn>
                  <a:cxn ang="0">
                    <a:pos x="437" y="317"/>
                  </a:cxn>
                  <a:cxn ang="0">
                    <a:pos x="437" y="444"/>
                  </a:cxn>
                  <a:cxn ang="0">
                    <a:pos x="431" y="468"/>
                  </a:cxn>
                  <a:cxn ang="0">
                    <a:pos x="423" y="491"/>
                  </a:cxn>
                  <a:cxn ang="0">
                    <a:pos x="408" y="512"/>
                  </a:cxn>
                  <a:cxn ang="0">
                    <a:pos x="387" y="530"/>
                  </a:cxn>
                  <a:cxn ang="0">
                    <a:pos x="363" y="545"/>
                  </a:cxn>
                  <a:cxn ang="0">
                    <a:pos x="363" y="551"/>
                  </a:cxn>
                  <a:cxn ang="0">
                    <a:pos x="346" y="681"/>
                  </a:cxn>
                  <a:cxn ang="0">
                    <a:pos x="485" y="1098"/>
                  </a:cxn>
                  <a:cxn ang="0">
                    <a:pos x="437" y="1098"/>
                  </a:cxn>
                  <a:cxn ang="0">
                    <a:pos x="293" y="805"/>
                  </a:cxn>
                  <a:cxn ang="0">
                    <a:pos x="145" y="1098"/>
                  </a:cxn>
                  <a:cxn ang="0">
                    <a:pos x="100" y="1098"/>
                  </a:cxn>
                  <a:cxn ang="0">
                    <a:pos x="239" y="681"/>
                  </a:cxn>
                  <a:cxn ang="0">
                    <a:pos x="219" y="551"/>
                  </a:cxn>
                  <a:cxn ang="0">
                    <a:pos x="219" y="545"/>
                  </a:cxn>
                  <a:cxn ang="0">
                    <a:pos x="210" y="539"/>
                  </a:cxn>
                  <a:cxn ang="0">
                    <a:pos x="189" y="524"/>
                  </a:cxn>
                  <a:cxn ang="0">
                    <a:pos x="171" y="503"/>
                  </a:cxn>
                  <a:cxn ang="0">
                    <a:pos x="160" y="482"/>
                  </a:cxn>
                  <a:cxn ang="0">
                    <a:pos x="151" y="459"/>
                  </a:cxn>
                  <a:cxn ang="0">
                    <a:pos x="145" y="432"/>
                  </a:cxn>
                  <a:cxn ang="0">
                    <a:pos x="145" y="317"/>
                  </a:cxn>
                  <a:cxn ang="0">
                    <a:pos x="0" y="317"/>
                  </a:cxn>
                  <a:cxn ang="0">
                    <a:pos x="293" y="0"/>
                  </a:cxn>
                  <a:cxn ang="0">
                    <a:pos x="293" y="83"/>
                  </a:cxn>
                  <a:cxn ang="0">
                    <a:pos x="290" y="89"/>
                  </a:cxn>
                  <a:cxn ang="0">
                    <a:pos x="145" y="243"/>
                  </a:cxn>
                  <a:cxn ang="0">
                    <a:pos x="201" y="243"/>
                  </a:cxn>
                  <a:cxn ang="0">
                    <a:pos x="201" y="432"/>
                  </a:cxn>
                  <a:cxn ang="0">
                    <a:pos x="210" y="456"/>
                  </a:cxn>
                  <a:cxn ang="0">
                    <a:pos x="222" y="471"/>
                  </a:cxn>
                  <a:cxn ang="0">
                    <a:pos x="236" y="485"/>
                  </a:cxn>
                  <a:cxn ang="0">
                    <a:pos x="254" y="497"/>
                  </a:cxn>
                  <a:cxn ang="0">
                    <a:pos x="275" y="503"/>
                  </a:cxn>
                  <a:cxn ang="0">
                    <a:pos x="298" y="503"/>
                  </a:cxn>
                </a:cxnLst>
                <a:rect l="0" t="0" r="r" b="b"/>
                <a:pathLst>
                  <a:path w="579" h="1098">
                    <a:moveTo>
                      <a:pt x="298" y="503"/>
                    </a:moveTo>
                    <a:lnTo>
                      <a:pt x="322" y="500"/>
                    </a:lnTo>
                    <a:lnTo>
                      <a:pt x="340" y="491"/>
                    </a:lnTo>
                    <a:lnTo>
                      <a:pt x="358" y="477"/>
                    </a:lnTo>
                    <a:lnTo>
                      <a:pt x="369" y="462"/>
                    </a:lnTo>
                    <a:lnTo>
                      <a:pt x="378" y="441"/>
                    </a:lnTo>
                    <a:lnTo>
                      <a:pt x="381" y="432"/>
                    </a:lnTo>
                    <a:lnTo>
                      <a:pt x="381" y="243"/>
                    </a:lnTo>
                    <a:lnTo>
                      <a:pt x="437" y="243"/>
                    </a:lnTo>
                    <a:lnTo>
                      <a:pt x="293" y="89"/>
                    </a:lnTo>
                    <a:lnTo>
                      <a:pt x="293" y="83"/>
                    </a:lnTo>
                    <a:lnTo>
                      <a:pt x="293" y="0"/>
                    </a:lnTo>
                    <a:lnTo>
                      <a:pt x="579" y="317"/>
                    </a:lnTo>
                    <a:lnTo>
                      <a:pt x="437" y="317"/>
                    </a:lnTo>
                    <a:lnTo>
                      <a:pt x="437" y="444"/>
                    </a:lnTo>
                    <a:lnTo>
                      <a:pt x="431" y="468"/>
                    </a:lnTo>
                    <a:lnTo>
                      <a:pt x="423" y="491"/>
                    </a:lnTo>
                    <a:lnTo>
                      <a:pt x="408" y="512"/>
                    </a:lnTo>
                    <a:lnTo>
                      <a:pt x="387" y="530"/>
                    </a:lnTo>
                    <a:lnTo>
                      <a:pt x="363" y="545"/>
                    </a:lnTo>
                    <a:lnTo>
                      <a:pt x="363" y="551"/>
                    </a:lnTo>
                    <a:lnTo>
                      <a:pt x="346" y="681"/>
                    </a:lnTo>
                    <a:lnTo>
                      <a:pt x="485" y="1098"/>
                    </a:lnTo>
                    <a:lnTo>
                      <a:pt x="437" y="1098"/>
                    </a:lnTo>
                    <a:lnTo>
                      <a:pt x="293" y="805"/>
                    </a:lnTo>
                    <a:lnTo>
                      <a:pt x="145" y="1098"/>
                    </a:lnTo>
                    <a:lnTo>
                      <a:pt x="100" y="1098"/>
                    </a:lnTo>
                    <a:lnTo>
                      <a:pt x="239" y="681"/>
                    </a:lnTo>
                    <a:lnTo>
                      <a:pt x="219" y="551"/>
                    </a:lnTo>
                    <a:lnTo>
                      <a:pt x="219" y="545"/>
                    </a:lnTo>
                    <a:lnTo>
                      <a:pt x="210" y="539"/>
                    </a:lnTo>
                    <a:lnTo>
                      <a:pt x="189" y="524"/>
                    </a:lnTo>
                    <a:lnTo>
                      <a:pt x="171" y="503"/>
                    </a:lnTo>
                    <a:lnTo>
                      <a:pt x="160" y="482"/>
                    </a:lnTo>
                    <a:lnTo>
                      <a:pt x="151" y="459"/>
                    </a:lnTo>
                    <a:lnTo>
                      <a:pt x="145" y="432"/>
                    </a:lnTo>
                    <a:lnTo>
                      <a:pt x="145" y="317"/>
                    </a:lnTo>
                    <a:lnTo>
                      <a:pt x="0" y="317"/>
                    </a:lnTo>
                    <a:lnTo>
                      <a:pt x="293" y="0"/>
                    </a:lnTo>
                    <a:lnTo>
                      <a:pt x="293" y="83"/>
                    </a:lnTo>
                    <a:lnTo>
                      <a:pt x="290" y="89"/>
                    </a:lnTo>
                    <a:lnTo>
                      <a:pt x="145" y="243"/>
                    </a:lnTo>
                    <a:lnTo>
                      <a:pt x="201" y="243"/>
                    </a:lnTo>
                    <a:lnTo>
                      <a:pt x="201" y="432"/>
                    </a:lnTo>
                    <a:lnTo>
                      <a:pt x="210" y="456"/>
                    </a:lnTo>
                    <a:lnTo>
                      <a:pt x="222" y="471"/>
                    </a:lnTo>
                    <a:lnTo>
                      <a:pt x="236" y="485"/>
                    </a:lnTo>
                    <a:lnTo>
                      <a:pt x="254" y="497"/>
                    </a:lnTo>
                    <a:lnTo>
                      <a:pt x="275" y="503"/>
                    </a:lnTo>
                    <a:lnTo>
                      <a:pt x="298" y="50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23" name="Freeform 11"/>
              <p:cNvSpPr>
                <a:spLocks/>
              </p:cNvSpPr>
              <p:nvPr/>
            </p:nvSpPr>
            <p:spPr bwMode="auto">
              <a:xfrm rot="-2135365">
                <a:off x="1495" y="956"/>
                <a:ext cx="121" cy="124"/>
              </a:xfrm>
              <a:custGeom>
                <a:avLst/>
                <a:gdLst/>
                <a:ahLst/>
                <a:cxnLst>
                  <a:cxn ang="0">
                    <a:pos x="121" y="62"/>
                  </a:cxn>
                  <a:cxn ang="0">
                    <a:pos x="121" y="50"/>
                  </a:cxn>
                  <a:cxn ang="0">
                    <a:pos x="115" y="36"/>
                  </a:cxn>
                  <a:cxn ang="0">
                    <a:pos x="109" y="24"/>
                  </a:cxn>
                  <a:cxn ang="0">
                    <a:pos x="100" y="15"/>
                  </a:cxn>
                  <a:cxn ang="0">
                    <a:pos x="88" y="6"/>
                  </a:cxn>
                  <a:cxn ang="0">
                    <a:pos x="73" y="3"/>
                  </a:cxn>
                  <a:cxn ang="0">
                    <a:pos x="59" y="0"/>
                  </a:cxn>
                  <a:cxn ang="0">
                    <a:pos x="47" y="3"/>
                  </a:cxn>
                  <a:cxn ang="0">
                    <a:pos x="35" y="6"/>
                  </a:cxn>
                  <a:cxn ang="0">
                    <a:pos x="23" y="15"/>
                  </a:cxn>
                  <a:cxn ang="0">
                    <a:pos x="11" y="24"/>
                  </a:cxn>
                  <a:cxn ang="0">
                    <a:pos x="5" y="36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0" y="77"/>
                  </a:cxn>
                  <a:cxn ang="0">
                    <a:pos x="5" y="89"/>
                  </a:cxn>
                  <a:cxn ang="0">
                    <a:pos x="11" y="101"/>
                  </a:cxn>
                  <a:cxn ang="0">
                    <a:pos x="23" y="113"/>
                  </a:cxn>
                  <a:cxn ang="0">
                    <a:pos x="35" y="119"/>
                  </a:cxn>
                  <a:cxn ang="0">
                    <a:pos x="47" y="124"/>
                  </a:cxn>
                  <a:cxn ang="0">
                    <a:pos x="59" y="124"/>
                  </a:cxn>
                  <a:cxn ang="0">
                    <a:pos x="73" y="124"/>
                  </a:cxn>
                  <a:cxn ang="0">
                    <a:pos x="88" y="119"/>
                  </a:cxn>
                  <a:cxn ang="0">
                    <a:pos x="100" y="113"/>
                  </a:cxn>
                  <a:cxn ang="0">
                    <a:pos x="109" y="101"/>
                  </a:cxn>
                  <a:cxn ang="0">
                    <a:pos x="118" y="89"/>
                  </a:cxn>
                  <a:cxn ang="0">
                    <a:pos x="121" y="77"/>
                  </a:cxn>
                  <a:cxn ang="0">
                    <a:pos x="121" y="62"/>
                  </a:cxn>
                </a:cxnLst>
                <a:rect l="0" t="0" r="r" b="b"/>
                <a:pathLst>
                  <a:path w="121" h="124">
                    <a:moveTo>
                      <a:pt x="121" y="62"/>
                    </a:moveTo>
                    <a:lnTo>
                      <a:pt x="121" y="50"/>
                    </a:lnTo>
                    <a:lnTo>
                      <a:pt x="115" y="36"/>
                    </a:lnTo>
                    <a:lnTo>
                      <a:pt x="109" y="24"/>
                    </a:lnTo>
                    <a:lnTo>
                      <a:pt x="100" y="15"/>
                    </a:lnTo>
                    <a:lnTo>
                      <a:pt x="88" y="6"/>
                    </a:lnTo>
                    <a:lnTo>
                      <a:pt x="73" y="3"/>
                    </a:lnTo>
                    <a:lnTo>
                      <a:pt x="59" y="0"/>
                    </a:lnTo>
                    <a:lnTo>
                      <a:pt x="47" y="3"/>
                    </a:lnTo>
                    <a:lnTo>
                      <a:pt x="35" y="6"/>
                    </a:lnTo>
                    <a:lnTo>
                      <a:pt x="23" y="15"/>
                    </a:lnTo>
                    <a:lnTo>
                      <a:pt x="11" y="24"/>
                    </a:lnTo>
                    <a:lnTo>
                      <a:pt x="5" y="36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5" y="89"/>
                    </a:lnTo>
                    <a:lnTo>
                      <a:pt x="11" y="101"/>
                    </a:lnTo>
                    <a:lnTo>
                      <a:pt x="23" y="113"/>
                    </a:lnTo>
                    <a:lnTo>
                      <a:pt x="35" y="119"/>
                    </a:lnTo>
                    <a:lnTo>
                      <a:pt x="47" y="124"/>
                    </a:lnTo>
                    <a:lnTo>
                      <a:pt x="59" y="124"/>
                    </a:lnTo>
                    <a:lnTo>
                      <a:pt x="73" y="124"/>
                    </a:lnTo>
                    <a:lnTo>
                      <a:pt x="88" y="119"/>
                    </a:lnTo>
                    <a:lnTo>
                      <a:pt x="100" y="113"/>
                    </a:lnTo>
                    <a:lnTo>
                      <a:pt x="109" y="101"/>
                    </a:lnTo>
                    <a:lnTo>
                      <a:pt x="118" y="89"/>
                    </a:lnTo>
                    <a:lnTo>
                      <a:pt x="121" y="77"/>
                    </a:lnTo>
                    <a:lnTo>
                      <a:pt x="121" y="6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2552" name="Text Box 40"/>
            <p:cNvSpPr txBox="1">
              <a:spLocks noChangeArrowheads="1"/>
            </p:cNvSpPr>
            <p:nvPr/>
          </p:nvSpPr>
          <p:spPr bwMode="auto">
            <a:xfrm rot="2016440">
              <a:off x="890" y="3744"/>
              <a:ext cx="117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sz="1600" b="1">
                  <a:latin typeface="Times New Roman" pitchFamily="18" charset="0"/>
                </a:rPr>
                <a:t>SERGEOTECMIN</a:t>
              </a:r>
              <a:br>
                <a:rPr lang="es-ES" sz="1600" b="1">
                  <a:latin typeface="Times New Roman" pitchFamily="18" charset="0"/>
                </a:rPr>
              </a:br>
              <a:r>
                <a:rPr lang="es-ES" sz="1600" b="1">
                  <a:latin typeface="Times New Roman" pitchFamily="18" charset="0"/>
                </a:rPr>
                <a:t>CARTOGRAFIA</a:t>
              </a:r>
            </a:p>
          </p:txBody>
        </p:sp>
      </p:grpSp>
      <p:grpSp>
        <p:nvGrpSpPr>
          <p:cNvPr id="192573" name="Group 61"/>
          <p:cNvGrpSpPr>
            <a:grpSpLocks/>
          </p:cNvGrpSpPr>
          <p:nvPr/>
        </p:nvGrpSpPr>
        <p:grpSpPr bwMode="auto">
          <a:xfrm>
            <a:off x="179388" y="3968750"/>
            <a:ext cx="2743200" cy="1116013"/>
            <a:chOff x="113" y="2500"/>
            <a:chExt cx="1728" cy="703"/>
          </a:xfrm>
        </p:grpSpPr>
        <p:grpSp>
          <p:nvGrpSpPr>
            <p:cNvPr id="192544" name="Group 32"/>
            <p:cNvGrpSpPr>
              <a:grpSpLocks/>
            </p:cNvGrpSpPr>
            <p:nvPr/>
          </p:nvGrpSpPr>
          <p:grpSpPr bwMode="auto">
            <a:xfrm rot="-4815398">
              <a:off x="1198" y="2277"/>
              <a:ext cx="419" cy="866"/>
              <a:chOff x="1339" y="576"/>
              <a:chExt cx="584" cy="1098"/>
            </a:xfrm>
          </p:grpSpPr>
          <p:sp>
            <p:nvSpPr>
              <p:cNvPr id="192545" name="Freeform 33"/>
              <p:cNvSpPr>
                <a:spLocks/>
              </p:cNvSpPr>
              <p:nvPr/>
            </p:nvSpPr>
            <p:spPr bwMode="auto">
              <a:xfrm rot="-2135365">
                <a:off x="1339" y="706"/>
                <a:ext cx="292" cy="420"/>
              </a:xfrm>
              <a:custGeom>
                <a:avLst/>
                <a:gdLst/>
                <a:ahLst/>
                <a:cxnLst>
                  <a:cxn ang="0">
                    <a:pos x="153" y="420"/>
                  </a:cxn>
                  <a:cxn ang="0">
                    <a:pos x="177" y="417"/>
                  </a:cxn>
                  <a:cxn ang="0">
                    <a:pos x="195" y="408"/>
                  </a:cxn>
                  <a:cxn ang="0">
                    <a:pos x="213" y="394"/>
                  </a:cxn>
                  <a:cxn ang="0">
                    <a:pos x="224" y="379"/>
                  </a:cxn>
                  <a:cxn ang="0">
                    <a:pos x="233" y="358"/>
                  </a:cxn>
                  <a:cxn ang="0">
                    <a:pos x="236" y="349"/>
                  </a:cxn>
                  <a:cxn ang="0">
                    <a:pos x="236" y="160"/>
                  </a:cxn>
                  <a:cxn ang="0">
                    <a:pos x="292" y="160"/>
                  </a:cxn>
                  <a:cxn ang="0">
                    <a:pos x="148" y="6"/>
                  </a:cxn>
                  <a:cxn ang="0">
                    <a:pos x="148" y="0"/>
                  </a:cxn>
                  <a:cxn ang="0">
                    <a:pos x="145" y="6"/>
                  </a:cxn>
                  <a:cxn ang="0">
                    <a:pos x="0" y="160"/>
                  </a:cxn>
                  <a:cxn ang="0">
                    <a:pos x="56" y="160"/>
                  </a:cxn>
                  <a:cxn ang="0">
                    <a:pos x="56" y="349"/>
                  </a:cxn>
                  <a:cxn ang="0">
                    <a:pos x="65" y="373"/>
                  </a:cxn>
                  <a:cxn ang="0">
                    <a:pos x="77" y="388"/>
                  </a:cxn>
                  <a:cxn ang="0">
                    <a:pos x="91" y="402"/>
                  </a:cxn>
                  <a:cxn ang="0">
                    <a:pos x="109" y="414"/>
                  </a:cxn>
                  <a:cxn ang="0">
                    <a:pos x="130" y="420"/>
                  </a:cxn>
                  <a:cxn ang="0">
                    <a:pos x="153" y="420"/>
                  </a:cxn>
                </a:cxnLst>
                <a:rect l="0" t="0" r="r" b="b"/>
                <a:pathLst>
                  <a:path w="292" h="420">
                    <a:moveTo>
                      <a:pt x="153" y="420"/>
                    </a:moveTo>
                    <a:lnTo>
                      <a:pt x="177" y="417"/>
                    </a:lnTo>
                    <a:lnTo>
                      <a:pt x="195" y="408"/>
                    </a:lnTo>
                    <a:lnTo>
                      <a:pt x="213" y="394"/>
                    </a:lnTo>
                    <a:lnTo>
                      <a:pt x="224" y="379"/>
                    </a:lnTo>
                    <a:lnTo>
                      <a:pt x="233" y="358"/>
                    </a:lnTo>
                    <a:lnTo>
                      <a:pt x="236" y="349"/>
                    </a:lnTo>
                    <a:lnTo>
                      <a:pt x="236" y="160"/>
                    </a:lnTo>
                    <a:lnTo>
                      <a:pt x="292" y="160"/>
                    </a:lnTo>
                    <a:lnTo>
                      <a:pt x="148" y="6"/>
                    </a:lnTo>
                    <a:lnTo>
                      <a:pt x="148" y="0"/>
                    </a:lnTo>
                    <a:lnTo>
                      <a:pt x="145" y="6"/>
                    </a:lnTo>
                    <a:lnTo>
                      <a:pt x="0" y="160"/>
                    </a:lnTo>
                    <a:lnTo>
                      <a:pt x="56" y="160"/>
                    </a:lnTo>
                    <a:lnTo>
                      <a:pt x="56" y="349"/>
                    </a:lnTo>
                    <a:lnTo>
                      <a:pt x="65" y="373"/>
                    </a:lnTo>
                    <a:lnTo>
                      <a:pt x="77" y="388"/>
                    </a:lnTo>
                    <a:lnTo>
                      <a:pt x="91" y="402"/>
                    </a:lnTo>
                    <a:lnTo>
                      <a:pt x="109" y="414"/>
                    </a:lnTo>
                    <a:lnTo>
                      <a:pt x="130" y="420"/>
                    </a:lnTo>
                    <a:lnTo>
                      <a:pt x="153" y="42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46" name="Freeform 34"/>
              <p:cNvSpPr>
                <a:spLocks/>
              </p:cNvSpPr>
              <p:nvPr/>
            </p:nvSpPr>
            <p:spPr bwMode="auto">
              <a:xfrm rot="-2135365">
                <a:off x="1344" y="576"/>
                <a:ext cx="579" cy="1098"/>
              </a:xfrm>
              <a:custGeom>
                <a:avLst/>
                <a:gdLst/>
                <a:ahLst/>
                <a:cxnLst>
                  <a:cxn ang="0">
                    <a:pos x="298" y="503"/>
                  </a:cxn>
                  <a:cxn ang="0">
                    <a:pos x="322" y="500"/>
                  </a:cxn>
                  <a:cxn ang="0">
                    <a:pos x="340" y="491"/>
                  </a:cxn>
                  <a:cxn ang="0">
                    <a:pos x="358" y="477"/>
                  </a:cxn>
                  <a:cxn ang="0">
                    <a:pos x="369" y="462"/>
                  </a:cxn>
                  <a:cxn ang="0">
                    <a:pos x="378" y="441"/>
                  </a:cxn>
                  <a:cxn ang="0">
                    <a:pos x="381" y="432"/>
                  </a:cxn>
                  <a:cxn ang="0">
                    <a:pos x="381" y="243"/>
                  </a:cxn>
                  <a:cxn ang="0">
                    <a:pos x="437" y="243"/>
                  </a:cxn>
                  <a:cxn ang="0">
                    <a:pos x="293" y="89"/>
                  </a:cxn>
                  <a:cxn ang="0">
                    <a:pos x="293" y="83"/>
                  </a:cxn>
                  <a:cxn ang="0">
                    <a:pos x="293" y="0"/>
                  </a:cxn>
                  <a:cxn ang="0">
                    <a:pos x="579" y="317"/>
                  </a:cxn>
                  <a:cxn ang="0">
                    <a:pos x="437" y="317"/>
                  </a:cxn>
                  <a:cxn ang="0">
                    <a:pos x="437" y="444"/>
                  </a:cxn>
                  <a:cxn ang="0">
                    <a:pos x="431" y="468"/>
                  </a:cxn>
                  <a:cxn ang="0">
                    <a:pos x="423" y="491"/>
                  </a:cxn>
                  <a:cxn ang="0">
                    <a:pos x="408" y="512"/>
                  </a:cxn>
                  <a:cxn ang="0">
                    <a:pos x="387" y="530"/>
                  </a:cxn>
                  <a:cxn ang="0">
                    <a:pos x="363" y="545"/>
                  </a:cxn>
                  <a:cxn ang="0">
                    <a:pos x="363" y="551"/>
                  </a:cxn>
                  <a:cxn ang="0">
                    <a:pos x="346" y="681"/>
                  </a:cxn>
                  <a:cxn ang="0">
                    <a:pos x="485" y="1098"/>
                  </a:cxn>
                  <a:cxn ang="0">
                    <a:pos x="437" y="1098"/>
                  </a:cxn>
                  <a:cxn ang="0">
                    <a:pos x="293" y="805"/>
                  </a:cxn>
                  <a:cxn ang="0">
                    <a:pos x="145" y="1098"/>
                  </a:cxn>
                  <a:cxn ang="0">
                    <a:pos x="100" y="1098"/>
                  </a:cxn>
                  <a:cxn ang="0">
                    <a:pos x="239" y="681"/>
                  </a:cxn>
                  <a:cxn ang="0">
                    <a:pos x="219" y="551"/>
                  </a:cxn>
                  <a:cxn ang="0">
                    <a:pos x="219" y="545"/>
                  </a:cxn>
                  <a:cxn ang="0">
                    <a:pos x="210" y="539"/>
                  </a:cxn>
                  <a:cxn ang="0">
                    <a:pos x="189" y="524"/>
                  </a:cxn>
                  <a:cxn ang="0">
                    <a:pos x="171" y="503"/>
                  </a:cxn>
                  <a:cxn ang="0">
                    <a:pos x="160" y="482"/>
                  </a:cxn>
                  <a:cxn ang="0">
                    <a:pos x="151" y="459"/>
                  </a:cxn>
                  <a:cxn ang="0">
                    <a:pos x="145" y="432"/>
                  </a:cxn>
                  <a:cxn ang="0">
                    <a:pos x="145" y="317"/>
                  </a:cxn>
                  <a:cxn ang="0">
                    <a:pos x="0" y="317"/>
                  </a:cxn>
                  <a:cxn ang="0">
                    <a:pos x="293" y="0"/>
                  </a:cxn>
                  <a:cxn ang="0">
                    <a:pos x="293" y="83"/>
                  </a:cxn>
                  <a:cxn ang="0">
                    <a:pos x="290" y="89"/>
                  </a:cxn>
                  <a:cxn ang="0">
                    <a:pos x="145" y="243"/>
                  </a:cxn>
                  <a:cxn ang="0">
                    <a:pos x="201" y="243"/>
                  </a:cxn>
                  <a:cxn ang="0">
                    <a:pos x="201" y="432"/>
                  </a:cxn>
                  <a:cxn ang="0">
                    <a:pos x="210" y="456"/>
                  </a:cxn>
                  <a:cxn ang="0">
                    <a:pos x="222" y="471"/>
                  </a:cxn>
                  <a:cxn ang="0">
                    <a:pos x="236" y="485"/>
                  </a:cxn>
                  <a:cxn ang="0">
                    <a:pos x="254" y="497"/>
                  </a:cxn>
                  <a:cxn ang="0">
                    <a:pos x="275" y="503"/>
                  </a:cxn>
                  <a:cxn ang="0">
                    <a:pos x="298" y="503"/>
                  </a:cxn>
                </a:cxnLst>
                <a:rect l="0" t="0" r="r" b="b"/>
                <a:pathLst>
                  <a:path w="579" h="1098">
                    <a:moveTo>
                      <a:pt x="298" y="503"/>
                    </a:moveTo>
                    <a:lnTo>
                      <a:pt x="322" y="500"/>
                    </a:lnTo>
                    <a:lnTo>
                      <a:pt x="340" y="491"/>
                    </a:lnTo>
                    <a:lnTo>
                      <a:pt x="358" y="477"/>
                    </a:lnTo>
                    <a:lnTo>
                      <a:pt x="369" y="462"/>
                    </a:lnTo>
                    <a:lnTo>
                      <a:pt x="378" y="441"/>
                    </a:lnTo>
                    <a:lnTo>
                      <a:pt x="381" y="432"/>
                    </a:lnTo>
                    <a:lnTo>
                      <a:pt x="381" y="243"/>
                    </a:lnTo>
                    <a:lnTo>
                      <a:pt x="437" y="243"/>
                    </a:lnTo>
                    <a:lnTo>
                      <a:pt x="293" y="89"/>
                    </a:lnTo>
                    <a:lnTo>
                      <a:pt x="293" y="83"/>
                    </a:lnTo>
                    <a:lnTo>
                      <a:pt x="293" y="0"/>
                    </a:lnTo>
                    <a:lnTo>
                      <a:pt x="579" y="317"/>
                    </a:lnTo>
                    <a:lnTo>
                      <a:pt x="437" y="317"/>
                    </a:lnTo>
                    <a:lnTo>
                      <a:pt x="437" y="444"/>
                    </a:lnTo>
                    <a:lnTo>
                      <a:pt x="431" y="468"/>
                    </a:lnTo>
                    <a:lnTo>
                      <a:pt x="423" y="491"/>
                    </a:lnTo>
                    <a:lnTo>
                      <a:pt x="408" y="512"/>
                    </a:lnTo>
                    <a:lnTo>
                      <a:pt x="387" y="530"/>
                    </a:lnTo>
                    <a:lnTo>
                      <a:pt x="363" y="545"/>
                    </a:lnTo>
                    <a:lnTo>
                      <a:pt x="363" y="551"/>
                    </a:lnTo>
                    <a:lnTo>
                      <a:pt x="346" y="681"/>
                    </a:lnTo>
                    <a:lnTo>
                      <a:pt x="485" y="1098"/>
                    </a:lnTo>
                    <a:lnTo>
                      <a:pt x="437" y="1098"/>
                    </a:lnTo>
                    <a:lnTo>
                      <a:pt x="293" y="805"/>
                    </a:lnTo>
                    <a:lnTo>
                      <a:pt x="145" y="1098"/>
                    </a:lnTo>
                    <a:lnTo>
                      <a:pt x="100" y="1098"/>
                    </a:lnTo>
                    <a:lnTo>
                      <a:pt x="239" y="681"/>
                    </a:lnTo>
                    <a:lnTo>
                      <a:pt x="219" y="551"/>
                    </a:lnTo>
                    <a:lnTo>
                      <a:pt x="219" y="545"/>
                    </a:lnTo>
                    <a:lnTo>
                      <a:pt x="210" y="539"/>
                    </a:lnTo>
                    <a:lnTo>
                      <a:pt x="189" y="524"/>
                    </a:lnTo>
                    <a:lnTo>
                      <a:pt x="171" y="503"/>
                    </a:lnTo>
                    <a:lnTo>
                      <a:pt x="160" y="482"/>
                    </a:lnTo>
                    <a:lnTo>
                      <a:pt x="151" y="459"/>
                    </a:lnTo>
                    <a:lnTo>
                      <a:pt x="145" y="432"/>
                    </a:lnTo>
                    <a:lnTo>
                      <a:pt x="145" y="317"/>
                    </a:lnTo>
                    <a:lnTo>
                      <a:pt x="0" y="317"/>
                    </a:lnTo>
                    <a:lnTo>
                      <a:pt x="293" y="0"/>
                    </a:lnTo>
                    <a:lnTo>
                      <a:pt x="293" y="83"/>
                    </a:lnTo>
                    <a:lnTo>
                      <a:pt x="290" y="89"/>
                    </a:lnTo>
                    <a:lnTo>
                      <a:pt x="145" y="243"/>
                    </a:lnTo>
                    <a:lnTo>
                      <a:pt x="201" y="243"/>
                    </a:lnTo>
                    <a:lnTo>
                      <a:pt x="201" y="432"/>
                    </a:lnTo>
                    <a:lnTo>
                      <a:pt x="210" y="456"/>
                    </a:lnTo>
                    <a:lnTo>
                      <a:pt x="222" y="471"/>
                    </a:lnTo>
                    <a:lnTo>
                      <a:pt x="236" y="485"/>
                    </a:lnTo>
                    <a:lnTo>
                      <a:pt x="254" y="497"/>
                    </a:lnTo>
                    <a:lnTo>
                      <a:pt x="275" y="503"/>
                    </a:lnTo>
                    <a:lnTo>
                      <a:pt x="298" y="50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47" name="Freeform 35"/>
              <p:cNvSpPr>
                <a:spLocks/>
              </p:cNvSpPr>
              <p:nvPr/>
            </p:nvSpPr>
            <p:spPr bwMode="auto">
              <a:xfrm rot="-2135365">
                <a:off x="1495" y="956"/>
                <a:ext cx="121" cy="124"/>
              </a:xfrm>
              <a:custGeom>
                <a:avLst/>
                <a:gdLst/>
                <a:ahLst/>
                <a:cxnLst>
                  <a:cxn ang="0">
                    <a:pos x="121" y="62"/>
                  </a:cxn>
                  <a:cxn ang="0">
                    <a:pos x="121" y="50"/>
                  </a:cxn>
                  <a:cxn ang="0">
                    <a:pos x="115" y="36"/>
                  </a:cxn>
                  <a:cxn ang="0">
                    <a:pos x="109" y="24"/>
                  </a:cxn>
                  <a:cxn ang="0">
                    <a:pos x="100" y="15"/>
                  </a:cxn>
                  <a:cxn ang="0">
                    <a:pos x="88" y="6"/>
                  </a:cxn>
                  <a:cxn ang="0">
                    <a:pos x="73" y="3"/>
                  </a:cxn>
                  <a:cxn ang="0">
                    <a:pos x="59" y="0"/>
                  </a:cxn>
                  <a:cxn ang="0">
                    <a:pos x="47" y="3"/>
                  </a:cxn>
                  <a:cxn ang="0">
                    <a:pos x="35" y="6"/>
                  </a:cxn>
                  <a:cxn ang="0">
                    <a:pos x="23" y="15"/>
                  </a:cxn>
                  <a:cxn ang="0">
                    <a:pos x="11" y="24"/>
                  </a:cxn>
                  <a:cxn ang="0">
                    <a:pos x="5" y="36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0" y="77"/>
                  </a:cxn>
                  <a:cxn ang="0">
                    <a:pos x="5" y="89"/>
                  </a:cxn>
                  <a:cxn ang="0">
                    <a:pos x="11" y="101"/>
                  </a:cxn>
                  <a:cxn ang="0">
                    <a:pos x="23" y="113"/>
                  </a:cxn>
                  <a:cxn ang="0">
                    <a:pos x="35" y="119"/>
                  </a:cxn>
                  <a:cxn ang="0">
                    <a:pos x="47" y="124"/>
                  </a:cxn>
                  <a:cxn ang="0">
                    <a:pos x="59" y="124"/>
                  </a:cxn>
                  <a:cxn ang="0">
                    <a:pos x="73" y="124"/>
                  </a:cxn>
                  <a:cxn ang="0">
                    <a:pos x="88" y="119"/>
                  </a:cxn>
                  <a:cxn ang="0">
                    <a:pos x="100" y="113"/>
                  </a:cxn>
                  <a:cxn ang="0">
                    <a:pos x="109" y="101"/>
                  </a:cxn>
                  <a:cxn ang="0">
                    <a:pos x="118" y="89"/>
                  </a:cxn>
                  <a:cxn ang="0">
                    <a:pos x="121" y="77"/>
                  </a:cxn>
                  <a:cxn ang="0">
                    <a:pos x="121" y="62"/>
                  </a:cxn>
                </a:cxnLst>
                <a:rect l="0" t="0" r="r" b="b"/>
                <a:pathLst>
                  <a:path w="121" h="124">
                    <a:moveTo>
                      <a:pt x="121" y="62"/>
                    </a:moveTo>
                    <a:lnTo>
                      <a:pt x="121" y="50"/>
                    </a:lnTo>
                    <a:lnTo>
                      <a:pt x="115" y="36"/>
                    </a:lnTo>
                    <a:lnTo>
                      <a:pt x="109" y="24"/>
                    </a:lnTo>
                    <a:lnTo>
                      <a:pt x="100" y="15"/>
                    </a:lnTo>
                    <a:lnTo>
                      <a:pt x="88" y="6"/>
                    </a:lnTo>
                    <a:lnTo>
                      <a:pt x="73" y="3"/>
                    </a:lnTo>
                    <a:lnTo>
                      <a:pt x="59" y="0"/>
                    </a:lnTo>
                    <a:lnTo>
                      <a:pt x="47" y="3"/>
                    </a:lnTo>
                    <a:lnTo>
                      <a:pt x="35" y="6"/>
                    </a:lnTo>
                    <a:lnTo>
                      <a:pt x="23" y="15"/>
                    </a:lnTo>
                    <a:lnTo>
                      <a:pt x="11" y="24"/>
                    </a:lnTo>
                    <a:lnTo>
                      <a:pt x="5" y="36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5" y="89"/>
                    </a:lnTo>
                    <a:lnTo>
                      <a:pt x="11" y="101"/>
                    </a:lnTo>
                    <a:lnTo>
                      <a:pt x="23" y="113"/>
                    </a:lnTo>
                    <a:lnTo>
                      <a:pt x="35" y="119"/>
                    </a:lnTo>
                    <a:lnTo>
                      <a:pt x="47" y="124"/>
                    </a:lnTo>
                    <a:lnTo>
                      <a:pt x="59" y="124"/>
                    </a:lnTo>
                    <a:lnTo>
                      <a:pt x="73" y="124"/>
                    </a:lnTo>
                    <a:lnTo>
                      <a:pt x="88" y="119"/>
                    </a:lnTo>
                    <a:lnTo>
                      <a:pt x="100" y="113"/>
                    </a:lnTo>
                    <a:lnTo>
                      <a:pt x="109" y="101"/>
                    </a:lnTo>
                    <a:lnTo>
                      <a:pt x="118" y="89"/>
                    </a:lnTo>
                    <a:lnTo>
                      <a:pt x="121" y="77"/>
                    </a:lnTo>
                    <a:lnTo>
                      <a:pt x="121" y="6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2553" name="Text Box 41"/>
            <p:cNvSpPr txBox="1">
              <a:spLocks noChangeArrowheads="1"/>
            </p:cNvSpPr>
            <p:nvPr/>
          </p:nvSpPr>
          <p:spPr bwMode="auto">
            <a:xfrm>
              <a:off x="113" y="2683"/>
              <a:ext cx="99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sz="1600" b="1">
                  <a:latin typeface="Times New Roman" pitchFamily="18" charset="0"/>
                </a:rPr>
                <a:t>IBTEN</a:t>
              </a:r>
              <a:br>
                <a:rPr lang="es-ES" sz="1600" b="1">
                  <a:latin typeface="Times New Roman" pitchFamily="18" charset="0"/>
                </a:rPr>
              </a:br>
              <a:r>
                <a:rPr lang="es-ES" sz="1600" b="1">
                  <a:latin typeface="Times New Roman" pitchFamily="18" charset="0"/>
                </a:rPr>
                <a:t>MATERIAL</a:t>
              </a:r>
            </a:p>
            <a:p>
              <a:pPr algn="ctr" eaLnBrk="0" hangingPunct="0"/>
              <a:r>
                <a:rPr lang="es-ES" sz="1600" b="1">
                  <a:latin typeface="Times New Roman" pitchFamily="18" charset="0"/>
                </a:rPr>
                <a:t> RADIOATIVO</a:t>
              </a:r>
            </a:p>
          </p:txBody>
        </p:sp>
      </p:grpSp>
      <p:grpSp>
        <p:nvGrpSpPr>
          <p:cNvPr id="192558" name="Group 46"/>
          <p:cNvGrpSpPr>
            <a:grpSpLocks/>
          </p:cNvGrpSpPr>
          <p:nvPr/>
        </p:nvGrpSpPr>
        <p:grpSpPr bwMode="auto">
          <a:xfrm>
            <a:off x="5795963" y="1339850"/>
            <a:ext cx="1984375" cy="1852613"/>
            <a:chOff x="3651" y="663"/>
            <a:chExt cx="1250" cy="1167"/>
          </a:xfrm>
        </p:grpSpPr>
        <p:grpSp>
          <p:nvGrpSpPr>
            <p:cNvPr id="192532" name="Group 20"/>
            <p:cNvGrpSpPr>
              <a:grpSpLocks/>
            </p:cNvGrpSpPr>
            <p:nvPr/>
          </p:nvGrpSpPr>
          <p:grpSpPr bwMode="auto">
            <a:xfrm rot="5935175">
              <a:off x="3869" y="1148"/>
              <a:ext cx="426" cy="861"/>
              <a:chOff x="1339" y="576"/>
              <a:chExt cx="584" cy="1098"/>
            </a:xfrm>
          </p:grpSpPr>
          <p:sp>
            <p:nvSpPr>
              <p:cNvPr id="192533" name="Freeform 21"/>
              <p:cNvSpPr>
                <a:spLocks/>
              </p:cNvSpPr>
              <p:nvPr/>
            </p:nvSpPr>
            <p:spPr bwMode="auto">
              <a:xfrm rot="-2135365">
                <a:off x="1339" y="706"/>
                <a:ext cx="292" cy="420"/>
              </a:xfrm>
              <a:custGeom>
                <a:avLst/>
                <a:gdLst/>
                <a:ahLst/>
                <a:cxnLst>
                  <a:cxn ang="0">
                    <a:pos x="153" y="420"/>
                  </a:cxn>
                  <a:cxn ang="0">
                    <a:pos x="177" y="417"/>
                  </a:cxn>
                  <a:cxn ang="0">
                    <a:pos x="195" y="408"/>
                  </a:cxn>
                  <a:cxn ang="0">
                    <a:pos x="213" y="394"/>
                  </a:cxn>
                  <a:cxn ang="0">
                    <a:pos x="224" y="379"/>
                  </a:cxn>
                  <a:cxn ang="0">
                    <a:pos x="233" y="358"/>
                  </a:cxn>
                  <a:cxn ang="0">
                    <a:pos x="236" y="349"/>
                  </a:cxn>
                  <a:cxn ang="0">
                    <a:pos x="236" y="160"/>
                  </a:cxn>
                  <a:cxn ang="0">
                    <a:pos x="292" y="160"/>
                  </a:cxn>
                  <a:cxn ang="0">
                    <a:pos x="148" y="6"/>
                  </a:cxn>
                  <a:cxn ang="0">
                    <a:pos x="148" y="0"/>
                  </a:cxn>
                  <a:cxn ang="0">
                    <a:pos x="145" y="6"/>
                  </a:cxn>
                  <a:cxn ang="0">
                    <a:pos x="0" y="160"/>
                  </a:cxn>
                  <a:cxn ang="0">
                    <a:pos x="56" y="160"/>
                  </a:cxn>
                  <a:cxn ang="0">
                    <a:pos x="56" y="349"/>
                  </a:cxn>
                  <a:cxn ang="0">
                    <a:pos x="65" y="373"/>
                  </a:cxn>
                  <a:cxn ang="0">
                    <a:pos x="77" y="388"/>
                  </a:cxn>
                  <a:cxn ang="0">
                    <a:pos x="91" y="402"/>
                  </a:cxn>
                  <a:cxn ang="0">
                    <a:pos x="109" y="414"/>
                  </a:cxn>
                  <a:cxn ang="0">
                    <a:pos x="130" y="420"/>
                  </a:cxn>
                  <a:cxn ang="0">
                    <a:pos x="153" y="420"/>
                  </a:cxn>
                </a:cxnLst>
                <a:rect l="0" t="0" r="r" b="b"/>
                <a:pathLst>
                  <a:path w="292" h="420">
                    <a:moveTo>
                      <a:pt x="153" y="420"/>
                    </a:moveTo>
                    <a:lnTo>
                      <a:pt x="177" y="417"/>
                    </a:lnTo>
                    <a:lnTo>
                      <a:pt x="195" y="408"/>
                    </a:lnTo>
                    <a:lnTo>
                      <a:pt x="213" y="394"/>
                    </a:lnTo>
                    <a:lnTo>
                      <a:pt x="224" y="379"/>
                    </a:lnTo>
                    <a:lnTo>
                      <a:pt x="233" y="358"/>
                    </a:lnTo>
                    <a:lnTo>
                      <a:pt x="236" y="349"/>
                    </a:lnTo>
                    <a:lnTo>
                      <a:pt x="236" y="160"/>
                    </a:lnTo>
                    <a:lnTo>
                      <a:pt x="292" y="160"/>
                    </a:lnTo>
                    <a:lnTo>
                      <a:pt x="148" y="6"/>
                    </a:lnTo>
                    <a:lnTo>
                      <a:pt x="148" y="0"/>
                    </a:lnTo>
                    <a:lnTo>
                      <a:pt x="145" y="6"/>
                    </a:lnTo>
                    <a:lnTo>
                      <a:pt x="0" y="160"/>
                    </a:lnTo>
                    <a:lnTo>
                      <a:pt x="56" y="160"/>
                    </a:lnTo>
                    <a:lnTo>
                      <a:pt x="56" y="349"/>
                    </a:lnTo>
                    <a:lnTo>
                      <a:pt x="65" y="373"/>
                    </a:lnTo>
                    <a:lnTo>
                      <a:pt x="77" y="388"/>
                    </a:lnTo>
                    <a:lnTo>
                      <a:pt x="91" y="402"/>
                    </a:lnTo>
                    <a:lnTo>
                      <a:pt x="109" y="414"/>
                    </a:lnTo>
                    <a:lnTo>
                      <a:pt x="130" y="420"/>
                    </a:lnTo>
                    <a:lnTo>
                      <a:pt x="153" y="42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34" name="Freeform 22"/>
              <p:cNvSpPr>
                <a:spLocks/>
              </p:cNvSpPr>
              <p:nvPr/>
            </p:nvSpPr>
            <p:spPr bwMode="auto">
              <a:xfrm rot="-2135365">
                <a:off x="1344" y="576"/>
                <a:ext cx="579" cy="1098"/>
              </a:xfrm>
              <a:custGeom>
                <a:avLst/>
                <a:gdLst/>
                <a:ahLst/>
                <a:cxnLst>
                  <a:cxn ang="0">
                    <a:pos x="298" y="503"/>
                  </a:cxn>
                  <a:cxn ang="0">
                    <a:pos x="322" y="500"/>
                  </a:cxn>
                  <a:cxn ang="0">
                    <a:pos x="340" y="491"/>
                  </a:cxn>
                  <a:cxn ang="0">
                    <a:pos x="358" y="477"/>
                  </a:cxn>
                  <a:cxn ang="0">
                    <a:pos x="369" y="462"/>
                  </a:cxn>
                  <a:cxn ang="0">
                    <a:pos x="378" y="441"/>
                  </a:cxn>
                  <a:cxn ang="0">
                    <a:pos x="381" y="432"/>
                  </a:cxn>
                  <a:cxn ang="0">
                    <a:pos x="381" y="243"/>
                  </a:cxn>
                  <a:cxn ang="0">
                    <a:pos x="437" y="243"/>
                  </a:cxn>
                  <a:cxn ang="0">
                    <a:pos x="293" y="89"/>
                  </a:cxn>
                  <a:cxn ang="0">
                    <a:pos x="293" y="83"/>
                  </a:cxn>
                  <a:cxn ang="0">
                    <a:pos x="293" y="0"/>
                  </a:cxn>
                  <a:cxn ang="0">
                    <a:pos x="579" y="317"/>
                  </a:cxn>
                  <a:cxn ang="0">
                    <a:pos x="437" y="317"/>
                  </a:cxn>
                  <a:cxn ang="0">
                    <a:pos x="437" y="444"/>
                  </a:cxn>
                  <a:cxn ang="0">
                    <a:pos x="431" y="468"/>
                  </a:cxn>
                  <a:cxn ang="0">
                    <a:pos x="423" y="491"/>
                  </a:cxn>
                  <a:cxn ang="0">
                    <a:pos x="408" y="512"/>
                  </a:cxn>
                  <a:cxn ang="0">
                    <a:pos x="387" y="530"/>
                  </a:cxn>
                  <a:cxn ang="0">
                    <a:pos x="363" y="545"/>
                  </a:cxn>
                  <a:cxn ang="0">
                    <a:pos x="363" y="551"/>
                  </a:cxn>
                  <a:cxn ang="0">
                    <a:pos x="346" y="681"/>
                  </a:cxn>
                  <a:cxn ang="0">
                    <a:pos x="485" y="1098"/>
                  </a:cxn>
                  <a:cxn ang="0">
                    <a:pos x="437" y="1098"/>
                  </a:cxn>
                  <a:cxn ang="0">
                    <a:pos x="293" y="805"/>
                  </a:cxn>
                  <a:cxn ang="0">
                    <a:pos x="145" y="1098"/>
                  </a:cxn>
                  <a:cxn ang="0">
                    <a:pos x="100" y="1098"/>
                  </a:cxn>
                  <a:cxn ang="0">
                    <a:pos x="239" y="681"/>
                  </a:cxn>
                  <a:cxn ang="0">
                    <a:pos x="219" y="551"/>
                  </a:cxn>
                  <a:cxn ang="0">
                    <a:pos x="219" y="545"/>
                  </a:cxn>
                  <a:cxn ang="0">
                    <a:pos x="210" y="539"/>
                  </a:cxn>
                  <a:cxn ang="0">
                    <a:pos x="189" y="524"/>
                  </a:cxn>
                  <a:cxn ang="0">
                    <a:pos x="171" y="503"/>
                  </a:cxn>
                  <a:cxn ang="0">
                    <a:pos x="160" y="482"/>
                  </a:cxn>
                  <a:cxn ang="0">
                    <a:pos x="151" y="459"/>
                  </a:cxn>
                  <a:cxn ang="0">
                    <a:pos x="145" y="432"/>
                  </a:cxn>
                  <a:cxn ang="0">
                    <a:pos x="145" y="317"/>
                  </a:cxn>
                  <a:cxn ang="0">
                    <a:pos x="0" y="317"/>
                  </a:cxn>
                  <a:cxn ang="0">
                    <a:pos x="293" y="0"/>
                  </a:cxn>
                  <a:cxn ang="0">
                    <a:pos x="293" y="83"/>
                  </a:cxn>
                  <a:cxn ang="0">
                    <a:pos x="290" y="89"/>
                  </a:cxn>
                  <a:cxn ang="0">
                    <a:pos x="145" y="243"/>
                  </a:cxn>
                  <a:cxn ang="0">
                    <a:pos x="201" y="243"/>
                  </a:cxn>
                  <a:cxn ang="0">
                    <a:pos x="201" y="432"/>
                  </a:cxn>
                  <a:cxn ang="0">
                    <a:pos x="210" y="456"/>
                  </a:cxn>
                  <a:cxn ang="0">
                    <a:pos x="222" y="471"/>
                  </a:cxn>
                  <a:cxn ang="0">
                    <a:pos x="236" y="485"/>
                  </a:cxn>
                  <a:cxn ang="0">
                    <a:pos x="254" y="497"/>
                  </a:cxn>
                  <a:cxn ang="0">
                    <a:pos x="275" y="503"/>
                  </a:cxn>
                  <a:cxn ang="0">
                    <a:pos x="298" y="503"/>
                  </a:cxn>
                </a:cxnLst>
                <a:rect l="0" t="0" r="r" b="b"/>
                <a:pathLst>
                  <a:path w="579" h="1098">
                    <a:moveTo>
                      <a:pt x="298" y="503"/>
                    </a:moveTo>
                    <a:lnTo>
                      <a:pt x="322" y="500"/>
                    </a:lnTo>
                    <a:lnTo>
                      <a:pt x="340" y="491"/>
                    </a:lnTo>
                    <a:lnTo>
                      <a:pt x="358" y="477"/>
                    </a:lnTo>
                    <a:lnTo>
                      <a:pt x="369" y="462"/>
                    </a:lnTo>
                    <a:lnTo>
                      <a:pt x="378" y="441"/>
                    </a:lnTo>
                    <a:lnTo>
                      <a:pt x="381" y="432"/>
                    </a:lnTo>
                    <a:lnTo>
                      <a:pt x="381" y="243"/>
                    </a:lnTo>
                    <a:lnTo>
                      <a:pt x="437" y="243"/>
                    </a:lnTo>
                    <a:lnTo>
                      <a:pt x="293" y="89"/>
                    </a:lnTo>
                    <a:lnTo>
                      <a:pt x="293" y="83"/>
                    </a:lnTo>
                    <a:lnTo>
                      <a:pt x="293" y="0"/>
                    </a:lnTo>
                    <a:lnTo>
                      <a:pt x="579" y="317"/>
                    </a:lnTo>
                    <a:lnTo>
                      <a:pt x="437" y="317"/>
                    </a:lnTo>
                    <a:lnTo>
                      <a:pt x="437" y="444"/>
                    </a:lnTo>
                    <a:lnTo>
                      <a:pt x="431" y="468"/>
                    </a:lnTo>
                    <a:lnTo>
                      <a:pt x="423" y="491"/>
                    </a:lnTo>
                    <a:lnTo>
                      <a:pt x="408" y="512"/>
                    </a:lnTo>
                    <a:lnTo>
                      <a:pt x="387" y="530"/>
                    </a:lnTo>
                    <a:lnTo>
                      <a:pt x="363" y="545"/>
                    </a:lnTo>
                    <a:lnTo>
                      <a:pt x="363" y="551"/>
                    </a:lnTo>
                    <a:lnTo>
                      <a:pt x="346" y="681"/>
                    </a:lnTo>
                    <a:lnTo>
                      <a:pt x="485" y="1098"/>
                    </a:lnTo>
                    <a:lnTo>
                      <a:pt x="437" y="1098"/>
                    </a:lnTo>
                    <a:lnTo>
                      <a:pt x="293" y="805"/>
                    </a:lnTo>
                    <a:lnTo>
                      <a:pt x="145" y="1098"/>
                    </a:lnTo>
                    <a:lnTo>
                      <a:pt x="100" y="1098"/>
                    </a:lnTo>
                    <a:lnTo>
                      <a:pt x="239" y="681"/>
                    </a:lnTo>
                    <a:lnTo>
                      <a:pt x="219" y="551"/>
                    </a:lnTo>
                    <a:lnTo>
                      <a:pt x="219" y="545"/>
                    </a:lnTo>
                    <a:lnTo>
                      <a:pt x="210" y="539"/>
                    </a:lnTo>
                    <a:lnTo>
                      <a:pt x="189" y="524"/>
                    </a:lnTo>
                    <a:lnTo>
                      <a:pt x="171" y="503"/>
                    </a:lnTo>
                    <a:lnTo>
                      <a:pt x="160" y="482"/>
                    </a:lnTo>
                    <a:lnTo>
                      <a:pt x="151" y="459"/>
                    </a:lnTo>
                    <a:lnTo>
                      <a:pt x="145" y="432"/>
                    </a:lnTo>
                    <a:lnTo>
                      <a:pt x="145" y="317"/>
                    </a:lnTo>
                    <a:lnTo>
                      <a:pt x="0" y="317"/>
                    </a:lnTo>
                    <a:lnTo>
                      <a:pt x="293" y="0"/>
                    </a:lnTo>
                    <a:lnTo>
                      <a:pt x="293" y="83"/>
                    </a:lnTo>
                    <a:lnTo>
                      <a:pt x="290" y="89"/>
                    </a:lnTo>
                    <a:lnTo>
                      <a:pt x="145" y="243"/>
                    </a:lnTo>
                    <a:lnTo>
                      <a:pt x="201" y="243"/>
                    </a:lnTo>
                    <a:lnTo>
                      <a:pt x="201" y="432"/>
                    </a:lnTo>
                    <a:lnTo>
                      <a:pt x="210" y="456"/>
                    </a:lnTo>
                    <a:lnTo>
                      <a:pt x="222" y="471"/>
                    </a:lnTo>
                    <a:lnTo>
                      <a:pt x="236" y="485"/>
                    </a:lnTo>
                    <a:lnTo>
                      <a:pt x="254" y="497"/>
                    </a:lnTo>
                    <a:lnTo>
                      <a:pt x="275" y="503"/>
                    </a:lnTo>
                    <a:lnTo>
                      <a:pt x="298" y="50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35" name="Freeform 23"/>
              <p:cNvSpPr>
                <a:spLocks/>
              </p:cNvSpPr>
              <p:nvPr/>
            </p:nvSpPr>
            <p:spPr bwMode="auto">
              <a:xfrm rot="-2135365">
                <a:off x="1495" y="956"/>
                <a:ext cx="121" cy="124"/>
              </a:xfrm>
              <a:custGeom>
                <a:avLst/>
                <a:gdLst/>
                <a:ahLst/>
                <a:cxnLst>
                  <a:cxn ang="0">
                    <a:pos x="121" y="62"/>
                  </a:cxn>
                  <a:cxn ang="0">
                    <a:pos x="121" y="50"/>
                  </a:cxn>
                  <a:cxn ang="0">
                    <a:pos x="115" y="36"/>
                  </a:cxn>
                  <a:cxn ang="0">
                    <a:pos x="109" y="24"/>
                  </a:cxn>
                  <a:cxn ang="0">
                    <a:pos x="100" y="15"/>
                  </a:cxn>
                  <a:cxn ang="0">
                    <a:pos x="88" y="6"/>
                  </a:cxn>
                  <a:cxn ang="0">
                    <a:pos x="73" y="3"/>
                  </a:cxn>
                  <a:cxn ang="0">
                    <a:pos x="59" y="0"/>
                  </a:cxn>
                  <a:cxn ang="0">
                    <a:pos x="47" y="3"/>
                  </a:cxn>
                  <a:cxn ang="0">
                    <a:pos x="35" y="6"/>
                  </a:cxn>
                  <a:cxn ang="0">
                    <a:pos x="23" y="15"/>
                  </a:cxn>
                  <a:cxn ang="0">
                    <a:pos x="11" y="24"/>
                  </a:cxn>
                  <a:cxn ang="0">
                    <a:pos x="5" y="36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0" y="77"/>
                  </a:cxn>
                  <a:cxn ang="0">
                    <a:pos x="5" y="89"/>
                  </a:cxn>
                  <a:cxn ang="0">
                    <a:pos x="11" y="101"/>
                  </a:cxn>
                  <a:cxn ang="0">
                    <a:pos x="23" y="113"/>
                  </a:cxn>
                  <a:cxn ang="0">
                    <a:pos x="35" y="119"/>
                  </a:cxn>
                  <a:cxn ang="0">
                    <a:pos x="47" y="124"/>
                  </a:cxn>
                  <a:cxn ang="0">
                    <a:pos x="59" y="124"/>
                  </a:cxn>
                  <a:cxn ang="0">
                    <a:pos x="73" y="124"/>
                  </a:cxn>
                  <a:cxn ang="0">
                    <a:pos x="88" y="119"/>
                  </a:cxn>
                  <a:cxn ang="0">
                    <a:pos x="100" y="113"/>
                  </a:cxn>
                  <a:cxn ang="0">
                    <a:pos x="109" y="101"/>
                  </a:cxn>
                  <a:cxn ang="0">
                    <a:pos x="118" y="89"/>
                  </a:cxn>
                  <a:cxn ang="0">
                    <a:pos x="121" y="77"/>
                  </a:cxn>
                  <a:cxn ang="0">
                    <a:pos x="121" y="62"/>
                  </a:cxn>
                </a:cxnLst>
                <a:rect l="0" t="0" r="r" b="b"/>
                <a:pathLst>
                  <a:path w="121" h="124">
                    <a:moveTo>
                      <a:pt x="121" y="62"/>
                    </a:moveTo>
                    <a:lnTo>
                      <a:pt x="121" y="50"/>
                    </a:lnTo>
                    <a:lnTo>
                      <a:pt x="115" y="36"/>
                    </a:lnTo>
                    <a:lnTo>
                      <a:pt x="109" y="24"/>
                    </a:lnTo>
                    <a:lnTo>
                      <a:pt x="100" y="15"/>
                    </a:lnTo>
                    <a:lnTo>
                      <a:pt x="88" y="6"/>
                    </a:lnTo>
                    <a:lnTo>
                      <a:pt x="73" y="3"/>
                    </a:lnTo>
                    <a:lnTo>
                      <a:pt x="59" y="0"/>
                    </a:lnTo>
                    <a:lnTo>
                      <a:pt x="47" y="3"/>
                    </a:lnTo>
                    <a:lnTo>
                      <a:pt x="35" y="6"/>
                    </a:lnTo>
                    <a:lnTo>
                      <a:pt x="23" y="15"/>
                    </a:lnTo>
                    <a:lnTo>
                      <a:pt x="11" y="24"/>
                    </a:lnTo>
                    <a:lnTo>
                      <a:pt x="5" y="36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5" y="89"/>
                    </a:lnTo>
                    <a:lnTo>
                      <a:pt x="11" y="101"/>
                    </a:lnTo>
                    <a:lnTo>
                      <a:pt x="23" y="113"/>
                    </a:lnTo>
                    <a:lnTo>
                      <a:pt x="35" y="119"/>
                    </a:lnTo>
                    <a:lnTo>
                      <a:pt x="47" y="124"/>
                    </a:lnTo>
                    <a:lnTo>
                      <a:pt x="59" y="124"/>
                    </a:lnTo>
                    <a:lnTo>
                      <a:pt x="73" y="124"/>
                    </a:lnTo>
                    <a:lnTo>
                      <a:pt x="88" y="119"/>
                    </a:lnTo>
                    <a:lnTo>
                      <a:pt x="100" y="113"/>
                    </a:lnTo>
                    <a:lnTo>
                      <a:pt x="109" y="101"/>
                    </a:lnTo>
                    <a:lnTo>
                      <a:pt x="118" y="89"/>
                    </a:lnTo>
                    <a:lnTo>
                      <a:pt x="121" y="77"/>
                    </a:lnTo>
                    <a:lnTo>
                      <a:pt x="121" y="6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2554" name="Text Box 42"/>
            <p:cNvSpPr txBox="1">
              <a:spLocks noChangeArrowheads="1"/>
            </p:cNvSpPr>
            <p:nvPr/>
          </p:nvSpPr>
          <p:spPr bwMode="auto">
            <a:xfrm rot="3832175">
              <a:off x="4134" y="1064"/>
              <a:ext cx="116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sz="1600" b="1">
                  <a:latin typeface="Times New Roman" pitchFamily="18" charset="0"/>
                </a:rPr>
                <a:t>OBS. S. CALIXTO</a:t>
              </a:r>
              <a:br>
                <a:rPr lang="es-ES" sz="1600" b="1">
                  <a:latin typeface="Times New Roman" pitchFamily="18" charset="0"/>
                </a:rPr>
              </a:br>
              <a:r>
                <a:rPr lang="es-ES" sz="1600" b="1">
                  <a:latin typeface="Times New Roman" pitchFamily="18" charset="0"/>
                </a:rPr>
                <a:t>SISMOS</a:t>
              </a:r>
            </a:p>
          </p:txBody>
        </p:sp>
      </p:grpSp>
      <p:grpSp>
        <p:nvGrpSpPr>
          <p:cNvPr id="192569" name="Group 57"/>
          <p:cNvGrpSpPr>
            <a:grpSpLocks/>
          </p:cNvGrpSpPr>
          <p:nvPr/>
        </p:nvGrpSpPr>
        <p:grpSpPr bwMode="auto">
          <a:xfrm>
            <a:off x="6372225" y="3140075"/>
            <a:ext cx="1804988" cy="2166938"/>
            <a:chOff x="4014" y="1978"/>
            <a:chExt cx="1137" cy="1365"/>
          </a:xfrm>
        </p:grpSpPr>
        <p:grpSp>
          <p:nvGrpSpPr>
            <p:cNvPr id="192524" name="Group 12"/>
            <p:cNvGrpSpPr>
              <a:grpSpLocks/>
            </p:cNvGrpSpPr>
            <p:nvPr/>
          </p:nvGrpSpPr>
          <p:grpSpPr bwMode="auto">
            <a:xfrm rot="8247396">
              <a:off x="4014" y="2144"/>
              <a:ext cx="426" cy="861"/>
              <a:chOff x="1339" y="576"/>
              <a:chExt cx="584" cy="1098"/>
            </a:xfrm>
          </p:grpSpPr>
          <p:sp>
            <p:nvSpPr>
              <p:cNvPr id="192525" name="Freeform 13"/>
              <p:cNvSpPr>
                <a:spLocks/>
              </p:cNvSpPr>
              <p:nvPr/>
            </p:nvSpPr>
            <p:spPr bwMode="auto">
              <a:xfrm rot="-2135365">
                <a:off x="1339" y="706"/>
                <a:ext cx="292" cy="420"/>
              </a:xfrm>
              <a:custGeom>
                <a:avLst/>
                <a:gdLst/>
                <a:ahLst/>
                <a:cxnLst>
                  <a:cxn ang="0">
                    <a:pos x="153" y="420"/>
                  </a:cxn>
                  <a:cxn ang="0">
                    <a:pos x="177" y="417"/>
                  </a:cxn>
                  <a:cxn ang="0">
                    <a:pos x="195" y="408"/>
                  </a:cxn>
                  <a:cxn ang="0">
                    <a:pos x="213" y="394"/>
                  </a:cxn>
                  <a:cxn ang="0">
                    <a:pos x="224" y="379"/>
                  </a:cxn>
                  <a:cxn ang="0">
                    <a:pos x="233" y="358"/>
                  </a:cxn>
                  <a:cxn ang="0">
                    <a:pos x="236" y="349"/>
                  </a:cxn>
                  <a:cxn ang="0">
                    <a:pos x="236" y="160"/>
                  </a:cxn>
                  <a:cxn ang="0">
                    <a:pos x="292" y="160"/>
                  </a:cxn>
                  <a:cxn ang="0">
                    <a:pos x="148" y="6"/>
                  </a:cxn>
                  <a:cxn ang="0">
                    <a:pos x="148" y="0"/>
                  </a:cxn>
                  <a:cxn ang="0">
                    <a:pos x="145" y="6"/>
                  </a:cxn>
                  <a:cxn ang="0">
                    <a:pos x="0" y="160"/>
                  </a:cxn>
                  <a:cxn ang="0">
                    <a:pos x="56" y="160"/>
                  </a:cxn>
                  <a:cxn ang="0">
                    <a:pos x="56" y="349"/>
                  </a:cxn>
                  <a:cxn ang="0">
                    <a:pos x="65" y="373"/>
                  </a:cxn>
                  <a:cxn ang="0">
                    <a:pos x="77" y="388"/>
                  </a:cxn>
                  <a:cxn ang="0">
                    <a:pos x="91" y="402"/>
                  </a:cxn>
                  <a:cxn ang="0">
                    <a:pos x="109" y="414"/>
                  </a:cxn>
                  <a:cxn ang="0">
                    <a:pos x="130" y="420"/>
                  </a:cxn>
                  <a:cxn ang="0">
                    <a:pos x="153" y="420"/>
                  </a:cxn>
                </a:cxnLst>
                <a:rect l="0" t="0" r="r" b="b"/>
                <a:pathLst>
                  <a:path w="292" h="420">
                    <a:moveTo>
                      <a:pt x="153" y="420"/>
                    </a:moveTo>
                    <a:lnTo>
                      <a:pt x="177" y="417"/>
                    </a:lnTo>
                    <a:lnTo>
                      <a:pt x="195" y="408"/>
                    </a:lnTo>
                    <a:lnTo>
                      <a:pt x="213" y="394"/>
                    </a:lnTo>
                    <a:lnTo>
                      <a:pt x="224" y="379"/>
                    </a:lnTo>
                    <a:lnTo>
                      <a:pt x="233" y="358"/>
                    </a:lnTo>
                    <a:lnTo>
                      <a:pt x="236" y="349"/>
                    </a:lnTo>
                    <a:lnTo>
                      <a:pt x="236" y="160"/>
                    </a:lnTo>
                    <a:lnTo>
                      <a:pt x="292" y="160"/>
                    </a:lnTo>
                    <a:lnTo>
                      <a:pt x="148" y="6"/>
                    </a:lnTo>
                    <a:lnTo>
                      <a:pt x="148" y="0"/>
                    </a:lnTo>
                    <a:lnTo>
                      <a:pt x="145" y="6"/>
                    </a:lnTo>
                    <a:lnTo>
                      <a:pt x="0" y="160"/>
                    </a:lnTo>
                    <a:lnTo>
                      <a:pt x="56" y="160"/>
                    </a:lnTo>
                    <a:lnTo>
                      <a:pt x="56" y="349"/>
                    </a:lnTo>
                    <a:lnTo>
                      <a:pt x="65" y="373"/>
                    </a:lnTo>
                    <a:lnTo>
                      <a:pt x="77" y="388"/>
                    </a:lnTo>
                    <a:lnTo>
                      <a:pt x="91" y="402"/>
                    </a:lnTo>
                    <a:lnTo>
                      <a:pt x="109" y="414"/>
                    </a:lnTo>
                    <a:lnTo>
                      <a:pt x="130" y="420"/>
                    </a:lnTo>
                    <a:lnTo>
                      <a:pt x="153" y="42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26" name="Freeform 14"/>
              <p:cNvSpPr>
                <a:spLocks/>
              </p:cNvSpPr>
              <p:nvPr/>
            </p:nvSpPr>
            <p:spPr bwMode="auto">
              <a:xfrm rot="-2135365">
                <a:off x="1344" y="576"/>
                <a:ext cx="579" cy="1098"/>
              </a:xfrm>
              <a:custGeom>
                <a:avLst/>
                <a:gdLst/>
                <a:ahLst/>
                <a:cxnLst>
                  <a:cxn ang="0">
                    <a:pos x="298" y="503"/>
                  </a:cxn>
                  <a:cxn ang="0">
                    <a:pos x="322" y="500"/>
                  </a:cxn>
                  <a:cxn ang="0">
                    <a:pos x="340" y="491"/>
                  </a:cxn>
                  <a:cxn ang="0">
                    <a:pos x="358" y="477"/>
                  </a:cxn>
                  <a:cxn ang="0">
                    <a:pos x="369" y="462"/>
                  </a:cxn>
                  <a:cxn ang="0">
                    <a:pos x="378" y="441"/>
                  </a:cxn>
                  <a:cxn ang="0">
                    <a:pos x="381" y="432"/>
                  </a:cxn>
                  <a:cxn ang="0">
                    <a:pos x="381" y="243"/>
                  </a:cxn>
                  <a:cxn ang="0">
                    <a:pos x="437" y="243"/>
                  </a:cxn>
                  <a:cxn ang="0">
                    <a:pos x="293" y="89"/>
                  </a:cxn>
                  <a:cxn ang="0">
                    <a:pos x="293" y="83"/>
                  </a:cxn>
                  <a:cxn ang="0">
                    <a:pos x="293" y="0"/>
                  </a:cxn>
                  <a:cxn ang="0">
                    <a:pos x="579" y="317"/>
                  </a:cxn>
                  <a:cxn ang="0">
                    <a:pos x="437" y="317"/>
                  </a:cxn>
                  <a:cxn ang="0">
                    <a:pos x="437" y="444"/>
                  </a:cxn>
                  <a:cxn ang="0">
                    <a:pos x="431" y="468"/>
                  </a:cxn>
                  <a:cxn ang="0">
                    <a:pos x="423" y="491"/>
                  </a:cxn>
                  <a:cxn ang="0">
                    <a:pos x="408" y="512"/>
                  </a:cxn>
                  <a:cxn ang="0">
                    <a:pos x="387" y="530"/>
                  </a:cxn>
                  <a:cxn ang="0">
                    <a:pos x="363" y="545"/>
                  </a:cxn>
                  <a:cxn ang="0">
                    <a:pos x="363" y="551"/>
                  </a:cxn>
                  <a:cxn ang="0">
                    <a:pos x="346" y="681"/>
                  </a:cxn>
                  <a:cxn ang="0">
                    <a:pos x="485" y="1098"/>
                  </a:cxn>
                  <a:cxn ang="0">
                    <a:pos x="437" y="1098"/>
                  </a:cxn>
                  <a:cxn ang="0">
                    <a:pos x="293" y="805"/>
                  </a:cxn>
                  <a:cxn ang="0">
                    <a:pos x="145" y="1098"/>
                  </a:cxn>
                  <a:cxn ang="0">
                    <a:pos x="100" y="1098"/>
                  </a:cxn>
                  <a:cxn ang="0">
                    <a:pos x="239" y="681"/>
                  </a:cxn>
                  <a:cxn ang="0">
                    <a:pos x="219" y="551"/>
                  </a:cxn>
                  <a:cxn ang="0">
                    <a:pos x="219" y="545"/>
                  </a:cxn>
                  <a:cxn ang="0">
                    <a:pos x="210" y="539"/>
                  </a:cxn>
                  <a:cxn ang="0">
                    <a:pos x="189" y="524"/>
                  </a:cxn>
                  <a:cxn ang="0">
                    <a:pos x="171" y="503"/>
                  </a:cxn>
                  <a:cxn ang="0">
                    <a:pos x="160" y="482"/>
                  </a:cxn>
                  <a:cxn ang="0">
                    <a:pos x="151" y="459"/>
                  </a:cxn>
                  <a:cxn ang="0">
                    <a:pos x="145" y="432"/>
                  </a:cxn>
                  <a:cxn ang="0">
                    <a:pos x="145" y="317"/>
                  </a:cxn>
                  <a:cxn ang="0">
                    <a:pos x="0" y="317"/>
                  </a:cxn>
                  <a:cxn ang="0">
                    <a:pos x="293" y="0"/>
                  </a:cxn>
                  <a:cxn ang="0">
                    <a:pos x="293" y="83"/>
                  </a:cxn>
                  <a:cxn ang="0">
                    <a:pos x="290" y="89"/>
                  </a:cxn>
                  <a:cxn ang="0">
                    <a:pos x="145" y="243"/>
                  </a:cxn>
                  <a:cxn ang="0">
                    <a:pos x="201" y="243"/>
                  </a:cxn>
                  <a:cxn ang="0">
                    <a:pos x="201" y="432"/>
                  </a:cxn>
                  <a:cxn ang="0">
                    <a:pos x="210" y="456"/>
                  </a:cxn>
                  <a:cxn ang="0">
                    <a:pos x="222" y="471"/>
                  </a:cxn>
                  <a:cxn ang="0">
                    <a:pos x="236" y="485"/>
                  </a:cxn>
                  <a:cxn ang="0">
                    <a:pos x="254" y="497"/>
                  </a:cxn>
                  <a:cxn ang="0">
                    <a:pos x="275" y="503"/>
                  </a:cxn>
                  <a:cxn ang="0">
                    <a:pos x="298" y="503"/>
                  </a:cxn>
                </a:cxnLst>
                <a:rect l="0" t="0" r="r" b="b"/>
                <a:pathLst>
                  <a:path w="579" h="1098">
                    <a:moveTo>
                      <a:pt x="298" y="503"/>
                    </a:moveTo>
                    <a:lnTo>
                      <a:pt x="322" y="500"/>
                    </a:lnTo>
                    <a:lnTo>
                      <a:pt x="340" y="491"/>
                    </a:lnTo>
                    <a:lnTo>
                      <a:pt x="358" y="477"/>
                    </a:lnTo>
                    <a:lnTo>
                      <a:pt x="369" y="462"/>
                    </a:lnTo>
                    <a:lnTo>
                      <a:pt x="378" y="441"/>
                    </a:lnTo>
                    <a:lnTo>
                      <a:pt x="381" y="432"/>
                    </a:lnTo>
                    <a:lnTo>
                      <a:pt x="381" y="243"/>
                    </a:lnTo>
                    <a:lnTo>
                      <a:pt x="437" y="243"/>
                    </a:lnTo>
                    <a:lnTo>
                      <a:pt x="293" y="89"/>
                    </a:lnTo>
                    <a:lnTo>
                      <a:pt x="293" y="83"/>
                    </a:lnTo>
                    <a:lnTo>
                      <a:pt x="293" y="0"/>
                    </a:lnTo>
                    <a:lnTo>
                      <a:pt x="579" y="317"/>
                    </a:lnTo>
                    <a:lnTo>
                      <a:pt x="437" y="317"/>
                    </a:lnTo>
                    <a:lnTo>
                      <a:pt x="437" y="444"/>
                    </a:lnTo>
                    <a:lnTo>
                      <a:pt x="431" y="468"/>
                    </a:lnTo>
                    <a:lnTo>
                      <a:pt x="423" y="491"/>
                    </a:lnTo>
                    <a:lnTo>
                      <a:pt x="408" y="512"/>
                    </a:lnTo>
                    <a:lnTo>
                      <a:pt x="387" y="530"/>
                    </a:lnTo>
                    <a:lnTo>
                      <a:pt x="363" y="545"/>
                    </a:lnTo>
                    <a:lnTo>
                      <a:pt x="363" y="551"/>
                    </a:lnTo>
                    <a:lnTo>
                      <a:pt x="346" y="681"/>
                    </a:lnTo>
                    <a:lnTo>
                      <a:pt x="485" y="1098"/>
                    </a:lnTo>
                    <a:lnTo>
                      <a:pt x="437" y="1098"/>
                    </a:lnTo>
                    <a:lnTo>
                      <a:pt x="293" y="805"/>
                    </a:lnTo>
                    <a:lnTo>
                      <a:pt x="145" y="1098"/>
                    </a:lnTo>
                    <a:lnTo>
                      <a:pt x="100" y="1098"/>
                    </a:lnTo>
                    <a:lnTo>
                      <a:pt x="239" y="681"/>
                    </a:lnTo>
                    <a:lnTo>
                      <a:pt x="219" y="551"/>
                    </a:lnTo>
                    <a:lnTo>
                      <a:pt x="219" y="545"/>
                    </a:lnTo>
                    <a:lnTo>
                      <a:pt x="210" y="539"/>
                    </a:lnTo>
                    <a:lnTo>
                      <a:pt x="189" y="524"/>
                    </a:lnTo>
                    <a:lnTo>
                      <a:pt x="171" y="503"/>
                    </a:lnTo>
                    <a:lnTo>
                      <a:pt x="160" y="482"/>
                    </a:lnTo>
                    <a:lnTo>
                      <a:pt x="151" y="459"/>
                    </a:lnTo>
                    <a:lnTo>
                      <a:pt x="145" y="432"/>
                    </a:lnTo>
                    <a:lnTo>
                      <a:pt x="145" y="317"/>
                    </a:lnTo>
                    <a:lnTo>
                      <a:pt x="0" y="317"/>
                    </a:lnTo>
                    <a:lnTo>
                      <a:pt x="293" y="0"/>
                    </a:lnTo>
                    <a:lnTo>
                      <a:pt x="293" y="83"/>
                    </a:lnTo>
                    <a:lnTo>
                      <a:pt x="290" y="89"/>
                    </a:lnTo>
                    <a:lnTo>
                      <a:pt x="145" y="243"/>
                    </a:lnTo>
                    <a:lnTo>
                      <a:pt x="201" y="243"/>
                    </a:lnTo>
                    <a:lnTo>
                      <a:pt x="201" y="432"/>
                    </a:lnTo>
                    <a:lnTo>
                      <a:pt x="210" y="456"/>
                    </a:lnTo>
                    <a:lnTo>
                      <a:pt x="222" y="471"/>
                    </a:lnTo>
                    <a:lnTo>
                      <a:pt x="236" y="485"/>
                    </a:lnTo>
                    <a:lnTo>
                      <a:pt x="254" y="497"/>
                    </a:lnTo>
                    <a:lnTo>
                      <a:pt x="275" y="503"/>
                    </a:lnTo>
                    <a:lnTo>
                      <a:pt x="298" y="50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27" name="Freeform 15"/>
              <p:cNvSpPr>
                <a:spLocks/>
              </p:cNvSpPr>
              <p:nvPr/>
            </p:nvSpPr>
            <p:spPr bwMode="auto">
              <a:xfrm rot="-2135365">
                <a:off x="1495" y="956"/>
                <a:ext cx="121" cy="124"/>
              </a:xfrm>
              <a:custGeom>
                <a:avLst/>
                <a:gdLst/>
                <a:ahLst/>
                <a:cxnLst>
                  <a:cxn ang="0">
                    <a:pos x="121" y="62"/>
                  </a:cxn>
                  <a:cxn ang="0">
                    <a:pos x="121" y="50"/>
                  </a:cxn>
                  <a:cxn ang="0">
                    <a:pos x="115" y="36"/>
                  </a:cxn>
                  <a:cxn ang="0">
                    <a:pos x="109" y="24"/>
                  </a:cxn>
                  <a:cxn ang="0">
                    <a:pos x="100" y="15"/>
                  </a:cxn>
                  <a:cxn ang="0">
                    <a:pos x="88" y="6"/>
                  </a:cxn>
                  <a:cxn ang="0">
                    <a:pos x="73" y="3"/>
                  </a:cxn>
                  <a:cxn ang="0">
                    <a:pos x="59" y="0"/>
                  </a:cxn>
                  <a:cxn ang="0">
                    <a:pos x="47" y="3"/>
                  </a:cxn>
                  <a:cxn ang="0">
                    <a:pos x="35" y="6"/>
                  </a:cxn>
                  <a:cxn ang="0">
                    <a:pos x="23" y="15"/>
                  </a:cxn>
                  <a:cxn ang="0">
                    <a:pos x="11" y="24"/>
                  </a:cxn>
                  <a:cxn ang="0">
                    <a:pos x="5" y="36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0" y="77"/>
                  </a:cxn>
                  <a:cxn ang="0">
                    <a:pos x="5" y="89"/>
                  </a:cxn>
                  <a:cxn ang="0">
                    <a:pos x="11" y="101"/>
                  </a:cxn>
                  <a:cxn ang="0">
                    <a:pos x="23" y="113"/>
                  </a:cxn>
                  <a:cxn ang="0">
                    <a:pos x="35" y="119"/>
                  </a:cxn>
                  <a:cxn ang="0">
                    <a:pos x="47" y="124"/>
                  </a:cxn>
                  <a:cxn ang="0">
                    <a:pos x="59" y="124"/>
                  </a:cxn>
                  <a:cxn ang="0">
                    <a:pos x="73" y="124"/>
                  </a:cxn>
                  <a:cxn ang="0">
                    <a:pos x="88" y="119"/>
                  </a:cxn>
                  <a:cxn ang="0">
                    <a:pos x="100" y="113"/>
                  </a:cxn>
                  <a:cxn ang="0">
                    <a:pos x="109" y="101"/>
                  </a:cxn>
                  <a:cxn ang="0">
                    <a:pos x="118" y="89"/>
                  </a:cxn>
                  <a:cxn ang="0">
                    <a:pos x="121" y="77"/>
                  </a:cxn>
                  <a:cxn ang="0">
                    <a:pos x="121" y="62"/>
                  </a:cxn>
                </a:cxnLst>
                <a:rect l="0" t="0" r="r" b="b"/>
                <a:pathLst>
                  <a:path w="121" h="124">
                    <a:moveTo>
                      <a:pt x="121" y="62"/>
                    </a:moveTo>
                    <a:lnTo>
                      <a:pt x="121" y="50"/>
                    </a:lnTo>
                    <a:lnTo>
                      <a:pt x="115" y="36"/>
                    </a:lnTo>
                    <a:lnTo>
                      <a:pt x="109" y="24"/>
                    </a:lnTo>
                    <a:lnTo>
                      <a:pt x="100" y="15"/>
                    </a:lnTo>
                    <a:lnTo>
                      <a:pt x="88" y="6"/>
                    </a:lnTo>
                    <a:lnTo>
                      <a:pt x="73" y="3"/>
                    </a:lnTo>
                    <a:lnTo>
                      <a:pt x="59" y="0"/>
                    </a:lnTo>
                    <a:lnTo>
                      <a:pt x="47" y="3"/>
                    </a:lnTo>
                    <a:lnTo>
                      <a:pt x="35" y="6"/>
                    </a:lnTo>
                    <a:lnTo>
                      <a:pt x="23" y="15"/>
                    </a:lnTo>
                    <a:lnTo>
                      <a:pt x="11" y="24"/>
                    </a:lnTo>
                    <a:lnTo>
                      <a:pt x="5" y="36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5" y="89"/>
                    </a:lnTo>
                    <a:lnTo>
                      <a:pt x="11" y="101"/>
                    </a:lnTo>
                    <a:lnTo>
                      <a:pt x="23" y="113"/>
                    </a:lnTo>
                    <a:lnTo>
                      <a:pt x="35" y="119"/>
                    </a:lnTo>
                    <a:lnTo>
                      <a:pt x="47" y="124"/>
                    </a:lnTo>
                    <a:lnTo>
                      <a:pt x="59" y="124"/>
                    </a:lnTo>
                    <a:lnTo>
                      <a:pt x="73" y="124"/>
                    </a:lnTo>
                    <a:lnTo>
                      <a:pt x="88" y="119"/>
                    </a:lnTo>
                    <a:lnTo>
                      <a:pt x="100" y="113"/>
                    </a:lnTo>
                    <a:lnTo>
                      <a:pt x="109" y="101"/>
                    </a:lnTo>
                    <a:lnTo>
                      <a:pt x="118" y="89"/>
                    </a:lnTo>
                    <a:lnTo>
                      <a:pt x="121" y="77"/>
                    </a:lnTo>
                    <a:lnTo>
                      <a:pt x="121" y="6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2555" name="Text Box 43"/>
            <p:cNvSpPr txBox="1">
              <a:spLocks noChangeArrowheads="1"/>
            </p:cNvSpPr>
            <p:nvPr/>
          </p:nvSpPr>
          <p:spPr bwMode="auto">
            <a:xfrm rot="5400000">
              <a:off x="4285" y="2478"/>
              <a:ext cx="136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sz="1600" b="1">
                  <a:latin typeface="Times New Roman" pitchFamily="18" charset="0"/>
                </a:rPr>
                <a:t>AASANA - SENAMHI</a:t>
              </a:r>
              <a:br>
                <a:rPr lang="es-ES" sz="1600" b="1">
                  <a:latin typeface="Times New Roman" pitchFamily="18" charset="0"/>
                </a:rPr>
              </a:br>
              <a:r>
                <a:rPr lang="es-ES" sz="1600" b="1">
                  <a:latin typeface="Times New Roman" pitchFamily="18" charset="0"/>
                </a:rPr>
                <a:t>METEOROLOGIA</a:t>
              </a:r>
            </a:p>
          </p:txBody>
        </p:sp>
      </p:grpSp>
      <p:grpSp>
        <p:nvGrpSpPr>
          <p:cNvPr id="192574" name="Group 62"/>
          <p:cNvGrpSpPr>
            <a:grpSpLocks/>
          </p:cNvGrpSpPr>
          <p:nvPr/>
        </p:nvGrpSpPr>
        <p:grpSpPr bwMode="auto">
          <a:xfrm>
            <a:off x="684213" y="2420938"/>
            <a:ext cx="1889125" cy="1374775"/>
            <a:chOff x="431" y="1525"/>
            <a:chExt cx="1190" cy="866"/>
          </a:xfrm>
        </p:grpSpPr>
        <p:grpSp>
          <p:nvGrpSpPr>
            <p:cNvPr id="192559" name="Group 47"/>
            <p:cNvGrpSpPr>
              <a:grpSpLocks/>
            </p:cNvGrpSpPr>
            <p:nvPr/>
          </p:nvGrpSpPr>
          <p:grpSpPr bwMode="auto">
            <a:xfrm rot="-2241061">
              <a:off x="1202" y="1525"/>
              <a:ext cx="419" cy="866"/>
              <a:chOff x="1339" y="576"/>
              <a:chExt cx="584" cy="1098"/>
            </a:xfrm>
          </p:grpSpPr>
          <p:sp>
            <p:nvSpPr>
              <p:cNvPr id="192560" name="Freeform 48"/>
              <p:cNvSpPr>
                <a:spLocks/>
              </p:cNvSpPr>
              <p:nvPr/>
            </p:nvSpPr>
            <p:spPr bwMode="auto">
              <a:xfrm rot="-2135365">
                <a:off x="1339" y="706"/>
                <a:ext cx="292" cy="420"/>
              </a:xfrm>
              <a:custGeom>
                <a:avLst/>
                <a:gdLst/>
                <a:ahLst/>
                <a:cxnLst>
                  <a:cxn ang="0">
                    <a:pos x="153" y="420"/>
                  </a:cxn>
                  <a:cxn ang="0">
                    <a:pos x="177" y="417"/>
                  </a:cxn>
                  <a:cxn ang="0">
                    <a:pos x="195" y="408"/>
                  </a:cxn>
                  <a:cxn ang="0">
                    <a:pos x="213" y="394"/>
                  </a:cxn>
                  <a:cxn ang="0">
                    <a:pos x="224" y="379"/>
                  </a:cxn>
                  <a:cxn ang="0">
                    <a:pos x="233" y="358"/>
                  </a:cxn>
                  <a:cxn ang="0">
                    <a:pos x="236" y="349"/>
                  </a:cxn>
                  <a:cxn ang="0">
                    <a:pos x="236" y="160"/>
                  </a:cxn>
                  <a:cxn ang="0">
                    <a:pos x="292" y="160"/>
                  </a:cxn>
                  <a:cxn ang="0">
                    <a:pos x="148" y="6"/>
                  </a:cxn>
                  <a:cxn ang="0">
                    <a:pos x="148" y="0"/>
                  </a:cxn>
                  <a:cxn ang="0">
                    <a:pos x="145" y="6"/>
                  </a:cxn>
                  <a:cxn ang="0">
                    <a:pos x="0" y="160"/>
                  </a:cxn>
                  <a:cxn ang="0">
                    <a:pos x="56" y="160"/>
                  </a:cxn>
                  <a:cxn ang="0">
                    <a:pos x="56" y="349"/>
                  </a:cxn>
                  <a:cxn ang="0">
                    <a:pos x="65" y="373"/>
                  </a:cxn>
                  <a:cxn ang="0">
                    <a:pos x="77" y="388"/>
                  </a:cxn>
                  <a:cxn ang="0">
                    <a:pos x="91" y="402"/>
                  </a:cxn>
                  <a:cxn ang="0">
                    <a:pos x="109" y="414"/>
                  </a:cxn>
                  <a:cxn ang="0">
                    <a:pos x="130" y="420"/>
                  </a:cxn>
                  <a:cxn ang="0">
                    <a:pos x="153" y="420"/>
                  </a:cxn>
                </a:cxnLst>
                <a:rect l="0" t="0" r="r" b="b"/>
                <a:pathLst>
                  <a:path w="292" h="420">
                    <a:moveTo>
                      <a:pt x="153" y="420"/>
                    </a:moveTo>
                    <a:lnTo>
                      <a:pt x="177" y="417"/>
                    </a:lnTo>
                    <a:lnTo>
                      <a:pt x="195" y="408"/>
                    </a:lnTo>
                    <a:lnTo>
                      <a:pt x="213" y="394"/>
                    </a:lnTo>
                    <a:lnTo>
                      <a:pt x="224" y="379"/>
                    </a:lnTo>
                    <a:lnTo>
                      <a:pt x="233" y="358"/>
                    </a:lnTo>
                    <a:lnTo>
                      <a:pt x="236" y="349"/>
                    </a:lnTo>
                    <a:lnTo>
                      <a:pt x="236" y="160"/>
                    </a:lnTo>
                    <a:lnTo>
                      <a:pt x="292" y="160"/>
                    </a:lnTo>
                    <a:lnTo>
                      <a:pt x="148" y="6"/>
                    </a:lnTo>
                    <a:lnTo>
                      <a:pt x="148" y="0"/>
                    </a:lnTo>
                    <a:lnTo>
                      <a:pt x="145" y="6"/>
                    </a:lnTo>
                    <a:lnTo>
                      <a:pt x="0" y="160"/>
                    </a:lnTo>
                    <a:lnTo>
                      <a:pt x="56" y="160"/>
                    </a:lnTo>
                    <a:lnTo>
                      <a:pt x="56" y="349"/>
                    </a:lnTo>
                    <a:lnTo>
                      <a:pt x="65" y="373"/>
                    </a:lnTo>
                    <a:lnTo>
                      <a:pt x="77" y="388"/>
                    </a:lnTo>
                    <a:lnTo>
                      <a:pt x="91" y="402"/>
                    </a:lnTo>
                    <a:lnTo>
                      <a:pt x="109" y="414"/>
                    </a:lnTo>
                    <a:lnTo>
                      <a:pt x="130" y="420"/>
                    </a:lnTo>
                    <a:lnTo>
                      <a:pt x="153" y="420"/>
                    </a:lnTo>
                    <a:close/>
                  </a:path>
                </a:pathLst>
              </a:custGeom>
              <a:solidFill>
                <a:srgbClr val="FF99CC"/>
              </a:solidFill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61" name="Freeform 49"/>
              <p:cNvSpPr>
                <a:spLocks/>
              </p:cNvSpPr>
              <p:nvPr/>
            </p:nvSpPr>
            <p:spPr bwMode="auto">
              <a:xfrm rot="-2135365">
                <a:off x="1344" y="576"/>
                <a:ext cx="579" cy="1098"/>
              </a:xfrm>
              <a:custGeom>
                <a:avLst/>
                <a:gdLst/>
                <a:ahLst/>
                <a:cxnLst>
                  <a:cxn ang="0">
                    <a:pos x="298" y="503"/>
                  </a:cxn>
                  <a:cxn ang="0">
                    <a:pos x="322" y="500"/>
                  </a:cxn>
                  <a:cxn ang="0">
                    <a:pos x="340" y="491"/>
                  </a:cxn>
                  <a:cxn ang="0">
                    <a:pos x="358" y="477"/>
                  </a:cxn>
                  <a:cxn ang="0">
                    <a:pos x="369" y="462"/>
                  </a:cxn>
                  <a:cxn ang="0">
                    <a:pos x="378" y="441"/>
                  </a:cxn>
                  <a:cxn ang="0">
                    <a:pos x="381" y="432"/>
                  </a:cxn>
                  <a:cxn ang="0">
                    <a:pos x="381" y="243"/>
                  </a:cxn>
                  <a:cxn ang="0">
                    <a:pos x="437" y="243"/>
                  </a:cxn>
                  <a:cxn ang="0">
                    <a:pos x="293" y="89"/>
                  </a:cxn>
                  <a:cxn ang="0">
                    <a:pos x="293" y="83"/>
                  </a:cxn>
                  <a:cxn ang="0">
                    <a:pos x="293" y="0"/>
                  </a:cxn>
                  <a:cxn ang="0">
                    <a:pos x="579" y="317"/>
                  </a:cxn>
                  <a:cxn ang="0">
                    <a:pos x="437" y="317"/>
                  </a:cxn>
                  <a:cxn ang="0">
                    <a:pos x="437" y="444"/>
                  </a:cxn>
                  <a:cxn ang="0">
                    <a:pos x="431" y="468"/>
                  </a:cxn>
                  <a:cxn ang="0">
                    <a:pos x="423" y="491"/>
                  </a:cxn>
                  <a:cxn ang="0">
                    <a:pos x="408" y="512"/>
                  </a:cxn>
                  <a:cxn ang="0">
                    <a:pos x="387" y="530"/>
                  </a:cxn>
                  <a:cxn ang="0">
                    <a:pos x="363" y="545"/>
                  </a:cxn>
                  <a:cxn ang="0">
                    <a:pos x="363" y="551"/>
                  </a:cxn>
                  <a:cxn ang="0">
                    <a:pos x="346" y="681"/>
                  </a:cxn>
                  <a:cxn ang="0">
                    <a:pos x="485" y="1098"/>
                  </a:cxn>
                  <a:cxn ang="0">
                    <a:pos x="437" y="1098"/>
                  </a:cxn>
                  <a:cxn ang="0">
                    <a:pos x="293" y="805"/>
                  </a:cxn>
                  <a:cxn ang="0">
                    <a:pos x="145" y="1098"/>
                  </a:cxn>
                  <a:cxn ang="0">
                    <a:pos x="100" y="1098"/>
                  </a:cxn>
                  <a:cxn ang="0">
                    <a:pos x="239" y="681"/>
                  </a:cxn>
                  <a:cxn ang="0">
                    <a:pos x="219" y="551"/>
                  </a:cxn>
                  <a:cxn ang="0">
                    <a:pos x="219" y="545"/>
                  </a:cxn>
                  <a:cxn ang="0">
                    <a:pos x="210" y="539"/>
                  </a:cxn>
                  <a:cxn ang="0">
                    <a:pos x="189" y="524"/>
                  </a:cxn>
                  <a:cxn ang="0">
                    <a:pos x="171" y="503"/>
                  </a:cxn>
                  <a:cxn ang="0">
                    <a:pos x="160" y="482"/>
                  </a:cxn>
                  <a:cxn ang="0">
                    <a:pos x="151" y="459"/>
                  </a:cxn>
                  <a:cxn ang="0">
                    <a:pos x="145" y="432"/>
                  </a:cxn>
                  <a:cxn ang="0">
                    <a:pos x="145" y="317"/>
                  </a:cxn>
                  <a:cxn ang="0">
                    <a:pos x="0" y="317"/>
                  </a:cxn>
                  <a:cxn ang="0">
                    <a:pos x="293" y="0"/>
                  </a:cxn>
                  <a:cxn ang="0">
                    <a:pos x="293" y="83"/>
                  </a:cxn>
                  <a:cxn ang="0">
                    <a:pos x="290" y="89"/>
                  </a:cxn>
                  <a:cxn ang="0">
                    <a:pos x="145" y="243"/>
                  </a:cxn>
                  <a:cxn ang="0">
                    <a:pos x="201" y="243"/>
                  </a:cxn>
                  <a:cxn ang="0">
                    <a:pos x="201" y="432"/>
                  </a:cxn>
                  <a:cxn ang="0">
                    <a:pos x="210" y="456"/>
                  </a:cxn>
                  <a:cxn ang="0">
                    <a:pos x="222" y="471"/>
                  </a:cxn>
                  <a:cxn ang="0">
                    <a:pos x="236" y="485"/>
                  </a:cxn>
                  <a:cxn ang="0">
                    <a:pos x="254" y="497"/>
                  </a:cxn>
                  <a:cxn ang="0">
                    <a:pos x="275" y="503"/>
                  </a:cxn>
                  <a:cxn ang="0">
                    <a:pos x="298" y="503"/>
                  </a:cxn>
                </a:cxnLst>
                <a:rect l="0" t="0" r="r" b="b"/>
                <a:pathLst>
                  <a:path w="579" h="1098">
                    <a:moveTo>
                      <a:pt x="298" y="503"/>
                    </a:moveTo>
                    <a:lnTo>
                      <a:pt x="322" y="500"/>
                    </a:lnTo>
                    <a:lnTo>
                      <a:pt x="340" y="491"/>
                    </a:lnTo>
                    <a:lnTo>
                      <a:pt x="358" y="477"/>
                    </a:lnTo>
                    <a:lnTo>
                      <a:pt x="369" y="462"/>
                    </a:lnTo>
                    <a:lnTo>
                      <a:pt x="378" y="441"/>
                    </a:lnTo>
                    <a:lnTo>
                      <a:pt x="381" y="432"/>
                    </a:lnTo>
                    <a:lnTo>
                      <a:pt x="381" y="243"/>
                    </a:lnTo>
                    <a:lnTo>
                      <a:pt x="437" y="243"/>
                    </a:lnTo>
                    <a:lnTo>
                      <a:pt x="293" y="89"/>
                    </a:lnTo>
                    <a:lnTo>
                      <a:pt x="293" y="83"/>
                    </a:lnTo>
                    <a:lnTo>
                      <a:pt x="293" y="0"/>
                    </a:lnTo>
                    <a:lnTo>
                      <a:pt x="579" y="317"/>
                    </a:lnTo>
                    <a:lnTo>
                      <a:pt x="437" y="317"/>
                    </a:lnTo>
                    <a:lnTo>
                      <a:pt x="437" y="444"/>
                    </a:lnTo>
                    <a:lnTo>
                      <a:pt x="431" y="468"/>
                    </a:lnTo>
                    <a:lnTo>
                      <a:pt x="423" y="491"/>
                    </a:lnTo>
                    <a:lnTo>
                      <a:pt x="408" y="512"/>
                    </a:lnTo>
                    <a:lnTo>
                      <a:pt x="387" y="530"/>
                    </a:lnTo>
                    <a:lnTo>
                      <a:pt x="363" y="545"/>
                    </a:lnTo>
                    <a:lnTo>
                      <a:pt x="363" y="551"/>
                    </a:lnTo>
                    <a:lnTo>
                      <a:pt x="346" y="681"/>
                    </a:lnTo>
                    <a:lnTo>
                      <a:pt x="485" y="1098"/>
                    </a:lnTo>
                    <a:lnTo>
                      <a:pt x="437" y="1098"/>
                    </a:lnTo>
                    <a:lnTo>
                      <a:pt x="293" y="805"/>
                    </a:lnTo>
                    <a:lnTo>
                      <a:pt x="145" y="1098"/>
                    </a:lnTo>
                    <a:lnTo>
                      <a:pt x="100" y="1098"/>
                    </a:lnTo>
                    <a:lnTo>
                      <a:pt x="239" y="681"/>
                    </a:lnTo>
                    <a:lnTo>
                      <a:pt x="219" y="551"/>
                    </a:lnTo>
                    <a:lnTo>
                      <a:pt x="219" y="545"/>
                    </a:lnTo>
                    <a:lnTo>
                      <a:pt x="210" y="539"/>
                    </a:lnTo>
                    <a:lnTo>
                      <a:pt x="189" y="524"/>
                    </a:lnTo>
                    <a:lnTo>
                      <a:pt x="171" y="503"/>
                    </a:lnTo>
                    <a:lnTo>
                      <a:pt x="160" y="482"/>
                    </a:lnTo>
                    <a:lnTo>
                      <a:pt x="151" y="459"/>
                    </a:lnTo>
                    <a:lnTo>
                      <a:pt x="145" y="432"/>
                    </a:lnTo>
                    <a:lnTo>
                      <a:pt x="145" y="317"/>
                    </a:lnTo>
                    <a:lnTo>
                      <a:pt x="0" y="317"/>
                    </a:lnTo>
                    <a:lnTo>
                      <a:pt x="293" y="0"/>
                    </a:lnTo>
                    <a:lnTo>
                      <a:pt x="293" y="83"/>
                    </a:lnTo>
                    <a:lnTo>
                      <a:pt x="290" y="89"/>
                    </a:lnTo>
                    <a:lnTo>
                      <a:pt x="145" y="243"/>
                    </a:lnTo>
                    <a:lnTo>
                      <a:pt x="201" y="243"/>
                    </a:lnTo>
                    <a:lnTo>
                      <a:pt x="201" y="432"/>
                    </a:lnTo>
                    <a:lnTo>
                      <a:pt x="210" y="456"/>
                    </a:lnTo>
                    <a:lnTo>
                      <a:pt x="222" y="471"/>
                    </a:lnTo>
                    <a:lnTo>
                      <a:pt x="236" y="485"/>
                    </a:lnTo>
                    <a:lnTo>
                      <a:pt x="254" y="497"/>
                    </a:lnTo>
                    <a:lnTo>
                      <a:pt x="275" y="503"/>
                    </a:lnTo>
                    <a:lnTo>
                      <a:pt x="298" y="503"/>
                    </a:lnTo>
                    <a:close/>
                  </a:path>
                </a:pathLst>
              </a:custGeom>
              <a:solidFill>
                <a:srgbClr val="99FFCC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62" name="Freeform 50"/>
              <p:cNvSpPr>
                <a:spLocks/>
              </p:cNvSpPr>
              <p:nvPr/>
            </p:nvSpPr>
            <p:spPr bwMode="auto">
              <a:xfrm rot="-2135365">
                <a:off x="1495" y="956"/>
                <a:ext cx="121" cy="124"/>
              </a:xfrm>
              <a:custGeom>
                <a:avLst/>
                <a:gdLst/>
                <a:ahLst/>
                <a:cxnLst>
                  <a:cxn ang="0">
                    <a:pos x="121" y="62"/>
                  </a:cxn>
                  <a:cxn ang="0">
                    <a:pos x="121" y="50"/>
                  </a:cxn>
                  <a:cxn ang="0">
                    <a:pos x="115" y="36"/>
                  </a:cxn>
                  <a:cxn ang="0">
                    <a:pos x="109" y="24"/>
                  </a:cxn>
                  <a:cxn ang="0">
                    <a:pos x="100" y="15"/>
                  </a:cxn>
                  <a:cxn ang="0">
                    <a:pos x="88" y="6"/>
                  </a:cxn>
                  <a:cxn ang="0">
                    <a:pos x="73" y="3"/>
                  </a:cxn>
                  <a:cxn ang="0">
                    <a:pos x="59" y="0"/>
                  </a:cxn>
                  <a:cxn ang="0">
                    <a:pos x="47" y="3"/>
                  </a:cxn>
                  <a:cxn ang="0">
                    <a:pos x="35" y="6"/>
                  </a:cxn>
                  <a:cxn ang="0">
                    <a:pos x="23" y="15"/>
                  </a:cxn>
                  <a:cxn ang="0">
                    <a:pos x="11" y="24"/>
                  </a:cxn>
                  <a:cxn ang="0">
                    <a:pos x="5" y="36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0" y="77"/>
                  </a:cxn>
                  <a:cxn ang="0">
                    <a:pos x="5" y="89"/>
                  </a:cxn>
                  <a:cxn ang="0">
                    <a:pos x="11" y="101"/>
                  </a:cxn>
                  <a:cxn ang="0">
                    <a:pos x="23" y="113"/>
                  </a:cxn>
                  <a:cxn ang="0">
                    <a:pos x="35" y="119"/>
                  </a:cxn>
                  <a:cxn ang="0">
                    <a:pos x="47" y="124"/>
                  </a:cxn>
                  <a:cxn ang="0">
                    <a:pos x="59" y="124"/>
                  </a:cxn>
                  <a:cxn ang="0">
                    <a:pos x="73" y="124"/>
                  </a:cxn>
                  <a:cxn ang="0">
                    <a:pos x="88" y="119"/>
                  </a:cxn>
                  <a:cxn ang="0">
                    <a:pos x="100" y="113"/>
                  </a:cxn>
                  <a:cxn ang="0">
                    <a:pos x="109" y="101"/>
                  </a:cxn>
                  <a:cxn ang="0">
                    <a:pos x="118" y="89"/>
                  </a:cxn>
                  <a:cxn ang="0">
                    <a:pos x="121" y="77"/>
                  </a:cxn>
                  <a:cxn ang="0">
                    <a:pos x="121" y="62"/>
                  </a:cxn>
                </a:cxnLst>
                <a:rect l="0" t="0" r="r" b="b"/>
                <a:pathLst>
                  <a:path w="121" h="124">
                    <a:moveTo>
                      <a:pt x="121" y="62"/>
                    </a:moveTo>
                    <a:lnTo>
                      <a:pt x="121" y="50"/>
                    </a:lnTo>
                    <a:lnTo>
                      <a:pt x="115" y="36"/>
                    </a:lnTo>
                    <a:lnTo>
                      <a:pt x="109" y="24"/>
                    </a:lnTo>
                    <a:lnTo>
                      <a:pt x="100" y="15"/>
                    </a:lnTo>
                    <a:lnTo>
                      <a:pt x="88" y="6"/>
                    </a:lnTo>
                    <a:lnTo>
                      <a:pt x="73" y="3"/>
                    </a:lnTo>
                    <a:lnTo>
                      <a:pt x="59" y="0"/>
                    </a:lnTo>
                    <a:lnTo>
                      <a:pt x="47" y="3"/>
                    </a:lnTo>
                    <a:lnTo>
                      <a:pt x="35" y="6"/>
                    </a:lnTo>
                    <a:lnTo>
                      <a:pt x="23" y="15"/>
                    </a:lnTo>
                    <a:lnTo>
                      <a:pt x="11" y="24"/>
                    </a:lnTo>
                    <a:lnTo>
                      <a:pt x="5" y="36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5" y="89"/>
                    </a:lnTo>
                    <a:lnTo>
                      <a:pt x="11" y="101"/>
                    </a:lnTo>
                    <a:lnTo>
                      <a:pt x="23" y="113"/>
                    </a:lnTo>
                    <a:lnTo>
                      <a:pt x="35" y="119"/>
                    </a:lnTo>
                    <a:lnTo>
                      <a:pt x="47" y="124"/>
                    </a:lnTo>
                    <a:lnTo>
                      <a:pt x="59" y="124"/>
                    </a:lnTo>
                    <a:lnTo>
                      <a:pt x="73" y="124"/>
                    </a:lnTo>
                    <a:lnTo>
                      <a:pt x="88" y="119"/>
                    </a:lnTo>
                    <a:lnTo>
                      <a:pt x="100" y="113"/>
                    </a:lnTo>
                    <a:lnTo>
                      <a:pt x="109" y="101"/>
                    </a:lnTo>
                    <a:lnTo>
                      <a:pt x="118" y="89"/>
                    </a:lnTo>
                    <a:lnTo>
                      <a:pt x="121" y="77"/>
                    </a:lnTo>
                    <a:lnTo>
                      <a:pt x="121" y="62"/>
                    </a:lnTo>
                    <a:close/>
                  </a:path>
                </a:pathLst>
              </a:custGeom>
              <a:solidFill>
                <a:srgbClr val="99FFCC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2563" name="Text Box 51"/>
            <p:cNvSpPr txBox="1">
              <a:spLocks noChangeArrowheads="1"/>
            </p:cNvSpPr>
            <p:nvPr/>
          </p:nvSpPr>
          <p:spPr bwMode="auto">
            <a:xfrm>
              <a:off x="431" y="1657"/>
              <a:ext cx="52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sz="1600" b="1">
                  <a:latin typeface="Times New Roman" pitchFamily="18" charset="0"/>
                </a:rPr>
                <a:t>SAT </a:t>
              </a:r>
            </a:p>
            <a:p>
              <a:pPr algn="ctr" eaLnBrk="0" hangingPunct="0"/>
              <a:r>
                <a:rPr lang="es-ES" sz="1600" b="1">
                  <a:latin typeface="Times New Roman" pitchFamily="18" charset="0"/>
                </a:rPr>
                <a:t>ONG´S</a:t>
              </a:r>
            </a:p>
          </p:txBody>
        </p:sp>
      </p:grpSp>
      <p:grpSp>
        <p:nvGrpSpPr>
          <p:cNvPr id="192575" name="Group 63"/>
          <p:cNvGrpSpPr>
            <a:grpSpLocks/>
          </p:cNvGrpSpPr>
          <p:nvPr/>
        </p:nvGrpSpPr>
        <p:grpSpPr bwMode="auto">
          <a:xfrm>
            <a:off x="549275" y="1052513"/>
            <a:ext cx="2600325" cy="1806575"/>
            <a:chOff x="346" y="663"/>
            <a:chExt cx="1638" cy="1138"/>
          </a:xfrm>
        </p:grpSpPr>
        <p:grpSp>
          <p:nvGrpSpPr>
            <p:cNvPr id="192564" name="Group 52"/>
            <p:cNvGrpSpPr>
              <a:grpSpLocks/>
            </p:cNvGrpSpPr>
            <p:nvPr/>
          </p:nvGrpSpPr>
          <p:grpSpPr bwMode="auto">
            <a:xfrm rot="-734982">
              <a:off x="1565" y="935"/>
              <a:ext cx="419" cy="866"/>
              <a:chOff x="1339" y="576"/>
              <a:chExt cx="584" cy="1098"/>
            </a:xfrm>
          </p:grpSpPr>
          <p:sp>
            <p:nvSpPr>
              <p:cNvPr id="192565" name="Freeform 53"/>
              <p:cNvSpPr>
                <a:spLocks/>
              </p:cNvSpPr>
              <p:nvPr/>
            </p:nvSpPr>
            <p:spPr bwMode="auto">
              <a:xfrm rot="-2135365">
                <a:off x="1339" y="706"/>
                <a:ext cx="292" cy="420"/>
              </a:xfrm>
              <a:custGeom>
                <a:avLst/>
                <a:gdLst/>
                <a:ahLst/>
                <a:cxnLst>
                  <a:cxn ang="0">
                    <a:pos x="153" y="420"/>
                  </a:cxn>
                  <a:cxn ang="0">
                    <a:pos x="177" y="417"/>
                  </a:cxn>
                  <a:cxn ang="0">
                    <a:pos x="195" y="408"/>
                  </a:cxn>
                  <a:cxn ang="0">
                    <a:pos x="213" y="394"/>
                  </a:cxn>
                  <a:cxn ang="0">
                    <a:pos x="224" y="379"/>
                  </a:cxn>
                  <a:cxn ang="0">
                    <a:pos x="233" y="358"/>
                  </a:cxn>
                  <a:cxn ang="0">
                    <a:pos x="236" y="349"/>
                  </a:cxn>
                  <a:cxn ang="0">
                    <a:pos x="236" y="160"/>
                  </a:cxn>
                  <a:cxn ang="0">
                    <a:pos x="292" y="160"/>
                  </a:cxn>
                  <a:cxn ang="0">
                    <a:pos x="148" y="6"/>
                  </a:cxn>
                  <a:cxn ang="0">
                    <a:pos x="148" y="0"/>
                  </a:cxn>
                  <a:cxn ang="0">
                    <a:pos x="145" y="6"/>
                  </a:cxn>
                  <a:cxn ang="0">
                    <a:pos x="0" y="160"/>
                  </a:cxn>
                  <a:cxn ang="0">
                    <a:pos x="56" y="160"/>
                  </a:cxn>
                  <a:cxn ang="0">
                    <a:pos x="56" y="349"/>
                  </a:cxn>
                  <a:cxn ang="0">
                    <a:pos x="65" y="373"/>
                  </a:cxn>
                  <a:cxn ang="0">
                    <a:pos x="77" y="388"/>
                  </a:cxn>
                  <a:cxn ang="0">
                    <a:pos x="91" y="402"/>
                  </a:cxn>
                  <a:cxn ang="0">
                    <a:pos x="109" y="414"/>
                  </a:cxn>
                  <a:cxn ang="0">
                    <a:pos x="130" y="420"/>
                  </a:cxn>
                  <a:cxn ang="0">
                    <a:pos x="153" y="420"/>
                  </a:cxn>
                </a:cxnLst>
                <a:rect l="0" t="0" r="r" b="b"/>
                <a:pathLst>
                  <a:path w="292" h="420">
                    <a:moveTo>
                      <a:pt x="153" y="420"/>
                    </a:moveTo>
                    <a:lnTo>
                      <a:pt x="177" y="417"/>
                    </a:lnTo>
                    <a:lnTo>
                      <a:pt x="195" y="408"/>
                    </a:lnTo>
                    <a:lnTo>
                      <a:pt x="213" y="394"/>
                    </a:lnTo>
                    <a:lnTo>
                      <a:pt x="224" y="379"/>
                    </a:lnTo>
                    <a:lnTo>
                      <a:pt x="233" y="358"/>
                    </a:lnTo>
                    <a:lnTo>
                      <a:pt x="236" y="349"/>
                    </a:lnTo>
                    <a:lnTo>
                      <a:pt x="236" y="160"/>
                    </a:lnTo>
                    <a:lnTo>
                      <a:pt x="292" y="160"/>
                    </a:lnTo>
                    <a:lnTo>
                      <a:pt x="148" y="6"/>
                    </a:lnTo>
                    <a:lnTo>
                      <a:pt x="148" y="0"/>
                    </a:lnTo>
                    <a:lnTo>
                      <a:pt x="145" y="6"/>
                    </a:lnTo>
                    <a:lnTo>
                      <a:pt x="0" y="160"/>
                    </a:lnTo>
                    <a:lnTo>
                      <a:pt x="56" y="160"/>
                    </a:lnTo>
                    <a:lnTo>
                      <a:pt x="56" y="349"/>
                    </a:lnTo>
                    <a:lnTo>
                      <a:pt x="65" y="373"/>
                    </a:lnTo>
                    <a:lnTo>
                      <a:pt x="77" y="388"/>
                    </a:lnTo>
                    <a:lnTo>
                      <a:pt x="91" y="402"/>
                    </a:lnTo>
                    <a:lnTo>
                      <a:pt x="109" y="414"/>
                    </a:lnTo>
                    <a:lnTo>
                      <a:pt x="130" y="420"/>
                    </a:lnTo>
                    <a:lnTo>
                      <a:pt x="153" y="420"/>
                    </a:lnTo>
                    <a:close/>
                  </a:path>
                </a:pathLst>
              </a:custGeom>
              <a:solidFill>
                <a:srgbClr val="FF99CC"/>
              </a:solidFill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66" name="Freeform 54"/>
              <p:cNvSpPr>
                <a:spLocks/>
              </p:cNvSpPr>
              <p:nvPr/>
            </p:nvSpPr>
            <p:spPr bwMode="auto">
              <a:xfrm rot="-2135365">
                <a:off x="1344" y="576"/>
                <a:ext cx="579" cy="1098"/>
              </a:xfrm>
              <a:custGeom>
                <a:avLst/>
                <a:gdLst/>
                <a:ahLst/>
                <a:cxnLst>
                  <a:cxn ang="0">
                    <a:pos x="298" y="503"/>
                  </a:cxn>
                  <a:cxn ang="0">
                    <a:pos x="322" y="500"/>
                  </a:cxn>
                  <a:cxn ang="0">
                    <a:pos x="340" y="491"/>
                  </a:cxn>
                  <a:cxn ang="0">
                    <a:pos x="358" y="477"/>
                  </a:cxn>
                  <a:cxn ang="0">
                    <a:pos x="369" y="462"/>
                  </a:cxn>
                  <a:cxn ang="0">
                    <a:pos x="378" y="441"/>
                  </a:cxn>
                  <a:cxn ang="0">
                    <a:pos x="381" y="432"/>
                  </a:cxn>
                  <a:cxn ang="0">
                    <a:pos x="381" y="243"/>
                  </a:cxn>
                  <a:cxn ang="0">
                    <a:pos x="437" y="243"/>
                  </a:cxn>
                  <a:cxn ang="0">
                    <a:pos x="293" y="89"/>
                  </a:cxn>
                  <a:cxn ang="0">
                    <a:pos x="293" y="83"/>
                  </a:cxn>
                  <a:cxn ang="0">
                    <a:pos x="293" y="0"/>
                  </a:cxn>
                  <a:cxn ang="0">
                    <a:pos x="579" y="317"/>
                  </a:cxn>
                  <a:cxn ang="0">
                    <a:pos x="437" y="317"/>
                  </a:cxn>
                  <a:cxn ang="0">
                    <a:pos x="437" y="444"/>
                  </a:cxn>
                  <a:cxn ang="0">
                    <a:pos x="431" y="468"/>
                  </a:cxn>
                  <a:cxn ang="0">
                    <a:pos x="423" y="491"/>
                  </a:cxn>
                  <a:cxn ang="0">
                    <a:pos x="408" y="512"/>
                  </a:cxn>
                  <a:cxn ang="0">
                    <a:pos x="387" y="530"/>
                  </a:cxn>
                  <a:cxn ang="0">
                    <a:pos x="363" y="545"/>
                  </a:cxn>
                  <a:cxn ang="0">
                    <a:pos x="363" y="551"/>
                  </a:cxn>
                  <a:cxn ang="0">
                    <a:pos x="346" y="681"/>
                  </a:cxn>
                  <a:cxn ang="0">
                    <a:pos x="485" y="1098"/>
                  </a:cxn>
                  <a:cxn ang="0">
                    <a:pos x="437" y="1098"/>
                  </a:cxn>
                  <a:cxn ang="0">
                    <a:pos x="293" y="805"/>
                  </a:cxn>
                  <a:cxn ang="0">
                    <a:pos x="145" y="1098"/>
                  </a:cxn>
                  <a:cxn ang="0">
                    <a:pos x="100" y="1098"/>
                  </a:cxn>
                  <a:cxn ang="0">
                    <a:pos x="239" y="681"/>
                  </a:cxn>
                  <a:cxn ang="0">
                    <a:pos x="219" y="551"/>
                  </a:cxn>
                  <a:cxn ang="0">
                    <a:pos x="219" y="545"/>
                  </a:cxn>
                  <a:cxn ang="0">
                    <a:pos x="210" y="539"/>
                  </a:cxn>
                  <a:cxn ang="0">
                    <a:pos x="189" y="524"/>
                  </a:cxn>
                  <a:cxn ang="0">
                    <a:pos x="171" y="503"/>
                  </a:cxn>
                  <a:cxn ang="0">
                    <a:pos x="160" y="482"/>
                  </a:cxn>
                  <a:cxn ang="0">
                    <a:pos x="151" y="459"/>
                  </a:cxn>
                  <a:cxn ang="0">
                    <a:pos x="145" y="432"/>
                  </a:cxn>
                  <a:cxn ang="0">
                    <a:pos x="145" y="317"/>
                  </a:cxn>
                  <a:cxn ang="0">
                    <a:pos x="0" y="317"/>
                  </a:cxn>
                  <a:cxn ang="0">
                    <a:pos x="293" y="0"/>
                  </a:cxn>
                  <a:cxn ang="0">
                    <a:pos x="293" y="83"/>
                  </a:cxn>
                  <a:cxn ang="0">
                    <a:pos x="290" y="89"/>
                  </a:cxn>
                  <a:cxn ang="0">
                    <a:pos x="145" y="243"/>
                  </a:cxn>
                  <a:cxn ang="0">
                    <a:pos x="201" y="243"/>
                  </a:cxn>
                  <a:cxn ang="0">
                    <a:pos x="201" y="432"/>
                  </a:cxn>
                  <a:cxn ang="0">
                    <a:pos x="210" y="456"/>
                  </a:cxn>
                  <a:cxn ang="0">
                    <a:pos x="222" y="471"/>
                  </a:cxn>
                  <a:cxn ang="0">
                    <a:pos x="236" y="485"/>
                  </a:cxn>
                  <a:cxn ang="0">
                    <a:pos x="254" y="497"/>
                  </a:cxn>
                  <a:cxn ang="0">
                    <a:pos x="275" y="503"/>
                  </a:cxn>
                  <a:cxn ang="0">
                    <a:pos x="298" y="503"/>
                  </a:cxn>
                </a:cxnLst>
                <a:rect l="0" t="0" r="r" b="b"/>
                <a:pathLst>
                  <a:path w="579" h="1098">
                    <a:moveTo>
                      <a:pt x="298" y="503"/>
                    </a:moveTo>
                    <a:lnTo>
                      <a:pt x="322" y="500"/>
                    </a:lnTo>
                    <a:lnTo>
                      <a:pt x="340" y="491"/>
                    </a:lnTo>
                    <a:lnTo>
                      <a:pt x="358" y="477"/>
                    </a:lnTo>
                    <a:lnTo>
                      <a:pt x="369" y="462"/>
                    </a:lnTo>
                    <a:lnTo>
                      <a:pt x="378" y="441"/>
                    </a:lnTo>
                    <a:lnTo>
                      <a:pt x="381" y="432"/>
                    </a:lnTo>
                    <a:lnTo>
                      <a:pt x="381" y="243"/>
                    </a:lnTo>
                    <a:lnTo>
                      <a:pt x="437" y="243"/>
                    </a:lnTo>
                    <a:lnTo>
                      <a:pt x="293" y="89"/>
                    </a:lnTo>
                    <a:lnTo>
                      <a:pt x="293" y="83"/>
                    </a:lnTo>
                    <a:lnTo>
                      <a:pt x="293" y="0"/>
                    </a:lnTo>
                    <a:lnTo>
                      <a:pt x="579" y="317"/>
                    </a:lnTo>
                    <a:lnTo>
                      <a:pt x="437" y="317"/>
                    </a:lnTo>
                    <a:lnTo>
                      <a:pt x="437" y="444"/>
                    </a:lnTo>
                    <a:lnTo>
                      <a:pt x="431" y="468"/>
                    </a:lnTo>
                    <a:lnTo>
                      <a:pt x="423" y="491"/>
                    </a:lnTo>
                    <a:lnTo>
                      <a:pt x="408" y="512"/>
                    </a:lnTo>
                    <a:lnTo>
                      <a:pt x="387" y="530"/>
                    </a:lnTo>
                    <a:lnTo>
                      <a:pt x="363" y="545"/>
                    </a:lnTo>
                    <a:lnTo>
                      <a:pt x="363" y="551"/>
                    </a:lnTo>
                    <a:lnTo>
                      <a:pt x="346" y="681"/>
                    </a:lnTo>
                    <a:lnTo>
                      <a:pt x="485" y="1098"/>
                    </a:lnTo>
                    <a:lnTo>
                      <a:pt x="437" y="1098"/>
                    </a:lnTo>
                    <a:lnTo>
                      <a:pt x="293" y="805"/>
                    </a:lnTo>
                    <a:lnTo>
                      <a:pt x="145" y="1098"/>
                    </a:lnTo>
                    <a:lnTo>
                      <a:pt x="100" y="1098"/>
                    </a:lnTo>
                    <a:lnTo>
                      <a:pt x="239" y="681"/>
                    </a:lnTo>
                    <a:lnTo>
                      <a:pt x="219" y="551"/>
                    </a:lnTo>
                    <a:lnTo>
                      <a:pt x="219" y="545"/>
                    </a:lnTo>
                    <a:lnTo>
                      <a:pt x="210" y="539"/>
                    </a:lnTo>
                    <a:lnTo>
                      <a:pt x="189" y="524"/>
                    </a:lnTo>
                    <a:lnTo>
                      <a:pt x="171" y="503"/>
                    </a:lnTo>
                    <a:lnTo>
                      <a:pt x="160" y="482"/>
                    </a:lnTo>
                    <a:lnTo>
                      <a:pt x="151" y="459"/>
                    </a:lnTo>
                    <a:lnTo>
                      <a:pt x="145" y="432"/>
                    </a:lnTo>
                    <a:lnTo>
                      <a:pt x="145" y="317"/>
                    </a:lnTo>
                    <a:lnTo>
                      <a:pt x="0" y="317"/>
                    </a:lnTo>
                    <a:lnTo>
                      <a:pt x="293" y="0"/>
                    </a:lnTo>
                    <a:lnTo>
                      <a:pt x="293" y="83"/>
                    </a:lnTo>
                    <a:lnTo>
                      <a:pt x="290" y="89"/>
                    </a:lnTo>
                    <a:lnTo>
                      <a:pt x="145" y="243"/>
                    </a:lnTo>
                    <a:lnTo>
                      <a:pt x="201" y="243"/>
                    </a:lnTo>
                    <a:lnTo>
                      <a:pt x="201" y="432"/>
                    </a:lnTo>
                    <a:lnTo>
                      <a:pt x="210" y="456"/>
                    </a:lnTo>
                    <a:lnTo>
                      <a:pt x="222" y="471"/>
                    </a:lnTo>
                    <a:lnTo>
                      <a:pt x="236" y="485"/>
                    </a:lnTo>
                    <a:lnTo>
                      <a:pt x="254" y="497"/>
                    </a:lnTo>
                    <a:lnTo>
                      <a:pt x="275" y="503"/>
                    </a:lnTo>
                    <a:lnTo>
                      <a:pt x="298" y="503"/>
                    </a:lnTo>
                    <a:close/>
                  </a:path>
                </a:pathLst>
              </a:custGeom>
              <a:solidFill>
                <a:srgbClr val="99FFCC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67" name="Freeform 55"/>
              <p:cNvSpPr>
                <a:spLocks/>
              </p:cNvSpPr>
              <p:nvPr/>
            </p:nvSpPr>
            <p:spPr bwMode="auto">
              <a:xfrm rot="-2135365">
                <a:off x="1495" y="956"/>
                <a:ext cx="121" cy="124"/>
              </a:xfrm>
              <a:custGeom>
                <a:avLst/>
                <a:gdLst/>
                <a:ahLst/>
                <a:cxnLst>
                  <a:cxn ang="0">
                    <a:pos x="121" y="62"/>
                  </a:cxn>
                  <a:cxn ang="0">
                    <a:pos x="121" y="50"/>
                  </a:cxn>
                  <a:cxn ang="0">
                    <a:pos x="115" y="36"/>
                  </a:cxn>
                  <a:cxn ang="0">
                    <a:pos x="109" y="24"/>
                  </a:cxn>
                  <a:cxn ang="0">
                    <a:pos x="100" y="15"/>
                  </a:cxn>
                  <a:cxn ang="0">
                    <a:pos x="88" y="6"/>
                  </a:cxn>
                  <a:cxn ang="0">
                    <a:pos x="73" y="3"/>
                  </a:cxn>
                  <a:cxn ang="0">
                    <a:pos x="59" y="0"/>
                  </a:cxn>
                  <a:cxn ang="0">
                    <a:pos x="47" y="3"/>
                  </a:cxn>
                  <a:cxn ang="0">
                    <a:pos x="35" y="6"/>
                  </a:cxn>
                  <a:cxn ang="0">
                    <a:pos x="23" y="15"/>
                  </a:cxn>
                  <a:cxn ang="0">
                    <a:pos x="11" y="24"/>
                  </a:cxn>
                  <a:cxn ang="0">
                    <a:pos x="5" y="36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0" y="77"/>
                  </a:cxn>
                  <a:cxn ang="0">
                    <a:pos x="5" y="89"/>
                  </a:cxn>
                  <a:cxn ang="0">
                    <a:pos x="11" y="101"/>
                  </a:cxn>
                  <a:cxn ang="0">
                    <a:pos x="23" y="113"/>
                  </a:cxn>
                  <a:cxn ang="0">
                    <a:pos x="35" y="119"/>
                  </a:cxn>
                  <a:cxn ang="0">
                    <a:pos x="47" y="124"/>
                  </a:cxn>
                  <a:cxn ang="0">
                    <a:pos x="59" y="124"/>
                  </a:cxn>
                  <a:cxn ang="0">
                    <a:pos x="73" y="124"/>
                  </a:cxn>
                  <a:cxn ang="0">
                    <a:pos x="88" y="119"/>
                  </a:cxn>
                  <a:cxn ang="0">
                    <a:pos x="100" y="113"/>
                  </a:cxn>
                  <a:cxn ang="0">
                    <a:pos x="109" y="101"/>
                  </a:cxn>
                  <a:cxn ang="0">
                    <a:pos x="118" y="89"/>
                  </a:cxn>
                  <a:cxn ang="0">
                    <a:pos x="121" y="77"/>
                  </a:cxn>
                  <a:cxn ang="0">
                    <a:pos x="121" y="62"/>
                  </a:cxn>
                </a:cxnLst>
                <a:rect l="0" t="0" r="r" b="b"/>
                <a:pathLst>
                  <a:path w="121" h="124">
                    <a:moveTo>
                      <a:pt x="121" y="62"/>
                    </a:moveTo>
                    <a:lnTo>
                      <a:pt x="121" y="50"/>
                    </a:lnTo>
                    <a:lnTo>
                      <a:pt x="115" y="36"/>
                    </a:lnTo>
                    <a:lnTo>
                      <a:pt x="109" y="24"/>
                    </a:lnTo>
                    <a:lnTo>
                      <a:pt x="100" y="15"/>
                    </a:lnTo>
                    <a:lnTo>
                      <a:pt x="88" y="6"/>
                    </a:lnTo>
                    <a:lnTo>
                      <a:pt x="73" y="3"/>
                    </a:lnTo>
                    <a:lnTo>
                      <a:pt x="59" y="0"/>
                    </a:lnTo>
                    <a:lnTo>
                      <a:pt x="47" y="3"/>
                    </a:lnTo>
                    <a:lnTo>
                      <a:pt x="35" y="6"/>
                    </a:lnTo>
                    <a:lnTo>
                      <a:pt x="23" y="15"/>
                    </a:lnTo>
                    <a:lnTo>
                      <a:pt x="11" y="24"/>
                    </a:lnTo>
                    <a:lnTo>
                      <a:pt x="5" y="36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5" y="89"/>
                    </a:lnTo>
                    <a:lnTo>
                      <a:pt x="11" y="101"/>
                    </a:lnTo>
                    <a:lnTo>
                      <a:pt x="23" y="113"/>
                    </a:lnTo>
                    <a:lnTo>
                      <a:pt x="35" y="119"/>
                    </a:lnTo>
                    <a:lnTo>
                      <a:pt x="47" y="124"/>
                    </a:lnTo>
                    <a:lnTo>
                      <a:pt x="59" y="124"/>
                    </a:lnTo>
                    <a:lnTo>
                      <a:pt x="73" y="124"/>
                    </a:lnTo>
                    <a:lnTo>
                      <a:pt x="88" y="119"/>
                    </a:lnTo>
                    <a:lnTo>
                      <a:pt x="100" y="113"/>
                    </a:lnTo>
                    <a:lnTo>
                      <a:pt x="109" y="101"/>
                    </a:lnTo>
                    <a:lnTo>
                      <a:pt x="118" y="89"/>
                    </a:lnTo>
                    <a:lnTo>
                      <a:pt x="121" y="77"/>
                    </a:lnTo>
                    <a:lnTo>
                      <a:pt x="121" y="62"/>
                    </a:lnTo>
                    <a:close/>
                  </a:path>
                </a:pathLst>
              </a:custGeom>
              <a:solidFill>
                <a:srgbClr val="99FFCC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2568" name="Text Box 56"/>
            <p:cNvSpPr txBox="1">
              <a:spLocks noChangeArrowheads="1"/>
            </p:cNvSpPr>
            <p:nvPr/>
          </p:nvSpPr>
          <p:spPr bwMode="auto">
            <a:xfrm>
              <a:off x="346" y="663"/>
              <a:ext cx="115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sz="1600" b="1">
                  <a:latin typeface="Times New Roman" pitchFamily="18" charset="0"/>
                </a:rPr>
                <a:t>SAT </a:t>
              </a:r>
            </a:p>
            <a:p>
              <a:pPr algn="ctr" eaLnBrk="0" hangingPunct="0"/>
              <a:r>
                <a:rPr lang="es-ES" sz="1600" b="1">
                  <a:latin typeface="Times New Roman" pitchFamily="18" charset="0"/>
                </a:rPr>
                <a:t>COMUNITARIOS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9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9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9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9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9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9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9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925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925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nimBg="1"/>
      <p:bldP spid="1925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499350" cy="1139825"/>
          </a:xfrm>
        </p:spPr>
        <p:txBody>
          <a:bodyPr/>
          <a:lstStyle/>
          <a:p>
            <a:r>
              <a:rPr lang="es-ES" sz="3200">
                <a:solidFill>
                  <a:srgbClr val="FF9933"/>
                </a:solidFill>
              </a:rPr>
              <a:t>VM-DEFENSA CIVIL y la </a:t>
            </a:r>
            <a:br>
              <a:rPr lang="es-ES" sz="3200">
                <a:solidFill>
                  <a:srgbClr val="FF9933"/>
                </a:solidFill>
              </a:rPr>
            </a:br>
            <a:r>
              <a:rPr lang="es-ES" sz="3200">
                <a:solidFill>
                  <a:srgbClr val="FF9933"/>
                </a:solidFill>
              </a:rPr>
              <a:t>Gestión de Riesgos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773238"/>
            <a:ext cx="8229600" cy="42322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s-ES" sz="2000" b="1">
                <a:solidFill>
                  <a:schemeClr val="hlink"/>
                </a:solidFill>
              </a:rPr>
              <a:t>ESTRATEGIAS  EN GESTIÓN DE RIESGOS</a:t>
            </a:r>
          </a:p>
          <a:p>
            <a:pPr marL="965200" lvl="1" indent="-508000">
              <a:lnSpc>
                <a:spcPct val="80000"/>
              </a:lnSpc>
              <a:buFontTx/>
              <a:buNone/>
            </a:pPr>
            <a:endParaRPr lang="es-ES" sz="2000" b="1">
              <a:solidFill>
                <a:schemeClr val="hlink"/>
              </a:solidFill>
            </a:endParaRPr>
          </a:p>
          <a:p>
            <a:pPr marL="965200" lvl="1" indent="-508000">
              <a:lnSpc>
                <a:spcPct val="80000"/>
              </a:lnSpc>
            </a:pPr>
            <a:r>
              <a:rPr lang="es-ES" sz="2000" b="1"/>
              <a:t>Incorporar y consolidar la temática de Gestión de Riesgos en la agenda gubernamental</a:t>
            </a:r>
          </a:p>
          <a:p>
            <a:pPr marL="965200" lvl="1" indent="-508000">
              <a:lnSpc>
                <a:spcPct val="80000"/>
              </a:lnSpc>
            </a:pPr>
            <a:r>
              <a:rPr lang="es-ES" sz="2000" b="1"/>
              <a:t>Fomentar la estimación de riesgos a consecuencia de fenómenos naturales, antrópicos y tecnológicos.</a:t>
            </a:r>
          </a:p>
          <a:p>
            <a:pPr marL="965200" lvl="1" indent="-508000">
              <a:lnSpc>
                <a:spcPct val="80000"/>
              </a:lnSpc>
            </a:pPr>
            <a:r>
              <a:rPr lang="es-ES" sz="2000" b="1"/>
              <a:t>Transversalizar la temática de Gestión de Riesgos en la planificación del desarrollo y la educacion.</a:t>
            </a:r>
          </a:p>
          <a:p>
            <a:pPr marL="965200" lvl="1" indent="-508000">
              <a:lnSpc>
                <a:spcPct val="80000"/>
              </a:lnSpc>
            </a:pPr>
            <a:r>
              <a:rPr lang="es-ES" sz="2000" b="1"/>
              <a:t>Fomentar el fortalecimiento institucional.</a:t>
            </a:r>
          </a:p>
          <a:p>
            <a:pPr marL="965200" lvl="1" indent="-508000">
              <a:lnSpc>
                <a:spcPct val="80000"/>
              </a:lnSpc>
            </a:pPr>
            <a:r>
              <a:rPr lang="es-ES" sz="2000" b="1"/>
              <a:t>Promover la participación comunitaria en actividades de Gestión de Riesgos.</a:t>
            </a:r>
          </a:p>
          <a:p>
            <a:pPr marL="965200" lvl="1" indent="-508000">
              <a:lnSpc>
                <a:spcPct val="80000"/>
              </a:lnSpc>
            </a:pPr>
            <a:r>
              <a:rPr lang="es-ES" sz="2000" b="1"/>
              <a:t>Optimizar la respuesta a las emergencias y desastres.</a:t>
            </a:r>
          </a:p>
          <a:p>
            <a:pPr marL="609600" indent="-609600">
              <a:lnSpc>
                <a:spcPct val="80000"/>
              </a:lnSpc>
            </a:pPr>
            <a:endParaRPr lang="es-ES" sz="2000" b="1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val 2"/>
          <p:cNvSpPr>
            <a:spLocks noChangeArrowheads="1"/>
          </p:cNvSpPr>
          <p:nvPr/>
        </p:nvSpPr>
        <p:spPr bwMode="auto">
          <a:xfrm>
            <a:off x="3492500" y="765175"/>
            <a:ext cx="1655763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b="1">
                <a:latin typeface="Arial" pitchFamily="34" charset="0"/>
                <a:cs typeface="Arial" pitchFamily="34" charset="0"/>
              </a:rPr>
              <a:t>VM-Defensa Civil</a:t>
            </a:r>
          </a:p>
          <a:p>
            <a:pPr algn="ctr"/>
            <a:r>
              <a:rPr lang="es-ES_tradnl" sz="1400" b="1">
                <a:latin typeface="Arial" pitchFamily="34" charset="0"/>
                <a:cs typeface="Arial" pitchFamily="34" charset="0"/>
              </a:rPr>
              <a:t>VM-Planificación</a:t>
            </a:r>
          </a:p>
          <a:p>
            <a:pPr algn="ctr"/>
            <a:r>
              <a:rPr lang="es-ES_tradnl" sz="1400" b="1">
                <a:latin typeface="Arial" pitchFamily="34" charset="0"/>
                <a:cs typeface="Arial" pitchFamily="34" charset="0"/>
              </a:rPr>
              <a:t>VM-Descentralización</a:t>
            </a:r>
            <a:endParaRPr lang="es-MX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Oval 3"/>
          <p:cNvSpPr>
            <a:spLocks noChangeArrowheads="1"/>
          </p:cNvSpPr>
          <p:nvPr/>
        </p:nvSpPr>
        <p:spPr bwMode="auto">
          <a:xfrm>
            <a:off x="1331913" y="3500438"/>
            <a:ext cx="1655762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b="1"/>
              <a:t>SECTORES</a:t>
            </a:r>
            <a:endParaRPr lang="es-MX" b="1"/>
          </a:p>
        </p:txBody>
      </p:sp>
      <p:sp>
        <p:nvSpPr>
          <p:cNvPr id="76804" name="Oval 4"/>
          <p:cNvSpPr>
            <a:spLocks noChangeArrowheads="1"/>
          </p:cNvSpPr>
          <p:nvPr/>
        </p:nvSpPr>
        <p:spPr bwMode="auto">
          <a:xfrm>
            <a:off x="5722938" y="3500438"/>
            <a:ext cx="1655762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b="1">
                <a:latin typeface="Arial" pitchFamily="34" charset="0"/>
                <a:cs typeface="Arial" pitchFamily="34" charset="0"/>
              </a:rPr>
              <a:t>Prefecturas</a:t>
            </a:r>
          </a:p>
          <a:p>
            <a:pPr algn="ctr"/>
            <a:r>
              <a:rPr lang="es-ES_tradnl" b="1">
                <a:latin typeface="Arial" pitchFamily="34" charset="0"/>
                <a:cs typeface="Arial" pitchFamily="34" charset="0"/>
              </a:rPr>
              <a:t>Municipios</a:t>
            </a:r>
            <a:endParaRPr lang="es-MX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 rot="-2967504">
            <a:off x="2231232" y="2743994"/>
            <a:ext cx="1871662" cy="215900"/>
          </a:xfrm>
          <a:prstGeom prst="leftRightArrow">
            <a:avLst>
              <a:gd name="adj1" fmla="val 50000"/>
              <a:gd name="adj2" fmla="val 1733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3059113" y="4219575"/>
            <a:ext cx="2592387" cy="215900"/>
          </a:xfrm>
          <a:prstGeom prst="leftRightArrow">
            <a:avLst>
              <a:gd name="adj1" fmla="val 50000"/>
              <a:gd name="adj2" fmla="val 24014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 rot="2836679">
            <a:off x="4607718" y="2745582"/>
            <a:ext cx="1871663" cy="215900"/>
          </a:xfrm>
          <a:prstGeom prst="leftRightArrow">
            <a:avLst>
              <a:gd name="adj1" fmla="val 50000"/>
              <a:gd name="adj2" fmla="val 1733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3419475" y="3284538"/>
            <a:ext cx="1797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COORDINACIÓN</a:t>
            </a:r>
            <a:endParaRPr lang="es-MX" sz="16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0" y="1158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PROCESO DE DESCENTRALIZACION DE LA GESTION</a:t>
            </a:r>
          </a:p>
          <a:p>
            <a:pPr algn="ctr"/>
            <a:r>
              <a:rPr lang="es-ES_tradnl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DEL RIESGO</a:t>
            </a:r>
            <a:endParaRPr lang="es-MX" b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1835150" y="2419350"/>
            <a:ext cx="1122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NACIONAL</a:t>
            </a:r>
            <a:endParaRPr lang="es-MX" sz="14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179388" y="5141913"/>
            <a:ext cx="8713787" cy="1311275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sz="2000">
                <a:solidFill>
                  <a:srgbClr val="FFFFFF"/>
                </a:solidFill>
                <a:latin typeface="Tahoma" pitchFamily="34" charset="0"/>
              </a:rPr>
              <a:t>Apoyar en el ámbito de la descentralización las acciones de fortalecimiento institucional en Gestión de Riesgos; incorporando la CONCEPCIÓN DE  GESTION DEL RIESGO como elemento íntimamente ligado a la planificación del desarrollo.</a:t>
            </a:r>
            <a:endParaRPr lang="es-ES" sz="20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5610225" y="2492375"/>
            <a:ext cx="155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SUB-NACIONAL</a:t>
            </a:r>
            <a:endParaRPr lang="es-MX" sz="14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val 2"/>
          <p:cNvSpPr>
            <a:spLocks noChangeArrowheads="1"/>
          </p:cNvSpPr>
          <p:nvPr/>
        </p:nvSpPr>
        <p:spPr bwMode="auto">
          <a:xfrm>
            <a:off x="3492500" y="2565400"/>
            <a:ext cx="1368425" cy="9350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b="1">
                <a:latin typeface="Arial" pitchFamily="34" charset="0"/>
                <a:cs typeface="Arial" pitchFamily="34" charset="0"/>
              </a:rPr>
              <a:t>VM- Defensa </a:t>
            </a:r>
          </a:p>
          <a:p>
            <a:pPr algn="ctr"/>
            <a:r>
              <a:rPr lang="es-ES_tradnl" b="1">
                <a:latin typeface="Arial" pitchFamily="34" charset="0"/>
                <a:cs typeface="Arial" pitchFamily="34" charset="0"/>
              </a:rPr>
              <a:t>Civil</a:t>
            </a:r>
            <a:endParaRPr lang="es-MX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>
            <a:off x="1331913" y="3789363"/>
            <a:ext cx="1655762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b="1"/>
              <a:t>Coop. </a:t>
            </a:r>
          </a:p>
          <a:p>
            <a:pPr algn="ctr"/>
            <a:r>
              <a:rPr lang="es-ES_tradnl" b="1"/>
              <a:t>Int.nal.</a:t>
            </a:r>
            <a:endParaRPr lang="es-MX" b="1"/>
          </a:p>
        </p:txBody>
      </p:sp>
      <p:sp>
        <p:nvSpPr>
          <p:cNvPr id="77828" name="Oval 4"/>
          <p:cNvSpPr>
            <a:spLocks noChangeArrowheads="1"/>
          </p:cNvSpPr>
          <p:nvPr/>
        </p:nvSpPr>
        <p:spPr bwMode="auto">
          <a:xfrm>
            <a:off x="5722938" y="3789363"/>
            <a:ext cx="1655762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b="1">
                <a:latin typeface="Arial" pitchFamily="34" charset="0"/>
                <a:cs typeface="Arial" pitchFamily="34" charset="0"/>
              </a:rPr>
              <a:t>UGR’S</a:t>
            </a:r>
          </a:p>
          <a:p>
            <a:pPr algn="ctr"/>
            <a:r>
              <a:rPr lang="es-ES_tradnl" b="1">
                <a:latin typeface="Arial" pitchFamily="34" charset="0"/>
                <a:cs typeface="Arial" pitchFamily="34" charset="0"/>
              </a:rPr>
              <a:t>Prefecturales</a:t>
            </a:r>
          </a:p>
          <a:p>
            <a:pPr algn="ctr"/>
            <a:r>
              <a:rPr lang="es-ES_tradnl" b="1">
                <a:latin typeface="Arial" pitchFamily="34" charset="0"/>
                <a:cs typeface="Arial" pitchFamily="34" charset="0"/>
              </a:rPr>
              <a:t>Municipales</a:t>
            </a:r>
          </a:p>
          <a:p>
            <a:pPr algn="ctr"/>
            <a:r>
              <a:rPr lang="es-ES_tradnl" b="1">
                <a:latin typeface="Arial" pitchFamily="34" charset="0"/>
                <a:cs typeface="Arial" pitchFamily="34" charset="0"/>
              </a:rPr>
              <a:t>DDDC</a:t>
            </a:r>
          </a:p>
          <a:p>
            <a:pPr algn="ctr"/>
            <a:r>
              <a:rPr lang="es-ES_tradnl" b="1">
                <a:latin typeface="Arial" pitchFamily="34" charset="0"/>
                <a:cs typeface="Arial" pitchFamily="34" charset="0"/>
              </a:rPr>
              <a:t>DRDC</a:t>
            </a:r>
            <a:endParaRPr lang="es-MX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 rot="-2967504">
            <a:off x="1870075" y="3027363"/>
            <a:ext cx="1847850" cy="228600"/>
          </a:xfrm>
          <a:prstGeom prst="leftRightArrow">
            <a:avLst>
              <a:gd name="adj1" fmla="val 50000"/>
              <a:gd name="adj2" fmla="val 16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3059113" y="4508500"/>
            <a:ext cx="2592387" cy="215900"/>
          </a:xfrm>
          <a:prstGeom prst="leftRightArrow">
            <a:avLst>
              <a:gd name="adj1" fmla="val 50000"/>
              <a:gd name="adj2" fmla="val 24014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 rot="2836679">
            <a:off x="4607718" y="3034507"/>
            <a:ext cx="1871663" cy="215900"/>
          </a:xfrm>
          <a:prstGeom prst="leftRightArrow">
            <a:avLst>
              <a:gd name="adj1" fmla="val 50000"/>
              <a:gd name="adj2" fmla="val 1733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3419475" y="3573463"/>
            <a:ext cx="1797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COORDINACIÓN</a:t>
            </a:r>
            <a:endParaRPr lang="es-MX" sz="16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7837" name="Oval 13"/>
          <p:cNvSpPr>
            <a:spLocks noChangeArrowheads="1"/>
          </p:cNvSpPr>
          <p:nvPr/>
        </p:nvSpPr>
        <p:spPr bwMode="auto">
          <a:xfrm>
            <a:off x="3419475" y="693738"/>
            <a:ext cx="1655763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b="1">
                <a:latin typeface="Arial" pitchFamily="34" charset="0"/>
                <a:cs typeface="Arial" pitchFamily="34" charset="0"/>
              </a:rPr>
              <a:t>CONARADE</a:t>
            </a:r>
            <a:endParaRPr lang="es-MX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2154238" y="177800"/>
            <a:ext cx="4946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2000" b="1">
                <a:solidFill>
                  <a:schemeClr val="hlink"/>
                </a:solidFill>
              </a:rPr>
              <a:t>FORTALECIMIENTO DEL SISRADE</a:t>
            </a:r>
            <a:endParaRPr lang="es-MX" sz="2000" b="1">
              <a:solidFill>
                <a:schemeClr val="hlink"/>
              </a:solidFill>
            </a:endParaRP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2051050" y="5734050"/>
            <a:ext cx="556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/>
              <a:t>BUSCAMOS LA FUNCIONALIDAD DEL SISRADE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0" y="115888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000" b="1">
                <a:solidFill>
                  <a:schemeClr val="hlink"/>
                </a:solidFill>
                <a:latin typeface="Arial" pitchFamily="34" charset="0"/>
              </a:rPr>
              <a:t>LINEAS DE ACCIÓN EN EL NIVEL MUNICIPAL 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 sz="2000" b="1">
                <a:solidFill>
                  <a:schemeClr val="hlink"/>
                </a:solidFill>
                <a:latin typeface="Arial" pitchFamily="34" charset="0"/>
              </a:rPr>
              <a:t>QUE APLICA LA DEFENSA CIVIL</a:t>
            </a:r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3124200" y="1981200"/>
            <a:ext cx="0" cy="3505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4572000" y="1628775"/>
            <a:ext cx="0" cy="1223963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5795963" y="1916113"/>
            <a:ext cx="274478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pitchFamily="34" charset="0"/>
              </a:rPr>
              <a:t>Fortalecimiento institucional </a:t>
            </a:r>
          </a:p>
          <a:p>
            <a:pPr>
              <a:spcBef>
                <a:spcPct val="50000"/>
              </a:spcBef>
            </a:pPr>
            <a:r>
              <a:rPr lang="es-ES_tradnl" sz="1400">
                <a:latin typeface="Arial" pitchFamily="34" charset="0"/>
              </a:rPr>
              <a:t>   (Municipio, Mancomunidades, </a:t>
            </a:r>
          </a:p>
          <a:p>
            <a:pPr>
              <a:spcBef>
                <a:spcPct val="50000"/>
              </a:spcBef>
            </a:pPr>
            <a:r>
              <a:rPr lang="es-ES_tradnl" sz="1400">
                <a:latin typeface="Arial" pitchFamily="34" charset="0"/>
              </a:rPr>
              <a:t>   Prefecturas, Comités,</a:t>
            </a:r>
          </a:p>
          <a:p>
            <a:pPr>
              <a:spcBef>
                <a:spcPct val="50000"/>
              </a:spcBef>
            </a:pPr>
            <a:r>
              <a:rPr lang="es-ES_tradnl" sz="1400">
                <a:latin typeface="Arial" pitchFamily="34" charset="0"/>
              </a:rPr>
              <a:t>        Coordinadoras </a:t>
            </a:r>
          </a:p>
          <a:p>
            <a:pPr>
              <a:spcBef>
                <a:spcPct val="50000"/>
              </a:spcBef>
            </a:pPr>
            <a:r>
              <a:rPr lang="es-ES_tradnl" sz="1400">
                <a:latin typeface="Arial" pitchFamily="34" charset="0"/>
              </a:rPr>
              <a:t>         Interinstitucionales)</a:t>
            </a:r>
            <a:endParaRPr lang="es-ES" sz="1400">
              <a:latin typeface="Arial" pitchFamily="34" charset="0"/>
            </a:endParaRP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4148138" y="4867275"/>
            <a:ext cx="319881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pitchFamily="34" charset="0"/>
              </a:rPr>
              <a:t>Fortalecimiento para la respuesta</a:t>
            </a:r>
          </a:p>
          <a:p>
            <a:pPr>
              <a:spcBef>
                <a:spcPct val="50000"/>
              </a:spcBef>
            </a:pPr>
            <a:r>
              <a:rPr lang="es-ES_tradnl" sz="1600">
                <a:latin typeface="Arial" pitchFamily="34" charset="0"/>
              </a:rPr>
              <a:t>organizativo/comunidades</a:t>
            </a:r>
            <a:endParaRPr lang="es-ES" sz="1600">
              <a:latin typeface="Arial" pitchFamily="34" charset="0"/>
            </a:endParaRP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1692275" y="4076700"/>
            <a:ext cx="13589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pitchFamily="34" charset="0"/>
              </a:rPr>
              <a:t>Educación</a:t>
            </a:r>
          </a:p>
          <a:p>
            <a:pPr>
              <a:spcBef>
                <a:spcPct val="50000"/>
              </a:spcBef>
            </a:pPr>
            <a:r>
              <a:rPr lang="es-ES_tradnl" sz="1600">
                <a:latin typeface="Arial" pitchFamily="34" charset="0"/>
              </a:rPr>
              <a:t>con enfoque </a:t>
            </a:r>
          </a:p>
          <a:p>
            <a:pPr>
              <a:spcBef>
                <a:spcPct val="50000"/>
              </a:spcBef>
            </a:pPr>
            <a:r>
              <a:rPr lang="es-ES_tradnl" sz="1600">
                <a:latin typeface="Arial" pitchFamily="34" charset="0"/>
              </a:rPr>
              <a:t>de GR. </a:t>
            </a:r>
            <a:endParaRPr lang="es-ES" sz="1600">
              <a:latin typeface="Arial" pitchFamily="34" charset="0"/>
            </a:endParaRP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619125" y="2347913"/>
            <a:ext cx="2520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pitchFamily="34" charset="0"/>
              </a:rPr>
              <a:t>Difusión e intercambio de experiencias</a:t>
            </a:r>
            <a:endParaRPr lang="es-ES" sz="1600">
              <a:latin typeface="Arial" pitchFamily="34" charset="0"/>
            </a:endParaRPr>
          </a:p>
        </p:txBody>
      </p:sp>
      <p:sp>
        <p:nvSpPr>
          <p:cNvPr id="120846" name="Text Box 14"/>
          <p:cNvSpPr txBox="1">
            <a:spLocks noChangeArrowheads="1"/>
          </p:cNvSpPr>
          <p:nvPr/>
        </p:nvSpPr>
        <p:spPr bwMode="auto">
          <a:xfrm>
            <a:off x="2132013" y="1482725"/>
            <a:ext cx="206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pitchFamily="34" charset="0"/>
              </a:rPr>
              <a:t>Obras demostrativas</a:t>
            </a:r>
            <a:endParaRPr lang="es-ES" sz="1600">
              <a:latin typeface="Arial" pitchFamily="34" charset="0"/>
            </a:endParaRPr>
          </a:p>
        </p:txBody>
      </p:sp>
      <p:pic>
        <p:nvPicPr>
          <p:cNvPr id="12084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1771650"/>
            <a:ext cx="922337" cy="936625"/>
          </a:xfrm>
          <a:prstGeom prst="rect">
            <a:avLst/>
          </a:prstGeom>
          <a:noFill/>
        </p:spPr>
      </p:pic>
      <p:pic>
        <p:nvPicPr>
          <p:cNvPr id="12084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44675"/>
            <a:ext cx="1452563" cy="2305050"/>
          </a:xfrm>
          <a:prstGeom prst="rect">
            <a:avLst/>
          </a:prstGeom>
          <a:noFill/>
        </p:spPr>
      </p:pic>
      <p:grpSp>
        <p:nvGrpSpPr>
          <p:cNvPr id="120849" name="Group 17"/>
          <p:cNvGrpSpPr>
            <a:grpSpLocks/>
          </p:cNvGrpSpPr>
          <p:nvPr/>
        </p:nvGrpSpPr>
        <p:grpSpPr bwMode="auto">
          <a:xfrm>
            <a:off x="2852738" y="2132013"/>
            <a:ext cx="2808287" cy="2720975"/>
            <a:chOff x="1565" y="1625"/>
            <a:chExt cx="2361" cy="2319"/>
          </a:xfrm>
        </p:grpSpPr>
        <p:pic>
          <p:nvPicPr>
            <p:cNvPr id="120850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76" y="3058"/>
              <a:ext cx="1750" cy="886"/>
            </a:xfrm>
            <a:prstGeom prst="rect">
              <a:avLst/>
            </a:prstGeom>
            <a:noFill/>
          </p:spPr>
        </p:pic>
        <p:pic>
          <p:nvPicPr>
            <p:cNvPr id="120851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5" y="2840"/>
              <a:ext cx="829" cy="826"/>
            </a:xfrm>
            <a:prstGeom prst="rect">
              <a:avLst/>
            </a:prstGeom>
            <a:noFill/>
          </p:spPr>
        </p:pic>
        <p:grpSp>
          <p:nvGrpSpPr>
            <p:cNvPr id="120852" name="Group 20"/>
            <p:cNvGrpSpPr>
              <a:grpSpLocks/>
            </p:cNvGrpSpPr>
            <p:nvPr/>
          </p:nvGrpSpPr>
          <p:grpSpPr bwMode="auto">
            <a:xfrm>
              <a:off x="1565" y="1625"/>
              <a:ext cx="868" cy="1351"/>
              <a:chOff x="1544" y="1625"/>
              <a:chExt cx="889" cy="1391"/>
            </a:xfrm>
          </p:grpSpPr>
          <p:pic>
            <p:nvPicPr>
              <p:cNvPr id="120853" name="Picture 2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544" y="2234"/>
                <a:ext cx="662" cy="782"/>
              </a:xfrm>
              <a:prstGeom prst="rect">
                <a:avLst/>
              </a:prstGeom>
              <a:noFill/>
            </p:spPr>
          </p:pic>
          <p:pic>
            <p:nvPicPr>
              <p:cNvPr id="120854" name="Picture 2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610" y="1625"/>
                <a:ext cx="823" cy="817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0858" name="Text Box 26"/>
          <p:cNvSpPr txBox="1">
            <a:spLocks noChangeArrowheads="1"/>
          </p:cNvSpPr>
          <p:nvPr/>
        </p:nvSpPr>
        <p:spPr bwMode="auto">
          <a:xfrm>
            <a:off x="250825" y="3063875"/>
            <a:ext cx="25209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pitchFamily="34" charset="0"/>
              </a:rPr>
              <a:t>Planificación Participativa Municipal con Gestión de Riesgos</a:t>
            </a:r>
            <a:endParaRPr lang="es-ES" sz="16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>
                <a:solidFill>
                  <a:schemeClr val="hlink"/>
                </a:solidFill>
              </a:rPr>
              <a:t>VM-Defensa Civil trabaja y propuesta Instrumentos de Gestión Integral del Riesgo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" sz="2400"/>
              <a:t>Guía para la inserción de la Gestión de Riesgos en los Planes de Desarrollo Municipal</a:t>
            </a:r>
          </a:p>
          <a:p>
            <a:pPr>
              <a:lnSpc>
                <a:spcPct val="80000"/>
              </a:lnSpc>
            </a:pPr>
            <a:r>
              <a:rPr lang="es-ES" sz="2400"/>
              <a:t>Guía de Planificación Participativa Municipal con enfoque de Gestión de Riesgos</a:t>
            </a:r>
          </a:p>
          <a:p>
            <a:pPr>
              <a:lnSpc>
                <a:spcPct val="80000"/>
              </a:lnSpc>
            </a:pPr>
            <a:r>
              <a:rPr lang="es-ES" sz="2400"/>
              <a:t>Guía metodológica para la identificación, priorización, preparación, evaluación y ejecución de proyectos con gestión de riesgos</a:t>
            </a:r>
          </a:p>
          <a:p>
            <a:pPr>
              <a:lnSpc>
                <a:spcPct val="80000"/>
              </a:lnSpc>
            </a:pPr>
            <a:r>
              <a:rPr lang="es-ES" sz="2400"/>
              <a:t>Programa de Descentralización en el nivel Prefectural y Municipal</a:t>
            </a:r>
          </a:p>
          <a:p>
            <a:pPr>
              <a:lnSpc>
                <a:spcPct val="80000"/>
              </a:lnSpc>
            </a:pPr>
            <a:r>
              <a:rPr lang="es-ES" sz="2400"/>
              <a:t>Guía Metodológica de preparativos y respuesta para atención de emergencias y desastres</a:t>
            </a:r>
          </a:p>
          <a:p>
            <a:pPr>
              <a:lnSpc>
                <a:spcPct val="80000"/>
              </a:lnSpc>
            </a:pPr>
            <a:r>
              <a:rPr lang="es-ES" altLang="zh-CN" sz="2400">
                <a:ea typeface="SimSun" pitchFamily="2" charset="-122"/>
              </a:rPr>
              <a:t>Establecimiento del Sistema Nacional de Alerta Temprana y funcionalidad del SINAGER</a:t>
            </a:r>
            <a:endParaRPr lang="es-ES" sz="2400"/>
          </a:p>
          <a:p>
            <a:pPr>
              <a:lnSpc>
                <a:spcPct val="80000"/>
              </a:lnSpc>
            </a:pPr>
            <a:endParaRPr lang="es-E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48" name="Picture 24" descr="DSC0090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260350"/>
            <a:ext cx="6867525" cy="5149850"/>
          </a:xfrm>
          <a:noFill/>
          <a:ln/>
        </p:spPr>
      </p:pic>
      <p:sp>
        <p:nvSpPr>
          <p:cNvPr id="180252" name="Rectangle 2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45125"/>
            <a:ext cx="9144000" cy="11080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sz="2800" b="1">
                <a:solidFill>
                  <a:schemeClr val="hlink"/>
                </a:solidFill>
              </a:rPr>
              <a:t>DEFENSA CIVIL SOMOS TODOS !!!</a:t>
            </a:r>
          </a:p>
          <a:p>
            <a:pPr algn="ctr">
              <a:buFont typeface="Wingdings" pitchFamily="2" charset="2"/>
              <a:buNone/>
            </a:pPr>
            <a:r>
              <a:rPr lang="es-ES" sz="2800" b="1">
                <a:solidFill>
                  <a:srgbClr val="CCFF99"/>
                </a:solidFill>
              </a:rPr>
              <a:t>GRACIAS</a:t>
            </a:r>
          </a:p>
        </p:txBody>
      </p:sp>
      <p:sp>
        <p:nvSpPr>
          <p:cNvPr id="180253" name="Rectangle 29"/>
          <p:cNvSpPr>
            <a:spLocks noChangeArrowheads="1"/>
          </p:cNvSpPr>
          <p:nvPr/>
        </p:nvSpPr>
        <p:spPr bwMode="auto">
          <a:xfrm>
            <a:off x="2484438" y="6491288"/>
            <a:ext cx="4046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effectLst>
                  <a:outerShdw blurRad="38100" dist="38100" dir="2700000" algn="tl">
                    <a:srgbClr val="000000"/>
                  </a:outerShdw>
                </a:effectLst>
              </a:rPr>
              <a:t>WWW.DEFENSACIVIL.GOV.BO</a:t>
            </a:r>
          </a:p>
        </p:txBody>
      </p:sp>
      <p:pic>
        <p:nvPicPr>
          <p:cNvPr id="180262" name="Picture 38" descr="videco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98425"/>
            <a:ext cx="1187450" cy="1027113"/>
          </a:xfrm>
          <a:prstGeom prst="rect">
            <a:avLst/>
          </a:prstGeom>
          <a:noFill/>
          <a:effectLst>
            <a:prstShdw prst="shdw13" dist="53882" dir="13500000">
              <a:srgbClr val="808080"/>
            </a:prstShdw>
          </a:effectLst>
        </p:spPr>
      </p:pic>
      <p:pic>
        <p:nvPicPr>
          <p:cNvPr id="180263" name="Picture 39" descr="Bolivia Solidarity Campaign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784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s-ES" sz="2000" b="1">
                <a:solidFill>
                  <a:schemeClr val="hlink"/>
                </a:solidFill>
                <a:latin typeface="Verdana" pitchFamily="34" charset="0"/>
              </a:rPr>
              <a:t>DURANTE LAS EMERGENCIAS</a:t>
            </a:r>
          </a:p>
        </p:txBody>
      </p:sp>
      <p:grpSp>
        <p:nvGrpSpPr>
          <p:cNvPr id="226316" name="Group 12"/>
          <p:cNvGrpSpPr>
            <a:grpSpLocks/>
          </p:cNvGrpSpPr>
          <p:nvPr/>
        </p:nvGrpSpPr>
        <p:grpSpPr bwMode="auto">
          <a:xfrm>
            <a:off x="250825" y="1125538"/>
            <a:ext cx="8424863" cy="5486400"/>
            <a:chOff x="158" y="709"/>
            <a:chExt cx="5307" cy="3456"/>
          </a:xfrm>
        </p:grpSpPr>
        <p:pic>
          <p:nvPicPr>
            <p:cNvPr id="226307" name="Picture 3" descr="MVC-007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754"/>
              <a:ext cx="2177" cy="1633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26310" name="Picture 6" descr="DSC076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2456"/>
              <a:ext cx="2178" cy="17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26308" name="Rectangle 4"/>
            <p:cNvSpPr>
              <a:spLocks noChangeArrowheads="1"/>
            </p:cNvSpPr>
            <p:nvPr/>
          </p:nvSpPr>
          <p:spPr bwMode="auto">
            <a:xfrm>
              <a:off x="2562" y="709"/>
              <a:ext cx="2903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Durante enero, febrero y marzo de 2006 han ocurrido inundaciones, granizadas y heladas que han afectado directamente a más de 39.000 familias, en 118 municipios.</a:t>
              </a:r>
            </a:p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Daños a infraestructura vial, social y productiva</a:t>
              </a:r>
            </a:p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s-ES" sz="16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Pérdidas estimadas en más de 260 millones de dólares.</a:t>
              </a:r>
            </a:p>
          </p:txBody>
        </p:sp>
        <p:pic>
          <p:nvPicPr>
            <p:cNvPr id="22631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53" y="2478"/>
              <a:ext cx="2538" cy="16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226317" name="Group 13"/>
          <p:cNvGrpSpPr>
            <a:grpSpLocks/>
          </p:cNvGrpSpPr>
          <p:nvPr/>
        </p:nvGrpSpPr>
        <p:grpSpPr bwMode="auto">
          <a:xfrm>
            <a:off x="0" y="39688"/>
            <a:ext cx="9417050" cy="6818312"/>
            <a:chOff x="0" y="0"/>
            <a:chExt cx="5932" cy="4295"/>
          </a:xfrm>
        </p:grpSpPr>
        <p:pic>
          <p:nvPicPr>
            <p:cNvPr id="226318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47" y="527"/>
              <a:ext cx="3076" cy="335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26319" name="Line 15"/>
            <p:cNvSpPr>
              <a:spLocks noChangeShapeType="1"/>
            </p:cNvSpPr>
            <p:nvPr/>
          </p:nvSpPr>
          <p:spPr bwMode="auto">
            <a:xfrm>
              <a:off x="1565" y="572"/>
              <a:ext cx="9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320" name="Line 16"/>
            <p:cNvSpPr>
              <a:spLocks noChangeShapeType="1"/>
            </p:cNvSpPr>
            <p:nvPr/>
          </p:nvSpPr>
          <p:spPr bwMode="auto">
            <a:xfrm>
              <a:off x="1156" y="1570"/>
              <a:ext cx="681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321" name="Line 17"/>
            <p:cNvSpPr>
              <a:spLocks noChangeShapeType="1"/>
            </p:cNvSpPr>
            <p:nvPr/>
          </p:nvSpPr>
          <p:spPr bwMode="auto">
            <a:xfrm flipV="1">
              <a:off x="1338" y="2750"/>
              <a:ext cx="726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322" name="Text Box 18"/>
            <p:cNvSpPr txBox="1">
              <a:spLocks noChangeArrowheads="1"/>
            </p:cNvSpPr>
            <p:nvPr/>
          </p:nvSpPr>
          <p:spPr bwMode="auto">
            <a:xfrm>
              <a:off x="4332" y="3702"/>
              <a:ext cx="8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b="1">
                  <a:latin typeface="Arial" pitchFamily="34" charset="0"/>
                </a:rPr>
                <a:t>Santa Cruz</a:t>
              </a:r>
            </a:p>
            <a:p>
              <a:endParaRPr lang="es-ES" b="1">
                <a:latin typeface="Arial" pitchFamily="34" charset="0"/>
              </a:endParaRPr>
            </a:p>
          </p:txBody>
        </p:sp>
        <p:sp>
          <p:nvSpPr>
            <p:cNvPr id="226323" name="Rectangle 19"/>
            <p:cNvSpPr>
              <a:spLocks noChangeArrowheads="1"/>
            </p:cNvSpPr>
            <p:nvPr/>
          </p:nvSpPr>
          <p:spPr bwMode="auto">
            <a:xfrm>
              <a:off x="3289" y="3200"/>
              <a:ext cx="2183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u"/>
              </a:pPr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6324" name="Rectangle 20"/>
            <p:cNvSpPr>
              <a:spLocks noChangeArrowheads="1"/>
            </p:cNvSpPr>
            <p:nvPr/>
          </p:nvSpPr>
          <p:spPr bwMode="auto">
            <a:xfrm>
              <a:off x="3288" y="3158"/>
              <a:ext cx="2183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u"/>
              </a:pPr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6325" name="Text Box 21"/>
            <p:cNvSpPr txBox="1">
              <a:spLocks noChangeArrowheads="1"/>
            </p:cNvSpPr>
            <p:nvPr/>
          </p:nvSpPr>
          <p:spPr bwMode="auto">
            <a:xfrm>
              <a:off x="4184" y="3929"/>
              <a:ext cx="15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600" b="1">
                  <a:solidFill>
                    <a:srgbClr val="FF9900"/>
                  </a:solidFill>
                  <a:latin typeface="Arial" pitchFamily="34" charset="0"/>
                </a:rPr>
                <a:t>6.055 familias afectadas</a:t>
              </a:r>
            </a:p>
            <a:p>
              <a:endParaRPr lang="es-ES" sz="1600" b="1">
                <a:solidFill>
                  <a:srgbClr val="FF9900"/>
                </a:solidFill>
                <a:latin typeface="Arial" pitchFamily="34" charset="0"/>
              </a:endParaRPr>
            </a:p>
          </p:txBody>
        </p:sp>
        <p:sp>
          <p:nvSpPr>
            <p:cNvPr id="226326" name="Text Box 22"/>
            <p:cNvSpPr txBox="1">
              <a:spLocks noChangeArrowheads="1"/>
            </p:cNvSpPr>
            <p:nvPr/>
          </p:nvSpPr>
          <p:spPr bwMode="auto">
            <a:xfrm>
              <a:off x="0" y="1389"/>
              <a:ext cx="15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sz="1600" b="1">
                  <a:solidFill>
                    <a:srgbClr val="FF9900"/>
                  </a:solidFill>
                  <a:latin typeface="Arial" pitchFamily="34" charset="0"/>
                </a:rPr>
                <a:t>La Paz</a:t>
              </a:r>
            </a:p>
            <a:p>
              <a:r>
                <a:rPr lang="es-ES" sz="1600" b="1">
                  <a:solidFill>
                    <a:srgbClr val="FF9900"/>
                  </a:solidFill>
                  <a:latin typeface="Arial" pitchFamily="34" charset="0"/>
                </a:rPr>
                <a:t>9.357 familias afectadas</a:t>
              </a:r>
            </a:p>
          </p:txBody>
        </p:sp>
        <p:sp>
          <p:nvSpPr>
            <p:cNvPr id="226327" name="Text Box 23"/>
            <p:cNvSpPr txBox="1">
              <a:spLocks noChangeArrowheads="1"/>
            </p:cNvSpPr>
            <p:nvPr/>
          </p:nvSpPr>
          <p:spPr bwMode="auto">
            <a:xfrm>
              <a:off x="4604" y="527"/>
              <a:ext cx="132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sz="1600" b="1">
                  <a:solidFill>
                    <a:srgbClr val="FF9900"/>
                  </a:solidFill>
                  <a:latin typeface="Arial" pitchFamily="34" charset="0"/>
                </a:rPr>
                <a:t>Beni</a:t>
              </a:r>
            </a:p>
            <a:p>
              <a:r>
                <a:rPr lang="es-ES" sz="1600" b="1">
                  <a:solidFill>
                    <a:srgbClr val="FF9900"/>
                  </a:solidFill>
                  <a:latin typeface="Arial" pitchFamily="34" charset="0"/>
                </a:rPr>
                <a:t>8.731 familias afectadas</a:t>
              </a:r>
            </a:p>
          </p:txBody>
        </p:sp>
        <p:sp>
          <p:nvSpPr>
            <p:cNvPr id="226328" name="Text Box 24"/>
            <p:cNvSpPr txBox="1">
              <a:spLocks noChangeArrowheads="1"/>
            </p:cNvSpPr>
            <p:nvPr/>
          </p:nvSpPr>
          <p:spPr bwMode="auto">
            <a:xfrm>
              <a:off x="0" y="3748"/>
              <a:ext cx="15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600" b="1">
                  <a:solidFill>
                    <a:srgbClr val="FF9900"/>
                  </a:solidFill>
                  <a:latin typeface="Arial" pitchFamily="34" charset="0"/>
                </a:rPr>
                <a:t>Potosi</a:t>
              </a:r>
            </a:p>
            <a:p>
              <a:r>
                <a:rPr lang="es-ES" sz="1600" b="1">
                  <a:solidFill>
                    <a:srgbClr val="FF9900"/>
                  </a:solidFill>
                  <a:latin typeface="Arial" pitchFamily="34" charset="0"/>
                </a:rPr>
                <a:t>7.289 familias afectadas</a:t>
              </a:r>
            </a:p>
          </p:txBody>
        </p:sp>
        <p:sp>
          <p:nvSpPr>
            <p:cNvPr id="226329" name="Text Box 25"/>
            <p:cNvSpPr txBox="1">
              <a:spLocks noChangeArrowheads="1"/>
            </p:cNvSpPr>
            <p:nvPr/>
          </p:nvSpPr>
          <p:spPr bwMode="auto">
            <a:xfrm>
              <a:off x="113" y="0"/>
              <a:ext cx="120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sz="1600" b="1">
                  <a:solidFill>
                    <a:srgbClr val="FF9900"/>
                  </a:solidFill>
                  <a:latin typeface="Arial" pitchFamily="34" charset="0"/>
                </a:rPr>
                <a:t>Pando</a:t>
              </a:r>
            </a:p>
            <a:p>
              <a:r>
                <a:rPr lang="es-ES" sz="1600" b="1">
                  <a:solidFill>
                    <a:srgbClr val="FF9900"/>
                  </a:solidFill>
                  <a:latin typeface="Arial" pitchFamily="34" charset="0"/>
                </a:rPr>
                <a:t>1.050 familias afectadas</a:t>
              </a:r>
            </a:p>
          </p:txBody>
        </p:sp>
        <p:sp>
          <p:nvSpPr>
            <p:cNvPr id="226330" name="Line 26"/>
            <p:cNvSpPr>
              <a:spLocks noChangeShapeType="1"/>
            </p:cNvSpPr>
            <p:nvPr/>
          </p:nvSpPr>
          <p:spPr bwMode="auto">
            <a:xfrm flipV="1">
              <a:off x="431" y="2840"/>
              <a:ext cx="1496" cy="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331" name="Line 27"/>
            <p:cNvSpPr>
              <a:spLocks noChangeShapeType="1"/>
            </p:cNvSpPr>
            <p:nvPr/>
          </p:nvSpPr>
          <p:spPr bwMode="auto">
            <a:xfrm>
              <a:off x="1020" y="1706"/>
              <a:ext cx="771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332" name="Line 28"/>
            <p:cNvSpPr>
              <a:spLocks noChangeShapeType="1"/>
            </p:cNvSpPr>
            <p:nvPr/>
          </p:nvSpPr>
          <p:spPr bwMode="auto">
            <a:xfrm flipH="1">
              <a:off x="2109" y="663"/>
              <a:ext cx="2404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333" name="Line 29"/>
            <p:cNvSpPr>
              <a:spLocks noChangeShapeType="1"/>
            </p:cNvSpPr>
            <p:nvPr/>
          </p:nvSpPr>
          <p:spPr bwMode="auto">
            <a:xfrm>
              <a:off x="1066" y="391"/>
              <a:ext cx="68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334" name="Line 30"/>
            <p:cNvSpPr>
              <a:spLocks noChangeShapeType="1"/>
            </p:cNvSpPr>
            <p:nvPr/>
          </p:nvSpPr>
          <p:spPr bwMode="auto">
            <a:xfrm flipH="1" flipV="1">
              <a:off x="3107" y="2341"/>
              <a:ext cx="1633" cy="1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2071688" y="1671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0"/>
            <a:ext cx="5616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3803" name="Group 27"/>
          <p:cNvGrpSpPr>
            <a:grpSpLocks/>
          </p:cNvGrpSpPr>
          <p:nvPr/>
        </p:nvGrpSpPr>
        <p:grpSpPr bwMode="auto">
          <a:xfrm>
            <a:off x="-36513" y="0"/>
            <a:ext cx="9180513" cy="6858000"/>
            <a:chOff x="-23" y="0"/>
            <a:chExt cx="5783" cy="4320"/>
          </a:xfrm>
        </p:grpSpPr>
        <p:pic>
          <p:nvPicPr>
            <p:cNvPr id="203782" name="Picture 6" descr="Picture 1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" y="1667"/>
              <a:ext cx="2048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203791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3" y="0"/>
              <a:ext cx="353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3792" name="Picture 16" descr="Picture 1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1" y="1298"/>
              <a:ext cx="2048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03793" name="Rectangle 17"/>
            <p:cNvSpPr>
              <a:spLocks noChangeArrowheads="1"/>
            </p:cNvSpPr>
            <p:nvPr/>
          </p:nvSpPr>
          <p:spPr bwMode="auto">
            <a:xfrm>
              <a:off x="3560" y="73"/>
              <a:ext cx="220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/>
              <a:r>
                <a:rPr lang="es-ES"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RECURRENCIA</a:t>
              </a:r>
              <a:br>
                <a:rPr lang="es-ES"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s-ES"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EVENTO ADVERSO</a:t>
              </a:r>
            </a:p>
          </p:txBody>
        </p:sp>
        <p:sp>
          <p:nvSpPr>
            <p:cNvPr id="203794" name="Text Box 18"/>
            <p:cNvSpPr txBox="1">
              <a:spLocks noChangeArrowheads="1"/>
            </p:cNvSpPr>
            <p:nvPr/>
          </p:nvSpPr>
          <p:spPr bwMode="auto">
            <a:xfrm>
              <a:off x="3787" y="572"/>
              <a:ext cx="1724" cy="66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es-E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r>
                <a:rPr lang="es-E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INUNDACIONES</a:t>
              </a:r>
            </a:p>
            <a:p>
              <a:pPr>
                <a:spcBef>
                  <a:spcPct val="50000"/>
                </a:spcBef>
              </a:pPr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203795" name="Line 19"/>
            <p:cNvSpPr>
              <a:spLocks noChangeShapeType="1"/>
            </p:cNvSpPr>
            <p:nvPr/>
          </p:nvSpPr>
          <p:spPr bwMode="auto">
            <a:xfrm flipH="1" flipV="1">
              <a:off x="1156" y="754"/>
              <a:ext cx="2722" cy="91"/>
            </a:xfrm>
            <a:prstGeom prst="line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796" name="Line 20"/>
            <p:cNvSpPr>
              <a:spLocks noChangeShapeType="1"/>
            </p:cNvSpPr>
            <p:nvPr/>
          </p:nvSpPr>
          <p:spPr bwMode="auto">
            <a:xfrm flipH="1">
              <a:off x="1066" y="845"/>
              <a:ext cx="2812" cy="771"/>
            </a:xfrm>
            <a:prstGeom prst="line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797" name="Line 21"/>
            <p:cNvSpPr>
              <a:spLocks noChangeShapeType="1"/>
            </p:cNvSpPr>
            <p:nvPr/>
          </p:nvSpPr>
          <p:spPr bwMode="auto">
            <a:xfrm flipH="1">
              <a:off x="2154" y="845"/>
              <a:ext cx="1724" cy="1360"/>
            </a:xfrm>
            <a:prstGeom prst="line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798" name="Line 22"/>
            <p:cNvSpPr>
              <a:spLocks noChangeShapeType="1"/>
            </p:cNvSpPr>
            <p:nvPr/>
          </p:nvSpPr>
          <p:spPr bwMode="auto">
            <a:xfrm flipH="1">
              <a:off x="1791" y="845"/>
              <a:ext cx="2087" cy="2222"/>
            </a:xfrm>
            <a:prstGeom prst="line">
              <a:avLst/>
            </a:prstGeom>
            <a:noFill/>
            <a:ln w="9525">
              <a:solidFill>
                <a:srgbClr val="080808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3800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1" y="2931"/>
              <a:ext cx="2042" cy="1280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2071688" y="1671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33480" name="Group 8"/>
          <p:cNvGrpSpPr>
            <a:grpSpLocks/>
          </p:cNvGrpSpPr>
          <p:nvPr/>
        </p:nvGrpSpPr>
        <p:grpSpPr bwMode="auto">
          <a:xfrm>
            <a:off x="0" y="360363"/>
            <a:ext cx="9144000" cy="6497637"/>
            <a:chOff x="0" y="227"/>
            <a:chExt cx="5760" cy="4093"/>
          </a:xfrm>
        </p:grpSpPr>
        <p:sp>
          <p:nvSpPr>
            <p:cNvPr id="233475" name="Rectangle 3"/>
            <p:cNvSpPr>
              <a:spLocks noChangeArrowheads="1"/>
            </p:cNvSpPr>
            <p:nvPr/>
          </p:nvSpPr>
          <p:spPr bwMode="auto">
            <a:xfrm>
              <a:off x="0" y="436"/>
              <a:ext cx="2744" cy="391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s-ES" sz="2000" b="1">
                  <a:latin typeface="Comic Sans MS" pitchFamily="66" charset="0"/>
                </a:rPr>
                <a:t>AYUDA RECIBIDA</a:t>
              </a:r>
            </a:p>
          </p:txBody>
        </p:sp>
        <p:sp>
          <p:nvSpPr>
            <p:cNvPr id="233476" name="Rectangle 4"/>
            <p:cNvSpPr>
              <a:spLocks noChangeArrowheads="1"/>
            </p:cNvSpPr>
            <p:nvPr/>
          </p:nvSpPr>
          <p:spPr bwMode="auto">
            <a:xfrm>
              <a:off x="113" y="981"/>
              <a:ext cx="2653" cy="317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s-ES" sz="2400" b="1">
                  <a:latin typeface="Comic Sans MS" pitchFamily="66" charset="0"/>
                </a:rPr>
                <a:t>PERU</a:t>
              </a:r>
            </a:p>
            <a:p>
              <a:pPr algn="ctr"/>
              <a:r>
                <a:rPr lang="es-ES" sz="2400" b="1">
                  <a:latin typeface="Comic Sans MS" pitchFamily="66" charset="0"/>
                </a:rPr>
                <a:t>VENEZUELA</a:t>
              </a:r>
            </a:p>
            <a:p>
              <a:pPr algn="ctr"/>
              <a:r>
                <a:rPr lang="es-ES" sz="2400" b="1">
                  <a:latin typeface="Comic Sans MS" pitchFamily="66" charset="0"/>
                </a:rPr>
                <a:t>CHILE</a:t>
              </a:r>
            </a:p>
            <a:p>
              <a:pPr algn="ctr"/>
              <a:r>
                <a:rPr lang="es-ES" sz="2400" b="1">
                  <a:latin typeface="Comic Sans MS" pitchFamily="66" charset="0"/>
                </a:rPr>
                <a:t> CUBA</a:t>
              </a:r>
            </a:p>
            <a:p>
              <a:pPr algn="ctr"/>
              <a:r>
                <a:rPr lang="es-ES" sz="2400" b="1">
                  <a:latin typeface="Comic Sans MS" pitchFamily="66" charset="0"/>
                </a:rPr>
                <a:t>JAPON</a:t>
              </a:r>
            </a:p>
            <a:p>
              <a:pPr algn="ctr"/>
              <a:r>
                <a:rPr lang="es-ES" sz="2400" b="1">
                  <a:latin typeface="Comic Sans MS" pitchFamily="66" charset="0"/>
                </a:rPr>
                <a:t>ARGENTINA</a:t>
              </a:r>
            </a:p>
            <a:p>
              <a:pPr algn="ctr"/>
              <a:r>
                <a:rPr lang="es-ES" sz="2400" b="1">
                  <a:latin typeface="Comic Sans MS" pitchFamily="66" charset="0"/>
                </a:rPr>
                <a:t>USAID</a:t>
              </a:r>
            </a:p>
            <a:p>
              <a:pPr algn="ctr"/>
              <a:r>
                <a:rPr lang="es-ES" sz="2400" b="1">
                  <a:latin typeface="Comic Sans MS" pitchFamily="66" charset="0"/>
                </a:rPr>
                <a:t>BID</a:t>
              </a:r>
            </a:p>
            <a:p>
              <a:pPr algn="ctr"/>
              <a:r>
                <a:rPr lang="es-ES" sz="2400" b="1">
                  <a:latin typeface="Comic Sans MS" pitchFamily="66" charset="0"/>
                </a:rPr>
                <a:t>MIN. PRESIDENCIA</a:t>
              </a:r>
            </a:p>
            <a:p>
              <a:pPr algn="ctr"/>
              <a:r>
                <a:rPr lang="es-ES" sz="2400" b="1">
                  <a:latin typeface="Comic Sans MS" pitchFamily="66" charset="0"/>
                </a:rPr>
                <a:t>C. B. N.</a:t>
              </a:r>
            </a:p>
            <a:p>
              <a:pPr algn="ctr"/>
              <a:r>
                <a:rPr lang="es-ES" sz="2400" b="1">
                  <a:latin typeface="Comic Sans MS" pitchFamily="66" charset="0"/>
                </a:rPr>
                <a:t>ENTEL</a:t>
              </a:r>
            </a:p>
            <a:p>
              <a:pPr algn="ctr"/>
              <a:r>
                <a:rPr lang="es-ES" sz="2400" b="1">
                  <a:latin typeface="Comic Sans MS" pitchFamily="66" charset="0"/>
                </a:rPr>
                <a:t>OTROS</a:t>
              </a:r>
            </a:p>
          </p:txBody>
        </p:sp>
        <p:pic>
          <p:nvPicPr>
            <p:cNvPr id="2334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5" y="227"/>
              <a:ext cx="2086" cy="1567"/>
            </a:xfrm>
            <a:prstGeom prst="rect">
              <a:avLst/>
            </a:prstGeom>
            <a:noFill/>
          </p:spPr>
        </p:pic>
        <p:pic>
          <p:nvPicPr>
            <p:cNvPr id="233478" name="Picture 6" descr="Llegada ayud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7" y="1239"/>
              <a:ext cx="1973" cy="1523"/>
            </a:xfrm>
            <a:prstGeom prst="rect">
              <a:avLst/>
            </a:prstGeom>
            <a:noFill/>
          </p:spPr>
        </p:pic>
        <p:pic>
          <p:nvPicPr>
            <p:cNvPr id="233479" name="Picture 7" descr="DSC0355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90" y="2551"/>
              <a:ext cx="2358" cy="1769"/>
            </a:xfrm>
            <a:prstGeom prst="rect">
              <a:avLst/>
            </a:prstGeom>
            <a:noFill/>
          </p:spPr>
        </p:pic>
      </p:grpSp>
      <p:grpSp>
        <p:nvGrpSpPr>
          <p:cNvPr id="233484" name="Group 12"/>
          <p:cNvGrpSpPr>
            <a:grpSpLocks/>
          </p:cNvGrpSpPr>
          <p:nvPr/>
        </p:nvGrpSpPr>
        <p:grpSpPr bwMode="auto">
          <a:xfrm>
            <a:off x="755650" y="908050"/>
            <a:ext cx="7489825" cy="5156200"/>
            <a:chOff x="340" y="210"/>
            <a:chExt cx="5262" cy="3945"/>
          </a:xfrm>
        </p:grpSpPr>
        <p:pic>
          <p:nvPicPr>
            <p:cNvPr id="233481" name="Picture 9" descr="reunión_UE_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" y="210"/>
              <a:ext cx="5262" cy="394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33483" name="Text Box 11"/>
            <p:cNvSpPr txBox="1">
              <a:spLocks noChangeArrowheads="1"/>
            </p:cNvSpPr>
            <p:nvPr/>
          </p:nvSpPr>
          <p:spPr bwMode="auto">
            <a:xfrm>
              <a:off x="385" y="391"/>
              <a:ext cx="5217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b="1">
                  <a:solidFill>
                    <a:srgbClr val="000099"/>
                  </a:solidFill>
                </a:rPr>
                <a:t>ACTIVACIÓN DEL COEN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539750" y="0"/>
            <a:ext cx="8066088" cy="760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4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ALGUNAS EVIDENCIAS EN LAS EMERGENCIAS ENE-ABR 2006</a:t>
            </a: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4284663" y="1125538"/>
            <a:ext cx="403225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</a:pPr>
            <a:endParaRPr lang="es-ES" sz="1600" b="1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1" indent="-342900">
              <a:buFontTx/>
              <a:buAutoNum type="arabicPeriod"/>
            </a:pPr>
            <a:r>
              <a:rPr lang="es-ES" sz="1600" b="1">
                <a:solidFill>
                  <a:srgbClr val="00FF00"/>
                </a:solidFill>
                <a:latin typeface="Comic Sans MS" pitchFamily="66" charset="0"/>
              </a:rPr>
              <a:t>ALTAS CONDICIONES DE VULNERABILIDAD DE LA POBLACIÓN</a:t>
            </a:r>
          </a:p>
          <a:p>
            <a:pPr marL="800100" lvl="1" indent="-342900">
              <a:buFontTx/>
              <a:buAutoNum type="arabicPeriod"/>
            </a:pPr>
            <a:r>
              <a:rPr lang="es-ES" sz="1600" b="1">
                <a:solidFill>
                  <a:srgbClr val="00FF00"/>
                </a:solidFill>
                <a:latin typeface="Comic Sans MS" pitchFamily="66" charset="0"/>
              </a:rPr>
              <a:t>DEBILIDAD ESTRUCTURAL DE LA DEFENSA CIVIL EN BOLIVIA</a:t>
            </a:r>
          </a:p>
          <a:p>
            <a:pPr marL="800100" lvl="1" indent="-342900"/>
            <a:r>
              <a:rPr lang="es-ES" sz="1600">
                <a:solidFill>
                  <a:srgbClr val="00FF00"/>
                </a:solidFill>
                <a:latin typeface="Comic Sans MS" pitchFamily="66" charset="0"/>
              </a:rPr>
              <a:t>	- Factores Internos 	- Factores Externos</a:t>
            </a:r>
          </a:p>
          <a:p>
            <a:pPr marL="800100" lvl="1" indent="-342900"/>
            <a:r>
              <a:rPr lang="es-ES" sz="1600">
                <a:solidFill>
                  <a:srgbClr val="00FF00"/>
                </a:solidFill>
                <a:latin typeface="Comic Sans MS" pitchFamily="66" charset="0"/>
              </a:rPr>
              <a:t>3.   </a:t>
            </a:r>
            <a:r>
              <a:rPr lang="es-ES" sz="1600" b="1">
                <a:solidFill>
                  <a:srgbClr val="00FF00"/>
                </a:solidFill>
                <a:latin typeface="Comic Sans MS" pitchFamily="66" charset="0"/>
              </a:rPr>
              <a:t>NIVELES INADECUADOS DE COORDINACIÓN</a:t>
            </a:r>
          </a:p>
          <a:p>
            <a:pPr marL="800100" lvl="1" indent="-342900"/>
            <a:r>
              <a:rPr lang="es-ES" sz="1600">
                <a:solidFill>
                  <a:srgbClr val="00FF00"/>
                </a:solidFill>
                <a:latin typeface="Comic Sans MS" pitchFamily="66" charset="0"/>
              </a:rPr>
              <a:t>	- Defensa Civil -&gt; Sectores Gubernamentales</a:t>
            </a:r>
          </a:p>
          <a:p>
            <a:pPr marL="800100" lvl="1" indent="-342900"/>
            <a:r>
              <a:rPr lang="es-ES" sz="1600">
                <a:solidFill>
                  <a:srgbClr val="00FF00"/>
                </a:solidFill>
                <a:latin typeface="Comic Sans MS" pitchFamily="66" charset="0"/>
              </a:rPr>
              <a:t>	- Defensa Civil -&gt; Prefecturas y Municipios</a:t>
            </a:r>
          </a:p>
          <a:p>
            <a:pPr marL="800100" lvl="1" indent="-342900"/>
            <a:r>
              <a:rPr lang="es-ES" sz="1600">
                <a:solidFill>
                  <a:srgbClr val="00FF00"/>
                </a:solidFill>
                <a:latin typeface="Comic Sans MS" pitchFamily="66" charset="0"/>
              </a:rPr>
              <a:t>	- Defensa Civil -&gt; Agencias y Org. Internacionales</a:t>
            </a:r>
          </a:p>
          <a:p>
            <a:pPr marL="800100" lvl="1" indent="-342900"/>
            <a:r>
              <a:rPr lang="es-ES" sz="1600">
                <a:solidFill>
                  <a:srgbClr val="00FF00"/>
                </a:solidFill>
                <a:latin typeface="Comic Sans MS" pitchFamily="66" charset="0"/>
              </a:rPr>
              <a:t>	- Defensa Civil -&gt; Grupos SBR, Policía y FF.AA.</a:t>
            </a:r>
          </a:p>
        </p:txBody>
      </p:sp>
      <p:pic>
        <p:nvPicPr>
          <p:cNvPr id="220164" name="Picture 4" descr="P518009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829050"/>
            <a:ext cx="3529013" cy="2646363"/>
          </a:xfrm>
          <a:noFill/>
          <a:ln/>
        </p:spPr>
      </p:pic>
      <p:pic>
        <p:nvPicPr>
          <p:cNvPr id="220166" name="Picture 6" descr="info-img5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125538"/>
            <a:ext cx="3529013" cy="22939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539750" y="0"/>
            <a:ext cx="8066088" cy="760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4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MECANISMOS DE COORDINACIÓN ACTIVADOS PARA LA RESPUESTA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635375" y="1844675"/>
            <a:ext cx="1871663" cy="6413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080808"/>
                </a:solidFill>
              </a:rPr>
              <a:t>ACTIVACIÓN DEL COEN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1042988" y="3317875"/>
            <a:ext cx="2016125" cy="119062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080808"/>
                </a:solidFill>
              </a:rPr>
              <a:t>ESTRATEGIA DE RESPUESTA Y ACCIONES HUMANITARIAS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6083300" y="3429000"/>
            <a:ext cx="2376488" cy="91598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080808"/>
                </a:solidFill>
              </a:rPr>
              <a:t>EDAN CONJUNTO Y MANEJO DE INFORMACIÓN</a:t>
            </a:r>
          </a:p>
        </p:txBody>
      </p:sp>
      <p:sp>
        <p:nvSpPr>
          <p:cNvPr id="244744" name="AutoShape 8"/>
          <p:cNvSpPr>
            <a:spLocks noChangeArrowheads="1"/>
          </p:cNvSpPr>
          <p:nvPr/>
        </p:nvSpPr>
        <p:spPr bwMode="auto">
          <a:xfrm>
            <a:off x="3201988" y="2636838"/>
            <a:ext cx="2736850" cy="1800225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468313" y="5949950"/>
            <a:ext cx="622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DEBILIDAD CONSTATADA: MECANISMOS NO PERMANENTES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539750" y="0"/>
            <a:ext cx="8066088" cy="760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4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MECANISMOS DE COORDINACIÓN PARA LA RECONSTRUCCIÓN</a:t>
            </a: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3203575" y="2859088"/>
            <a:ext cx="2305050" cy="6413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080808"/>
                </a:solidFill>
              </a:rPr>
              <a:t>PLAN DE RECUPERACIÓN</a:t>
            </a: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179388" y="2852738"/>
            <a:ext cx="2016125" cy="64135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080808"/>
                </a:solidFill>
              </a:rPr>
              <a:t>INSTANCIAS SECTORIALES </a:t>
            </a: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6516688" y="2708275"/>
            <a:ext cx="2447925" cy="91598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080808"/>
                </a:solidFill>
              </a:rPr>
              <a:t>INVERSIÓN PÚBLICA PARA RECONSTRUCCIÓN</a:t>
            </a: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468313" y="5949950"/>
            <a:ext cx="6227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DEBILIDAD CONSTATADA: MECANISMOS DE ARTICULACIÓN DE LA RECUPERACIÓN CON LA INVERSIÓN PÚBLICA INEXISTENTES</a:t>
            </a:r>
          </a:p>
        </p:txBody>
      </p:sp>
      <p:sp>
        <p:nvSpPr>
          <p:cNvPr id="245768" name="AutoShape 8"/>
          <p:cNvSpPr>
            <a:spLocks noChangeArrowheads="1"/>
          </p:cNvSpPr>
          <p:nvPr/>
        </p:nvSpPr>
        <p:spPr bwMode="auto">
          <a:xfrm>
            <a:off x="2339975" y="2925763"/>
            <a:ext cx="719138" cy="574675"/>
          </a:xfrm>
          <a:prstGeom prst="rightArrow">
            <a:avLst>
              <a:gd name="adj1" fmla="val 50000"/>
              <a:gd name="adj2" fmla="val 312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9" name="AutoShape 9"/>
          <p:cNvSpPr>
            <a:spLocks noChangeArrowheads="1"/>
          </p:cNvSpPr>
          <p:nvPr/>
        </p:nvSpPr>
        <p:spPr bwMode="auto">
          <a:xfrm>
            <a:off x="5651500" y="2925763"/>
            <a:ext cx="719138" cy="574675"/>
          </a:xfrm>
          <a:prstGeom prst="rightArrow">
            <a:avLst>
              <a:gd name="adj1" fmla="val 50000"/>
              <a:gd name="adj2" fmla="val 312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773" name="Group 13"/>
          <p:cNvGrpSpPr>
            <a:grpSpLocks/>
          </p:cNvGrpSpPr>
          <p:nvPr/>
        </p:nvGrpSpPr>
        <p:grpSpPr bwMode="auto">
          <a:xfrm>
            <a:off x="5508625" y="2278063"/>
            <a:ext cx="935038" cy="1943100"/>
            <a:chOff x="3470" y="981"/>
            <a:chExt cx="589" cy="1224"/>
          </a:xfrm>
        </p:grpSpPr>
        <p:sp>
          <p:nvSpPr>
            <p:cNvPr id="245771" name="Line 11"/>
            <p:cNvSpPr>
              <a:spLocks noChangeShapeType="1"/>
            </p:cNvSpPr>
            <p:nvPr/>
          </p:nvSpPr>
          <p:spPr bwMode="auto">
            <a:xfrm flipH="1">
              <a:off x="3470" y="981"/>
              <a:ext cx="544" cy="122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772" name="Line 12"/>
            <p:cNvSpPr>
              <a:spLocks noChangeShapeType="1"/>
            </p:cNvSpPr>
            <p:nvPr/>
          </p:nvSpPr>
          <p:spPr bwMode="auto">
            <a:xfrm>
              <a:off x="3515" y="981"/>
              <a:ext cx="544" cy="122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539750" y="0"/>
            <a:ext cx="8066088" cy="760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4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MECANISMOS DE COORDINACIÓN PARA LA PREVENCIÓN</a:t>
            </a:r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3276600" y="3068638"/>
            <a:ext cx="2305050" cy="6413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080808"/>
                </a:solidFill>
              </a:rPr>
              <a:t>GESTIÓN DE RIESGOS</a:t>
            </a:r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107950" y="2997200"/>
            <a:ext cx="2016125" cy="201612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080808"/>
                </a:solidFill>
              </a:rPr>
              <a:t>PLANES SECTORIALES</a:t>
            </a:r>
          </a:p>
          <a:p>
            <a:pPr algn="ctr">
              <a:spcBef>
                <a:spcPct val="50000"/>
              </a:spcBef>
            </a:pPr>
            <a:r>
              <a:rPr lang="es-ES">
                <a:solidFill>
                  <a:srgbClr val="080808"/>
                </a:solidFill>
              </a:rPr>
              <a:t>PLANES DEPTALES.</a:t>
            </a:r>
          </a:p>
          <a:p>
            <a:pPr algn="ctr">
              <a:spcBef>
                <a:spcPct val="50000"/>
              </a:spcBef>
            </a:pPr>
            <a:r>
              <a:rPr lang="es-ES">
                <a:solidFill>
                  <a:srgbClr val="080808"/>
                </a:solidFill>
              </a:rPr>
              <a:t>PLANES MUNICIPALES </a:t>
            </a: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6588125" y="2852738"/>
            <a:ext cx="2447925" cy="17399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080808"/>
                </a:solidFill>
              </a:rPr>
              <a:t>INVERSIÓN PÚBLICA PARA EL DESARROLLO NO CONTEMPLA MEDIDAS PREVENTIVAS</a:t>
            </a:r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468313" y="5949950"/>
            <a:ext cx="6227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DEBILIDAD CONSTATADA: INSUFICIENCIA DE INSTRUMENTOS DE PLANIFICACIÓN CON GESTIÓN DE RIESGOS</a:t>
            </a:r>
          </a:p>
        </p:txBody>
      </p:sp>
      <p:sp>
        <p:nvSpPr>
          <p:cNvPr id="246792" name="AutoShape 8"/>
          <p:cNvSpPr>
            <a:spLocks noChangeArrowheads="1"/>
          </p:cNvSpPr>
          <p:nvPr/>
        </p:nvSpPr>
        <p:spPr bwMode="auto">
          <a:xfrm>
            <a:off x="5724525" y="3068638"/>
            <a:ext cx="719138" cy="574675"/>
          </a:xfrm>
          <a:prstGeom prst="rightArrow">
            <a:avLst>
              <a:gd name="adj1" fmla="val 50000"/>
              <a:gd name="adj2" fmla="val 312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AutoShape 12"/>
          <p:cNvSpPr>
            <a:spLocks noChangeArrowheads="1"/>
          </p:cNvSpPr>
          <p:nvPr/>
        </p:nvSpPr>
        <p:spPr bwMode="auto">
          <a:xfrm flipH="1">
            <a:off x="611188" y="2060575"/>
            <a:ext cx="3529012" cy="863600"/>
          </a:xfrm>
          <a:prstGeom prst="curvedDownArrow">
            <a:avLst>
              <a:gd name="adj1" fmla="val 81728"/>
              <a:gd name="adj2" fmla="val 16345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793" name="Group 9"/>
          <p:cNvGrpSpPr>
            <a:grpSpLocks/>
          </p:cNvGrpSpPr>
          <p:nvPr/>
        </p:nvGrpSpPr>
        <p:grpSpPr bwMode="auto">
          <a:xfrm>
            <a:off x="2124075" y="1196975"/>
            <a:ext cx="935038" cy="1943100"/>
            <a:chOff x="3470" y="981"/>
            <a:chExt cx="589" cy="1224"/>
          </a:xfrm>
        </p:grpSpPr>
        <p:sp>
          <p:nvSpPr>
            <p:cNvPr id="246794" name="Line 10"/>
            <p:cNvSpPr>
              <a:spLocks noChangeShapeType="1"/>
            </p:cNvSpPr>
            <p:nvPr/>
          </p:nvSpPr>
          <p:spPr bwMode="auto">
            <a:xfrm flipH="1">
              <a:off x="3470" y="981"/>
              <a:ext cx="544" cy="122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795" name="Line 11"/>
            <p:cNvSpPr>
              <a:spLocks noChangeShapeType="1"/>
            </p:cNvSpPr>
            <p:nvPr/>
          </p:nvSpPr>
          <p:spPr bwMode="auto">
            <a:xfrm>
              <a:off x="3515" y="981"/>
              <a:ext cx="544" cy="122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468313" y="115888"/>
            <a:ext cx="8351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s-ES" b="1" i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 COORDINACION DE LA GESTION DEL RIESGOS EN EL MARCO DE LEY 2140 + Ley 3351 Y D.S. 28678 14-abr-06</a:t>
            </a:r>
          </a:p>
        </p:txBody>
      </p:sp>
      <p:sp>
        <p:nvSpPr>
          <p:cNvPr id="168988" name="Oval 28"/>
          <p:cNvSpPr>
            <a:spLocks noChangeArrowheads="1"/>
          </p:cNvSpPr>
          <p:nvPr/>
        </p:nvSpPr>
        <p:spPr bwMode="auto">
          <a:xfrm>
            <a:off x="179388" y="1628775"/>
            <a:ext cx="4968875" cy="5229225"/>
          </a:xfrm>
          <a:prstGeom prst="ellips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89" name="Oval 29"/>
          <p:cNvSpPr>
            <a:spLocks noChangeArrowheads="1"/>
          </p:cNvSpPr>
          <p:nvPr/>
        </p:nvSpPr>
        <p:spPr bwMode="auto">
          <a:xfrm>
            <a:off x="3924300" y="1655763"/>
            <a:ext cx="4824413" cy="5157787"/>
          </a:xfrm>
          <a:prstGeom prst="ellips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8997" name="Group 37"/>
          <p:cNvGrpSpPr>
            <a:grpSpLocks/>
          </p:cNvGrpSpPr>
          <p:nvPr/>
        </p:nvGrpSpPr>
        <p:grpSpPr bwMode="auto">
          <a:xfrm>
            <a:off x="3130550" y="908050"/>
            <a:ext cx="2736850" cy="4537075"/>
            <a:chOff x="1972" y="572"/>
            <a:chExt cx="1724" cy="2858"/>
          </a:xfrm>
        </p:grpSpPr>
        <p:grpSp>
          <p:nvGrpSpPr>
            <p:cNvPr id="168995" name="Group 35"/>
            <p:cNvGrpSpPr>
              <a:grpSpLocks/>
            </p:cNvGrpSpPr>
            <p:nvPr/>
          </p:nvGrpSpPr>
          <p:grpSpPr bwMode="auto">
            <a:xfrm>
              <a:off x="2336" y="2069"/>
              <a:ext cx="1224" cy="1361"/>
              <a:chOff x="2336" y="2069"/>
              <a:chExt cx="1224" cy="1361"/>
            </a:xfrm>
          </p:grpSpPr>
          <p:sp>
            <p:nvSpPr>
              <p:cNvPr id="168971" name="Rectangle 11"/>
              <p:cNvSpPr>
                <a:spLocks noChangeArrowheads="1"/>
              </p:cNvSpPr>
              <p:nvPr/>
            </p:nvSpPr>
            <p:spPr bwMode="auto">
              <a:xfrm>
                <a:off x="2472" y="2069"/>
                <a:ext cx="791" cy="226"/>
              </a:xfrm>
              <a:prstGeom prst="rect">
                <a:avLst/>
              </a:prstGeom>
              <a:solidFill>
                <a:srgbClr val="66CC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Bottom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es-ES" sz="1200" b="1">
                    <a:latin typeface="Comic Sans MS" pitchFamily="66" charset="0"/>
                  </a:rPr>
                  <a:t>CONARADE</a:t>
                </a:r>
              </a:p>
            </p:txBody>
          </p:sp>
          <p:sp>
            <p:nvSpPr>
              <p:cNvPr id="168972" name="Rectangle 12"/>
              <p:cNvSpPr>
                <a:spLocks noChangeArrowheads="1"/>
              </p:cNvSpPr>
              <p:nvPr/>
            </p:nvSpPr>
            <p:spPr bwMode="auto">
              <a:xfrm>
                <a:off x="2381" y="3216"/>
                <a:ext cx="1179" cy="214"/>
              </a:xfrm>
              <a:prstGeom prst="rect">
                <a:avLst/>
              </a:prstGeom>
              <a:solidFill>
                <a:srgbClr val="FF9999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Bottom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es-ES" sz="1200" b="1">
                    <a:latin typeface="Comic Sans MS" pitchFamily="66" charset="0"/>
                  </a:rPr>
                  <a:t>SECRETARIA TECNICA</a:t>
                </a:r>
              </a:p>
              <a:p>
                <a:pPr algn="ctr"/>
                <a:r>
                  <a:rPr lang="es-ES" sz="1200" b="1">
                    <a:latin typeface="Comic Sans MS" pitchFamily="66" charset="0"/>
                  </a:rPr>
                  <a:t>DEFENSA CIVIL</a:t>
                </a:r>
              </a:p>
            </p:txBody>
          </p:sp>
          <p:sp>
            <p:nvSpPr>
              <p:cNvPr id="168984" name="AutoShape 24"/>
              <p:cNvSpPr>
                <a:spLocks noChangeArrowheads="1"/>
              </p:cNvSpPr>
              <p:nvPr/>
            </p:nvSpPr>
            <p:spPr bwMode="auto">
              <a:xfrm>
                <a:off x="2336" y="2387"/>
                <a:ext cx="1219" cy="765"/>
              </a:xfrm>
              <a:custGeom>
                <a:avLst/>
                <a:gdLst>
                  <a:gd name="G0" fmla="+- 6480 0 0"/>
                  <a:gd name="G1" fmla="+- 8640 0 0"/>
                  <a:gd name="G2" fmla="+- 4320 0 0"/>
                  <a:gd name="G3" fmla="+- 21600 0 6480"/>
                  <a:gd name="G4" fmla="+- 21600 0 8640"/>
                  <a:gd name="G5" fmla="+- 21600 0 4320"/>
                  <a:gd name="G6" fmla="+- 6480 0 10800"/>
                  <a:gd name="G7" fmla="+- 8640 0 10800"/>
                  <a:gd name="G8" fmla="*/ G7 4320 G6"/>
                  <a:gd name="G9" fmla="+- 21600 0 G8"/>
                  <a:gd name="T0" fmla="*/ G8 w 21600"/>
                  <a:gd name="T1" fmla="*/ G1 h 21600"/>
                  <a:gd name="T2" fmla="*/ G9 w 21600"/>
                  <a:gd name="T3" fmla="*/ G4 h 21600"/>
                </a:gdLst>
                <a:ahLst/>
                <a:cxnLst>
                  <a:cxn ang="0">
                    <a:pos x="r" y="vc"/>
                  </a:cxn>
                  <a:cxn ang="5400000">
                    <a:pos x="hc" y="b"/>
                  </a:cxn>
                  <a:cxn ang="10800000">
                    <a:pos x="l" y="vc"/>
                  </a:cxn>
                  <a:cxn ang="16200000">
                    <a:pos x="hc" y="t"/>
                  </a:cxn>
                </a:cxnLst>
                <a:rect l="T0" t="T1" r="T2" b="T3"/>
                <a:pathLst>
                  <a:path w="21600" h="21600">
                    <a:moveTo>
                      <a:pt x="10800" y="0"/>
                    </a:moveTo>
                    <a:lnTo>
                      <a:pt x="6480" y="4320"/>
                    </a:lnTo>
                    <a:lnTo>
                      <a:pt x="8640" y="4320"/>
                    </a:lnTo>
                    <a:lnTo>
                      <a:pt x="8640" y="8640"/>
                    </a:lnTo>
                    <a:lnTo>
                      <a:pt x="4320" y="8640"/>
                    </a:lnTo>
                    <a:lnTo>
                      <a:pt x="4320" y="6480"/>
                    </a:lnTo>
                    <a:lnTo>
                      <a:pt x="0" y="10800"/>
                    </a:lnTo>
                    <a:lnTo>
                      <a:pt x="4320" y="15120"/>
                    </a:lnTo>
                    <a:lnTo>
                      <a:pt x="4320" y="12960"/>
                    </a:lnTo>
                    <a:lnTo>
                      <a:pt x="8640" y="12960"/>
                    </a:lnTo>
                    <a:lnTo>
                      <a:pt x="8640" y="17280"/>
                    </a:lnTo>
                    <a:lnTo>
                      <a:pt x="6480" y="17280"/>
                    </a:lnTo>
                    <a:lnTo>
                      <a:pt x="10800" y="21600"/>
                    </a:lnTo>
                    <a:lnTo>
                      <a:pt x="15120" y="17280"/>
                    </a:lnTo>
                    <a:lnTo>
                      <a:pt x="12960" y="17280"/>
                    </a:lnTo>
                    <a:lnTo>
                      <a:pt x="12960" y="12960"/>
                    </a:lnTo>
                    <a:lnTo>
                      <a:pt x="17280" y="12960"/>
                    </a:lnTo>
                    <a:lnTo>
                      <a:pt x="17280" y="15120"/>
                    </a:lnTo>
                    <a:lnTo>
                      <a:pt x="21600" y="10800"/>
                    </a:lnTo>
                    <a:lnTo>
                      <a:pt x="17280" y="648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15120" y="43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s-ES" sz="1400"/>
                  <a:t>CALIDAD DE VIDA</a:t>
                </a:r>
              </a:p>
            </p:txBody>
          </p:sp>
        </p:grpSp>
        <p:sp>
          <p:nvSpPr>
            <p:cNvPr id="168975" name="Oval 15"/>
            <p:cNvSpPr>
              <a:spLocks noChangeArrowheads="1"/>
            </p:cNvSpPr>
            <p:nvPr/>
          </p:nvSpPr>
          <p:spPr bwMode="auto">
            <a:xfrm>
              <a:off x="1972" y="572"/>
              <a:ext cx="1724" cy="545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s-ES" sz="1600" b="1">
                  <a:latin typeface="Comic Sans MS" pitchFamily="66" charset="0"/>
                </a:rPr>
                <a:t>SISRADE</a:t>
              </a:r>
            </a:p>
          </p:txBody>
        </p:sp>
      </p:grpSp>
      <p:grpSp>
        <p:nvGrpSpPr>
          <p:cNvPr id="168998" name="Group 38"/>
          <p:cNvGrpSpPr>
            <a:grpSpLocks/>
          </p:cNvGrpSpPr>
          <p:nvPr/>
        </p:nvGrpSpPr>
        <p:grpSpPr bwMode="auto">
          <a:xfrm>
            <a:off x="179388" y="2133600"/>
            <a:ext cx="4752975" cy="4395788"/>
            <a:chOff x="113" y="1344"/>
            <a:chExt cx="2994" cy="2769"/>
          </a:xfrm>
        </p:grpSpPr>
        <p:sp>
          <p:nvSpPr>
            <p:cNvPr id="168962" name="Rectangle 2"/>
            <p:cNvSpPr>
              <a:spLocks noChangeArrowheads="1"/>
            </p:cNvSpPr>
            <p:nvPr/>
          </p:nvSpPr>
          <p:spPr bwMode="auto">
            <a:xfrm>
              <a:off x="430" y="1616"/>
              <a:ext cx="635" cy="499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s-ES" sz="1200" b="1"/>
                <a:t>Ministerio </a:t>
              </a:r>
            </a:p>
            <a:p>
              <a:pPr algn="ctr"/>
              <a:r>
                <a:rPr lang="es-ES" sz="1200" b="1"/>
                <a:t> Desarrollo </a:t>
              </a:r>
            </a:p>
            <a:p>
              <a:pPr algn="ctr"/>
              <a:r>
                <a:rPr lang="es-ES" sz="1200" b="1"/>
                <a:t>Rural</a:t>
              </a:r>
            </a:p>
            <a:p>
              <a:pPr algn="ctr"/>
              <a:r>
                <a:rPr lang="es-ES" sz="1200" b="1"/>
                <a:t>Agropecuario </a:t>
              </a:r>
            </a:p>
            <a:p>
              <a:pPr algn="ctr"/>
              <a:r>
                <a:rPr lang="es-ES" sz="1200" b="1"/>
                <a:t>y MA</a:t>
              </a:r>
            </a:p>
          </p:txBody>
        </p:sp>
        <p:sp>
          <p:nvSpPr>
            <p:cNvPr id="168963" name="Rectangle 3"/>
            <p:cNvSpPr>
              <a:spLocks noChangeArrowheads="1"/>
            </p:cNvSpPr>
            <p:nvPr/>
          </p:nvSpPr>
          <p:spPr bwMode="auto">
            <a:xfrm>
              <a:off x="158" y="2251"/>
              <a:ext cx="452" cy="339"/>
            </a:xfrm>
            <a:prstGeom prst="rect">
              <a:avLst/>
            </a:prstGeom>
            <a:solidFill>
              <a:schemeClr val="accent1"/>
            </a:solidFill>
            <a:ln w="9525" algn="ctr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s-ES" sz="1200" b="1"/>
                <a:t>Ministerio</a:t>
              </a:r>
            </a:p>
            <a:p>
              <a:pPr algn="ctr"/>
              <a:r>
                <a:rPr lang="es-ES" sz="1200" b="1"/>
                <a:t>de</a:t>
              </a:r>
            </a:p>
            <a:p>
              <a:pPr algn="ctr"/>
              <a:r>
                <a:rPr lang="es-ES" sz="1200" b="1"/>
                <a:t>Hacienda</a:t>
              </a:r>
            </a:p>
          </p:txBody>
        </p:sp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113" y="2750"/>
              <a:ext cx="552" cy="31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s-ES" sz="1200" b="1"/>
                <a:t>Ministerio </a:t>
              </a:r>
            </a:p>
            <a:p>
              <a:pPr algn="ctr"/>
              <a:r>
                <a:rPr lang="es-ES" sz="1200" b="1"/>
                <a:t>de </a:t>
              </a:r>
            </a:p>
            <a:p>
              <a:pPr algn="ctr"/>
              <a:r>
                <a:rPr lang="es-ES" sz="1200" b="1"/>
                <a:t>Gobierno</a:t>
              </a:r>
            </a:p>
          </p:txBody>
        </p:sp>
        <p:sp>
          <p:nvSpPr>
            <p:cNvPr id="168965" name="Rectangle 5"/>
            <p:cNvSpPr>
              <a:spLocks noChangeArrowheads="1"/>
            </p:cNvSpPr>
            <p:nvPr/>
          </p:nvSpPr>
          <p:spPr bwMode="auto">
            <a:xfrm>
              <a:off x="158" y="3203"/>
              <a:ext cx="648" cy="41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s-ES" sz="1200" b="1"/>
                <a:t>Ministerio </a:t>
              </a:r>
            </a:p>
            <a:p>
              <a:pPr algn="ctr"/>
              <a:r>
                <a:rPr lang="es-ES" sz="1200" b="1"/>
                <a:t>Planificación</a:t>
              </a:r>
            </a:p>
            <a:p>
              <a:pPr algn="ctr"/>
              <a:r>
                <a:rPr lang="es-ES" sz="1200" b="1"/>
                <a:t>del</a:t>
              </a:r>
            </a:p>
            <a:p>
              <a:pPr algn="ctr"/>
              <a:r>
                <a:rPr lang="es-ES" sz="1200" b="1"/>
                <a:t>Desarrollo</a:t>
              </a:r>
            </a:p>
          </p:txBody>
        </p:sp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476" y="3702"/>
              <a:ext cx="525" cy="333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s-ES" sz="1200" b="1"/>
                <a:t>Ministerio </a:t>
              </a:r>
            </a:p>
            <a:p>
              <a:pPr algn="ctr"/>
              <a:r>
                <a:rPr lang="es-ES" sz="1200" b="1"/>
                <a:t>Defensa</a:t>
              </a:r>
            </a:p>
            <a:p>
              <a:pPr algn="ctr"/>
              <a:r>
                <a:rPr lang="es-ES" sz="1200" b="1"/>
                <a:t>Nacional</a:t>
              </a:r>
            </a:p>
          </p:txBody>
        </p:sp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1111" y="1344"/>
              <a:ext cx="635" cy="453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s-ES" sz="1200" b="1"/>
                <a:t>Ministerio</a:t>
              </a:r>
            </a:p>
            <a:p>
              <a:pPr algn="ctr"/>
              <a:r>
                <a:rPr lang="es-ES" sz="1200" b="1"/>
                <a:t> de la </a:t>
              </a:r>
            </a:p>
            <a:p>
              <a:pPr algn="ctr"/>
              <a:r>
                <a:rPr lang="es-ES" sz="1200" b="1"/>
                <a:t>Presidencia</a:t>
              </a:r>
            </a:p>
          </p:txBody>
        </p:sp>
        <p:sp>
          <p:nvSpPr>
            <p:cNvPr id="168968" name="Rectangle 8"/>
            <p:cNvSpPr>
              <a:spLocks noChangeArrowheads="1"/>
            </p:cNvSpPr>
            <p:nvPr/>
          </p:nvSpPr>
          <p:spPr bwMode="auto">
            <a:xfrm>
              <a:off x="2381" y="3702"/>
              <a:ext cx="651" cy="40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s-ES" sz="1200" b="1"/>
                <a:t>Ministerio </a:t>
              </a:r>
            </a:p>
            <a:p>
              <a:pPr algn="ctr"/>
              <a:r>
                <a:rPr lang="es-ES" sz="1200" b="1"/>
                <a:t>Producción y</a:t>
              </a:r>
            </a:p>
            <a:p>
              <a:pPr algn="ctr"/>
              <a:r>
                <a:rPr lang="es-ES" sz="1200" b="1"/>
                <a:t>Micro Empresa</a:t>
              </a:r>
            </a:p>
          </p:txBody>
        </p:sp>
        <p:sp>
          <p:nvSpPr>
            <p:cNvPr id="168969" name="Rectangle 9"/>
            <p:cNvSpPr>
              <a:spLocks noChangeArrowheads="1"/>
            </p:cNvSpPr>
            <p:nvPr/>
          </p:nvSpPr>
          <p:spPr bwMode="auto">
            <a:xfrm>
              <a:off x="2517" y="1344"/>
              <a:ext cx="590" cy="453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s-ES" sz="1200" b="1"/>
                <a:t>Ministerio </a:t>
              </a:r>
            </a:p>
            <a:p>
              <a:pPr algn="ctr"/>
              <a:r>
                <a:rPr lang="es-ES" sz="1200" b="1"/>
                <a:t>Salud y</a:t>
              </a:r>
            </a:p>
            <a:p>
              <a:pPr algn="ctr"/>
              <a:r>
                <a:rPr lang="es-ES" sz="1200" b="1"/>
                <a:t>Deportes</a:t>
              </a:r>
            </a:p>
          </p:txBody>
        </p:sp>
        <p:sp>
          <p:nvSpPr>
            <p:cNvPr id="168970" name="Rectangle 10"/>
            <p:cNvSpPr>
              <a:spLocks noChangeArrowheads="1"/>
            </p:cNvSpPr>
            <p:nvPr/>
          </p:nvSpPr>
          <p:spPr bwMode="auto">
            <a:xfrm>
              <a:off x="1837" y="1387"/>
              <a:ext cx="590" cy="41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s-ES" sz="1200" b="1"/>
                <a:t>Ministerio</a:t>
              </a:r>
            </a:p>
            <a:p>
              <a:pPr algn="ctr"/>
              <a:r>
                <a:rPr lang="es-ES" sz="1200" b="1"/>
                <a:t>Obras </a:t>
              </a:r>
            </a:p>
            <a:p>
              <a:pPr algn="ctr"/>
              <a:r>
                <a:rPr lang="es-ES" sz="1200" b="1"/>
                <a:t>Públicas,</a:t>
              </a:r>
            </a:p>
            <a:p>
              <a:pPr algn="ctr"/>
              <a:r>
                <a:rPr lang="es-ES" sz="1200" b="1"/>
                <a:t>Servicios y</a:t>
              </a:r>
            </a:p>
            <a:p>
              <a:pPr algn="ctr"/>
              <a:r>
                <a:rPr lang="es-ES" sz="1200" b="1"/>
                <a:t> Vivienda</a:t>
              </a:r>
            </a:p>
          </p:txBody>
        </p:sp>
        <p:sp>
          <p:nvSpPr>
            <p:cNvPr id="168977" name="Rectangle 17"/>
            <p:cNvSpPr>
              <a:spLocks noChangeArrowheads="1"/>
            </p:cNvSpPr>
            <p:nvPr/>
          </p:nvSpPr>
          <p:spPr bwMode="auto">
            <a:xfrm>
              <a:off x="1111" y="3702"/>
              <a:ext cx="455" cy="411"/>
            </a:xfrm>
            <a:prstGeom prst="rect">
              <a:avLst/>
            </a:prstGeom>
            <a:solidFill>
              <a:srgbClr val="00FF00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s-ES" sz="1200" b="1"/>
                <a:t>Ministerio</a:t>
              </a:r>
            </a:p>
            <a:p>
              <a:pPr algn="ctr"/>
              <a:r>
                <a:rPr lang="es-ES" sz="1200" b="1"/>
                <a:t>de Agua</a:t>
              </a:r>
            </a:p>
          </p:txBody>
        </p:sp>
        <p:sp>
          <p:nvSpPr>
            <p:cNvPr id="168978" name="Rectangle 18"/>
            <p:cNvSpPr>
              <a:spLocks noChangeArrowheads="1"/>
            </p:cNvSpPr>
            <p:nvPr/>
          </p:nvSpPr>
          <p:spPr bwMode="auto">
            <a:xfrm>
              <a:off x="1701" y="3702"/>
              <a:ext cx="501" cy="408"/>
            </a:xfrm>
            <a:prstGeom prst="rect">
              <a:avLst/>
            </a:prstGeom>
            <a:solidFill>
              <a:srgbClr val="00FF00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s-ES" sz="1200" b="1"/>
                <a:t>Ministerio</a:t>
              </a:r>
            </a:p>
            <a:p>
              <a:pPr algn="ctr"/>
              <a:r>
                <a:rPr lang="es-ES" sz="1200" b="1"/>
                <a:t>de </a:t>
              </a:r>
            </a:p>
            <a:p>
              <a:pPr algn="ctr"/>
              <a:r>
                <a:rPr lang="es-ES" sz="1200" b="1"/>
                <a:t>Educación </a:t>
              </a:r>
            </a:p>
            <a:p>
              <a:pPr algn="ctr"/>
              <a:r>
                <a:rPr lang="es-ES" sz="1200" b="1"/>
                <a:t> y Culturas</a:t>
              </a:r>
            </a:p>
          </p:txBody>
        </p:sp>
      </p:grpSp>
      <p:grpSp>
        <p:nvGrpSpPr>
          <p:cNvPr id="168999" name="Group 39"/>
          <p:cNvGrpSpPr>
            <a:grpSpLocks/>
          </p:cNvGrpSpPr>
          <p:nvPr/>
        </p:nvGrpSpPr>
        <p:grpSpPr bwMode="auto">
          <a:xfrm>
            <a:off x="5724525" y="2060575"/>
            <a:ext cx="2881313" cy="4149725"/>
            <a:chOff x="3606" y="1298"/>
            <a:chExt cx="1815" cy="2614"/>
          </a:xfrm>
        </p:grpSpPr>
        <p:sp>
          <p:nvSpPr>
            <p:cNvPr id="168980" name="Oval 20"/>
            <p:cNvSpPr>
              <a:spLocks noChangeArrowheads="1"/>
            </p:cNvSpPr>
            <p:nvPr/>
          </p:nvSpPr>
          <p:spPr bwMode="auto">
            <a:xfrm>
              <a:off x="3606" y="1298"/>
              <a:ext cx="953" cy="8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200"/>
                <a:t>Organismos </a:t>
              </a:r>
            </a:p>
            <a:p>
              <a:pPr algn="ctr"/>
              <a:r>
                <a:rPr lang="es-ES" sz="1200"/>
                <a:t>y agencias</a:t>
              </a:r>
            </a:p>
            <a:p>
              <a:pPr algn="ctr"/>
              <a:r>
                <a:rPr lang="es-ES" sz="1200"/>
                <a:t>Internacionales</a:t>
              </a:r>
            </a:p>
            <a:p>
              <a:pPr algn="ctr"/>
              <a:r>
                <a:rPr lang="es-ES" sz="1200"/>
                <a:t>en Gestión </a:t>
              </a:r>
            </a:p>
            <a:p>
              <a:pPr algn="ctr"/>
              <a:r>
                <a:rPr lang="es-ES" sz="1200"/>
                <a:t>del Riesgo</a:t>
              </a:r>
            </a:p>
            <a:p>
              <a:pPr algn="ctr"/>
              <a:endParaRPr lang="es-ES" sz="1200"/>
            </a:p>
          </p:txBody>
        </p:sp>
        <p:sp>
          <p:nvSpPr>
            <p:cNvPr id="168981" name="Oval 21"/>
            <p:cNvSpPr>
              <a:spLocks noChangeArrowheads="1"/>
            </p:cNvSpPr>
            <p:nvPr/>
          </p:nvSpPr>
          <p:spPr bwMode="auto">
            <a:xfrm>
              <a:off x="3742" y="3158"/>
              <a:ext cx="998" cy="7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200"/>
                <a:t>Agencias</a:t>
              </a:r>
            </a:p>
            <a:p>
              <a:pPr algn="ctr"/>
              <a:r>
                <a:rPr lang="es-ES" sz="1200"/>
                <a:t>Organismos </a:t>
              </a:r>
            </a:p>
            <a:p>
              <a:pPr algn="ctr"/>
              <a:r>
                <a:rPr lang="es-ES" sz="1200"/>
                <a:t>Nacionales</a:t>
              </a:r>
            </a:p>
            <a:p>
              <a:pPr algn="ctr"/>
              <a:r>
                <a:rPr lang="es-ES" sz="1200"/>
                <a:t>Departamentales</a:t>
              </a:r>
            </a:p>
            <a:p>
              <a:pPr algn="ctr"/>
              <a:r>
                <a:rPr lang="es-ES" sz="1200"/>
                <a:t>y Municipales</a:t>
              </a:r>
            </a:p>
            <a:p>
              <a:pPr algn="ctr"/>
              <a:endParaRPr lang="es-ES" sz="1200"/>
            </a:p>
          </p:txBody>
        </p:sp>
        <p:sp>
          <p:nvSpPr>
            <p:cNvPr id="168982" name="Oval 22"/>
            <p:cNvSpPr>
              <a:spLocks noChangeArrowheads="1"/>
            </p:cNvSpPr>
            <p:nvPr/>
          </p:nvSpPr>
          <p:spPr bwMode="auto">
            <a:xfrm>
              <a:off x="4468" y="2251"/>
              <a:ext cx="953" cy="7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1200"/>
            </a:p>
            <a:p>
              <a:pPr algn="ctr"/>
              <a:r>
                <a:rPr lang="es-ES" sz="1200"/>
                <a:t>Sociedad Civil </a:t>
              </a:r>
            </a:p>
            <a:p>
              <a:pPr algn="ctr"/>
              <a:r>
                <a:rPr lang="es-ES" sz="1200"/>
                <a:t>Nacional</a:t>
              </a:r>
            </a:p>
            <a:p>
              <a:pPr algn="ctr"/>
              <a:r>
                <a:rPr lang="es-ES" sz="1200"/>
                <a:t>Departamental</a:t>
              </a:r>
            </a:p>
            <a:p>
              <a:pPr algn="ctr"/>
              <a:r>
                <a:rPr lang="es-ES" sz="1200"/>
                <a:t>Local Y </a:t>
              </a:r>
            </a:p>
            <a:p>
              <a:pPr algn="ctr"/>
              <a:r>
                <a:rPr lang="es-ES" sz="1200"/>
                <a:t>Comunitaria</a:t>
              </a:r>
            </a:p>
            <a:p>
              <a:pPr algn="ctr"/>
              <a:endParaRPr lang="es-E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3" grpId="0" autoUpdateAnimBg="0"/>
      <p:bldP spid="168988" grpId="0" animBg="1"/>
      <p:bldP spid="168989" grpId="0" animBg="1"/>
    </p:bldLst>
  </p:timing>
</p:sld>
</file>

<file path=ppt/theme/theme1.xml><?xml version="1.0" encoding="utf-8"?>
<a:theme xmlns:a="http://schemas.openxmlformats.org/drawingml/2006/main" name="Acantilado">
  <a:themeElements>
    <a:clrScheme name="Acantilado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Acantilad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antilado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1271</TotalTime>
  <Words>692</Words>
  <Application>Microsoft Office PowerPoint</Application>
  <PresentationFormat>On-screen Show (4:3)</PresentationFormat>
  <Paragraphs>210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Times New Roman</vt:lpstr>
      <vt:lpstr>Verdana</vt:lpstr>
      <vt:lpstr>Wingdings</vt:lpstr>
      <vt:lpstr>Comic Sans MS</vt:lpstr>
      <vt:lpstr>Century Gothic</vt:lpstr>
      <vt:lpstr>Tahoma</vt:lpstr>
      <vt:lpstr>SimSun</vt:lpstr>
      <vt:lpstr>Acantilado</vt:lpstr>
      <vt:lpstr>Slide 1</vt:lpstr>
      <vt:lpstr>DURANTE LAS EMERGENCIAS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VM-DEFENSA CIVIL y la  Gestión de Riesgos</vt:lpstr>
      <vt:lpstr>Slide 12</vt:lpstr>
      <vt:lpstr>Slide 13</vt:lpstr>
      <vt:lpstr>Slide 14</vt:lpstr>
      <vt:lpstr>VM-Defensa Civil trabaja y propuesta Instrumentos de Gestión Integral del Riesgo</vt:lpstr>
      <vt:lpstr>Slide 16</vt:lpstr>
    </vt:vector>
  </TitlesOfParts>
  <Company>CLAVIJO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Nacional de Desarrollo</dc:title>
  <dc:creator>Lic. Adm. Luis Clavijo A., MBA</dc:creator>
  <cp:lastModifiedBy>anarod</cp:lastModifiedBy>
  <cp:revision>63</cp:revision>
  <dcterms:created xsi:type="dcterms:W3CDTF">2006-10-10T16:16:24Z</dcterms:created>
  <dcterms:modified xsi:type="dcterms:W3CDTF">2010-07-11T17:08:18Z</dcterms:modified>
</cp:coreProperties>
</file>