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349" r:id="rId2"/>
    <p:sldId id="417" r:id="rId3"/>
    <p:sldId id="413" r:id="rId4"/>
    <p:sldId id="418" r:id="rId5"/>
    <p:sldId id="419" r:id="rId6"/>
    <p:sldId id="426" r:id="rId7"/>
    <p:sldId id="427" r:id="rId8"/>
    <p:sldId id="430" r:id="rId9"/>
    <p:sldId id="440" r:id="rId10"/>
    <p:sldId id="436" r:id="rId11"/>
    <p:sldId id="435" r:id="rId12"/>
    <p:sldId id="441" r:id="rId13"/>
    <p:sldId id="371" r:id="rId14"/>
    <p:sldId id="439" r:id="rId15"/>
    <p:sldId id="425" r:id="rId16"/>
    <p:sldId id="432" r:id="rId17"/>
    <p:sldId id="431" r:id="rId18"/>
    <p:sldId id="423" r:id="rId19"/>
    <p:sldId id="424" r:id="rId20"/>
    <p:sldId id="437" r:id="rId21"/>
    <p:sldId id="421" r:id="rId22"/>
    <p:sldId id="422" r:id="rId23"/>
    <p:sldId id="283" r:id="rId24"/>
  </p:sldIdLst>
  <p:sldSz cx="9144000" cy="6858000" type="screen4x3"/>
  <p:notesSz cx="7004050" cy="9290050"/>
  <p:embeddedFontLst>
    <p:embeddedFont>
      <p:font typeface="Arial Black" pitchFamily="34" charset="0"/>
      <p:bold r:id="rId27"/>
    </p:embeddedFont>
    <p:embeddedFont>
      <p:font typeface="Tahoma" pitchFamily="34" charset="0"/>
      <p:regular r:id="rId28"/>
      <p:bold r:id="rId29"/>
    </p:embeddedFont>
  </p:embeddedFontLst>
  <p:defaultTextStyle>
    <a:defPPr>
      <a:defRPr lang="es-B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B36"/>
    <a:srgbClr val="000066"/>
    <a:srgbClr val="0000FF"/>
    <a:srgbClr val="FFCC00"/>
    <a:srgbClr val="4D4D4D"/>
    <a:srgbClr val="5F5F5F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049" autoAdjust="0"/>
    <p:restoredTop sz="94464" autoAdjust="0"/>
  </p:normalViewPr>
  <p:slideViewPr>
    <p:cSldViewPr>
      <p:cViewPr varScale="1">
        <p:scale>
          <a:sx n="68" d="100"/>
          <a:sy n="68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s-E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s-E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s-E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699AD5CD-925B-40AC-851C-89044F618EE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s-E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s-ES"/>
          </a:p>
        </p:txBody>
      </p:sp>
      <p:sp>
        <p:nvSpPr>
          <p:cNvPr id="1249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s-E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D1C54C6-C706-4353-8A3A-26AAAAFB41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B15D9-C0BA-40A3-91B1-BBE9E8BCA9CD}" type="slidenum">
              <a:rPr lang="es-ES"/>
              <a:pPr/>
              <a:t>1</a:t>
            </a:fld>
            <a:endParaRPr lang="es-ES"/>
          </a:p>
        </p:txBody>
      </p:sp>
      <p:sp>
        <p:nvSpPr>
          <p:cNvPr id="192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3755B-370B-4CFD-9E8E-1219FF294BF1}" type="slidenum">
              <a:rPr lang="es-ES"/>
              <a:pPr/>
              <a:t>11</a:t>
            </a:fld>
            <a:endParaRPr lang="es-ES"/>
          </a:p>
        </p:txBody>
      </p:sp>
      <p:sp>
        <p:nvSpPr>
          <p:cNvPr id="369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D0B2D-6F27-4967-B3B8-CB6BD7AA7288}" type="slidenum">
              <a:rPr lang="es-ES"/>
              <a:pPr/>
              <a:t>12</a:t>
            </a:fld>
            <a:endParaRPr lang="es-ES"/>
          </a:p>
        </p:txBody>
      </p:sp>
      <p:sp>
        <p:nvSpPr>
          <p:cNvPr id="395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86A26-F969-44D4-A6F8-66E7159867C3}" type="slidenum">
              <a:rPr lang="es-ES"/>
              <a:pPr/>
              <a:t>13</a:t>
            </a:fld>
            <a:endParaRPr lang="es-ES"/>
          </a:p>
        </p:txBody>
      </p:sp>
      <p:sp>
        <p:nvSpPr>
          <p:cNvPr id="287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A313ED-77ED-429E-9225-2485578F3FBC}" type="slidenum">
              <a:rPr lang="es-ES"/>
              <a:pPr/>
              <a:t>15</a:t>
            </a:fld>
            <a:endParaRPr lang="es-ES"/>
          </a:p>
        </p:txBody>
      </p:sp>
      <p:sp>
        <p:nvSpPr>
          <p:cNvPr id="378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1FE5D-B6D8-4997-B9A6-CF2B6971D93A}" type="slidenum">
              <a:rPr lang="es-ES"/>
              <a:pPr/>
              <a:t>16</a:t>
            </a:fld>
            <a:endParaRPr lang="es-ES"/>
          </a:p>
        </p:txBody>
      </p:sp>
      <p:sp>
        <p:nvSpPr>
          <p:cNvPr id="380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644CA-D226-49D2-A319-C31F69010363}" type="slidenum">
              <a:rPr lang="es-ES"/>
              <a:pPr/>
              <a:t>17</a:t>
            </a:fld>
            <a:endParaRPr lang="es-ES"/>
          </a:p>
        </p:txBody>
      </p:sp>
      <p:sp>
        <p:nvSpPr>
          <p:cNvPr id="379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0E5B5-707E-46A0-A6F2-C5ACB3B062D9}" type="slidenum">
              <a:rPr lang="es-ES"/>
              <a:pPr/>
              <a:t>18</a:t>
            </a:fld>
            <a:endParaRPr lang="es-ES"/>
          </a:p>
        </p:txBody>
      </p:sp>
      <p:sp>
        <p:nvSpPr>
          <p:cNvPr id="376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85B51-5C72-42F8-9FEE-EDC6D5ED3BBE}" type="slidenum">
              <a:rPr lang="es-ES"/>
              <a:pPr/>
              <a:t>19</a:t>
            </a:fld>
            <a:endParaRPr lang="es-ES"/>
          </a:p>
        </p:txBody>
      </p:sp>
      <p:sp>
        <p:nvSpPr>
          <p:cNvPr id="377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0DDF4-831D-4DF2-8854-AED2C12A8356}" type="slidenum">
              <a:rPr lang="es-ES"/>
              <a:pPr/>
              <a:t>20</a:t>
            </a:fld>
            <a:endParaRPr lang="es-ES"/>
          </a:p>
        </p:txBody>
      </p:sp>
      <p:sp>
        <p:nvSpPr>
          <p:cNvPr id="386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FA2BD-7B6D-4C9A-9010-4CFFDCF833ED}" type="slidenum">
              <a:rPr lang="es-ES"/>
              <a:pPr/>
              <a:t>21</a:t>
            </a:fld>
            <a:endParaRPr lang="es-ES"/>
          </a:p>
        </p:txBody>
      </p:sp>
      <p:sp>
        <p:nvSpPr>
          <p:cNvPr id="389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4091D-AB25-43EF-B7B9-FE6BAD4C4AB1}" type="slidenum">
              <a:rPr lang="es-ES"/>
              <a:pPr/>
              <a:t>2</a:t>
            </a:fld>
            <a:endParaRPr lang="es-ES"/>
          </a:p>
        </p:txBody>
      </p:sp>
      <p:sp>
        <p:nvSpPr>
          <p:cNvPr id="38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99463-C679-4F66-8271-BAD06A0838D9}" type="slidenum">
              <a:rPr lang="es-ES"/>
              <a:pPr/>
              <a:t>22</a:t>
            </a:fld>
            <a:endParaRPr lang="es-ES"/>
          </a:p>
        </p:txBody>
      </p:sp>
      <p:sp>
        <p:nvSpPr>
          <p:cNvPr id="391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807A8-A036-47DB-B5D4-25C86E6091A9}" type="slidenum">
              <a:rPr lang="es-ES"/>
              <a:pPr/>
              <a:t>23</a:t>
            </a:fld>
            <a:endParaRPr lang="es-ES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1EA8A-D4F9-490D-BB59-A2F873C6295D}" type="slidenum">
              <a:rPr lang="es-ES"/>
              <a:pPr/>
              <a:t>3</a:t>
            </a:fld>
            <a:endParaRPr lang="es-ES"/>
          </a:p>
        </p:txBody>
      </p:sp>
      <p:sp>
        <p:nvSpPr>
          <p:cNvPr id="382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ABF2D-6E93-4DFC-A245-D945152E01AA}" type="slidenum">
              <a:rPr lang="es-ES"/>
              <a:pPr/>
              <a:t>4</a:t>
            </a:fld>
            <a:endParaRPr lang="es-ES"/>
          </a:p>
        </p:txBody>
      </p:sp>
      <p:sp>
        <p:nvSpPr>
          <p:cNvPr id="384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F3301-D5C0-406F-8281-9F5C42090326}" type="slidenum">
              <a:rPr lang="es-ES"/>
              <a:pPr/>
              <a:t>5</a:t>
            </a:fld>
            <a:endParaRPr lang="es-ES"/>
          </a:p>
        </p:txBody>
      </p:sp>
      <p:sp>
        <p:nvSpPr>
          <p:cNvPr id="385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A65E6-92A8-4AD2-B045-2A44C6A7B579}" type="slidenum">
              <a:rPr lang="es-ES"/>
              <a:pPr/>
              <a:t>6</a:t>
            </a:fld>
            <a:endParaRPr lang="es-ES"/>
          </a:p>
        </p:txBody>
      </p:sp>
      <p:sp>
        <p:nvSpPr>
          <p:cNvPr id="374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39374-6543-4DE6-9480-F0D44184C6E8}" type="slidenum">
              <a:rPr lang="es-ES"/>
              <a:pPr/>
              <a:t>7</a:t>
            </a:fld>
            <a:endParaRPr lang="es-ES"/>
          </a:p>
        </p:txBody>
      </p:sp>
      <p:sp>
        <p:nvSpPr>
          <p:cNvPr id="375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2C330-17D3-4619-9066-BEC6C8C3E2A4}" type="slidenum">
              <a:rPr lang="es-ES"/>
              <a:pPr/>
              <a:t>8</a:t>
            </a:fld>
            <a:endParaRPr lang="es-ES"/>
          </a:p>
        </p:txBody>
      </p:sp>
      <p:sp>
        <p:nvSpPr>
          <p:cNvPr id="3614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6612" cy="3484562"/>
          </a:xfrm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37150" cy="4179888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04E8A-1D4F-4595-B07B-47D59016A2D7}" type="slidenum">
              <a:rPr lang="es-ES"/>
              <a:pPr/>
              <a:t>10</a:t>
            </a:fld>
            <a:endParaRPr lang="es-ES"/>
          </a:p>
        </p:txBody>
      </p:sp>
      <p:sp>
        <p:nvSpPr>
          <p:cNvPr id="371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F18BB-F86F-4E44-9518-B401912024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5FBBC-AE6C-4EA3-A109-1506E3673B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5C5BF-5E88-42A8-9D2A-92D48C4EDBE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11E37-20E3-46D1-BAF6-1BA274045A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57BA2-2A18-4627-940F-A8FDA83D5C6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B60F4-9F30-4AA0-8F9B-9785712A1A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972FA-69C8-4951-9CDF-4F6FE09EFD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8F104-0513-4678-BEA9-42C1DFCF3E4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88FB4-5279-4B79-B052-E15F30ED47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76674-979D-40B8-8A91-BA3334BE23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CB12B-80F6-40F9-BF2A-1766307DAAF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332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81F614-5B01-409C-8E4E-F371A9101BA9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205038"/>
            <a:ext cx="8280400" cy="1800225"/>
          </a:xfrm>
        </p:spPr>
        <p:txBody>
          <a:bodyPr/>
          <a:lstStyle/>
          <a:p>
            <a:r>
              <a:rPr lang="es-ES" sz="3700" b="1">
                <a:solidFill>
                  <a:schemeClr val="accent2"/>
                </a:solidFill>
                <a:latin typeface="Arial Black" pitchFamily="34" charset="0"/>
              </a:rPr>
              <a:t>Democracia Financiera: Acceso a servicios financieros para los más pobres</a:t>
            </a:r>
            <a:endParaRPr lang="es-BO" sz="3700">
              <a:solidFill>
                <a:schemeClr val="accent2"/>
              </a:solidFill>
            </a:endParaRP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1619250" y="4365625"/>
            <a:ext cx="6048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600" b="1">
                <a:solidFill>
                  <a:srgbClr val="996600"/>
                </a:solidFill>
                <a:latin typeface="Tahoma" pitchFamily="34" charset="0"/>
              </a:rPr>
              <a:t>Buenos Aires, Noviembre de 2006</a:t>
            </a:r>
          </a:p>
        </p:txBody>
      </p:sp>
      <p:sp>
        <p:nvSpPr>
          <p:cNvPr id="183357" name="Rectangle 61"/>
          <p:cNvSpPr>
            <a:spLocks noChangeArrowheads="1"/>
          </p:cNvSpPr>
          <p:nvPr/>
        </p:nvSpPr>
        <p:spPr bwMode="auto">
          <a:xfrm>
            <a:off x="5219700" y="5516563"/>
            <a:ext cx="3673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000" b="1">
                <a:solidFill>
                  <a:srgbClr val="5F5F5F"/>
                </a:solidFill>
              </a:rPr>
              <a:t>Reunión Subregional del Cono Sur de la Red de Pobreza y Protección Social</a:t>
            </a:r>
          </a:p>
        </p:txBody>
      </p:sp>
      <p:pic>
        <p:nvPicPr>
          <p:cNvPr id="183358" name="Picture 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33375"/>
            <a:ext cx="82692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s-ES" sz="3600">
                <a:solidFill>
                  <a:srgbClr val="000066"/>
                </a:solidFill>
              </a:rPr>
              <a:t>Cartera y captaciones del público</a:t>
            </a:r>
            <a:r>
              <a:rPr lang="es-ES" sz="360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es-ES" sz="3600">
                <a:solidFill>
                  <a:srgbClr val="000066"/>
                </a:solidFill>
                <a:latin typeface="Tahoma" pitchFamily="34" charset="0"/>
              </a:rPr>
            </a:br>
            <a:r>
              <a:rPr lang="es-ES" sz="2000">
                <a:solidFill>
                  <a:srgbClr val="000066"/>
                </a:solidFill>
              </a:rPr>
              <a:t>(En miles de USD)</a:t>
            </a:r>
          </a:p>
        </p:txBody>
      </p:sp>
      <p:pic>
        <p:nvPicPr>
          <p:cNvPr id="370691" name="Picture 3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773238"/>
            <a:ext cx="8569325" cy="4103687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964612" cy="1100137"/>
          </a:xfrm>
        </p:spPr>
        <p:txBody>
          <a:bodyPr/>
          <a:lstStyle/>
          <a:p>
            <a:r>
              <a:rPr lang="es-MX" sz="3400" b="1">
                <a:solidFill>
                  <a:srgbClr val="000066"/>
                </a:solidFill>
              </a:rPr>
              <a:t>Clientes en el sistema financiero regulado</a:t>
            </a:r>
            <a:r>
              <a:rPr lang="es-MX" sz="3400">
                <a:solidFill>
                  <a:srgbClr val="000066"/>
                </a:solidFill>
              </a:rPr>
              <a:t/>
            </a:r>
            <a:br>
              <a:rPr lang="es-MX" sz="3400">
                <a:solidFill>
                  <a:srgbClr val="000066"/>
                </a:solidFill>
              </a:rPr>
            </a:br>
            <a:r>
              <a:rPr lang="es-MX" sz="3400">
                <a:solidFill>
                  <a:srgbClr val="000066"/>
                </a:solidFill>
              </a:rPr>
              <a:t> </a:t>
            </a:r>
            <a:r>
              <a:rPr lang="es-MX" sz="2200">
                <a:solidFill>
                  <a:srgbClr val="000066"/>
                </a:solidFill>
              </a:rPr>
              <a:t>al 30/06/2006</a:t>
            </a:r>
            <a:endParaRPr lang="es-ES" sz="2200">
              <a:solidFill>
                <a:srgbClr val="000066"/>
              </a:solidFill>
            </a:endParaRPr>
          </a:p>
        </p:txBody>
      </p:sp>
      <p:pic>
        <p:nvPicPr>
          <p:cNvPr id="3686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412875"/>
            <a:ext cx="82804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4365625"/>
            <a:ext cx="5618162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713787" cy="865188"/>
          </a:xfrm>
        </p:spPr>
        <p:txBody>
          <a:bodyPr/>
          <a:lstStyle/>
          <a:p>
            <a:r>
              <a:rPr lang="es-MX" sz="3400" b="1">
                <a:solidFill>
                  <a:srgbClr val="000066"/>
                </a:solidFill>
              </a:rPr>
              <a:t>Clientes en el sistema regulado e IFD</a:t>
            </a:r>
            <a:r>
              <a:rPr lang="es-MX" sz="3400">
                <a:solidFill>
                  <a:srgbClr val="000066"/>
                </a:solidFill>
                <a:latin typeface="Tahoma" pitchFamily="34" charset="0"/>
              </a:rPr>
              <a:t> </a:t>
            </a:r>
            <a:br>
              <a:rPr lang="es-MX" sz="3400">
                <a:solidFill>
                  <a:srgbClr val="000066"/>
                </a:solidFill>
                <a:latin typeface="Tahoma" pitchFamily="34" charset="0"/>
              </a:rPr>
            </a:br>
            <a:r>
              <a:rPr lang="es-MX" sz="2000">
                <a:solidFill>
                  <a:srgbClr val="000066"/>
                </a:solidFill>
              </a:rPr>
              <a:t>al 30/06/2006</a:t>
            </a:r>
            <a:endParaRPr lang="es-ES" sz="2000">
              <a:solidFill>
                <a:srgbClr val="000066"/>
              </a:solidFill>
            </a:endParaRPr>
          </a:p>
        </p:txBody>
      </p:sp>
      <p:pic>
        <p:nvPicPr>
          <p:cNvPr id="394243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1052513"/>
            <a:ext cx="8135938" cy="5329237"/>
          </a:xfrm>
          <a:noFill/>
          <a:ln/>
        </p:spPr>
      </p:pic>
      <p:pic>
        <p:nvPicPr>
          <p:cNvPr id="394245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11638" y="4221163"/>
            <a:ext cx="4498975" cy="20955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052513"/>
            <a:ext cx="7437437" cy="811212"/>
          </a:xfrm>
        </p:spPr>
        <p:txBody>
          <a:bodyPr/>
          <a:lstStyle/>
          <a:p>
            <a:r>
              <a:rPr lang="es-ES" sz="3400" u="sng">
                <a:solidFill>
                  <a:srgbClr val="000066"/>
                </a:solidFill>
              </a:rPr>
              <a:t>INDICE DE MOROSIDAD</a:t>
            </a:r>
            <a:r>
              <a:rPr lang="es-ES" sz="3400">
                <a:solidFill>
                  <a:schemeClr val="accent2"/>
                </a:solidFill>
              </a:rPr>
              <a:t/>
            </a:r>
            <a:br>
              <a:rPr lang="es-ES" sz="3400">
                <a:solidFill>
                  <a:schemeClr val="accent2"/>
                </a:solidFill>
              </a:rPr>
            </a:br>
            <a:r>
              <a:rPr lang="es-ES" sz="2000" b="1">
                <a:solidFill>
                  <a:srgbClr val="000066"/>
                </a:solidFill>
              </a:rPr>
              <a:t>al 30/06/2006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76475"/>
            <a:ext cx="7056438" cy="273685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●"/>
            </a:pPr>
            <a:r>
              <a:rPr lang="es-BO" sz="3400">
                <a:solidFill>
                  <a:srgbClr val="000099"/>
                </a:solidFill>
              </a:rPr>
              <a:t>IMF	                             </a:t>
            </a:r>
            <a:r>
              <a:rPr lang="es-BO" sz="4000">
                <a:solidFill>
                  <a:srgbClr val="FF0000"/>
                </a:solidFill>
              </a:rPr>
              <a:t>2,46%</a:t>
            </a:r>
            <a:endParaRPr lang="es-BO" sz="34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●"/>
            </a:pPr>
            <a:r>
              <a:rPr lang="es-BO" sz="3400">
                <a:solidFill>
                  <a:srgbClr val="000099"/>
                </a:solidFill>
              </a:rPr>
              <a:t>COOPERATIVAS 	      </a:t>
            </a:r>
            <a:r>
              <a:rPr lang="es-BO" sz="4000">
                <a:solidFill>
                  <a:srgbClr val="FF0000"/>
                </a:solidFill>
              </a:rPr>
              <a:t>5,35%</a:t>
            </a:r>
            <a:endParaRPr lang="es-BO" sz="34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●"/>
            </a:pPr>
            <a:r>
              <a:rPr lang="es-BO" sz="3400">
                <a:solidFill>
                  <a:srgbClr val="000099"/>
                </a:solidFill>
              </a:rPr>
              <a:t>MUTUALES                      </a:t>
            </a:r>
            <a:r>
              <a:rPr lang="es-BO" sz="4000">
                <a:solidFill>
                  <a:srgbClr val="FF0000"/>
                </a:solidFill>
              </a:rPr>
              <a:t>9,16%</a:t>
            </a:r>
            <a:endParaRPr lang="es-BO" sz="34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●"/>
            </a:pPr>
            <a:r>
              <a:rPr lang="es-BO" sz="3400">
                <a:solidFill>
                  <a:srgbClr val="000099"/>
                </a:solidFill>
              </a:rPr>
              <a:t>BANCOS	                   </a:t>
            </a:r>
            <a:r>
              <a:rPr lang="es-BO" sz="4000">
                <a:solidFill>
                  <a:srgbClr val="FF0000"/>
                </a:solidFill>
              </a:rPr>
              <a:t>11,51%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327650" cy="777875"/>
          </a:xfrm>
        </p:spPr>
        <p:txBody>
          <a:bodyPr/>
          <a:lstStyle/>
          <a:p>
            <a:r>
              <a:rPr lang="es-ES" sz="4000">
                <a:solidFill>
                  <a:srgbClr val="000066"/>
                </a:solidFill>
              </a:rPr>
              <a:t>Tasa de Interés Activa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>
              <a:buClr>
                <a:srgbClr val="FF0000"/>
              </a:buClr>
              <a:buFont typeface="Arial" pitchFamily="34" charset="0"/>
              <a:buChar char="¤"/>
            </a:pPr>
            <a:r>
              <a:rPr lang="es-ES" sz="3600">
                <a:solidFill>
                  <a:srgbClr val="000099"/>
                </a:solidFill>
              </a:rPr>
              <a:t>Gastos de previsión			</a:t>
            </a:r>
            <a:r>
              <a:rPr lang="es-ES" sz="3600">
                <a:solidFill>
                  <a:srgbClr val="FF0000"/>
                </a:solidFill>
              </a:rPr>
              <a:t>  1,4</a:t>
            </a:r>
            <a:endParaRPr lang="es-ES" sz="3600">
              <a:solidFill>
                <a:srgbClr val="000099"/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¤"/>
            </a:pPr>
            <a:r>
              <a:rPr lang="es-ES" sz="3600">
                <a:solidFill>
                  <a:srgbClr val="000099"/>
                </a:solidFill>
              </a:rPr>
              <a:t>Gastos de financiamiento	  </a:t>
            </a:r>
            <a:r>
              <a:rPr lang="es-ES" sz="3600">
                <a:solidFill>
                  <a:srgbClr val="FF0000"/>
                </a:solidFill>
              </a:rPr>
              <a:t>4,7</a:t>
            </a:r>
          </a:p>
          <a:p>
            <a:pPr>
              <a:buClr>
                <a:srgbClr val="FF0000"/>
              </a:buClr>
              <a:buFont typeface="Arial" pitchFamily="34" charset="0"/>
              <a:buChar char="¤"/>
            </a:pPr>
            <a:r>
              <a:rPr lang="es-ES" sz="3600">
                <a:solidFill>
                  <a:srgbClr val="000099"/>
                </a:solidFill>
              </a:rPr>
              <a:t>Gastos operativos			</a:t>
            </a:r>
            <a:r>
              <a:rPr lang="es-ES" sz="3600">
                <a:solidFill>
                  <a:srgbClr val="FF0000"/>
                </a:solidFill>
              </a:rPr>
              <a:t>13,5</a:t>
            </a:r>
            <a:endParaRPr lang="es-ES" sz="3600">
              <a:solidFill>
                <a:srgbClr val="000099"/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¤"/>
            </a:pPr>
            <a:r>
              <a:rPr lang="es-ES" sz="3600">
                <a:solidFill>
                  <a:srgbClr val="000099"/>
                </a:solidFill>
              </a:rPr>
              <a:t>Utilidad					  </a:t>
            </a:r>
            <a:r>
              <a:rPr lang="es-ES" sz="3600">
                <a:solidFill>
                  <a:srgbClr val="FF0000"/>
                </a:solidFill>
              </a:rPr>
              <a:t>1,7</a:t>
            </a:r>
          </a:p>
          <a:p>
            <a:pPr>
              <a:buClr>
                <a:srgbClr val="FF0000"/>
              </a:buClr>
              <a:buFont typeface="Arial" pitchFamily="34" charset="0"/>
              <a:buChar char="¤"/>
            </a:pPr>
            <a:endParaRPr lang="es-ES" sz="360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¤"/>
            </a:pPr>
            <a:r>
              <a:rPr lang="es-ES" sz="3600">
                <a:solidFill>
                  <a:srgbClr val="000099"/>
                </a:solidFill>
              </a:rPr>
              <a:t>TASA DE INTERÉS			</a:t>
            </a:r>
            <a:r>
              <a:rPr lang="es-ES" sz="3600" b="1">
                <a:solidFill>
                  <a:srgbClr val="FF0000"/>
                </a:solidFill>
              </a:rPr>
              <a:t>21,3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s-ES" sz="3600" b="1" u="sng">
                <a:solidFill>
                  <a:srgbClr val="000066"/>
                </a:solidFill>
              </a:rPr>
              <a:t>Elementos a tomar en cuenta</a:t>
            </a:r>
          </a:p>
        </p:txBody>
      </p:sp>
      <p:pic>
        <p:nvPicPr>
          <p:cNvPr id="35533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981075"/>
            <a:ext cx="8642350" cy="53451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704137" cy="647700"/>
          </a:xfrm>
        </p:spPr>
        <p:txBody>
          <a:bodyPr/>
          <a:lstStyle/>
          <a:p>
            <a:r>
              <a:rPr lang="es-ES" sz="3600" u="sng">
                <a:solidFill>
                  <a:srgbClr val="000066"/>
                </a:solidFill>
              </a:rPr>
              <a:t>Bolivia: Tasa de interés microcrédito</a:t>
            </a: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468313" y="6308725"/>
            <a:ext cx="1363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400" b="1">
                <a:solidFill>
                  <a:schemeClr val="accent2"/>
                </a:solidFill>
              </a:rPr>
              <a:t>(1) Junio 2006</a:t>
            </a:r>
            <a:endParaRPr lang="es-BO" sz="1400" b="1">
              <a:solidFill>
                <a:schemeClr val="accent2"/>
              </a:solidFill>
            </a:endParaRPr>
          </a:p>
        </p:txBody>
      </p:sp>
      <p:pic>
        <p:nvPicPr>
          <p:cNvPr id="363524" name="Picture 4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288" y="1196975"/>
            <a:ext cx="8497887" cy="489585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362950" cy="379413"/>
          </a:xfrm>
        </p:spPr>
        <p:txBody>
          <a:bodyPr/>
          <a:lstStyle/>
          <a:p>
            <a:r>
              <a:rPr lang="es-ES" sz="2600" b="1">
                <a:solidFill>
                  <a:srgbClr val="000066"/>
                </a:solidFill>
              </a:rPr>
              <a:t>Tasas de Interés en América Latina al 30/06/2005</a:t>
            </a:r>
            <a:endParaRPr lang="es-ES" sz="2600">
              <a:solidFill>
                <a:srgbClr val="000066"/>
              </a:solidFill>
            </a:endParaRPr>
          </a:p>
        </p:txBody>
      </p:sp>
      <p:pic>
        <p:nvPicPr>
          <p:cNvPr id="362499" name="Picture 3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765175"/>
            <a:ext cx="8640762" cy="5832475"/>
          </a:xfrm>
          <a:noFill/>
          <a:ln/>
        </p:spPr>
      </p:pic>
      <p:sp>
        <p:nvSpPr>
          <p:cNvPr id="362500" name="Rectangle 4"/>
          <p:cNvSpPr>
            <a:spLocks noChangeArrowheads="1"/>
          </p:cNvSpPr>
          <p:nvPr/>
        </p:nvSpPr>
        <p:spPr bwMode="auto">
          <a:xfrm>
            <a:off x="7308850" y="6381750"/>
            <a:ext cx="167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400" b="1">
                <a:solidFill>
                  <a:srgbClr val="000066"/>
                </a:solidFill>
              </a:rPr>
              <a:t>Fuente: Microrate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22338"/>
          </a:xfrm>
        </p:spPr>
        <p:txBody>
          <a:bodyPr/>
          <a:lstStyle/>
          <a:p>
            <a:r>
              <a:rPr lang="es-ES" sz="4000" b="1" u="sng">
                <a:solidFill>
                  <a:srgbClr val="000066"/>
                </a:solidFill>
              </a:rPr>
              <a:t>El crédito como solución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8137525" cy="4713288"/>
          </a:xfrm>
        </p:spPr>
        <p:txBody>
          <a:bodyPr/>
          <a:lstStyle/>
          <a:p>
            <a:pPr>
              <a:buClr>
                <a:srgbClr val="F91C17"/>
              </a:buClr>
            </a:pPr>
            <a:r>
              <a:rPr lang="es-ES">
                <a:solidFill>
                  <a:schemeClr val="accent2"/>
                </a:solidFill>
              </a:rPr>
              <a:t>El crédito no es una solución para todos</a:t>
            </a:r>
          </a:p>
          <a:p>
            <a:pPr lvl="1">
              <a:buClr>
                <a:srgbClr val="D5380D"/>
              </a:buClr>
              <a:buFont typeface="Wingdings" pitchFamily="2" charset="2"/>
              <a:buChar char="v"/>
            </a:pPr>
            <a:r>
              <a:rPr lang="es-ES">
                <a:solidFill>
                  <a:schemeClr val="accent2"/>
                </a:solidFill>
              </a:rPr>
              <a:t>Actividad estable y sostenida</a:t>
            </a:r>
          </a:p>
          <a:p>
            <a:pPr lvl="1">
              <a:buClr>
                <a:srgbClr val="D5380D"/>
              </a:buClr>
              <a:buFont typeface="Wingdings" pitchFamily="2" charset="2"/>
              <a:buChar char="v"/>
            </a:pPr>
            <a:r>
              <a:rPr lang="es-ES">
                <a:solidFill>
                  <a:schemeClr val="accent2"/>
                </a:solidFill>
              </a:rPr>
              <a:t>Mercado identificado y seguro</a:t>
            </a:r>
          </a:p>
          <a:p>
            <a:pPr lvl="1">
              <a:buClr>
                <a:srgbClr val="D5380D"/>
              </a:buClr>
              <a:buFont typeface="Wingdings" pitchFamily="2" charset="2"/>
              <a:buChar char="v"/>
            </a:pPr>
            <a:r>
              <a:rPr lang="es-ES">
                <a:solidFill>
                  <a:schemeClr val="accent2"/>
                </a:solidFill>
              </a:rPr>
              <a:t>Competitividad probada (calidad y precio)</a:t>
            </a:r>
          </a:p>
          <a:p>
            <a:pPr lvl="1">
              <a:buClr>
                <a:srgbClr val="D5380D"/>
              </a:buClr>
              <a:buFont typeface="Wingdings" pitchFamily="2" charset="2"/>
              <a:buNone/>
            </a:pPr>
            <a:endParaRPr lang="es-ES" sz="1400">
              <a:solidFill>
                <a:schemeClr val="accent2"/>
              </a:solidFill>
            </a:endParaRPr>
          </a:p>
          <a:p>
            <a:pPr>
              <a:buClr>
                <a:srgbClr val="F91C17"/>
              </a:buClr>
            </a:pPr>
            <a:r>
              <a:rPr lang="es-ES">
                <a:solidFill>
                  <a:schemeClr val="accent2"/>
                </a:solidFill>
              </a:rPr>
              <a:t>Hay mejores instrumentos para los que empiezan</a:t>
            </a:r>
          </a:p>
          <a:p>
            <a:pPr lvl="1">
              <a:buClr>
                <a:srgbClr val="D5380D"/>
              </a:buClr>
              <a:buFont typeface="Wingdings" pitchFamily="2" charset="2"/>
              <a:buChar char="v"/>
            </a:pPr>
            <a:r>
              <a:rPr lang="es-ES">
                <a:solidFill>
                  <a:schemeClr val="accent2"/>
                </a:solidFill>
              </a:rPr>
              <a:t>Capital de preinversión</a:t>
            </a:r>
          </a:p>
          <a:p>
            <a:pPr lvl="1">
              <a:buClr>
                <a:srgbClr val="D5380D"/>
              </a:buClr>
              <a:buFont typeface="Wingdings" pitchFamily="2" charset="2"/>
              <a:buChar char="v"/>
            </a:pPr>
            <a:r>
              <a:rPr lang="es-ES">
                <a:solidFill>
                  <a:schemeClr val="accent2"/>
                </a:solidFill>
              </a:rPr>
              <a:t>Capital de riesgo o de inversión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922337"/>
          </a:xfrm>
        </p:spPr>
        <p:txBody>
          <a:bodyPr/>
          <a:lstStyle/>
          <a:p>
            <a:r>
              <a:rPr lang="es-ES" sz="4000" b="1" u="sng">
                <a:solidFill>
                  <a:srgbClr val="000066"/>
                </a:solidFill>
              </a:rPr>
              <a:t>El crédito como solución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499350" cy="3916362"/>
          </a:xfrm>
        </p:spPr>
        <p:txBody>
          <a:bodyPr/>
          <a:lstStyle/>
          <a:p>
            <a:pPr>
              <a:buClr>
                <a:srgbClr val="D60000"/>
              </a:buClr>
            </a:pPr>
            <a:r>
              <a:rPr lang="es-ES">
                <a:solidFill>
                  <a:schemeClr val="accent2"/>
                </a:solidFill>
              </a:rPr>
              <a:t>Tecnología crediticia y costos</a:t>
            </a:r>
          </a:p>
          <a:p>
            <a:pPr lvl="1">
              <a:buClr>
                <a:srgbClr val="D5380D"/>
              </a:buClr>
              <a:buFont typeface="Wingdings" pitchFamily="2" charset="2"/>
              <a:buChar char="v"/>
            </a:pPr>
            <a:r>
              <a:rPr lang="es-ES">
                <a:solidFill>
                  <a:schemeClr val="accent2"/>
                </a:solidFill>
              </a:rPr>
              <a:t>Garantías y plazo de desembolso</a:t>
            </a:r>
          </a:p>
          <a:p>
            <a:pPr lvl="1">
              <a:buClr>
                <a:srgbClr val="D5380D"/>
              </a:buClr>
              <a:buFont typeface="Wingdings" pitchFamily="2" charset="2"/>
              <a:buChar char="v"/>
            </a:pPr>
            <a:r>
              <a:rPr lang="es-ES">
                <a:solidFill>
                  <a:schemeClr val="accent2"/>
                </a:solidFill>
              </a:rPr>
              <a:t>Tasas de interés y costos de transacción</a:t>
            </a:r>
          </a:p>
          <a:p>
            <a:pPr lvl="1">
              <a:buClr>
                <a:srgbClr val="D5380D"/>
              </a:buClr>
              <a:buFont typeface="Wingdings" pitchFamily="2" charset="2"/>
              <a:buNone/>
            </a:pPr>
            <a:endParaRPr lang="es-ES" sz="1600">
              <a:solidFill>
                <a:schemeClr val="accent2"/>
              </a:solidFill>
            </a:endParaRPr>
          </a:p>
          <a:p>
            <a:pPr>
              <a:buClr>
                <a:srgbClr val="D60000"/>
              </a:buClr>
            </a:pPr>
            <a:r>
              <a:rPr lang="es-ES">
                <a:solidFill>
                  <a:schemeClr val="accent2"/>
                </a:solidFill>
              </a:rPr>
              <a:t>Las condiciones del financiamiento</a:t>
            </a:r>
          </a:p>
          <a:p>
            <a:pPr lvl="1">
              <a:buClr>
                <a:srgbClr val="D5380D"/>
              </a:buClr>
              <a:buFont typeface="Wingdings" pitchFamily="2" charset="2"/>
              <a:buChar char="v"/>
            </a:pPr>
            <a:r>
              <a:rPr lang="es-ES">
                <a:solidFill>
                  <a:schemeClr val="accent2"/>
                </a:solidFill>
              </a:rPr>
              <a:t>Fuentes de fondeo</a:t>
            </a:r>
          </a:p>
          <a:p>
            <a:pPr lvl="1">
              <a:buClr>
                <a:srgbClr val="D5380D"/>
              </a:buClr>
              <a:buFont typeface="Wingdings" pitchFamily="2" charset="2"/>
              <a:buChar char="v"/>
            </a:pPr>
            <a:r>
              <a:rPr lang="es-ES">
                <a:solidFill>
                  <a:schemeClr val="accent2"/>
                </a:solidFill>
              </a:rPr>
              <a:t>Plazos de fondeo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72475" cy="4751388"/>
          </a:xfrm>
        </p:spPr>
        <p:txBody>
          <a:bodyPr/>
          <a:lstStyle/>
          <a:p>
            <a:pPr marL="449263" indent="-449263" algn="ctr">
              <a:lnSpc>
                <a:spcPct val="80000"/>
              </a:lnSpc>
              <a:buFontTx/>
              <a:buNone/>
            </a:pPr>
            <a:endParaRPr lang="es-ES" sz="400" b="1">
              <a:solidFill>
                <a:schemeClr val="accent2"/>
              </a:solidFill>
              <a:latin typeface="Tahoma" pitchFamily="34" charset="0"/>
            </a:endParaRPr>
          </a:p>
          <a:p>
            <a:pPr marL="449263" indent="-449263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800">
                <a:solidFill>
                  <a:schemeClr val="accent2"/>
                </a:solidFill>
                <a:latin typeface="Tahoma" pitchFamily="34" charset="0"/>
              </a:rPr>
              <a:t>En la década de los 80 se empieza a incorporar al sistema financiero población sin acceso a crédito.</a:t>
            </a:r>
          </a:p>
          <a:p>
            <a:pPr marL="449263" indent="-449263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800">
                <a:solidFill>
                  <a:schemeClr val="accent2"/>
                </a:solidFill>
                <a:latin typeface="Tahoma" pitchFamily="34" charset="0"/>
              </a:rPr>
              <a:t>Se buscó lograr cobertura amplia y profunda en los sectores sociales de bajos ingresos.</a:t>
            </a:r>
          </a:p>
          <a:p>
            <a:pPr marL="449263" indent="-449263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800">
                <a:solidFill>
                  <a:schemeClr val="accent2"/>
                </a:solidFill>
                <a:latin typeface="Tahoma" pitchFamily="34" charset="0"/>
              </a:rPr>
              <a:t>La autosostenibilidad no era importante, los recursos provenían de donaciones y fondos subsidiados.</a:t>
            </a:r>
          </a:p>
          <a:p>
            <a:pPr marL="449263" indent="-449263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800">
                <a:solidFill>
                  <a:schemeClr val="accent2"/>
                </a:solidFill>
                <a:latin typeface="Tahoma" pitchFamily="34" charset="0"/>
              </a:rPr>
              <a:t>Las</a:t>
            </a:r>
            <a:r>
              <a:rPr lang="es-BO" sz="1200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lang="es-BO" sz="2800">
                <a:solidFill>
                  <a:schemeClr val="accent2"/>
                </a:solidFill>
                <a:latin typeface="Tahoma" pitchFamily="34" charset="0"/>
              </a:rPr>
              <a:t>ONG eran entidades crediticias y no intermediarios financieros.</a:t>
            </a:r>
            <a:endParaRPr lang="es-ES" sz="280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343046" name="Rectangle 6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273925" cy="935038"/>
          </a:xfrm>
          <a:noFill/>
          <a:ln/>
        </p:spPr>
        <p:txBody>
          <a:bodyPr/>
          <a:lstStyle/>
          <a:p>
            <a:r>
              <a:rPr lang="es-BO" sz="3200" b="1" u="sng">
                <a:solidFill>
                  <a:srgbClr val="000066"/>
                </a:solidFill>
                <a:latin typeface="Tahoma" pitchFamily="34" charset="0"/>
              </a:rPr>
              <a:t>Etapa I: El inicio con las ONG</a:t>
            </a:r>
            <a:endParaRPr lang="es-ES" sz="3200" b="1" u="sng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/>
      <p:bldP spid="3430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777875"/>
          </a:xfrm>
        </p:spPr>
        <p:txBody>
          <a:bodyPr/>
          <a:lstStyle/>
          <a:p>
            <a:r>
              <a:rPr lang="es-ES" sz="3200" b="1">
                <a:solidFill>
                  <a:srgbClr val="000066"/>
                </a:solidFill>
                <a:latin typeface="Tahoma" pitchFamily="34" charset="0"/>
              </a:rPr>
              <a:t>Servicios financieros para los más pobres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●"/>
            </a:pPr>
            <a:r>
              <a:rPr lang="es-BO" sz="2800">
                <a:solidFill>
                  <a:srgbClr val="000099"/>
                </a:solidFill>
              </a:rPr>
              <a:t>Sin debilitar la moral de pago de los clientes.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●"/>
            </a:pPr>
            <a:r>
              <a:rPr lang="es-BO" sz="2800">
                <a:solidFill>
                  <a:srgbClr val="000099"/>
                </a:solidFill>
              </a:rPr>
              <a:t>Sin subsidiar la tasa de interés activa, con recursos que no llegarán al 100% del mercado atendido y potencial permanentemente.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●"/>
            </a:pPr>
            <a:r>
              <a:rPr lang="es-BO" sz="2800">
                <a:solidFill>
                  <a:srgbClr val="000099"/>
                </a:solidFill>
              </a:rPr>
              <a:t>Sin dirigir recursos a sectores cuyo problema es la falta de mercados, calidad en el producto, baja competitividad, etc.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●"/>
            </a:pPr>
            <a:r>
              <a:rPr lang="es-BO" sz="2800">
                <a:solidFill>
                  <a:srgbClr val="000099"/>
                </a:solidFill>
              </a:rPr>
              <a:t>Sin frenar el crecimiento de las entidades especializadas, evitando potenciar su patrimonio, cobertura a la mora, generación de utilidades que apalanquen el crecimiento.</a:t>
            </a:r>
            <a:endParaRPr lang="es-ES" sz="28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640763" cy="54721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900">
                <a:solidFill>
                  <a:srgbClr val="000099"/>
                </a:solidFill>
                <a:latin typeface="Tahoma" pitchFamily="34" charset="0"/>
              </a:rPr>
              <a:t>Es necesario especializarse en el mercado.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900">
                <a:solidFill>
                  <a:srgbClr val="000099"/>
                </a:solidFill>
                <a:latin typeface="Tahoma" pitchFamily="34" charset="0"/>
              </a:rPr>
              <a:t>Se necesita innovar permanentemente.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900">
                <a:solidFill>
                  <a:srgbClr val="000099"/>
                </a:solidFill>
                <a:latin typeface="Tahoma" pitchFamily="34" charset="0"/>
              </a:rPr>
              <a:t>Enfoque comercial con fuerte componente social.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900">
                <a:solidFill>
                  <a:srgbClr val="000099"/>
                </a:solidFill>
                <a:latin typeface="Tahoma" pitchFamily="34" charset="0"/>
              </a:rPr>
              <a:t>Clientes satisfechos son leales.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900">
                <a:solidFill>
                  <a:srgbClr val="000099"/>
                </a:solidFill>
                <a:latin typeface="Tahoma" pitchFamily="34" charset="0"/>
              </a:rPr>
              <a:t>Mezcla de productos dirigida a satisfacer necesidades.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900">
                <a:solidFill>
                  <a:srgbClr val="000099"/>
                </a:solidFill>
                <a:latin typeface="Tahoma" pitchFamily="34" charset="0"/>
              </a:rPr>
              <a:t>Elevados niveles de capacitación, especialización y compromiso de RR. HH.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900">
                <a:solidFill>
                  <a:srgbClr val="000099"/>
                </a:solidFill>
                <a:latin typeface="Tahoma" pitchFamily="34" charset="0"/>
              </a:rPr>
              <a:t>Las instituciones exitosas son ejemplos concretos de Gobierno Corporativo.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6335713" cy="719138"/>
          </a:xfrm>
          <a:noFill/>
          <a:ln/>
        </p:spPr>
        <p:txBody>
          <a:bodyPr/>
          <a:lstStyle/>
          <a:p>
            <a:r>
              <a:rPr lang="es-ES" sz="3200" b="1">
                <a:solidFill>
                  <a:srgbClr val="000066"/>
                </a:solidFill>
                <a:latin typeface="Tahoma" pitchFamily="34" charset="0"/>
              </a:rPr>
              <a:t>Lecciones Aprendidas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0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0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0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0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0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0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0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0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0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0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0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0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0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0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0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0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0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0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0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0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0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0" grpId="0" build="p"/>
      <p:bldP spid="3502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97887" cy="5545137"/>
          </a:xfrm>
        </p:spPr>
        <p:txBody>
          <a:bodyPr/>
          <a:lstStyle/>
          <a:p>
            <a:pPr marL="450850" indent="-45085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800">
                <a:solidFill>
                  <a:srgbClr val="000099"/>
                </a:solidFill>
                <a:latin typeface="Tahoma" pitchFamily="34" charset="0"/>
              </a:rPr>
              <a:t>La lucha contra la pobreza y la falta de crecimiento económico, no dependen únicamente del crédito.</a:t>
            </a:r>
          </a:p>
          <a:p>
            <a:pPr marL="450850" indent="-45085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800">
                <a:solidFill>
                  <a:srgbClr val="000099"/>
                </a:solidFill>
                <a:latin typeface="Tahoma" pitchFamily="34" charset="0"/>
              </a:rPr>
              <a:t>Llegar al área rural donde los índices de pobreza son los más altos, es caro y no se cuenta con la infraestructura mínima para operar .</a:t>
            </a:r>
          </a:p>
          <a:p>
            <a:pPr marL="450850" indent="-45085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800">
                <a:solidFill>
                  <a:srgbClr val="000099"/>
                </a:solidFill>
                <a:latin typeface="Tahoma" pitchFamily="34" charset="0"/>
              </a:rPr>
              <a:t>Compensar los riesgos políticos y sociales, para las IMF tiene un costo elevado.</a:t>
            </a:r>
          </a:p>
          <a:p>
            <a:pPr marL="450850" indent="-45085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800">
                <a:solidFill>
                  <a:srgbClr val="000099"/>
                </a:solidFill>
                <a:latin typeface="Tahoma" pitchFamily="34" charset="0"/>
              </a:rPr>
              <a:t>La reducción de costos en las IMF dependerá de su masificación y crecimiento constante.</a:t>
            </a:r>
          </a:p>
          <a:p>
            <a:pPr marL="450850" indent="-45085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800">
                <a:solidFill>
                  <a:srgbClr val="000099"/>
                </a:solidFill>
                <a:latin typeface="Tahoma" pitchFamily="34" charset="0"/>
              </a:rPr>
              <a:t>Las microfinanzas requieren de un entorno de competencia abierta, donde todos los actores enfrenten las mismas reglas de juego, para garantizar permanencia en el tiempo.</a:t>
            </a:r>
            <a:endParaRPr lang="es-BO" sz="240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title"/>
          </p:nvPr>
        </p:nvSpPr>
        <p:spPr>
          <a:xfrm>
            <a:off x="396875" y="331788"/>
            <a:ext cx="8351838" cy="649287"/>
          </a:xfrm>
          <a:noFill/>
          <a:ln/>
        </p:spPr>
        <p:txBody>
          <a:bodyPr/>
          <a:lstStyle/>
          <a:p>
            <a:r>
              <a:rPr lang="es-ES" sz="3200" b="1">
                <a:solidFill>
                  <a:srgbClr val="000066"/>
                </a:solidFill>
                <a:latin typeface="Tahoma" pitchFamily="34" charset="0"/>
              </a:rPr>
              <a:t>CONCLUSIONES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1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1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1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1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1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1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1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1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1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1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1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1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4" grpId="0" build="p"/>
      <p:bldP spid="3512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3068638"/>
            <a:ext cx="5543550" cy="649287"/>
          </a:xfrm>
        </p:spPr>
        <p:txBody>
          <a:bodyPr/>
          <a:lstStyle/>
          <a:p>
            <a:r>
              <a:rPr lang="es-BO" sz="4200" b="1">
                <a:solidFill>
                  <a:srgbClr val="996600"/>
                </a:solidFill>
                <a:latin typeface="Arial Black" pitchFamily="34" charset="0"/>
              </a:rPr>
              <a:t>Muchas gracias</a:t>
            </a:r>
            <a:endParaRPr lang="es-BO" sz="4200">
              <a:solidFill>
                <a:srgbClr val="996600"/>
              </a:solidFill>
            </a:endParaRPr>
          </a:p>
        </p:txBody>
      </p:sp>
      <p:pic>
        <p:nvPicPr>
          <p:cNvPr id="62487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33375"/>
            <a:ext cx="82692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616575"/>
          </a:xfrm>
        </p:spPr>
        <p:txBody>
          <a:bodyPr/>
          <a:lstStyle/>
          <a:p>
            <a:pPr marL="363538" indent="-363538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800">
                <a:solidFill>
                  <a:schemeClr val="accent2"/>
                </a:solidFill>
                <a:latin typeface="Tahoma" pitchFamily="34" charset="0"/>
              </a:rPr>
              <a:t>1992: entidades financieras reguladas dedicadas al microcrédito</a:t>
            </a:r>
            <a:r>
              <a:rPr lang="es-BO" sz="2400">
                <a:solidFill>
                  <a:schemeClr val="accent2"/>
                </a:solidFill>
                <a:latin typeface="Tahoma" pitchFamily="34" charset="0"/>
              </a:rPr>
              <a:t>.</a:t>
            </a:r>
          </a:p>
          <a:p>
            <a:pPr marL="363538" indent="-363538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800">
                <a:solidFill>
                  <a:schemeClr val="accent2"/>
                </a:solidFill>
                <a:latin typeface="Tahoma" pitchFamily="34" charset="0"/>
              </a:rPr>
              <a:t>1995: se norma la creación y funcionamiento de los FFP como especialistas en brindar servicios a MyPE</a:t>
            </a:r>
            <a:r>
              <a:rPr lang="es-BO" sz="2400">
                <a:solidFill>
                  <a:schemeClr val="accent2"/>
                </a:solidFill>
                <a:latin typeface="Tahoma" pitchFamily="34" charset="0"/>
              </a:rPr>
              <a:t>.</a:t>
            </a:r>
          </a:p>
          <a:p>
            <a:pPr marL="363538" indent="-363538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MX" sz="2800">
                <a:solidFill>
                  <a:schemeClr val="accent2"/>
                </a:solidFill>
                <a:latin typeface="Tahoma" pitchFamily="34" charset="0"/>
              </a:rPr>
              <a:t>La formalización logró:</a:t>
            </a:r>
          </a:p>
          <a:p>
            <a:pPr marL="711200" lvl="1" indent="-168275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s-BO" sz="2400">
                <a:solidFill>
                  <a:schemeClr val="accent2"/>
                </a:solidFill>
                <a:latin typeface="Tahoma" pitchFamily="34" charset="0"/>
              </a:rPr>
              <a:t>Acceso a más fuentes de financiamiento (institucionales y recursos del público)</a:t>
            </a:r>
            <a:r>
              <a:rPr lang="es-BO" sz="2000">
                <a:solidFill>
                  <a:schemeClr val="accent2"/>
                </a:solidFill>
                <a:latin typeface="Tahoma" pitchFamily="34" charset="0"/>
              </a:rPr>
              <a:t>.</a:t>
            </a:r>
          </a:p>
          <a:p>
            <a:pPr marL="711200" lvl="1" indent="-168275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s-BO" sz="2400">
                <a:solidFill>
                  <a:schemeClr val="accent2"/>
                </a:solidFill>
                <a:latin typeface="Tahoma" pitchFamily="34" charset="0"/>
              </a:rPr>
              <a:t>Reducción de costos financieros y operativos.</a:t>
            </a:r>
          </a:p>
          <a:p>
            <a:pPr marL="711200" lvl="1" indent="-168275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s-BO" sz="2400">
                <a:solidFill>
                  <a:schemeClr val="accent2"/>
                </a:solidFill>
                <a:latin typeface="Tahoma" pitchFamily="34" charset="0"/>
              </a:rPr>
              <a:t>Acceso a información de la CIRC de la SBEF.</a:t>
            </a:r>
          </a:p>
          <a:p>
            <a:pPr marL="711200" lvl="1" indent="-168275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s-BO" sz="2400">
                <a:solidFill>
                  <a:schemeClr val="accent2"/>
                </a:solidFill>
                <a:latin typeface="Tahoma" pitchFamily="34" charset="0"/>
              </a:rPr>
              <a:t>Crecimiento de la entidades dedicadas a las microfinanzas.</a:t>
            </a:r>
          </a:p>
          <a:p>
            <a:pPr marL="711200" lvl="1" indent="-168275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s-BO" sz="2400">
                <a:solidFill>
                  <a:schemeClr val="accent2"/>
                </a:solidFill>
                <a:latin typeface="Tahoma" pitchFamily="34" charset="0"/>
              </a:rPr>
              <a:t>Diversificación de los productos y servicios.</a:t>
            </a:r>
          </a:p>
          <a:p>
            <a:pPr marL="711200" lvl="1" indent="-168275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s-BO" sz="2400">
                <a:solidFill>
                  <a:schemeClr val="accent2"/>
                </a:solidFill>
                <a:latin typeface="Tahoma" pitchFamily="34" charset="0"/>
              </a:rPr>
              <a:t>Bancarización de clientes del segmento.</a:t>
            </a:r>
          </a:p>
        </p:txBody>
      </p:sp>
      <p:sp>
        <p:nvSpPr>
          <p:cNvPr id="337930" name="Rectangle 10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489825" cy="574675"/>
          </a:xfrm>
          <a:noFill/>
          <a:ln/>
        </p:spPr>
        <p:txBody>
          <a:bodyPr/>
          <a:lstStyle/>
          <a:p>
            <a:r>
              <a:rPr lang="es-BO" sz="3200" b="1" u="sng">
                <a:solidFill>
                  <a:srgbClr val="000066"/>
                </a:solidFill>
                <a:latin typeface="Tahoma" pitchFamily="34" charset="0"/>
              </a:rPr>
              <a:t>Etapa II: La formalización</a:t>
            </a:r>
            <a:endParaRPr lang="es-ES" sz="3200" b="1" u="sng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/>
      <p:bldP spid="3379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135938" cy="4968875"/>
          </a:xfrm>
        </p:spPr>
        <p:txBody>
          <a:bodyPr/>
          <a:lstStyle/>
          <a:p>
            <a:pPr>
              <a:spcBef>
                <a:spcPct val="30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900">
                <a:solidFill>
                  <a:schemeClr val="accent2"/>
                </a:solidFill>
                <a:latin typeface="Tahoma" pitchFamily="34" charset="0"/>
              </a:rPr>
              <a:t>1999-2002: </a:t>
            </a:r>
            <a:r>
              <a:rPr lang="es-ES_tradnl" sz="2900">
                <a:solidFill>
                  <a:schemeClr val="accent2"/>
                </a:solidFill>
                <a:latin typeface="Tahoma" pitchFamily="34" charset="0"/>
              </a:rPr>
              <a:t>desempeño negativo de la economía y del sistema financiero boliviano.</a:t>
            </a:r>
          </a:p>
          <a:p>
            <a:pPr>
              <a:spcBef>
                <a:spcPct val="30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ES_tradnl" sz="2900">
                <a:solidFill>
                  <a:schemeClr val="accent2"/>
                </a:solidFill>
                <a:latin typeface="Tahoma" pitchFamily="34" charset="0"/>
              </a:rPr>
              <a:t>El sobreendeudamiento junto a la reducción en flujo de ingresos de clientes, incrementó la morosidad.</a:t>
            </a:r>
            <a:endParaRPr lang="es-ES" sz="2900">
              <a:solidFill>
                <a:schemeClr val="accent2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ES" sz="2900">
                <a:solidFill>
                  <a:schemeClr val="accent2"/>
                </a:solidFill>
                <a:latin typeface="Tahoma" pitchFamily="34" charset="0"/>
              </a:rPr>
              <a:t>Aparición de asociaciones de deudores</a:t>
            </a:r>
            <a:r>
              <a:rPr lang="es-ES_tradnl" sz="2900">
                <a:solidFill>
                  <a:schemeClr val="accent2"/>
                </a:solidFill>
                <a:latin typeface="Tahoma" pitchFamily="34" charset="0"/>
              </a:rPr>
              <a:t>.</a:t>
            </a:r>
            <a:endParaRPr lang="es-BO" sz="2900">
              <a:solidFill>
                <a:schemeClr val="accent2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900">
                <a:solidFill>
                  <a:schemeClr val="accent2"/>
                </a:solidFill>
                <a:latin typeface="Tahoma" pitchFamily="34" charset="0"/>
              </a:rPr>
              <a:t>2000: desaparición de entidades de consumo como financiadoras al sector de la microempresa.</a:t>
            </a:r>
            <a:endParaRPr lang="es-ES" sz="290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489825" cy="647700"/>
          </a:xfrm>
          <a:noFill/>
          <a:ln/>
        </p:spPr>
        <p:txBody>
          <a:bodyPr/>
          <a:lstStyle/>
          <a:p>
            <a:r>
              <a:rPr lang="es-BO" sz="3200" b="1" u="sng">
                <a:solidFill>
                  <a:srgbClr val="000066"/>
                </a:solidFill>
                <a:latin typeface="Tahoma" pitchFamily="34" charset="0"/>
              </a:rPr>
              <a:t>Etapa III: La crisis económica</a:t>
            </a:r>
            <a:endParaRPr lang="es-ES" sz="3200" b="1" u="sng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/>
      <p:bldP spid="3440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24862" cy="54006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400">
                <a:solidFill>
                  <a:schemeClr val="accent2"/>
                </a:solidFill>
                <a:latin typeface="Tahoma" pitchFamily="34" charset="0"/>
              </a:rPr>
              <a:t>2003: Inicio de la consolidación como industria anticíclica.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BO" sz="2400">
                <a:solidFill>
                  <a:schemeClr val="accent2"/>
                </a:solidFill>
                <a:latin typeface="Tahoma" pitchFamily="34" charset="0"/>
              </a:rPr>
              <a:t>La cartera de microempresa: nivel de morosidad en IMF menor al sistema financiero tradicional (voluntad y capacidad de pago).</a:t>
            </a:r>
            <a:endParaRPr lang="es-ES" sz="2400">
              <a:solidFill>
                <a:schemeClr val="accent2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ES" sz="2400">
                <a:solidFill>
                  <a:schemeClr val="accent2"/>
                </a:solidFill>
                <a:latin typeface="Tahoma" pitchFamily="34" charset="0"/>
              </a:rPr>
              <a:t>IMF ampliaron</a:t>
            </a:r>
            <a:r>
              <a:rPr lang="es-ES_tradnl" sz="2400">
                <a:solidFill>
                  <a:schemeClr val="accent2"/>
                </a:solidFill>
                <a:latin typeface="Tahoma" pitchFamily="34" charset="0"/>
              </a:rPr>
              <a:t> segmentos de mercado: población rural, pequeña y mediana empresa.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ES_tradnl" sz="2400">
                <a:solidFill>
                  <a:schemeClr val="accent2"/>
                </a:solidFill>
                <a:latin typeface="Tahoma" pitchFamily="34" charset="0"/>
              </a:rPr>
              <a:t>Diversificación gradual en oferta de productos financieros no crediticios.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ES_tradnl" sz="2400">
                <a:solidFill>
                  <a:schemeClr val="accent2"/>
                </a:solidFill>
                <a:latin typeface="Tahoma" pitchFamily="34" charset="0"/>
              </a:rPr>
              <a:t>Mejoras y adecuaciones a tecnologías crediticias y sistemas de control.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ES_tradnl" sz="2400">
                <a:solidFill>
                  <a:schemeClr val="accent2"/>
                </a:solidFill>
                <a:latin typeface="Tahoma" pitchFamily="34" charset="0"/>
              </a:rPr>
              <a:t>Ampliación de la cobertura geográfica.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s-ES_tradnl" sz="2400">
                <a:solidFill>
                  <a:schemeClr val="accent2"/>
                </a:solidFill>
                <a:latin typeface="Tahoma" pitchFamily="34" charset="0"/>
              </a:rPr>
              <a:t>Reducción significativa de las tasas de interés activas.</a:t>
            </a:r>
            <a:endParaRPr lang="es-ES" sz="240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345095" name="Rectangle 7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40650" cy="720725"/>
          </a:xfrm>
          <a:noFill/>
          <a:ln/>
        </p:spPr>
        <p:txBody>
          <a:bodyPr/>
          <a:lstStyle/>
          <a:p>
            <a:r>
              <a:rPr lang="es-BO" sz="3200" b="1">
                <a:solidFill>
                  <a:srgbClr val="000066"/>
                </a:solidFill>
                <a:latin typeface="Tahoma" pitchFamily="34" charset="0"/>
              </a:rPr>
              <a:t>Etapa IV: Las microfinanzas</a:t>
            </a:r>
            <a:endParaRPr lang="es-ES" sz="3200" b="1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/>
      <p:bldP spid="3450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BO" sz="4000" b="1" u="sng">
                <a:solidFill>
                  <a:srgbClr val="000066"/>
                </a:solidFill>
              </a:rPr>
              <a:t>Estructura de la MyPE en Bolivia</a:t>
            </a:r>
            <a:endParaRPr lang="es-ES" sz="4000" b="1" u="sng">
              <a:solidFill>
                <a:srgbClr val="000066"/>
              </a:solidFill>
            </a:endParaRPr>
          </a:p>
        </p:txBody>
      </p:sp>
      <p:pic>
        <p:nvPicPr>
          <p:cNvPr id="35635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1628775"/>
            <a:ext cx="8064500" cy="43592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BO" sz="4000" b="1" u="sng">
                <a:solidFill>
                  <a:srgbClr val="000066"/>
                </a:solidFill>
              </a:rPr>
              <a:t>Destino del crédito por actividad</a:t>
            </a:r>
            <a:endParaRPr lang="es-ES" sz="4000" b="1" u="sng">
              <a:solidFill>
                <a:srgbClr val="000066"/>
              </a:solidFill>
            </a:endParaRPr>
          </a:p>
        </p:txBody>
      </p:sp>
      <p:pic>
        <p:nvPicPr>
          <p:cNvPr id="35738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1628775"/>
            <a:ext cx="7920037" cy="446405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7488238" cy="557212"/>
          </a:xfrm>
        </p:spPr>
        <p:txBody>
          <a:bodyPr/>
          <a:lstStyle/>
          <a:p>
            <a:r>
              <a:rPr lang="es-ES" b="1" u="sng">
                <a:solidFill>
                  <a:srgbClr val="000066"/>
                </a:solidFill>
              </a:rPr>
              <a:t>El impacto en la economía</a:t>
            </a:r>
            <a:endParaRPr lang="es-BO" b="1" u="sng">
              <a:solidFill>
                <a:srgbClr val="000066"/>
              </a:solidFill>
            </a:endParaRP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3570288" y="6019800"/>
            <a:ext cx="2306637" cy="457200"/>
          </a:xfrm>
          <a:prstGeom prst="rect">
            <a:avLst/>
          </a:prstGeom>
          <a:noFill/>
          <a:ln w="254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>
                <a:solidFill>
                  <a:srgbClr val="080B36"/>
                </a:solidFill>
                <a:latin typeface="Times New Roman" pitchFamily="18" charset="0"/>
              </a:rPr>
              <a:t>Urbano</a:t>
            </a:r>
            <a:endParaRPr lang="es-BO" sz="2400">
              <a:solidFill>
                <a:srgbClr val="080B36"/>
              </a:solidFill>
              <a:latin typeface="Times New Roman" pitchFamily="18" charset="0"/>
            </a:endParaRP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5875338" y="6019800"/>
            <a:ext cx="2289175" cy="457200"/>
          </a:xfrm>
          <a:prstGeom prst="rect">
            <a:avLst/>
          </a:prstGeom>
          <a:noFill/>
          <a:ln w="254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>
                <a:solidFill>
                  <a:srgbClr val="080B36"/>
                </a:solidFill>
                <a:latin typeface="Times New Roman" pitchFamily="18" charset="0"/>
              </a:rPr>
              <a:t>Rural</a:t>
            </a:r>
            <a:endParaRPr lang="es-BO" sz="2400">
              <a:solidFill>
                <a:srgbClr val="080B36"/>
              </a:solidFill>
              <a:latin typeface="Times New Roman" pitchFamily="18" charset="0"/>
            </a:endParaRPr>
          </a:p>
        </p:txBody>
      </p:sp>
      <p:sp>
        <p:nvSpPr>
          <p:cNvPr id="360453" name="Line 5"/>
          <p:cNvSpPr>
            <a:spLocks noChangeShapeType="1"/>
          </p:cNvSpPr>
          <p:nvPr/>
        </p:nvSpPr>
        <p:spPr bwMode="auto">
          <a:xfrm rot="5400000" flipH="1">
            <a:off x="1228725" y="3962400"/>
            <a:ext cx="4572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54" name="Line 6"/>
          <p:cNvSpPr>
            <a:spLocks noChangeShapeType="1"/>
          </p:cNvSpPr>
          <p:nvPr/>
        </p:nvSpPr>
        <p:spPr bwMode="auto">
          <a:xfrm rot="5400000" flipH="1" flipV="1">
            <a:off x="5915819" y="3442494"/>
            <a:ext cx="0" cy="51577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55" name="Line 7"/>
          <p:cNvSpPr>
            <a:spLocks noChangeShapeType="1"/>
          </p:cNvSpPr>
          <p:nvPr/>
        </p:nvSpPr>
        <p:spPr bwMode="auto">
          <a:xfrm rot="5400000" flipH="1" flipV="1">
            <a:off x="5814219" y="1696244"/>
            <a:ext cx="0" cy="4678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56" name="Line 8"/>
          <p:cNvSpPr>
            <a:spLocks noChangeShapeType="1"/>
          </p:cNvSpPr>
          <p:nvPr/>
        </p:nvSpPr>
        <p:spPr bwMode="auto">
          <a:xfrm rot="5400000" flipH="1" flipV="1">
            <a:off x="5880894" y="-215106"/>
            <a:ext cx="0" cy="4570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57" name="Line 9"/>
          <p:cNvSpPr>
            <a:spLocks noChangeShapeType="1"/>
          </p:cNvSpPr>
          <p:nvPr/>
        </p:nvSpPr>
        <p:spPr bwMode="auto">
          <a:xfrm flipH="1" flipV="1">
            <a:off x="5875338" y="2078038"/>
            <a:ext cx="0" cy="3943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58" name="Line 10"/>
          <p:cNvSpPr>
            <a:spLocks noChangeShapeType="1"/>
          </p:cNvSpPr>
          <p:nvPr/>
        </p:nvSpPr>
        <p:spPr bwMode="auto">
          <a:xfrm rot="5400000" flipH="1" flipV="1">
            <a:off x="5814219" y="3075782"/>
            <a:ext cx="0" cy="4678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59" name="Line 11"/>
          <p:cNvSpPr>
            <a:spLocks noChangeShapeType="1"/>
          </p:cNvSpPr>
          <p:nvPr/>
        </p:nvSpPr>
        <p:spPr bwMode="auto">
          <a:xfrm rot="5400000" flipH="1" flipV="1">
            <a:off x="5869782" y="2788443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60" name="Line 12"/>
          <p:cNvSpPr>
            <a:spLocks noChangeShapeType="1"/>
          </p:cNvSpPr>
          <p:nvPr/>
        </p:nvSpPr>
        <p:spPr bwMode="auto">
          <a:xfrm rot="5400000" flipH="1" flipV="1">
            <a:off x="5869782" y="2539206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61" name="Line 13"/>
          <p:cNvSpPr>
            <a:spLocks noChangeShapeType="1"/>
          </p:cNvSpPr>
          <p:nvPr/>
        </p:nvSpPr>
        <p:spPr bwMode="auto">
          <a:xfrm rot="5400000" flipH="1" flipV="1">
            <a:off x="5814219" y="2294732"/>
            <a:ext cx="0" cy="4678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62" name="Line 14"/>
          <p:cNvSpPr>
            <a:spLocks noChangeShapeType="1"/>
          </p:cNvSpPr>
          <p:nvPr/>
        </p:nvSpPr>
        <p:spPr bwMode="auto">
          <a:xfrm rot="5400000" flipH="1" flipV="1">
            <a:off x="5869782" y="2194718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63" name="Line 15"/>
          <p:cNvSpPr>
            <a:spLocks noChangeShapeType="1"/>
          </p:cNvSpPr>
          <p:nvPr/>
        </p:nvSpPr>
        <p:spPr bwMode="auto">
          <a:xfrm rot="5400000" flipH="1" flipV="1">
            <a:off x="5869782" y="2056606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64" name="Line 16"/>
          <p:cNvSpPr>
            <a:spLocks noChangeShapeType="1"/>
          </p:cNvSpPr>
          <p:nvPr/>
        </p:nvSpPr>
        <p:spPr bwMode="auto">
          <a:xfrm rot="5400000" flipH="1" flipV="1">
            <a:off x="5869782" y="1940718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65" name="Line 17"/>
          <p:cNvSpPr>
            <a:spLocks noChangeShapeType="1"/>
          </p:cNvSpPr>
          <p:nvPr/>
        </p:nvSpPr>
        <p:spPr bwMode="auto">
          <a:xfrm rot="5400000" flipH="1" flipV="1">
            <a:off x="5869782" y="1840706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66" name="Line 18"/>
          <p:cNvSpPr>
            <a:spLocks noChangeShapeType="1"/>
          </p:cNvSpPr>
          <p:nvPr/>
        </p:nvSpPr>
        <p:spPr bwMode="auto">
          <a:xfrm rot="5400000" flipH="1" flipV="1">
            <a:off x="5814219" y="1104107"/>
            <a:ext cx="0" cy="4678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67" name="Line 19"/>
          <p:cNvSpPr>
            <a:spLocks noChangeShapeType="1"/>
          </p:cNvSpPr>
          <p:nvPr/>
        </p:nvSpPr>
        <p:spPr bwMode="auto">
          <a:xfrm rot="5400000" flipH="1" flipV="1">
            <a:off x="5869782" y="815181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68" name="Line 20"/>
          <p:cNvSpPr>
            <a:spLocks noChangeShapeType="1"/>
          </p:cNvSpPr>
          <p:nvPr/>
        </p:nvSpPr>
        <p:spPr bwMode="auto">
          <a:xfrm rot="5400000" flipH="1" flipV="1">
            <a:off x="5869782" y="565943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69" name="Line 21"/>
          <p:cNvSpPr>
            <a:spLocks noChangeShapeType="1"/>
          </p:cNvSpPr>
          <p:nvPr/>
        </p:nvSpPr>
        <p:spPr bwMode="auto">
          <a:xfrm rot="5400000" flipH="1" flipV="1">
            <a:off x="5814219" y="323057"/>
            <a:ext cx="0" cy="4678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70" name="Line 22"/>
          <p:cNvSpPr>
            <a:spLocks noChangeShapeType="1"/>
          </p:cNvSpPr>
          <p:nvPr/>
        </p:nvSpPr>
        <p:spPr bwMode="auto">
          <a:xfrm rot="5400000" flipH="1" flipV="1">
            <a:off x="5869782" y="223043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71" name="Line 23"/>
          <p:cNvSpPr>
            <a:spLocks noChangeShapeType="1"/>
          </p:cNvSpPr>
          <p:nvPr/>
        </p:nvSpPr>
        <p:spPr bwMode="auto">
          <a:xfrm rot="5400000" flipH="1" flipV="1">
            <a:off x="5869782" y="89693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72" name="Line 24"/>
          <p:cNvSpPr>
            <a:spLocks noChangeShapeType="1"/>
          </p:cNvSpPr>
          <p:nvPr/>
        </p:nvSpPr>
        <p:spPr bwMode="auto">
          <a:xfrm rot="5400000" flipH="1" flipV="1">
            <a:off x="5869782" y="-32544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73" name="Line 25"/>
          <p:cNvSpPr>
            <a:spLocks noChangeShapeType="1"/>
          </p:cNvSpPr>
          <p:nvPr/>
        </p:nvSpPr>
        <p:spPr bwMode="auto">
          <a:xfrm rot="5400000" flipH="1" flipV="1">
            <a:off x="5869782" y="-126207"/>
            <a:ext cx="0" cy="457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74" name="Line 26"/>
          <p:cNvSpPr>
            <a:spLocks noChangeShapeType="1"/>
          </p:cNvSpPr>
          <p:nvPr/>
        </p:nvSpPr>
        <p:spPr bwMode="auto">
          <a:xfrm flipH="1" flipV="1">
            <a:off x="3981450" y="2078038"/>
            <a:ext cx="0" cy="3943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475" name="Text Box 27"/>
          <p:cNvSpPr txBox="1">
            <a:spLocks noChangeArrowheads="1"/>
          </p:cNvSpPr>
          <p:nvPr/>
        </p:nvSpPr>
        <p:spPr bwMode="auto">
          <a:xfrm>
            <a:off x="2857500" y="1890713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100</a:t>
            </a:r>
            <a:endParaRPr lang="es-BO" b="1">
              <a:latin typeface="Times New Roman" pitchFamily="18" charset="0"/>
            </a:endParaRPr>
          </a:p>
        </p:txBody>
      </p:sp>
      <p:sp>
        <p:nvSpPr>
          <p:cNvPr id="360476" name="Text Box 28"/>
          <p:cNvSpPr txBox="1">
            <a:spLocks noChangeArrowheads="1"/>
          </p:cNvSpPr>
          <p:nvPr/>
        </p:nvSpPr>
        <p:spPr bwMode="auto">
          <a:xfrm>
            <a:off x="2905125" y="24526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50</a:t>
            </a:r>
            <a:endParaRPr lang="es-BO" b="1">
              <a:latin typeface="Times New Roman" pitchFamily="18" charset="0"/>
            </a:endParaRPr>
          </a:p>
        </p:txBody>
      </p:sp>
      <p:sp>
        <p:nvSpPr>
          <p:cNvPr id="360477" name="Text Box 29"/>
          <p:cNvSpPr txBox="1">
            <a:spLocks noChangeArrowheads="1"/>
          </p:cNvSpPr>
          <p:nvPr/>
        </p:nvSpPr>
        <p:spPr bwMode="auto">
          <a:xfrm>
            <a:off x="2905125" y="32766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20</a:t>
            </a:r>
            <a:endParaRPr lang="es-BO" b="1">
              <a:latin typeface="Times New Roman" pitchFamily="18" charset="0"/>
            </a:endParaRPr>
          </a:p>
        </p:txBody>
      </p:sp>
      <p:sp>
        <p:nvSpPr>
          <p:cNvPr id="360478" name="Text Box 30"/>
          <p:cNvSpPr txBox="1">
            <a:spLocks noChangeArrowheads="1"/>
          </p:cNvSpPr>
          <p:nvPr/>
        </p:nvSpPr>
        <p:spPr bwMode="auto">
          <a:xfrm>
            <a:off x="2905125" y="38242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10</a:t>
            </a:r>
            <a:endParaRPr lang="es-BO" b="1">
              <a:latin typeface="Times New Roman" pitchFamily="18" charset="0"/>
            </a:endParaRPr>
          </a:p>
        </p:txBody>
      </p:sp>
      <p:sp>
        <p:nvSpPr>
          <p:cNvPr id="360479" name="Text Box 31"/>
          <p:cNvSpPr txBox="1">
            <a:spLocks noChangeArrowheads="1"/>
          </p:cNvSpPr>
          <p:nvPr/>
        </p:nvSpPr>
        <p:spPr bwMode="auto">
          <a:xfrm>
            <a:off x="2905125" y="44338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5</a:t>
            </a:r>
            <a:endParaRPr lang="es-BO" b="1">
              <a:latin typeface="Times New Roman" pitchFamily="18" charset="0"/>
            </a:endParaRPr>
          </a:p>
        </p:txBody>
      </p:sp>
      <p:sp>
        <p:nvSpPr>
          <p:cNvPr id="360480" name="Text Box 32"/>
          <p:cNvSpPr txBox="1">
            <a:spLocks noChangeArrowheads="1"/>
          </p:cNvSpPr>
          <p:nvPr/>
        </p:nvSpPr>
        <p:spPr bwMode="auto">
          <a:xfrm>
            <a:off x="2905125" y="51958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2</a:t>
            </a:r>
            <a:endParaRPr lang="es-BO" b="1">
              <a:latin typeface="Times New Roman" pitchFamily="18" charset="0"/>
            </a:endParaRPr>
          </a:p>
        </p:txBody>
      </p:sp>
      <p:sp>
        <p:nvSpPr>
          <p:cNvPr id="360481" name="Text Box 33"/>
          <p:cNvSpPr txBox="1">
            <a:spLocks noChangeArrowheads="1"/>
          </p:cNvSpPr>
          <p:nvPr/>
        </p:nvSpPr>
        <p:spPr bwMode="auto">
          <a:xfrm>
            <a:off x="2843213" y="5834063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1</a:t>
            </a:r>
            <a:endParaRPr lang="es-BO" b="1">
              <a:latin typeface="Times New Roman" pitchFamily="18" charset="0"/>
            </a:endParaRPr>
          </a:p>
        </p:txBody>
      </p:sp>
      <p:grpSp>
        <p:nvGrpSpPr>
          <p:cNvPr id="360482" name="Group 34"/>
          <p:cNvGrpSpPr>
            <a:grpSpLocks/>
          </p:cNvGrpSpPr>
          <p:nvPr/>
        </p:nvGrpSpPr>
        <p:grpSpPr bwMode="auto">
          <a:xfrm>
            <a:off x="304800" y="1916113"/>
            <a:ext cx="1981200" cy="4103687"/>
            <a:chOff x="192" y="1281"/>
            <a:chExt cx="1248" cy="2511"/>
          </a:xfrm>
        </p:grpSpPr>
        <p:sp>
          <p:nvSpPr>
            <p:cNvPr id="360483" name="Rectangle 35"/>
            <p:cNvSpPr>
              <a:spLocks noChangeArrowheads="1"/>
            </p:cNvSpPr>
            <p:nvPr/>
          </p:nvSpPr>
          <p:spPr bwMode="auto">
            <a:xfrm flipH="1">
              <a:off x="192" y="1296"/>
              <a:ext cx="1200" cy="391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600" b="1">
                  <a:solidFill>
                    <a:srgbClr val="080B36"/>
                  </a:solidFill>
                  <a:latin typeface="Times New Roman" pitchFamily="18" charset="0"/>
                </a:rPr>
                <a:t>68% PIB</a:t>
              </a:r>
              <a:endParaRPr lang="es-BO" sz="1600" b="1">
                <a:solidFill>
                  <a:srgbClr val="080B36"/>
                </a:solidFill>
                <a:latin typeface="Times New Roman" pitchFamily="18" charset="0"/>
              </a:endParaRPr>
            </a:p>
          </p:txBody>
        </p:sp>
        <p:sp>
          <p:nvSpPr>
            <p:cNvPr id="360484" name="Rectangle 36"/>
            <p:cNvSpPr>
              <a:spLocks noChangeArrowheads="1"/>
            </p:cNvSpPr>
            <p:nvPr/>
          </p:nvSpPr>
          <p:spPr bwMode="auto">
            <a:xfrm flipH="1">
              <a:off x="1304" y="1687"/>
              <a:ext cx="88" cy="878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360485" name="Rectangle 37"/>
            <p:cNvSpPr>
              <a:spLocks noChangeArrowheads="1"/>
            </p:cNvSpPr>
            <p:nvPr/>
          </p:nvSpPr>
          <p:spPr bwMode="auto">
            <a:xfrm flipH="1">
              <a:off x="1251" y="2571"/>
              <a:ext cx="141" cy="1221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360486" name="Text Box 38"/>
            <p:cNvSpPr txBox="1">
              <a:spLocks noChangeArrowheads="1"/>
            </p:cNvSpPr>
            <p:nvPr/>
          </p:nvSpPr>
          <p:spPr bwMode="auto">
            <a:xfrm rot="-5400000">
              <a:off x="1064" y="1864"/>
              <a:ext cx="560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400" b="1">
                  <a:solidFill>
                    <a:srgbClr val="080B36"/>
                  </a:solidFill>
                  <a:latin typeface="Times New Roman" pitchFamily="18" charset="0"/>
                </a:rPr>
                <a:t>10%</a:t>
              </a:r>
              <a:endParaRPr lang="es-BO" sz="1400" b="1">
                <a:solidFill>
                  <a:srgbClr val="080B36"/>
                </a:solidFill>
                <a:latin typeface="Times New Roman" pitchFamily="18" charset="0"/>
              </a:endParaRPr>
            </a:p>
          </p:txBody>
        </p:sp>
        <p:sp>
          <p:nvSpPr>
            <p:cNvPr id="360487" name="Text Box 39"/>
            <p:cNvSpPr txBox="1">
              <a:spLocks noChangeArrowheads="1"/>
            </p:cNvSpPr>
            <p:nvPr/>
          </p:nvSpPr>
          <p:spPr bwMode="auto">
            <a:xfrm rot="-5400000">
              <a:off x="1025" y="3043"/>
              <a:ext cx="560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400" b="1">
                  <a:solidFill>
                    <a:srgbClr val="080B36"/>
                  </a:solidFill>
                  <a:latin typeface="Times New Roman" pitchFamily="18" charset="0"/>
                </a:rPr>
                <a:t>22%</a:t>
              </a:r>
              <a:endParaRPr lang="es-BO" sz="1400" b="1">
                <a:solidFill>
                  <a:srgbClr val="080B36"/>
                </a:solidFill>
                <a:latin typeface="Times New Roman" pitchFamily="18" charset="0"/>
              </a:endParaRPr>
            </a:p>
          </p:txBody>
        </p:sp>
        <p:grpSp>
          <p:nvGrpSpPr>
            <p:cNvPr id="360488" name="Group 40"/>
            <p:cNvGrpSpPr>
              <a:grpSpLocks/>
            </p:cNvGrpSpPr>
            <p:nvPr/>
          </p:nvGrpSpPr>
          <p:grpSpPr bwMode="auto">
            <a:xfrm>
              <a:off x="192" y="1281"/>
              <a:ext cx="1200" cy="25"/>
              <a:chOff x="1344" y="2832"/>
              <a:chExt cx="3168" cy="48"/>
            </a:xfrm>
          </p:grpSpPr>
          <p:sp>
            <p:nvSpPr>
              <p:cNvPr id="360489" name="Line 41"/>
              <p:cNvSpPr>
                <a:spLocks noChangeShapeType="1"/>
              </p:cNvSpPr>
              <p:nvPr/>
            </p:nvSpPr>
            <p:spPr bwMode="auto">
              <a:xfrm flipV="1">
                <a:off x="1344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90" name="Line 42"/>
              <p:cNvSpPr>
                <a:spLocks noChangeShapeType="1"/>
              </p:cNvSpPr>
              <p:nvPr/>
            </p:nvSpPr>
            <p:spPr bwMode="auto">
              <a:xfrm>
                <a:off x="1488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91" name="Line 43"/>
              <p:cNvSpPr>
                <a:spLocks noChangeShapeType="1"/>
              </p:cNvSpPr>
              <p:nvPr/>
            </p:nvSpPr>
            <p:spPr bwMode="auto">
              <a:xfrm flipH="1" flipV="1">
                <a:off x="1776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92" name="Line 44"/>
              <p:cNvSpPr>
                <a:spLocks noChangeShapeType="1"/>
              </p:cNvSpPr>
              <p:nvPr/>
            </p:nvSpPr>
            <p:spPr bwMode="auto">
              <a:xfrm flipV="1">
                <a:off x="1632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93" name="Line 45"/>
              <p:cNvSpPr>
                <a:spLocks noChangeShapeType="1"/>
              </p:cNvSpPr>
              <p:nvPr/>
            </p:nvSpPr>
            <p:spPr bwMode="auto">
              <a:xfrm flipV="1">
                <a:off x="1920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94" name="Line 46"/>
              <p:cNvSpPr>
                <a:spLocks noChangeShapeType="1"/>
              </p:cNvSpPr>
              <p:nvPr/>
            </p:nvSpPr>
            <p:spPr bwMode="auto">
              <a:xfrm flipH="1" flipV="1">
                <a:off x="2064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95" name="Line 47"/>
              <p:cNvSpPr>
                <a:spLocks noChangeShapeType="1"/>
              </p:cNvSpPr>
              <p:nvPr/>
            </p:nvSpPr>
            <p:spPr bwMode="auto">
              <a:xfrm flipV="1">
                <a:off x="2208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96" name="Line 48"/>
              <p:cNvSpPr>
                <a:spLocks noChangeShapeType="1"/>
              </p:cNvSpPr>
              <p:nvPr/>
            </p:nvSpPr>
            <p:spPr bwMode="auto">
              <a:xfrm flipV="1">
                <a:off x="2784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97" name="Line 49"/>
              <p:cNvSpPr>
                <a:spLocks noChangeShapeType="1"/>
              </p:cNvSpPr>
              <p:nvPr/>
            </p:nvSpPr>
            <p:spPr bwMode="auto">
              <a:xfrm flipH="1" flipV="1">
                <a:off x="2352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98" name="Line 50"/>
              <p:cNvSpPr>
                <a:spLocks noChangeShapeType="1"/>
              </p:cNvSpPr>
              <p:nvPr/>
            </p:nvSpPr>
            <p:spPr bwMode="auto">
              <a:xfrm flipV="1">
                <a:off x="2496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99" name="Line 51"/>
              <p:cNvSpPr>
                <a:spLocks noChangeShapeType="1"/>
              </p:cNvSpPr>
              <p:nvPr/>
            </p:nvSpPr>
            <p:spPr bwMode="auto">
              <a:xfrm flipV="1">
                <a:off x="3072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00" name="Line 52"/>
              <p:cNvSpPr>
                <a:spLocks noChangeShapeType="1"/>
              </p:cNvSpPr>
              <p:nvPr/>
            </p:nvSpPr>
            <p:spPr bwMode="auto">
              <a:xfrm flipH="1" flipV="1">
                <a:off x="2928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01" name="Line 53"/>
              <p:cNvSpPr>
                <a:spLocks noChangeShapeType="1"/>
              </p:cNvSpPr>
              <p:nvPr/>
            </p:nvSpPr>
            <p:spPr bwMode="auto">
              <a:xfrm flipH="1" flipV="1">
                <a:off x="3792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02" name="Line 54"/>
              <p:cNvSpPr>
                <a:spLocks noChangeShapeType="1"/>
              </p:cNvSpPr>
              <p:nvPr/>
            </p:nvSpPr>
            <p:spPr bwMode="auto">
              <a:xfrm flipH="1" flipV="1">
                <a:off x="3216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03" name="Line 55"/>
              <p:cNvSpPr>
                <a:spLocks noChangeShapeType="1"/>
              </p:cNvSpPr>
              <p:nvPr/>
            </p:nvSpPr>
            <p:spPr bwMode="auto">
              <a:xfrm flipH="1" flipV="1">
                <a:off x="2640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04" name="Line 56"/>
              <p:cNvSpPr>
                <a:spLocks noChangeShapeType="1"/>
              </p:cNvSpPr>
              <p:nvPr/>
            </p:nvSpPr>
            <p:spPr bwMode="auto">
              <a:xfrm flipH="1" flipV="1">
                <a:off x="3504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05" name="Line 57"/>
              <p:cNvSpPr>
                <a:spLocks noChangeShapeType="1"/>
              </p:cNvSpPr>
              <p:nvPr/>
            </p:nvSpPr>
            <p:spPr bwMode="auto">
              <a:xfrm flipV="1">
                <a:off x="3360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06" name="Line 58"/>
              <p:cNvSpPr>
                <a:spLocks noChangeShapeType="1"/>
              </p:cNvSpPr>
              <p:nvPr/>
            </p:nvSpPr>
            <p:spPr bwMode="auto">
              <a:xfrm flipV="1">
                <a:off x="3648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07" name="Line 59"/>
              <p:cNvSpPr>
                <a:spLocks noChangeShapeType="1"/>
              </p:cNvSpPr>
              <p:nvPr/>
            </p:nvSpPr>
            <p:spPr bwMode="auto">
              <a:xfrm flipH="1" flipV="1">
                <a:off x="4080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08" name="Line 60"/>
              <p:cNvSpPr>
                <a:spLocks noChangeShapeType="1"/>
              </p:cNvSpPr>
              <p:nvPr/>
            </p:nvSpPr>
            <p:spPr bwMode="auto">
              <a:xfrm flipH="1" flipV="1">
                <a:off x="4368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09" name="Line 61"/>
              <p:cNvSpPr>
                <a:spLocks noChangeShapeType="1"/>
              </p:cNvSpPr>
              <p:nvPr/>
            </p:nvSpPr>
            <p:spPr bwMode="auto">
              <a:xfrm flipV="1">
                <a:off x="3936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10" name="Line 62"/>
              <p:cNvSpPr>
                <a:spLocks noChangeShapeType="1"/>
              </p:cNvSpPr>
              <p:nvPr/>
            </p:nvSpPr>
            <p:spPr bwMode="auto">
              <a:xfrm flipV="1">
                <a:off x="4224" y="2832"/>
                <a:ext cx="144" cy="48"/>
              </a:xfrm>
              <a:prstGeom prst="line">
                <a:avLst/>
              </a:prstGeom>
              <a:noFill/>
              <a:ln w="25400">
                <a:solidFill>
                  <a:srgbClr val="B6FF9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60511" name="Group 63"/>
          <p:cNvGrpSpPr>
            <a:grpSpLocks/>
          </p:cNvGrpSpPr>
          <p:nvPr/>
        </p:nvGrpSpPr>
        <p:grpSpPr bwMode="auto">
          <a:xfrm>
            <a:off x="2338388" y="1916113"/>
            <a:ext cx="633412" cy="4103687"/>
            <a:chOff x="1473" y="1296"/>
            <a:chExt cx="399" cy="2496"/>
          </a:xfrm>
        </p:grpSpPr>
        <p:sp>
          <p:nvSpPr>
            <p:cNvPr id="360512" name="Rectangle 64"/>
            <p:cNvSpPr>
              <a:spLocks noChangeArrowheads="1"/>
            </p:cNvSpPr>
            <p:nvPr/>
          </p:nvSpPr>
          <p:spPr bwMode="auto">
            <a:xfrm>
              <a:off x="1495" y="1296"/>
              <a:ext cx="161" cy="391"/>
            </a:xfrm>
            <a:prstGeom prst="rect">
              <a:avLst/>
            </a:prstGeom>
            <a:solidFill>
              <a:srgbClr val="FFCCFF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 b="1">
                <a:latin typeface="Times New Roman" pitchFamily="18" charset="0"/>
              </a:endParaRPr>
            </a:p>
          </p:txBody>
        </p:sp>
        <p:sp>
          <p:nvSpPr>
            <p:cNvPr id="360513" name="Rectangle 65"/>
            <p:cNvSpPr>
              <a:spLocks noChangeArrowheads="1"/>
            </p:cNvSpPr>
            <p:nvPr/>
          </p:nvSpPr>
          <p:spPr bwMode="auto">
            <a:xfrm>
              <a:off x="1495" y="1687"/>
              <a:ext cx="137" cy="878"/>
            </a:xfrm>
            <a:prstGeom prst="rect">
              <a:avLst/>
            </a:prstGeom>
            <a:solidFill>
              <a:srgbClr val="FFCCFF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360514" name="Rectangle 66"/>
            <p:cNvSpPr>
              <a:spLocks noChangeArrowheads="1"/>
            </p:cNvSpPr>
            <p:nvPr/>
          </p:nvSpPr>
          <p:spPr bwMode="auto">
            <a:xfrm>
              <a:off x="1495" y="2571"/>
              <a:ext cx="377" cy="1221"/>
            </a:xfrm>
            <a:prstGeom prst="rect">
              <a:avLst/>
            </a:prstGeom>
            <a:solidFill>
              <a:srgbClr val="FFCCFF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360515" name="Text Box 67"/>
            <p:cNvSpPr txBox="1">
              <a:spLocks noChangeArrowheads="1"/>
            </p:cNvSpPr>
            <p:nvPr/>
          </p:nvSpPr>
          <p:spPr bwMode="auto">
            <a:xfrm rot="16200000" flipH="1">
              <a:off x="1377" y="2015"/>
              <a:ext cx="384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400" b="1">
                  <a:solidFill>
                    <a:srgbClr val="080B36"/>
                  </a:solidFill>
                  <a:latin typeface="Times New Roman" pitchFamily="18" charset="0"/>
                </a:rPr>
                <a:t>13%</a:t>
              </a:r>
              <a:endParaRPr lang="es-BO" sz="1400" b="1">
                <a:solidFill>
                  <a:srgbClr val="080B36"/>
                </a:solidFill>
                <a:latin typeface="Times New Roman" pitchFamily="18" charset="0"/>
              </a:endParaRPr>
            </a:p>
          </p:txBody>
        </p:sp>
        <p:sp>
          <p:nvSpPr>
            <p:cNvPr id="360516" name="Text Box 68"/>
            <p:cNvSpPr txBox="1">
              <a:spLocks noChangeArrowheads="1"/>
            </p:cNvSpPr>
            <p:nvPr/>
          </p:nvSpPr>
          <p:spPr bwMode="auto">
            <a:xfrm rot="16200000" flipH="1">
              <a:off x="1408" y="1376"/>
              <a:ext cx="35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400" b="1">
                  <a:solidFill>
                    <a:srgbClr val="080B36"/>
                  </a:solidFill>
                  <a:latin typeface="Times New Roman" pitchFamily="18" charset="0"/>
                </a:rPr>
                <a:t>7%</a:t>
              </a:r>
              <a:endParaRPr lang="es-BO" sz="1400" b="1">
                <a:solidFill>
                  <a:srgbClr val="080B36"/>
                </a:solidFill>
                <a:latin typeface="Times New Roman" pitchFamily="18" charset="0"/>
              </a:endParaRPr>
            </a:p>
          </p:txBody>
        </p:sp>
        <p:sp>
          <p:nvSpPr>
            <p:cNvPr id="360517" name="Text Box 69"/>
            <p:cNvSpPr txBox="1">
              <a:spLocks noChangeArrowheads="1"/>
            </p:cNvSpPr>
            <p:nvPr/>
          </p:nvSpPr>
          <p:spPr bwMode="auto">
            <a:xfrm rot="16200000" flipH="1">
              <a:off x="1234" y="3085"/>
              <a:ext cx="9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600" b="1">
                  <a:solidFill>
                    <a:srgbClr val="080B36"/>
                  </a:solidFill>
                  <a:latin typeface="Times New Roman" pitchFamily="18" charset="0"/>
                </a:rPr>
                <a:t>80% Empleo</a:t>
              </a:r>
            </a:p>
          </p:txBody>
        </p:sp>
      </p:grpSp>
      <p:sp>
        <p:nvSpPr>
          <p:cNvPr id="360518" name="AutoShape 70"/>
          <p:cNvSpPr>
            <a:spLocks noChangeArrowheads="1"/>
          </p:cNvSpPr>
          <p:nvPr/>
        </p:nvSpPr>
        <p:spPr bwMode="auto">
          <a:xfrm>
            <a:off x="3348038" y="1911350"/>
            <a:ext cx="5194300" cy="4127500"/>
          </a:xfrm>
          <a:prstGeom prst="triangle">
            <a:avLst>
              <a:gd name="adj" fmla="val 49963"/>
            </a:avLst>
          </a:prstGeom>
          <a:gradFill rotWithShape="0">
            <a:gsLst>
              <a:gs pos="0">
                <a:srgbClr val="00CC66"/>
              </a:gs>
              <a:gs pos="100000">
                <a:srgbClr val="07930A"/>
              </a:gs>
            </a:gsLst>
            <a:lin ang="5400000" scaled="1"/>
          </a:gra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0519" name="Rectangle 71"/>
          <p:cNvSpPr>
            <a:spLocks noChangeArrowheads="1"/>
          </p:cNvSpPr>
          <p:nvPr/>
        </p:nvSpPr>
        <p:spPr bwMode="auto">
          <a:xfrm>
            <a:off x="6097588" y="1657350"/>
            <a:ext cx="381000" cy="33655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>
                <a:solidFill>
                  <a:srgbClr val="080B36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360520" name="Freeform 72"/>
          <p:cNvSpPr>
            <a:spLocks/>
          </p:cNvSpPr>
          <p:nvPr/>
        </p:nvSpPr>
        <p:spPr bwMode="auto">
          <a:xfrm>
            <a:off x="3348038" y="4076700"/>
            <a:ext cx="5181600" cy="19812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3264" y="1200"/>
              </a:cxn>
              <a:cxn ang="0">
                <a:pos x="2496" y="0"/>
              </a:cxn>
              <a:cxn ang="0">
                <a:pos x="768" y="0"/>
              </a:cxn>
              <a:cxn ang="0">
                <a:pos x="0" y="1200"/>
              </a:cxn>
            </a:cxnLst>
            <a:rect l="0" t="0" r="r" b="b"/>
            <a:pathLst>
              <a:path w="3264" h="1200">
                <a:moveTo>
                  <a:pt x="0" y="1200"/>
                </a:moveTo>
                <a:lnTo>
                  <a:pt x="3264" y="1200"/>
                </a:lnTo>
                <a:lnTo>
                  <a:pt x="2496" y="0"/>
                </a:lnTo>
                <a:lnTo>
                  <a:pt x="768" y="0"/>
                </a:lnTo>
                <a:lnTo>
                  <a:pt x="0" y="12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60521" name="Group 73"/>
          <p:cNvGrpSpPr>
            <a:grpSpLocks/>
          </p:cNvGrpSpPr>
          <p:nvPr/>
        </p:nvGrpSpPr>
        <p:grpSpPr bwMode="auto">
          <a:xfrm>
            <a:off x="3430588" y="5346700"/>
            <a:ext cx="5029200" cy="76200"/>
            <a:chOff x="1344" y="3408"/>
            <a:chExt cx="3168" cy="48"/>
          </a:xfrm>
        </p:grpSpPr>
        <p:sp>
          <p:nvSpPr>
            <p:cNvPr id="360522" name="Line 74"/>
            <p:cNvSpPr>
              <a:spLocks noChangeShapeType="1"/>
            </p:cNvSpPr>
            <p:nvPr/>
          </p:nvSpPr>
          <p:spPr bwMode="auto">
            <a:xfrm flipV="1">
              <a:off x="1344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23" name="Line 75"/>
            <p:cNvSpPr>
              <a:spLocks noChangeShapeType="1"/>
            </p:cNvSpPr>
            <p:nvPr/>
          </p:nvSpPr>
          <p:spPr bwMode="auto">
            <a:xfrm>
              <a:off x="1488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24" name="Line 76"/>
            <p:cNvSpPr>
              <a:spLocks noChangeShapeType="1"/>
            </p:cNvSpPr>
            <p:nvPr/>
          </p:nvSpPr>
          <p:spPr bwMode="auto">
            <a:xfrm flipH="1" flipV="1">
              <a:off x="1776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25" name="Line 77"/>
            <p:cNvSpPr>
              <a:spLocks noChangeShapeType="1"/>
            </p:cNvSpPr>
            <p:nvPr/>
          </p:nvSpPr>
          <p:spPr bwMode="auto">
            <a:xfrm flipV="1">
              <a:off x="1632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26" name="Line 78"/>
            <p:cNvSpPr>
              <a:spLocks noChangeShapeType="1"/>
            </p:cNvSpPr>
            <p:nvPr/>
          </p:nvSpPr>
          <p:spPr bwMode="auto">
            <a:xfrm flipV="1">
              <a:off x="1920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27" name="Line 79"/>
            <p:cNvSpPr>
              <a:spLocks noChangeShapeType="1"/>
            </p:cNvSpPr>
            <p:nvPr/>
          </p:nvSpPr>
          <p:spPr bwMode="auto">
            <a:xfrm flipH="1" flipV="1">
              <a:off x="2064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28" name="Line 80"/>
            <p:cNvSpPr>
              <a:spLocks noChangeShapeType="1"/>
            </p:cNvSpPr>
            <p:nvPr/>
          </p:nvSpPr>
          <p:spPr bwMode="auto">
            <a:xfrm flipV="1">
              <a:off x="2208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29" name="Line 81"/>
            <p:cNvSpPr>
              <a:spLocks noChangeShapeType="1"/>
            </p:cNvSpPr>
            <p:nvPr/>
          </p:nvSpPr>
          <p:spPr bwMode="auto">
            <a:xfrm flipV="1">
              <a:off x="2784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30" name="Line 82"/>
            <p:cNvSpPr>
              <a:spLocks noChangeShapeType="1"/>
            </p:cNvSpPr>
            <p:nvPr/>
          </p:nvSpPr>
          <p:spPr bwMode="auto">
            <a:xfrm flipH="1" flipV="1">
              <a:off x="2352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31" name="Line 83"/>
            <p:cNvSpPr>
              <a:spLocks noChangeShapeType="1"/>
            </p:cNvSpPr>
            <p:nvPr/>
          </p:nvSpPr>
          <p:spPr bwMode="auto">
            <a:xfrm flipV="1">
              <a:off x="2496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32" name="Line 84"/>
            <p:cNvSpPr>
              <a:spLocks noChangeShapeType="1"/>
            </p:cNvSpPr>
            <p:nvPr/>
          </p:nvSpPr>
          <p:spPr bwMode="auto">
            <a:xfrm flipV="1">
              <a:off x="3072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33" name="Line 85"/>
            <p:cNvSpPr>
              <a:spLocks noChangeShapeType="1"/>
            </p:cNvSpPr>
            <p:nvPr/>
          </p:nvSpPr>
          <p:spPr bwMode="auto">
            <a:xfrm flipH="1" flipV="1">
              <a:off x="2928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34" name="Line 86"/>
            <p:cNvSpPr>
              <a:spLocks noChangeShapeType="1"/>
            </p:cNvSpPr>
            <p:nvPr/>
          </p:nvSpPr>
          <p:spPr bwMode="auto">
            <a:xfrm flipH="1" flipV="1">
              <a:off x="3792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35" name="Line 87"/>
            <p:cNvSpPr>
              <a:spLocks noChangeShapeType="1"/>
            </p:cNvSpPr>
            <p:nvPr/>
          </p:nvSpPr>
          <p:spPr bwMode="auto">
            <a:xfrm flipH="1" flipV="1">
              <a:off x="3216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36" name="Line 88"/>
            <p:cNvSpPr>
              <a:spLocks noChangeShapeType="1"/>
            </p:cNvSpPr>
            <p:nvPr/>
          </p:nvSpPr>
          <p:spPr bwMode="auto">
            <a:xfrm flipH="1" flipV="1">
              <a:off x="2640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37" name="Line 89"/>
            <p:cNvSpPr>
              <a:spLocks noChangeShapeType="1"/>
            </p:cNvSpPr>
            <p:nvPr/>
          </p:nvSpPr>
          <p:spPr bwMode="auto">
            <a:xfrm flipH="1" flipV="1">
              <a:off x="3504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38" name="Line 90"/>
            <p:cNvSpPr>
              <a:spLocks noChangeShapeType="1"/>
            </p:cNvSpPr>
            <p:nvPr/>
          </p:nvSpPr>
          <p:spPr bwMode="auto">
            <a:xfrm flipV="1">
              <a:off x="3360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39" name="Line 91"/>
            <p:cNvSpPr>
              <a:spLocks noChangeShapeType="1"/>
            </p:cNvSpPr>
            <p:nvPr/>
          </p:nvSpPr>
          <p:spPr bwMode="auto">
            <a:xfrm flipV="1">
              <a:off x="3648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40" name="Line 92"/>
            <p:cNvSpPr>
              <a:spLocks noChangeShapeType="1"/>
            </p:cNvSpPr>
            <p:nvPr/>
          </p:nvSpPr>
          <p:spPr bwMode="auto">
            <a:xfrm flipH="1" flipV="1">
              <a:off x="4080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41" name="Line 93"/>
            <p:cNvSpPr>
              <a:spLocks noChangeShapeType="1"/>
            </p:cNvSpPr>
            <p:nvPr/>
          </p:nvSpPr>
          <p:spPr bwMode="auto">
            <a:xfrm flipH="1" flipV="1">
              <a:off x="4368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42" name="Line 94"/>
            <p:cNvSpPr>
              <a:spLocks noChangeShapeType="1"/>
            </p:cNvSpPr>
            <p:nvPr/>
          </p:nvSpPr>
          <p:spPr bwMode="auto">
            <a:xfrm flipV="1">
              <a:off x="3936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43" name="Line 95"/>
            <p:cNvSpPr>
              <a:spLocks noChangeShapeType="1"/>
            </p:cNvSpPr>
            <p:nvPr/>
          </p:nvSpPr>
          <p:spPr bwMode="auto">
            <a:xfrm flipV="1">
              <a:off x="4224" y="3408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0544" name="Freeform 96"/>
          <p:cNvSpPr>
            <a:spLocks/>
          </p:cNvSpPr>
          <p:nvPr/>
        </p:nvSpPr>
        <p:spPr bwMode="auto">
          <a:xfrm>
            <a:off x="5472113" y="2070100"/>
            <a:ext cx="9398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40" y="0"/>
              </a:cxn>
              <a:cxn ang="0">
                <a:pos x="336" y="0"/>
              </a:cxn>
              <a:cxn ang="0">
                <a:pos x="576" y="384"/>
              </a:cxn>
              <a:cxn ang="0">
                <a:pos x="0" y="384"/>
              </a:cxn>
            </a:cxnLst>
            <a:rect l="0" t="0" r="r" b="b"/>
            <a:pathLst>
              <a:path w="576" h="384">
                <a:moveTo>
                  <a:pt x="0" y="384"/>
                </a:moveTo>
                <a:lnTo>
                  <a:pt x="240" y="0"/>
                </a:lnTo>
                <a:lnTo>
                  <a:pt x="336" y="0"/>
                </a:lnTo>
                <a:lnTo>
                  <a:pt x="576" y="384"/>
                </a:lnTo>
                <a:lnTo>
                  <a:pt x="0" y="384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rgbClr val="FFFF66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545" name="AutoShape 97"/>
          <p:cNvSpPr>
            <a:spLocks noChangeArrowheads="1"/>
          </p:cNvSpPr>
          <p:nvPr/>
        </p:nvSpPr>
        <p:spPr bwMode="auto">
          <a:xfrm>
            <a:off x="5868988" y="19177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0546" name="Freeform 98" descr="Diagonal hacia abajo ancha"/>
          <p:cNvSpPr>
            <a:spLocks/>
          </p:cNvSpPr>
          <p:nvPr/>
        </p:nvSpPr>
        <p:spPr bwMode="auto">
          <a:xfrm>
            <a:off x="3924300" y="1844675"/>
            <a:ext cx="3352800" cy="3273425"/>
          </a:xfrm>
          <a:custGeom>
            <a:avLst/>
            <a:gdLst/>
            <a:ahLst/>
            <a:cxnLst>
              <a:cxn ang="0">
                <a:pos x="0" y="1968"/>
              </a:cxn>
              <a:cxn ang="0">
                <a:pos x="1200" y="48"/>
              </a:cxn>
              <a:cxn ang="0">
                <a:pos x="1296" y="0"/>
              </a:cxn>
              <a:cxn ang="0">
                <a:pos x="2112" y="1296"/>
              </a:cxn>
              <a:cxn ang="0">
                <a:pos x="720" y="1632"/>
              </a:cxn>
              <a:cxn ang="0">
                <a:pos x="0" y="1968"/>
              </a:cxn>
            </a:cxnLst>
            <a:rect l="0" t="0" r="r" b="b"/>
            <a:pathLst>
              <a:path w="2112" h="1968">
                <a:moveTo>
                  <a:pt x="0" y="1968"/>
                </a:moveTo>
                <a:lnTo>
                  <a:pt x="1200" y="48"/>
                </a:lnTo>
                <a:lnTo>
                  <a:pt x="1296" y="0"/>
                </a:lnTo>
                <a:lnTo>
                  <a:pt x="2112" y="1296"/>
                </a:lnTo>
                <a:lnTo>
                  <a:pt x="720" y="1632"/>
                </a:lnTo>
                <a:lnTo>
                  <a:pt x="0" y="1968"/>
                </a:lnTo>
                <a:close/>
              </a:path>
            </a:pathLst>
          </a:custGeom>
          <a:pattFill prst="wdDnDiag">
            <a:fgClr>
              <a:srgbClr val="FF00FF"/>
            </a:fgClr>
            <a:bgClr>
              <a:srgbClr val="FFFF00"/>
            </a:bgClr>
          </a:pattFill>
          <a:ln w="25400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0547" name="Rectangle 99"/>
          <p:cNvSpPr>
            <a:spLocks noChangeArrowheads="1"/>
          </p:cNvSpPr>
          <p:nvPr/>
        </p:nvSpPr>
        <p:spPr bwMode="auto">
          <a:xfrm>
            <a:off x="6097588" y="2222500"/>
            <a:ext cx="381000" cy="33655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>
                <a:solidFill>
                  <a:srgbClr val="080B36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360548" name="Rectangle 100"/>
          <p:cNvSpPr>
            <a:spLocks noChangeArrowheads="1"/>
          </p:cNvSpPr>
          <p:nvPr/>
        </p:nvSpPr>
        <p:spPr bwMode="auto">
          <a:xfrm>
            <a:off x="6084888" y="4797425"/>
            <a:ext cx="838200" cy="33655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080B36"/>
                </a:solidFill>
                <a:latin typeface="Times New Roman" pitchFamily="18" charset="0"/>
              </a:rPr>
              <a:t>Micro</a:t>
            </a:r>
          </a:p>
        </p:txBody>
      </p:sp>
      <p:sp>
        <p:nvSpPr>
          <p:cNvPr id="360549" name="Rectangle 101"/>
          <p:cNvSpPr>
            <a:spLocks noChangeArrowheads="1"/>
          </p:cNvSpPr>
          <p:nvPr/>
        </p:nvSpPr>
        <p:spPr bwMode="auto">
          <a:xfrm>
            <a:off x="6097588" y="3136900"/>
            <a:ext cx="381000" cy="33655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>
                <a:solidFill>
                  <a:srgbClr val="080B36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360550" name="Line 102"/>
          <p:cNvSpPr>
            <a:spLocks noChangeShapeType="1"/>
          </p:cNvSpPr>
          <p:nvPr/>
        </p:nvSpPr>
        <p:spPr bwMode="auto">
          <a:xfrm>
            <a:off x="4573588" y="4051300"/>
            <a:ext cx="2743200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0551" name="Group 103"/>
          <p:cNvGrpSpPr>
            <a:grpSpLocks/>
          </p:cNvGrpSpPr>
          <p:nvPr/>
        </p:nvGrpSpPr>
        <p:grpSpPr bwMode="auto">
          <a:xfrm>
            <a:off x="3419475" y="4581525"/>
            <a:ext cx="5029200" cy="76200"/>
            <a:chOff x="1344" y="2832"/>
            <a:chExt cx="3168" cy="48"/>
          </a:xfrm>
        </p:grpSpPr>
        <p:sp>
          <p:nvSpPr>
            <p:cNvPr id="360552" name="Line 104"/>
            <p:cNvSpPr>
              <a:spLocks noChangeShapeType="1"/>
            </p:cNvSpPr>
            <p:nvPr/>
          </p:nvSpPr>
          <p:spPr bwMode="auto">
            <a:xfrm flipV="1">
              <a:off x="1344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53" name="Line 105"/>
            <p:cNvSpPr>
              <a:spLocks noChangeShapeType="1"/>
            </p:cNvSpPr>
            <p:nvPr/>
          </p:nvSpPr>
          <p:spPr bwMode="auto">
            <a:xfrm>
              <a:off x="1488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54" name="Line 106"/>
            <p:cNvSpPr>
              <a:spLocks noChangeShapeType="1"/>
            </p:cNvSpPr>
            <p:nvPr/>
          </p:nvSpPr>
          <p:spPr bwMode="auto">
            <a:xfrm flipH="1" flipV="1">
              <a:off x="1776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55" name="Line 107"/>
            <p:cNvSpPr>
              <a:spLocks noChangeShapeType="1"/>
            </p:cNvSpPr>
            <p:nvPr/>
          </p:nvSpPr>
          <p:spPr bwMode="auto">
            <a:xfrm flipV="1">
              <a:off x="1632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56" name="Line 108"/>
            <p:cNvSpPr>
              <a:spLocks noChangeShapeType="1"/>
            </p:cNvSpPr>
            <p:nvPr/>
          </p:nvSpPr>
          <p:spPr bwMode="auto">
            <a:xfrm flipV="1">
              <a:off x="1920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57" name="Line 109"/>
            <p:cNvSpPr>
              <a:spLocks noChangeShapeType="1"/>
            </p:cNvSpPr>
            <p:nvPr/>
          </p:nvSpPr>
          <p:spPr bwMode="auto">
            <a:xfrm flipH="1" flipV="1">
              <a:off x="2064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58" name="Line 110"/>
            <p:cNvSpPr>
              <a:spLocks noChangeShapeType="1"/>
            </p:cNvSpPr>
            <p:nvPr/>
          </p:nvSpPr>
          <p:spPr bwMode="auto">
            <a:xfrm flipV="1">
              <a:off x="2208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59" name="Line 111"/>
            <p:cNvSpPr>
              <a:spLocks noChangeShapeType="1"/>
            </p:cNvSpPr>
            <p:nvPr/>
          </p:nvSpPr>
          <p:spPr bwMode="auto">
            <a:xfrm flipV="1">
              <a:off x="2784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60" name="Line 112"/>
            <p:cNvSpPr>
              <a:spLocks noChangeShapeType="1"/>
            </p:cNvSpPr>
            <p:nvPr/>
          </p:nvSpPr>
          <p:spPr bwMode="auto">
            <a:xfrm flipH="1" flipV="1">
              <a:off x="2352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61" name="Line 113"/>
            <p:cNvSpPr>
              <a:spLocks noChangeShapeType="1"/>
            </p:cNvSpPr>
            <p:nvPr/>
          </p:nvSpPr>
          <p:spPr bwMode="auto">
            <a:xfrm flipV="1">
              <a:off x="2496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62" name="Line 114"/>
            <p:cNvSpPr>
              <a:spLocks noChangeShapeType="1"/>
            </p:cNvSpPr>
            <p:nvPr/>
          </p:nvSpPr>
          <p:spPr bwMode="auto">
            <a:xfrm flipV="1">
              <a:off x="3072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63" name="Line 115"/>
            <p:cNvSpPr>
              <a:spLocks noChangeShapeType="1"/>
            </p:cNvSpPr>
            <p:nvPr/>
          </p:nvSpPr>
          <p:spPr bwMode="auto">
            <a:xfrm flipH="1" flipV="1">
              <a:off x="2928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64" name="Line 116"/>
            <p:cNvSpPr>
              <a:spLocks noChangeShapeType="1"/>
            </p:cNvSpPr>
            <p:nvPr/>
          </p:nvSpPr>
          <p:spPr bwMode="auto">
            <a:xfrm flipH="1" flipV="1">
              <a:off x="3792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65" name="Line 117"/>
            <p:cNvSpPr>
              <a:spLocks noChangeShapeType="1"/>
            </p:cNvSpPr>
            <p:nvPr/>
          </p:nvSpPr>
          <p:spPr bwMode="auto">
            <a:xfrm flipH="1" flipV="1">
              <a:off x="3216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66" name="Line 118"/>
            <p:cNvSpPr>
              <a:spLocks noChangeShapeType="1"/>
            </p:cNvSpPr>
            <p:nvPr/>
          </p:nvSpPr>
          <p:spPr bwMode="auto">
            <a:xfrm flipH="1" flipV="1">
              <a:off x="2640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67" name="Line 119"/>
            <p:cNvSpPr>
              <a:spLocks noChangeShapeType="1"/>
            </p:cNvSpPr>
            <p:nvPr/>
          </p:nvSpPr>
          <p:spPr bwMode="auto">
            <a:xfrm flipH="1" flipV="1">
              <a:off x="3504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68" name="Line 120"/>
            <p:cNvSpPr>
              <a:spLocks noChangeShapeType="1"/>
            </p:cNvSpPr>
            <p:nvPr/>
          </p:nvSpPr>
          <p:spPr bwMode="auto">
            <a:xfrm flipV="1">
              <a:off x="3360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69" name="Line 121"/>
            <p:cNvSpPr>
              <a:spLocks noChangeShapeType="1"/>
            </p:cNvSpPr>
            <p:nvPr/>
          </p:nvSpPr>
          <p:spPr bwMode="auto">
            <a:xfrm flipV="1">
              <a:off x="3648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70" name="Line 122"/>
            <p:cNvSpPr>
              <a:spLocks noChangeShapeType="1"/>
            </p:cNvSpPr>
            <p:nvPr/>
          </p:nvSpPr>
          <p:spPr bwMode="auto">
            <a:xfrm flipH="1" flipV="1">
              <a:off x="4080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71" name="Line 123"/>
            <p:cNvSpPr>
              <a:spLocks noChangeShapeType="1"/>
            </p:cNvSpPr>
            <p:nvPr/>
          </p:nvSpPr>
          <p:spPr bwMode="auto">
            <a:xfrm flipH="1" flipV="1">
              <a:off x="4368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72" name="Line 124"/>
            <p:cNvSpPr>
              <a:spLocks noChangeShapeType="1"/>
            </p:cNvSpPr>
            <p:nvPr/>
          </p:nvSpPr>
          <p:spPr bwMode="auto">
            <a:xfrm flipV="1">
              <a:off x="3936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0573" name="Line 125"/>
            <p:cNvSpPr>
              <a:spLocks noChangeShapeType="1"/>
            </p:cNvSpPr>
            <p:nvPr/>
          </p:nvSpPr>
          <p:spPr bwMode="auto">
            <a:xfrm flipV="1">
              <a:off x="4224" y="2832"/>
              <a:ext cx="144" cy="48"/>
            </a:xfrm>
            <a:prstGeom prst="line">
              <a:avLst/>
            </a:prstGeom>
            <a:noFill/>
            <a:ln w="25400">
              <a:solidFill>
                <a:srgbClr val="33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0574" name="Line 126"/>
          <p:cNvSpPr>
            <a:spLocks noChangeShapeType="1"/>
          </p:cNvSpPr>
          <p:nvPr/>
        </p:nvSpPr>
        <p:spPr bwMode="auto">
          <a:xfrm>
            <a:off x="4573588" y="2070100"/>
            <a:ext cx="2743200" cy="0"/>
          </a:xfrm>
          <a:prstGeom prst="line">
            <a:avLst/>
          </a:prstGeom>
          <a:noFill/>
          <a:ln w="25400">
            <a:solidFill>
              <a:srgbClr val="66CC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0575" name="Line 127"/>
          <p:cNvSpPr>
            <a:spLocks noChangeShapeType="1"/>
          </p:cNvSpPr>
          <p:nvPr/>
        </p:nvSpPr>
        <p:spPr bwMode="auto">
          <a:xfrm>
            <a:off x="4573588" y="2665413"/>
            <a:ext cx="2743200" cy="0"/>
          </a:xfrm>
          <a:prstGeom prst="line">
            <a:avLst/>
          </a:prstGeom>
          <a:noFill/>
          <a:ln w="25400">
            <a:solidFill>
              <a:srgbClr val="66CC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0576" name="Line 128"/>
          <p:cNvSpPr>
            <a:spLocks noChangeShapeType="1"/>
          </p:cNvSpPr>
          <p:nvPr/>
        </p:nvSpPr>
        <p:spPr bwMode="auto">
          <a:xfrm>
            <a:off x="8243888" y="4076700"/>
            <a:ext cx="38100" cy="20193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0577" name="Rectangle 129"/>
          <p:cNvSpPr>
            <a:spLocks noChangeArrowheads="1"/>
          </p:cNvSpPr>
          <p:nvPr/>
        </p:nvSpPr>
        <p:spPr bwMode="auto">
          <a:xfrm rot="16200000">
            <a:off x="7372350" y="2500313"/>
            <a:ext cx="2438400" cy="406400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100000">
                <a:srgbClr val="CCE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>
                <a:solidFill>
                  <a:srgbClr val="080B36"/>
                </a:solidFill>
                <a:latin typeface="Times New Roman" pitchFamily="18" charset="0"/>
              </a:rPr>
              <a:t>Pol. Competitividad</a:t>
            </a:r>
          </a:p>
        </p:txBody>
      </p:sp>
      <p:sp>
        <p:nvSpPr>
          <p:cNvPr id="360578" name="Line 130"/>
          <p:cNvSpPr>
            <a:spLocks noChangeShapeType="1"/>
          </p:cNvSpPr>
          <p:nvPr/>
        </p:nvSpPr>
        <p:spPr bwMode="auto">
          <a:xfrm flipV="1">
            <a:off x="8243888" y="1412875"/>
            <a:ext cx="0" cy="251460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0579" name="Rectangle 131"/>
          <p:cNvSpPr>
            <a:spLocks noChangeArrowheads="1"/>
          </p:cNvSpPr>
          <p:nvPr/>
        </p:nvSpPr>
        <p:spPr bwMode="auto">
          <a:xfrm rot="16200000">
            <a:off x="7789862" y="4748213"/>
            <a:ext cx="1603375" cy="4064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>
                <a:solidFill>
                  <a:srgbClr val="080B36"/>
                </a:solidFill>
                <a:latin typeface="Times New Roman" pitchFamily="18" charset="0"/>
              </a:rPr>
              <a:t>Pol. Sociales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0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60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6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576" grpId="0" animBg="1"/>
      <p:bldP spid="360577" grpId="0" animBg="1" autoUpdateAnimBg="0"/>
      <p:bldP spid="360578" grpId="0" animBg="1"/>
      <p:bldP spid="36057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415212" cy="993775"/>
          </a:xfrm>
        </p:spPr>
        <p:txBody>
          <a:bodyPr/>
          <a:lstStyle/>
          <a:p>
            <a:r>
              <a:rPr lang="es-BO" sz="3200" b="1">
                <a:solidFill>
                  <a:srgbClr val="000066"/>
                </a:solidFill>
                <a:latin typeface="Tahoma" pitchFamily="34" charset="0"/>
              </a:rPr>
              <a:t>Importancia de las Microfinanzas</a:t>
            </a:r>
            <a:endParaRPr lang="es-ES" sz="3200" b="1">
              <a:solidFill>
                <a:srgbClr val="000066"/>
              </a:solidFill>
              <a:latin typeface="Tahoma" pitchFamily="34" charset="0"/>
            </a:endParaRPr>
          </a:p>
        </p:txBody>
      </p:sp>
      <p:pic>
        <p:nvPicPr>
          <p:cNvPr id="393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73238"/>
            <a:ext cx="820737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3222" name="Rectangle 6"/>
          <p:cNvSpPr>
            <a:spLocks noChangeArrowheads="1"/>
          </p:cNvSpPr>
          <p:nvPr/>
        </p:nvSpPr>
        <p:spPr bwMode="auto">
          <a:xfrm>
            <a:off x="684213" y="5516563"/>
            <a:ext cx="220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000066"/>
                </a:solidFill>
              </a:rPr>
              <a:t>Cifras a junio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5257</TotalTime>
  <Words>789</Words>
  <Application>Microsoft Office PowerPoint</Application>
  <PresentationFormat>On-screen Show (4:3)</PresentationFormat>
  <Paragraphs>136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Tahoma</vt:lpstr>
      <vt:lpstr>Wingdings</vt:lpstr>
      <vt:lpstr>Times New Roman</vt:lpstr>
      <vt:lpstr>Diseño predeterminado</vt:lpstr>
      <vt:lpstr>Democracia Financiera: Acceso a servicios financieros para los más pobres</vt:lpstr>
      <vt:lpstr>Etapa I: El inicio con las ONG</vt:lpstr>
      <vt:lpstr>Etapa II: La formalización</vt:lpstr>
      <vt:lpstr>Etapa III: La crisis económica</vt:lpstr>
      <vt:lpstr>Etapa IV: Las microfinanzas</vt:lpstr>
      <vt:lpstr>Estructura de la MyPE en Bolivia</vt:lpstr>
      <vt:lpstr>Destino del crédito por actividad</vt:lpstr>
      <vt:lpstr>El impacto en la economía</vt:lpstr>
      <vt:lpstr>Importancia de las Microfinanzas</vt:lpstr>
      <vt:lpstr>Cartera y captaciones del público (En miles de USD)</vt:lpstr>
      <vt:lpstr>Clientes en el sistema financiero regulado  al 30/06/2006</vt:lpstr>
      <vt:lpstr>Clientes en el sistema regulado e IFD  al 30/06/2006</vt:lpstr>
      <vt:lpstr>INDICE DE MOROSIDAD al 30/06/2006</vt:lpstr>
      <vt:lpstr>Tasa de Interés Activa</vt:lpstr>
      <vt:lpstr>Elementos a tomar en cuenta</vt:lpstr>
      <vt:lpstr>Bolivia: Tasa de interés microcrédito</vt:lpstr>
      <vt:lpstr>Tasas de Interés en América Latina al 30/06/2005</vt:lpstr>
      <vt:lpstr>El crédito como solución</vt:lpstr>
      <vt:lpstr>El crédito como solución</vt:lpstr>
      <vt:lpstr>Servicios financieros para los más pobres</vt:lpstr>
      <vt:lpstr>Lecciones Aprendidas</vt:lpstr>
      <vt:lpstr>CONCLUSIONES</vt:lpstr>
      <vt:lpstr>Muchas gracias</vt:lpstr>
    </vt:vector>
  </TitlesOfParts>
  <Company>ASOFIN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Katia Collao</dc:creator>
  <cp:lastModifiedBy>anarod</cp:lastModifiedBy>
  <cp:revision>214</cp:revision>
  <dcterms:created xsi:type="dcterms:W3CDTF">2005-02-01T14:19:16Z</dcterms:created>
  <dcterms:modified xsi:type="dcterms:W3CDTF">2010-07-11T23:03:12Z</dcterms:modified>
</cp:coreProperties>
</file>