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60" r:id="rId2"/>
    <p:sldId id="307" r:id="rId3"/>
    <p:sldId id="309" r:id="rId4"/>
    <p:sldId id="312" r:id="rId5"/>
    <p:sldId id="315" r:id="rId6"/>
    <p:sldId id="316" r:id="rId7"/>
    <p:sldId id="318" r:id="rId8"/>
    <p:sldId id="317" r:id="rId9"/>
    <p:sldId id="320" r:id="rId10"/>
    <p:sldId id="325" r:id="rId11"/>
    <p:sldId id="326" r:id="rId12"/>
    <p:sldId id="327" r:id="rId13"/>
    <p:sldId id="328" r:id="rId14"/>
    <p:sldId id="321" r:id="rId1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700"/>
    <a:srgbClr val="A310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6" autoAdjust="0"/>
    <p:restoredTop sz="90929"/>
  </p:normalViewPr>
  <p:slideViewPr>
    <p:cSldViewPr>
      <p:cViewPr>
        <p:scale>
          <a:sx n="50" d="100"/>
          <a:sy n="50" d="100"/>
        </p:scale>
        <p:origin x="-99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BC1B9EA5-FA76-4666-9864-34D2C85D9E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30913644-2892-40DD-8003-727CAD566F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E8CB1-6FEC-4E4D-88B4-A7FCBC7594CC}" type="slidenum">
              <a:rPr lang="en-US"/>
              <a:pPr/>
              <a:t>10</a:t>
            </a:fld>
            <a:endParaRPr lang="en-US"/>
          </a:p>
        </p:txBody>
      </p:sp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4838"/>
            <a:ext cx="5046663" cy="418465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pic>
        <p:nvPicPr>
          <p:cNvPr id="60419" name="Picture 1027" descr="D:\FRONTPAGE THEMES\NATURE\ANABNR2.PNG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60420" name="Rectangle 1028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60421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22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0423" name="Rectangle 103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0424" name="Rectangle 10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0425" name="Rectangle 10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4F52FAD3-5B54-49C5-9AA3-7D4B16A294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5639C-B0BF-4830-83A5-1F8A46D826D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8D4E8-7838-4ED7-8406-F86A4DEAD5F5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24790-2492-4A93-853B-B1D520E653C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D7DC-51A1-401A-8906-BE5347B4287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20699-26B5-4AE9-AE98-8876C298FDF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BABE5-7DB3-4C26-82E8-7CCD9D24772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5A1F4-6203-4FAD-9266-A33870EE5B0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4FE77-0609-44EC-9E7F-9CC5FC0317C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0FC09-A7E5-43C3-9147-8FBA0D1BFD5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DF73B-1074-4111-A604-5F7F7A82208C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59396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59397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59401" name="Picture 9" descr="C:\Wendy\anabnr2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s-ES"/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A0999AD9-28C7-4F8B-BC57-E92B45B6F2D5}" type="slidenum">
              <a:rPr lang="en-US"/>
              <a:pPr/>
              <a:t>‹#›</a:t>
            </a:fld>
            <a:endParaRPr lang="en-US" sz="1400"/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fotosearch.com/sby085/16117cb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33B5FB-5DC6-4301-AB5B-74705866259B}" type="slidenum">
              <a:rPr lang="en-US"/>
              <a:pPr/>
              <a:t>1</a:t>
            </a:fld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905000"/>
          </a:xfrm>
          <a:noFill/>
          <a:ln/>
        </p:spPr>
        <p:txBody>
          <a:bodyPr/>
          <a:lstStyle/>
          <a:p>
            <a:pPr algn="ctr"/>
            <a:r>
              <a:rPr lang="es-ES" sz="3600" b="1"/>
              <a:t>Diálogo Regional de Política</a:t>
            </a:r>
            <a:br>
              <a:rPr lang="es-ES" sz="3600" b="1"/>
            </a:br>
            <a:r>
              <a:rPr lang="es-ES" sz="3600" b="1"/>
              <a:t>Red de Medio Ambiente 2006 </a:t>
            </a:r>
            <a:br>
              <a:rPr lang="es-ES" sz="3600" b="1"/>
            </a:br>
            <a:r>
              <a:rPr lang="es-ES" sz="3600" b="1"/>
              <a:t>Reunión Subregional Centro América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343400"/>
            <a:ext cx="6400800" cy="1752600"/>
          </a:xfrm>
          <a:noFill/>
          <a:ln/>
        </p:spPr>
        <p:txBody>
          <a:bodyPr/>
          <a:lstStyle/>
          <a:p>
            <a:r>
              <a:rPr lang="es-ES" b="1">
                <a:solidFill>
                  <a:schemeClr val="tx2"/>
                </a:solidFill>
              </a:rPr>
              <a:t>3 de julio, 2006</a:t>
            </a:r>
          </a:p>
          <a:p>
            <a:r>
              <a:rPr lang="es-ES" b="1">
                <a:solidFill>
                  <a:schemeClr val="tx2"/>
                </a:solidFill>
              </a:rPr>
              <a:t>San José, Costa Rica</a:t>
            </a:r>
          </a:p>
          <a:p>
            <a:r>
              <a:rPr lang="es-ES" b="1">
                <a:solidFill>
                  <a:schemeClr val="tx2"/>
                </a:solidFill>
              </a:rPr>
              <a:t>Trond Norheim, BID</a:t>
            </a:r>
          </a:p>
        </p:txBody>
      </p:sp>
      <p:pic>
        <p:nvPicPr>
          <p:cNvPr id="6156" name="Picture 12" descr="A:\IDB logo COLOR ILLUST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267200"/>
            <a:ext cx="2149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50EB-C2A2-4BE8-B3E9-A94CF8957926}" type="slidenum">
              <a:rPr lang="en-US"/>
              <a:pPr/>
              <a:t>10</a:t>
            </a:fld>
            <a:endParaRPr lang="en-US" sz="140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458200" cy="4876800"/>
          </a:xfrm>
        </p:spPr>
        <p:txBody>
          <a:bodyPr/>
          <a:lstStyle/>
          <a:p>
            <a:r>
              <a:rPr lang="es-ES" sz="3600"/>
              <a:t>Región 1 </a:t>
            </a:r>
            <a:br>
              <a:rPr lang="es-ES" sz="3600"/>
            </a:br>
            <a:r>
              <a:rPr lang="es-ES" sz="2200" b="1">
                <a:solidFill>
                  <a:schemeClr val="tx1"/>
                </a:solidFill>
              </a:rPr>
              <a:t>Ejemplos de proyectos en ejecución:</a:t>
            </a:r>
            <a:br>
              <a:rPr lang="es-ES" sz="2200" b="1">
                <a:solidFill>
                  <a:schemeClr val="tx1"/>
                </a:solidFill>
              </a:rPr>
            </a:br>
            <a:r>
              <a:rPr lang="es-ES" sz="2200" b="1">
                <a:solidFill>
                  <a:schemeClr val="tx1"/>
                </a:solidFill>
              </a:rPr>
              <a:t>Programa Social – Ambiental de Igarapés de Manaus (BR-L1005)</a:t>
            </a:r>
            <a:br>
              <a:rPr lang="es-ES" sz="2200" b="1">
                <a:solidFill>
                  <a:schemeClr val="tx1"/>
                </a:solidFill>
              </a:rPr>
            </a:br>
            <a:r>
              <a:rPr lang="es-ES" sz="2200" b="1">
                <a:solidFill>
                  <a:schemeClr val="tx1"/>
                </a:solidFill>
              </a:rPr>
              <a:t>Desa</a:t>
            </a:r>
            <a:br>
              <a:rPr lang="es-ES" sz="2200" b="1">
                <a:solidFill>
                  <a:schemeClr val="tx1"/>
                </a:solidFill>
              </a:rPr>
            </a:br>
            <a:r>
              <a:rPr lang="es-ES" sz="2200" b="1">
                <a:solidFill>
                  <a:schemeClr val="tx1"/>
                </a:solidFill>
              </a:rPr>
              <a:t>Ejemplos de proyectos en preparación: </a:t>
            </a:r>
            <a:br>
              <a:rPr lang="es-ES" sz="2200" b="1">
                <a:solidFill>
                  <a:schemeClr val="tx1"/>
                </a:solidFill>
              </a:rPr>
            </a:br>
            <a:r>
              <a:rPr lang="es-ES" sz="3600"/>
              <a:t/>
            </a:r>
            <a:br>
              <a:rPr lang="es-ES" sz="3600"/>
            </a:br>
            <a:r>
              <a:rPr lang="es-ES" sz="3600"/>
              <a:t>Región 3 </a:t>
            </a:r>
            <a:br>
              <a:rPr lang="es-ES" sz="3600"/>
            </a:br>
            <a:r>
              <a:rPr lang="es-ES" sz="2200" b="1">
                <a:solidFill>
                  <a:schemeClr val="tx1"/>
                </a:solidFill>
              </a:rPr>
              <a:t>Ejemplos de proyectos en ejecución:</a:t>
            </a:r>
            <a:br>
              <a:rPr lang="es-ES" sz="2200" b="1">
                <a:solidFill>
                  <a:schemeClr val="tx1"/>
                </a:solidFill>
              </a:rPr>
            </a:br>
            <a:r>
              <a:rPr lang="es-ES" sz="2200" b="1"/>
              <a:t>Manejo </a:t>
            </a:r>
            <a:r>
              <a:rPr lang="es-ES" sz="2200" b="1">
                <a:solidFill>
                  <a:schemeClr val="tx1"/>
                </a:solidFill>
              </a:rPr>
              <a:t>Integral de la Cuenca del Rio Caroni (VE-L1006)</a:t>
            </a:r>
            <a:br>
              <a:rPr lang="es-ES" sz="2200" b="1">
                <a:solidFill>
                  <a:schemeClr val="tx1"/>
                </a:solidFill>
              </a:rPr>
            </a:br>
            <a:r>
              <a:rPr lang="es-ES" sz="3600"/>
              <a:t/>
            </a:r>
            <a:br>
              <a:rPr lang="es-ES" sz="3600"/>
            </a:br>
            <a:r>
              <a:rPr lang="es-ES" sz="2200" b="1">
                <a:solidFill>
                  <a:schemeClr val="tx1"/>
                </a:solidFill>
              </a:rPr>
              <a:t>Ejemplo de proyectos en preparación: </a:t>
            </a:r>
            <a:br>
              <a:rPr lang="es-ES" sz="2200" b="1">
                <a:solidFill>
                  <a:schemeClr val="tx1"/>
                </a:solidFill>
              </a:rPr>
            </a:br>
            <a:r>
              <a:rPr lang="es-ES" sz="2200" b="1">
                <a:solidFill>
                  <a:schemeClr val="tx1"/>
                </a:solidFill>
              </a:rPr>
              <a:t>Concesiones forestales, Perú (PE-L1014) 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974725" y="2174875"/>
            <a:ext cx="740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838200" y="2819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E5EF-E829-4CF5-B579-67C9DA214791}" type="slidenum">
              <a:rPr lang="en-US"/>
              <a:pPr/>
              <a:t>11</a:t>
            </a:fld>
            <a:endParaRPr lang="en-US" sz="1400"/>
          </a:p>
        </p:txBody>
      </p:sp>
      <p:sp>
        <p:nvSpPr>
          <p:cNvPr id="1689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772400" cy="1752600"/>
          </a:xfrm>
        </p:spPr>
        <p:txBody>
          <a:bodyPr/>
          <a:lstStyle/>
          <a:p>
            <a:r>
              <a:rPr lang="es-ES" sz="4000"/>
              <a:t>Manejo de recursos naturales en cuencas prioritarias, Honduras (MARENA),  HO-0179</a:t>
            </a:r>
          </a:p>
        </p:txBody>
      </p:sp>
      <p:sp>
        <p:nvSpPr>
          <p:cNvPr id="1689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066800" y="2971800"/>
            <a:ext cx="7772400" cy="36576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s-ES"/>
              <a:t>Diseñar, poner en funcionamiento y evaluar mecanismos de PSA en microcuencas hídrográficas:</a:t>
            </a:r>
          </a:p>
          <a:p>
            <a:pPr marL="0" indent="0">
              <a:buFont typeface="Wingdings" pitchFamily="2" charset="2"/>
              <a:buAutoNum type="arabicParenR"/>
            </a:pPr>
            <a:r>
              <a:rPr lang="es-ES"/>
              <a:t> Riesgo</a:t>
            </a:r>
          </a:p>
          <a:p>
            <a:pPr marL="0" indent="0">
              <a:buFont typeface="Wingdings" pitchFamily="2" charset="2"/>
              <a:buAutoNum type="arabicParenR"/>
            </a:pPr>
            <a:r>
              <a:rPr lang="es-ES"/>
              <a:t> Hidroelectricidad</a:t>
            </a:r>
          </a:p>
          <a:p>
            <a:pPr marL="0" indent="0">
              <a:buFont typeface="Wingdings" pitchFamily="2" charset="2"/>
              <a:buAutoNum type="arabicParenR"/>
            </a:pPr>
            <a:r>
              <a:rPr lang="es-ES"/>
              <a:t> Agua potable</a:t>
            </a:r>
          </a:p>
          <a:p>
            <a:pPr marL="0" indent="0"/>
            <a:endParaRPr lang="es-ES"/>
          </a:p>
          <a:p>
            <a:pPr marL="0" indent="0"/>
            <a:endParaRPr lang="es-ES"/>
          </a:p>
          <a:p>
            <a:pPr marL="0" indent="0"/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FEB3-7321-4374-9D61-A8D4914CA59D}" type="slidenum">
              <a:rPr lang="en-US"/>
              <a:pPr/>
              <a:t>12</a:t>
            </a:fld>
            <a:endParaRPr lang="en-US" sz="140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1219200"/>
          </a:xfrm>
        </p:spPr>
        <p:txBody>
          <a:bodyPr/>
          <a:lstStyle/>
          <a:p>
            <a:r>
              <a:rPr lang="es-ES" sz="3600"/>
              <a:t>Fomento de la Producción Agropecuaria Sostenible, Costa Rica,  CR-0142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7772400" cy="400685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s-ES"/>
              <a:t>Mecanismo de financiamiento</a:t>
            </a:r>
          </a:p>
          <a:p>
            <a:pPr marL="533400" indent="-533400" algn="just">
              <a:lnSpc>
                <a:spcPct val="90000"/>
              </a:lnSpc>
              <a:buFont typeface="Wingdings" pitchFamily="2" charset="2"/>
              <a:buNone/>
            </a:pPr>
            <a:r>
              <a:rPr lang="es-ES" sz="2400" b="1">
                <a:cs typeface="Times New Roman" pitchFamily="18" charset="0"/>
              </a:rPr>
              <a:t>Aportes de los productores:</a:t>
            </a:r>
            <a:r>
              <a:rPr lang="es-ES" sz="2400">
                <a:cs typeface="Times New Roman" pitchFamily="18" charset="0"/>
              </a:rPr>
              <a:t> </a:t>
            </a:r>
          </a:p>
          <a:p>
            <a:pPr marL="533400" indent="-533400"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400">
                <a:cs typeface="Times New Roman" pitchFamily="18" charset="0"/>
              </a:rPr>
              <a:t>50% del costo de la AT (US$2,5 millones)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400">
                <a:cs typeface="Times New Roman" pitchFamily="18" charset="0"/>
              </a:rPr>
              <a:t>El costo de las inversiones a través de créditos bancarios nacionales (US$15-25 millones)</a:t>
            </a:r>
          </a:p>
          <a:p>
            <a:pPr marL="533400" indent="-533400" algn="just">
              <a:lnSpc>
                <a:spcPct val="90000"/>
              </a:lnSpc>
              <a:buFont typeface="Wingdings" pitchFamily="2" charset="2"/>
              <a:buAutoNum type="arabicPeriod"/>
            </a:pPr>
            <a:endParaRPr lang="es-ES" sz="800">
              <a:cs typeface="Times New Roman" pitchFamily="18" charset="0"/>
            </a:endParaRPr>
          </a:p>
          <a:p>
            <a:pPr marL="533400" indent="-533400" algn="just">
              <a:lnSpc>
                <a:spcPct val="90000"/>
              </a:lnSpc>
              <a:buFont typeface="Wingdings" pitchFamily="2" charset="2"/>
              <a:buNone/>
            </a:pPr>
            <a:r>
              <a:rPr lang="es-ES" sz="2400" b="1">
                <a:cs typeface="Times New Roman" pitchFamily="18" charset="0"/>
              </a:rPr>
              <a:t>Aporte del Programa: </a:t>
            </a:r>
            <a:endParaRPr lang="es-ES" sz="2400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>
                <a:cs typeface="Times New Roman" pitchFamily="18" charset="0"/>
              </a:rPr>
              <a:t>50% de la AT (US$2,5 </a:t>
            </a:r>
            <a:r>
              <a:rPr lang="es-ES" sz="2400">
                <a:cs typeface="Times New Roman" pitchFamily="18" charset="0"/>
              </a:rPr>
              <a:t>millones)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s-ES" sz="2400">
                <a:cs typeface="Times New Roman" pitchFamily="18" charset="0"/>
              </a:rPr>
              <a:t>un incentivo ambiental (reconocimiento del Gobierno de </a:t>
            </a:r>
            <a:r>
              <a:rPr lang="es-ES" sz="2400" b="1">
                <a:solidFill>
                  <a:srgbClr val="A31001"/>
                </a:solidFill>
                <a:cs typeface="Times New Roman" pitchFamily="18" charset="0"/>
              </a:rPr>
              <a:t>los beneficios ambientales</a:t>
            </a:r>
            <a:r>
              <a:rPr lang="es-ES" sz="2400">
                <a:cs typeface="Times New Roman" pitchFamily="18" charset="0"/>
              </a:rPr>
              <a:t>), US$6,3 millones</a:t>
            </a:r>
            <a:r>
              <a:rPr lang="en-US" sz="2400">
                <a:cs typeface="Times New Roman" pitchFamily="18" charset="0"/>
              </a:rPr>
              <a:t>.</a:t>
            </a:r>
            <a:r>
              <a:rPr lang="es-ES" sz="240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43A7-45E7-44EB-8D72-8186381C7FF9}" type="slidenum">
              <a:rPr lang="en-US"/>
              <a:pPr/>
              <a:t>13</a:t>
            </a:fld>
            <a:endParaRPr lang="en-US" sz="1400"/>
          </a:p>
        </p:txBody>
      </p:sp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1447800"/>
          </a:xfrm>
        </p:spPr>
        <p:txBody>
          <a:bodyPr/>
          <a:lstStyle/>
          <a:p>
            <a:r>
              <a:rPr lang="es-ES" sz="4000" b="1">
                <a:cs typeface="Times New Roman" pitchFamily="18" charset="0"/>
              </a:rPr>
              <a:t>CR-0142. Proyectos de inversión elegibles son los que:</a:t>
            </a:r>
            <a:r>
              <a:rPr lang="es-ES" b="1">
                <a:cs typeface="Times New Roman" pitchFamily="18" charset="0"/>
              </a:rPr>
              <a:t> </a:t>
            </a:r>
            <a:endParaRPr lang="es-ES">
              <a:cs typeface="Times New Roman" pitchFamily="18" charset="0"/>
            </a:endParaRPr>
          </a:p>
        </p:txBody>
      </p:sp>
      <p:sp>
        <p:nvSpPr>
          <p:cNvPr id="171014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990600" y="2362200"/>
            <a:ext cx="784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>
                <a:cs typeface="Times New Roman" pitchFamily="18" charset="0"/>
              </a:rPr>
              <a:t>resuelven problemas de productividad resultantes de deficiencias tecnológicas; </a:t>
            </a:r>
          </a:p>
          <a:p>
            <a:pPr>
              <a:lnSpc>
                <a:spcPct val="90000"/>
              </a:lnSpc>
            </a:pPr>
            <a:r>
              <a:rPr lang="es-ES" sz="2400">
                <a:cs typeface="Times New Roman" pitchFamily="18" charset="0"/>
              </a:rPr>
              <a:t>promuevan la adopción de nuevos sistemas productivos que respondan a cambios en los mercados; </a:t>
            </a:r>
          </a:p>
          <a:p>
            <a:pPr>
              <a:lnSpc>
                <a:spcPct val="90000"/>
              </a:lnSpc>
            </a:pPr>
            <a:r>
              <a:rPr lang="es-ES" sz="2400">
                <a:cs typeface="Times New Roman" pitchFamily="18" charset="0"/>
              </a:rPr>
              <a:t>introducen sistemas productivos que utilicen en forma más eficiente el recurso suelo; </a:t>
            </a:r>
          </a:p>
          <a:p>
            <a:pPr>
              <a:lnSpc>
                <a:spcPct val="90000"/>
              </a:lnSpc>
            </a:pPr>
            <a:r>
              <a:rPr lang="es-ES" sz="2400">
                <a:cs typeface="Times New Roman" pitchFamily="18" charset="0"/>
              </a:rPr>
              <a:t>reducen el empleo de agroquímicos y mejoren el manejo ambiental; y </a:t>
            </a:r>
          </a:p>
          <a:p>
            <a:pPr>
              <a:lnSpc>
                <a:spcPct val="90000"/>
              </a:lnSpc>
            </a:pPr>
            <a:r>
              <a:rPr lang="es-ES" sz="2400">
                <a:cs typeface="Times New Roman" pitchFamily="18" charset="0"/>
              </a:rPr>
              <a:t>generen mayor valor agregado a la producción primaria, por clasificación y certificación de los productos, y por calidad y conformación a las preferencias del mercado.</a:t>
            </a:r>
          </a:p>
          <a:p>
            <a:pPr>
              <a:lnSpc>
                <a:spcPct val="90000"/>
              </a:lnSpc>
            </a:pPr>
            <a:endParaRPr lang="es-E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00F1-6948-477E-9A2F-1E74B42040C6}" type="slidenum">
              <a:rPr lang="en-US"/>
              <a:pPr/>
              <a:t>14</a:t>
            </a:fld>
            <a:endParaRPr lang="en-US" sz="140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667000"/>
            <a:ext cx="7772400" cy="1066800"/>
          </a:xfrm>
        </p:spPr>
        <p:txBody>
          <a:bodyPr/>
          <a:lstStyle/>
          <a:p>
            <a:pPr algn="ctr"/>
            <a:r>
              <a:rPr lang="es-ES"/>
              <a:t/>
            </a:r>
            <a:br>
              <a:rPr lang="es-ES"/>
            </a:br>
            <a:r>
              <a:rPr lang="es-ES"/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0FAB-05EB-44F0-97C0-BA1254EE956C}" type="slidenum">
              <a:rPr lang="en-US"/>
              <a:pPr/>
              <a:t>2</a:t>
            </a:fld>
            <a:endParaRPr lang="en-US" sz="140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58404" name="Picture 36" descr="A:\IDB logo COLOR ILLUST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1675" y="6096000"/>
            <a:ext cx="354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8406" name="Rectangle 38"/>
          <p:cNvSpPr>
            <a:spLocks noChangeArrowheads="1"/>
          </p:cNvSpPr>
          <p:nvPr/>
        </p:nvSpPr>
        <p:spPr bwMode="auto">
          <a:xfrm>
            <a:off x="2616200" y="1143000"/>
            <a:ext cx="385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I.	Marco General</a:t>
            </a:r>
          </a:p>
        </p:txBody>
      </p:sp>
      <p:sp>
        <p:nvSpPr>
          <p:cNvPr id="58407" name="Rectangle 39"/>
          <p:cNvSpPr>
            <a:spLocks noChangeArrowheads="1"/>
          </p:cNvSpPr>
          <p:nvPr/>
        </p:nvSpPr>
        <p:spPr bwMode="auto">
          <a:xfrm>
            <a:off x="533400" y="2438400"/>
            <a:ext cx="861060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31001"/>
              </a:buClr>
              <a:buSzPct val="75000"/>
              <a:buFont typeface="Wingdings" pitchFamily="2" charset="2"/>
              <a:buChar char="Ø"/>
            </a:pPr>
            <a:r>
              <a:rPr lang="es-ES" sz="3200"/>
              <a:t> Estrategia de Medio Ambiente aprobado 2003</a:t>
            </a:r>
          </a:p>
          <a:p>
            <a:pPr>
              <a:spcBef>
                <a:spcPct val="50000"/>
              </a:spcBef>
              <a:buClr>
                <a:srgbClr val="A31001"/>
              </a:buClr>
              <a:buSzPct val="75000"/>
              <a:buFont typeface="Wingdings" pitchFamily="2" charset="2"/>
              <a:buChar char="Ø"/>
            </a:pPr>
            <a:r>
              <a:rPr lang="es-ES" sz="3200"/>
              <a:t> Politica de cumplimiento de salvaguardias de medio ambiente</a:t>
            </a:r>
          </a:p>
          <a:p>
            <a:pPr>
              <a:spcBef>
                <a:spcPct val="50000"/>
              </a:spcBef>
              <a:buClr>
                <a:srgbClr val="A31001"/>
              </a:buClr>
              <a:buSzPct val="75000"/>
              <a:buFont typeface="Wingdings" pitchFamily="2" charset="2"/>
              <a:buNone/>
            </a:pPr>
            <a:endParaRPr lang="es-ES" sz="3200"/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s-ES" sz="3200"/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s-ES" sz="2800"/>
          </a:p>
        </p:txBody>
      </p:sp>
      <p:pic>
        <p:nvPicPr>
          <p:cNvPr id="58408" name="Picture 40" descr="D:\Program Files\Microsoft Office\Clipart\Photos\Science\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572000"/>
            <a:ext cx="2133600" cy="1382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701F-FA35-4B45-8887-9FBEEDCA6470}" type="slidenum">
              <a:rPr lang="en-US"/>
              <a:pPr/>
              <a:t>3</a:t>
            </a:fld>
            <a:endParaRPr lang="en-US" sz="1400"/>
          </a:p>
        </p:txBody>
      </p:sp>
      <p:sp>
        <p:nvSpPr>
          <p:cNvPr id="143362" name="Text Box 1026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43363" name="Text Box 1027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143364" name="Picture 1028" descr="A:\IDB logo COLOR ILLUST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1675" y="6096000"/>
            <a:ext cx="354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5" name="Text Box 1029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43366" name="Text Box 1030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143367" name="Picture 1031" descr="A:\IDB logo COLOR ILLUST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1675" y="6096000"/>
            <a:ext cx="354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8" name="Text Box 1032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43369" name="Text Box 1033"/>
          <p:cNvSpPr txBox="1">
            <a:spLocks noChangeArrowheads="1"/>
          </p:cNvSpPr>
          <p:nvPr/>
        </p:nvSpPr>
        <p:spPr bwMode="auto">
          <a:xfrm>
            <a:off x="822325" y="270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43370" name="Rectangle 1034"/>
          <p:cNvSpPr>
            <a:spLocks noChangeArrowheads="1"/>
          </p:cNvSpPr>
          <p:nvPr/>
        </p:nvSpPr>
        <p:spPr bwMode="auto">
          <a:xfrm>
            <a:off x="762000" y="1143000"/>
            <a:ext cx="8382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s-ES" sz="3200" b="1">
                <a:solidFill>
                  <a:schemeClr val="tx2"/>
                </a:solidFill>
              </a:rPr>
              <a:t>Estrategias temáticas del BID sobre los recursos naturales y medio ambiente</a:t>
            </a:r>
          </a:p>
          <a:p>
            <a:pPr>
              <a:spcBef>
                <a:spcPct val="5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lang="es-ES" sz="2800"/>
          </a:p>
          <a:p>
            <a:pPr lvl="1">
              <a:spcBef>
                <a:spcPct val="50000"/>
              </a:spcBef>
              <a:buClr>
                <a:srgbClr val="A31001"/>
              </a:buClr>
              <a:buSzPct val="75000"/>
              <a:buFont typeface="Wingdings" pitchFamily="2" charset="2"/>
              <a:buChar char="Ø"/>
            </a:pPr>
            <a:endParaRPr lang="es-ES" sz="2800"/>
          </a:p>
        </p:txBody>
      </p:sp>
      <p:sp>
        <p:nvSpPr>
          <p:cNvPr id="143371" name="Rectangle 1035"/>
          <p:cNvSpPr>
            <a:spLocks noChangeArrowheads="1"/>
          </p:cNvSpPr>
          <p:nvPr/>
        </p:nvSpPr>
        <p:spPr bwMode="auto">
          <a:xfrm>
            <a:off x="914400" y="2057400"/>
            <a:ext cx="7772400" cy="32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lang="en-US" sz="2200"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rgbClr val="A31001"/>
              </a:buClr>
              <a:buFont typeface="Wingdings" pitchFamily="2" charset="2"/>
              <a:buChar char="§"/>
            </a:pPr>
            <a:r>
              <a:rPr lang="es-ES" sz="22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La Estrategia de Medio Ambiente</a:t>
            </a:r>
            <a:endParaRPr lang="es-ES" sz="2200" b="1">
              <a:solidFill>
                <a:schemeClr val="tx2"/>
              </a:solidFill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Clr>
                <a:srgbClr val="A31001"/>
              </a:buClr>
              <a:buFont typeface="Wingdings" pitchFamily="2" charset="2"/>
              <a:buChar char="§"/>
            </a:pPr>
            <a:r>
              <a:rPr lang="es-ES" sz="22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La Estrategia de Desarrollo Rural</a:t>
            </a:r>
          </a:p>
          <a:p>
            <a:pPr marL="457200" indent="-457200">
              <a:spcBef>
                <a:spcPct val="50000"/>
              </a:spcBef>
              <a:buClr>
                <a:srgbClr val="A31001"/>
              </a:buClr>
              <a:buFont typeface="Wingdings" pitchFamily="2" charset="2"/>
              <a:buChar char="§"/>
            </a:pPr>
            <a:r>
              <a:rPr lang="es-ES" sz="22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La Estrategia de Recursos Hídricos</a:t>
            </a:r>
          </a:p>
          <a:p>
            <a:pPr marL="457200" indent="-457200">
              <a:spcBef>
                <a:spcPct val="50000"/>
              </a:spcBef>
              <a:buClr>
                <a:srgbClr val="A31001"/>
              </a:buClr>
              <a:buFont typeface="Wingdings" pitchFamily="2" charset="2"/>
              <a:buChar char="§"/>
            </a:pPr>
            <a:r>
              <a:rPr lang="es-ES" sz="22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La Estrategia de Recursos Marino Costeros</a:t>
            </a:r>
          </a:p>
          <a:p>
            <a:pPr marL="457200" indent="-457200">
              <a:spcBef>
                <a:spcPct val="50000"/>
              </a:spcBef>
              <a:buClr>
                <a:srgbClr val="A31001"/>
              </a:buClr>
              <a:buFont typeface="Wingdings" pitchFamily="2" charset="2"/>
              <a:buChar char="§"/>
            </a:pPr>
            <a:r>
              <a:rPr lang="es-ES" sz="22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La Estrategia de Desastres Naturales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endParaRPr lang="es-ES" sz="22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43372" name="Rectangle 1036"/>
          <p:cNvSpPr>
            <a:spLocks noChangeArrowheads="1"/>
          </p:cNvSpPr>
          <p:nvPr/>
        </p:nvSpPr>
        <p:spPr bwMode="auto">
          <a:xfrm>
            <a:off x="838200" y="1752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1F51-0523-4374-B1DB-C0D20BED7C24}" type="slidenum">
              <a:rPr lang="en-US"/>
              <a:pPr/>
              <a:t>4</a:t>
            </a:fld>
            <a:endParaRPr lang="en-US" sz="1400"/>
          </a:p>
        </p:txBody>
      </p:sp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146436" name="Picture 4" descr="A:\IDB logo COLOR ILLUST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1675" y="6096000"/>
            <a:ext cx="354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146439" name="Picture 7" descr="A:\IDB logo COLOR ILLUST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1675" y="6096000"/>
            <a:ext cx="354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822325" y="270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2438400" y="762000"/>
            <a:ext cx="85344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eaLnBrk="0" hangingPunct="0"/>
            <a:r>
              <a:rPr lang="en-US" sz="3400">
                <a:solidFill>
                  <a:schemeClr val="tx2"/>
                </a:solidFill>
              </a:rPr>
              <a:t>II.	</a:t>
            </a:r>
            <a:r>
              <a:rPr lang="es-ES" sz="3400">
                <a:solidFill>
                  <a:schemeClr val="tx2"/>
                </a:solidFill>
              </a:rPr>
              <a:t>Desafios al nivel regional</a:t>
            </a:r>
          </a:p>
          <a:p>
            <a:pPr marL="609600" indent="-609600"/>
            <a:endParaRPr lang="es-ES" sz="1000">
              <a:solidFill>
                <a:schemeClr val="tx2"/>
              </a:solidFill>
            </a:endParaRPr>
          </a:p>
          <a:p>
            <a:pPr marL="609600" indent="-609600">
              <a:buClr>
                <a:srgbClr val="A31001"/>
              </a:buClr>
              <a:buFont typeface="Wingdings" pitchFamily="2" charset="2"/>
              <a:buChar char="Ø"/>
            </a:pPr>
            <a:r>
              <a:rPr lang="es-ES" b="1"/>
              <a:t>Plan Puebla Panama</a:t>
            </a:r>
          </a:p>
          <a:p>
            <a:pPr marL="1066800" lvl="1" indent="-609600">
              <a:buClr>
                <a:schemeClr val="accent2"/>
              </a:buClr>
              <a:buFontTx/>
              <a:buChar char="•"/>
            </a:pPr>
            <a:r>
              <a:rPr lang="es-ES"/>
              <a:t>Iniciativa Mesoamericana de Desarrollo </a:t>
            </a:r>
          </a:p>
          <a:p>
            <a:pPr marL="1066800" lvl="1" indent="-609600">
              <a:buClr>
                <a:schemeClr val="accent2"/>
              </a:buClr>
              <a:buFontTx/>
              <a:buChar char="•"/>
            </a:pPr>
            <a:r>
              <a:rPr lang="es-ES"/>
              <a:t>Sostenible (IMDS)</a:t>
            </a:r>
          </a:p>
          <a:p>
            <a:pPr marL="1066800" lvl="1" indent="-609600">
              <a:buClr>
                <a:schemeClr val="accent2"/>
              </a:buClr>
              <a:buFontTx/>
              <a:buChar char="•"/>
            </a:pPr>
            <a:r>
              <a:rPr lang="es-ES"/>
              <a:t>Introducir en medio ambiente como eje </a:t>
            </a:r>
          </a:p>
          <a:p>
            <a:pPr marL="1066800" lvl="1" indent="-609600">
              <a:buClr>
                <a:schemeClr val="accent2"/>
              </a:buClr>
              <a:buFontTx/>
              <a:buChar char="•"/>
            </a:pPr>
            <a:r>
              <a:rPr lang="es-ES"/>
              <a:t>transversal en las iniciativas del PPP</a:t>
            </a:r>
          </a:p>
          <a:p>
            <a:pPr marL="1066800" lvl="1" indent="-609600">
              <a:buClr>
                <a:schemeClr val="accent2"/>
              </a:buClr>
              <a:buFontTx/>
              <a:buChar char="•"/>
            </a:pPr>
            <a:r>
              <a:rPr lang="es-ES"/>
              <a:t>La política de salvaguardias ambientales</a:t>
            </a:r>
          </a:p>
          <a:p>
            <a:pPr marL="609600" indent="-609600">
              <a:buClr>
                <a:srgbClr val="A31001"/>
              </a:buClr>
              <a:buFont typeface="Wingdings" pitchFamily="2" charset="2"/>
              <a:buChar char="Ø"/>
            </a:pPr>
            <a:endParaRPr lang="es-ES"/>
          </a:p>
          <a:p>
            <a:pPr marL="609600" indent="-609600">
              <a:buClr>
                <a:srgbClr val="A31001"/>
              </a:buClr>
              <a:buFont typeface="Wingdings" pitchFamily="2" charset="2"/>
              <a:buChar char="Ø"/>
            </a:pPr>
            <a:r>
              <a:rPr lang="es-ES" b="1"/>
              <a:t>CAFTA</a:t>
            </a:r>
          </a:p>
          <a:p>
            <a:pPr marL="1066800" lvl="1" indent="-609600">
              <a:buClr>
                <a:schemeClr val="accent2"/>
              </a:buClr>
              <a:buFontTx/>
              <a:buChar char="•"/>
            </a:pPr>
            <a:r>
              <a:rPr lang="es-ES"/>
              <a:t>Implementar obligaciones ambientales </a:t>
            </a:r>
          </a:p>
          <a:p>
            <a:pPr marL="1066800" lvl="1" indent="-609600">
              <a:buClr>
                <a:schemeClr val="accent2"/>
              </a:buClr>
              <a:buFontTx/>
              <a:buChar char="•"/>
            </a:pPr>
            <a:r>
              <a:rPr lang="es-ES"/>
              <a:t>Competitividad en el desarrollo de </a:t>
            </a:r>
          </a:p>
          <a:p>
            <a:pPr marL="1066800" lvl="1" indent="-609600">
              <a:buClr>
                <a:schemeClr val="accent2"/>
              </a:buClr>
              <a:buFontTx/>
              <a:buChar char="•"/>
            </a:pPr>
            <a:r>
              <a:rPr lang="es-ES"/>
              <a:t>recursos naturales</a:t>
            </a:r>
          </a:p>
        </p:txBody>
      </p:sp>
      <p:pic>
        <p:nvPicPr>
          <p:cNvPr id="146444" name="Picture 12" descr="A:\IDB logo COLOR ILLUST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63246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45" name="Picture 13" descr="http://www.fotosearch.com/thumb/sby/sby085/16117cb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362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E645-816A-4121-8B02-904DE8491BDA}" type="slidenum">
              <a:rPr lang="en-US"/>
              <a:pPr/>
              <a:t>5</a:t>
            </a:fld>
            <a:endParaRPr lang="en-US" sz="1400"/>
          </a:p>
        </p:txBody>
      </p:sp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149508" name="Picture 4" descr="A:\IDB logo COLOR ILLUST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1675" y="6096000"/>
            <a:ext cx="354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2065338" y="2514600"/>
            <a:ext cx="7078662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/>
            <a:r>
              <a:rPr lang="es-ES" sz="2200" b="1"/>
              <a:t>Ejemplos de proyectos en ejecución:</a:t>
            </a:r>
          </a:p>
          <a:p>
            <a:pPr marL="228600" indent="-228600"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 b="1">
                <a:solidFill>
                  <a:schemeClr val="tx2"/>
                </a:solidFill>
              </a:rPr>
              <a:t> </a:t>
            </a:r>
            <a:r>
              <a:rPr lang="es-ES" sz="2200"/>
              <a:t>Programa de Desarrollo Sostenible de Darién (PN)</a:t>
            </a:r>
          </a:p>
          <a:p>
            <a:pPr marL="228600" indent="-228600"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Programa de Desarrollo Sostenible de Bocas del Toro (PN)</a:t>
            </a:r>
          </a:p>
          <a:p>
            <a:pPr marL="228600" indent="-228600"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Programa de Desarrollo Sostenible de Petén (GU) </a:t>
            </a:r>
          </a:p>
          <a:p>
            <a:pPr marL="228600" indent="-228600"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Programa de Desarrollo Sostenible de Sixaola (CR)</a:t>
            </a:r>
          </a:p>
          <a:p>
            <a:pPr marL="228600" indent="-228600">
              <a:lnSpc>
                <a:spcPct val="50000"/>
              </a:lnSpc>
              <a:buClr>
                <a:schemeClr val="accent2"/>
              </a:buClr>
            </a:pPr>
            <a:endParaRPr lang="es-ES" sz="2200" b="1">
              <a:solidFill>
                <a:schemeClr val="tx2"/>
              </a:solidFill>
            </a:endParaRPr>
          </a:p>
          <a:p>
            <a:pPr marL="228600" indent="-228600">
              <a:buClr>
                <a:schemeClr val="accent2"/>
              </a:buClr>
            </a:pPr>
            <a:r>
              <a:rPr lang="es-ES" sz="2200" b="1"/>
              <a:t>Ejemplos de proyectos en preparación:</a:t>
            </a:r>
            <a:r>
              <a:rPr lang="es-ES" sz="2200" b="1">
                <a:solidFill>
                  <a:schemeClr val="tx2"/>
                </a:solidFill>
              </a:rPr>
              <a:t> </a:t>
            </a:r>
          </a:p>
          <a:p>
            <a:pPr marL="228600" indent="-228600"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Programa de Desarrollo Sostenible de la Reserva de Biosfera Maya (GU)</a:t>
            </a:r>
          </a:p>
          <a:p>
            <a:pPr marL="228600" indent="-228600"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Programa de Desarrollo Sostenible de Puntarenas (CR)</a:t>
            </a:r>
          </a:p>
          <a:p>
            <a:pPr marL="228600" indent="-228600"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Programa de Desarrollo Sostenible de Chiriqui (PN) </a:t>
            </a:r>
          </a:p>
          <a:p>
            <a:pPr marL="228600" indent="-228600">
              <a:buClr>
                <a:srgbClr val="A31001"/>
              </a:buClr>
              <a:buFont typeface="Wingdings" pitchFamily="2" charset="2"/>
              <a:buNone/>
            </a:pPr>
            <a:endParaRPr lang="es-ES" sz="2200"/>
          </a:p>
          <a:p>
            <a:pPr marL="228600" indent="-228600">
              <a:buClr>
                <a:srgbClr val="A31001"/>
              </a:buClr>
              <a:buFont typeface="Wingdings" pitchFamily="2" charset="2"/>
              <a:buNone/>
            </a:pPr>
            <a:endParaRPr lang="en-US" sz="2200"/>
          </a:p>
          <a:p>
            <a:pPr marL="228600" indent="-228600"/>
            <a:endParaRPr lang="en-US" sz="2200"/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2057400" y="914400"/>
            <a:ext cx="596582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solidFill>
                  <a:schemeClr val="tx2"/>
                </a:solidFill>
              </a:rPr>
              <a:t>Región 2 </a:t>
            </a:r>
          </a:p>
          <a:p>
            <a:r>
              <a:rPr lang="es-ES" sz="3200">
                <a:solidFill>
                  <a:schemeClr val="tx2"/>
                </a:solidFill>
              </a:rPr>
              <a:t>Programas de desarrollo sostenible </a:t>
            </a:r>
          </a:p>
          <a:p>
            <a:r>
              <a:rPr lang="es-ES" sz="3200">
                <a:solidFill>
                  <a:schemeClr val="tx2"/>
                </a:solidFill>
              </a:rPr>
              <a:t>para regiones específicas</a:t>
            </a:r>
            <a:endParaRPr lang="en-US" sz="3200">
              <a:solidFill>
                <a:schemeClr val="tx2"/>
              </a:solidFill>
            </a:endParaRPr>
          </a:p>
        </p:txBody>
      </p:sp>
      <p:pic>
        <p:nvPicPr>
          <p:cNvPr id="1495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5ABA-48A0-45B0-B950-36551AB61B47}" type="slidenum">
              <a:rPr lang="en-US"/>
              <a:pPr/>
              <a:t>6</a:t>
            </a:fld>
            <a:endParaRPr lang="en-US" sz="1400"/>
          </a:p>
        </p:txBody>
      </p:sp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150532" name="Picture 4" descr="A:\IDB logo COLOR ILLUST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1675" y="6096000"/>
            <a:ext cx="354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82708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200" b="1"/>
              <a:t>Ejemplos de proyectos en ejecución: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 b="1">
                <a:solidFill>
                  <a:schemeClr val="tx2"/>
                </a:solidFill>
              </a:rPr>
              <a:t> </a:t>
            </a:r>
            <a:r>
              <a:rPr lang="es-ES" sz="2200"/>
              <a:t>Programa Nacional Ambiental (PN)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Programa Nacional de manejo Ambiental (ES)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Estrategia Nacional Ambiental (CR)</a:t>
            </a:r>
            <a:endParaRPr lang="es-ES" sz="2200" b="1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</a:pPr>
            <a:r>
              <a:rPr lang="es-ES" sz="2200" b="1"/>
              <a:t>Ejemplos de proyectos en preparación: 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Fortalecimiento institucional del manejo ambiental (HA)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Fortalecimiento institucional del manejo ambiental (GU)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Fortalecimiento institucional de la Autoridad Marítima de Panamá (PN)</a:t>
            </a:r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n-US" sz="2200"/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n-US" sz="2200"/>
          </a:p>
          <a:p>
            <a:endParaRPr lang="en-US" sz="2200"/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533400" y="762000"/>
            <a:ext cx="83296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800">
                <a:solidFill>
                  <a:schemeClr val="tx2"/>
                </a:solidFill>
              </a:rPr>
              <a:t>Región 2</a:t>
            </a:r>
          </a:p>
          <a:p>
            <a:r>
              <a:rPr lang="es-ES" sz="2800">
                <a:solidFill>
                  <a:schemeClr val="tx2"/>
                </a:solidFill>
              </a:rPr>
              <a:t>Fortalecimiento Institutional en Manejo Ambiental</a:t>
            </a:r>
            <a:endParaRPr lang="en-US" sz="2800">
              <a:solidFill>
                <a:schemeClr val="tx2"/>
              </a:solidFill>
            </a:endParaRPr>
          </a:p>
        </p:txBody>
      </p:sp>
      <p:pic>
        <p:nvPicPr>
          <p:cNvPr id="150536" name="Picture 8" descr="http://www.rainforestventures.com/images/Ea4fam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876800"/>
            <a:ext cx="1905000" cy="178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737F-B6C3-4C13-BB6A-01B41A57728C}" type="slidenum">
              <a:rPr lang="en-US"/>
              <a:pPr/>
              <a:t>7</a:t>
            </a:fld>
            <a:endParaRPr lang="en-US" sz="1400"/>
          </a:p>
        </p:txBody>
      </p:sp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152580" name="Picture 4" descr="A:\IDB logo COLOR ILLUST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1675" y="6096000"/>
            <a:ext cx="354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685800" y="1735138"/>
            <a:ext cx="7002463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200" b="1"/>
              <a:t>Ejemplos de proyectos en ejecución: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 b="1">
                <a:solidFill>
                  <a:schemeClr val="tx2"/>
                </a:solidFill>
              </a:rPr>
              <a:t> </a:t>
            </a:r>
            <a:r>
              <a:rPr lang="es-ES" sz="2200"/>
              <a:t>Programa de Manejo de las Islas de la Bahía (HO)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Programa Nacional de Turismo Sostenible (HO)</a:t>
            </a:r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s-ES" sz="2200"/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s-ES" sz="2200" b="1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</a:pPr>
            <a:r>
              <a:rPr lang="es-ES" sz="2200" b="1"/>
              <a:t>Ejemplos de proyectos en preparación: 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Programa de Turismo en Areas Silvestres Protegidas (CR)</a:t>
            </a:r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s-ES" sz="2200"/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s-ES" sz="2200"/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n-US" sz="2200"/>
          </a:p>
          <a:p>
            <a:endParaRPr lang="en-US" sz="2200"/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048000" y="914400"/>
            <a:ext cx="4338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solidFill>
                  <a:schemeClr val="tx2"/>
                </a:solidFill>
              </a:rPr>
              <a:t>Región 2 Turismo Sostenible</a:t>
            </a:r>
            <a:endParaRPr lang="en-US" sz="2800">
              <a:solidFill>
                <a:schemeClr val="tx2"/>
              </a:solidFill>
            </a:endParaRPr>
          </a:p>
        </p:txBody>
      </p:sp>
      <p:graphicFrame>
        <p:nvGraphicFramePr>
          <p:cNvPr id="174080" name="Object 0"/>
          <p:cNvGraphicFramePr>
            <a:graphicFrameLocks noChangeAspect="1"/>
          </p:cNvGraphicFramePr>
          <p:nvPr/>
        </p:nvGraphicFramePr>
        <p:xfrm>
          <a:off x="6400800" y="4876800"/>
          <a:ext cx="2743200" cy="1974850"/>
        </p:xfrm>
        <a:graphic>
          <a:graphicData uri="http://schemas.openxmlformats.org/presentationml/2006/ole">
            <p:oleObj spid="_x0000_s174080" name="Fotografía de Photo Editor" r:id="rId4" imgW="2734057" imgH="4114286" progId="MSPhotoEd.3">
              <p:embed/>
            </p:oleObj>
          </a:graphicData>
        </a:graphic>
      </p:graphicFrame>
      <p:pic>
        <p:nvPicPr>
          <p:cNvPr id="152585" name="Picture 9" descr="http://www.crystalseas.com/photo%20gallery/gallery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876800"/>
            <a:ext cx="2667000" cy="1974850"/>
          </a:xfrm>
          <a:prstGeom prst="rect">
            <a:avLst/>
          </a:prstGeom>
          <a:noFill/>
        </p:spPr>
      </p:pic>
      <p:graphicFrame>
        <p:nvGraphicFramePr>
          <p:cNvPr id="174081" name="Object 1"/>
          <p:cNvGraphicFramePr>
            <a:graphicFrameLocks noChangeAspect="1"/>
          </p:cNvGraphicFramePr>
          <p:nvPr/>
        </p:nvGraphicFramePr>
        <p:xfrm>
          <a:off x="457200" y="4876800"/>
          <a:ext cx="3276600" cy="1974850"/>
        </p:xfrm>
        <a:graphic>
          <a:graphicData uri="http://schemas.openxmlformats.org/presentationml/2006/ole">
            <p:oleObj spid="_x0000_s174081" name="Photo Editor Photo" r:id="rId6" imgW="1771429" imgH="2057143" progId="MSPhotoEd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6558-A9CD-4C5F-ACE5-C06B3929CECE}" type="slidenum">
              <a:rPr lang="en-US"/>
              <a:pPr/>
              <a:t>8</a:t>
            </a:fld>
            <a:endParaRPr lang="en-US" sz="1400"/>
          </a:p>
        </p:txBody>
      </p:sp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151556" name="Picture 4" descr="A:\IDB logo COLOR ILLUST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1675" y="6096000"/>
            <a:ext cx="354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685800" y="1735138"/>
            <a:ext cx="7215188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200" b="1"/>
              <a:t>Ejemplos de proyectos en ejecución: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 b="1">
                <a:solidFill>
                  <a:schemeClr val="tx2"/>
                </a:solidFill>
              </a:rPr>
              <a:t> </a:t>
            </a:r>
            <a:r>
              <a:rPr lang="es-ES" sz="2200">
                <a:solidFill>
                  <a:srgbClr val="A31001"/>
                </a:solidFill>
              </a:rPr>
              <a:t>Manejo de Recursos Naturales en Cuencas Prioritarias</a:t>
            </a:r>
            <a:r>
              <a:rPr lang="es-ES" sz="2200" b="1">
                <a:solidFill>
                  <a:srgbClr val="A31001"/>
                </a:solidFill>
              </a:rPr>
              <a:t> </a:t>
            </a:r>
            <a:r>
              <a:rPr lang="es-ES" sz="2200">
                <a:solidFill>
                  <a:srgbClr val="A31001"/>
                </a:solidFill>
              </a:rPr>
              <a:t>(HO)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Programa Nacional Forestal Pro-Bosque (HO)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</a:t>
            </a:r>
            <a:r>
              <a:rPr lang="es-ES" sz="2200">
                <a:solidFill>
                  <a:srgbClr val="A31001"/>
                </a:solidFill>
              </a:rPr>
              <a:t>Fomento de la Producción Agropecuaria Sostenible (CR)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Programa Socioambiental y Desarrollo Forestal II (NI)</a:t>
            </a:r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s-ES" sz="2200" b="1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</a:pPr>
            <a:r>
              <a:rPr lang="es-ES" sz="2200" b="1"/>
              <a:t>Ejemplos de proyectos en preparación: 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Manejo integrado de cuencas y áreas costeras (RD)</a:t>
            </a:r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s-ES" sz="2200"/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s-ES" sz="2200"/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n-US" sz="2200"/>
          </a:p>
          <a:p>
            <a:endParaRPr lang="en-US" sz="2200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2133600" y="914400"/>
            <a:ext cx="5716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solidFill>
                  <a:schemeClr val="tx2"/>
                </a:solidFill>
              </a:rPr>
              <a:t>Región 2 Manejo de recursos naturales</a:t>
            </a:r>
            <a:endParaRPr lang="en-US" sz="2800">
              <a:solidFill>
                <a:schemeClr val="tx2"/>
              </a:solidFill>
            </a:endParaRPr>
          </a:p>
        </p:txBody>
      </p:sp>
      <p:pic>
        <p:nvPicPr>
          <p:cNvPr id="151560" name="Picture 8" descr="C:\Documents and Settings\henrikf\Local Settings\Temporary Internet Files\OLK6\DSCN0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76800"/>
            <a:ext cx="8686800" cy="197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E388D-2F06-4CCB-A4B9-55C861B7A2F7}" type="slidenum">
              <a:rPr lang="en-US"/>
              <a:pPr/>
              <a:t>9</a:t>
            </a:fld>
            <a:endParaRPr lang="en-US" sz="1400"/>
          </a:p>
        </p:txBody>
      </p:sp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822325" y="2555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822325" y="270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pic>
        <p:nvPicPr>
          <p:cNvPr id="154628" name="Picture 4" descr="A:\IDB logo COLOR ILLUST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0600" y="6172200"/>
            <a:ext cx="354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822325" y="270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685800" y="1828800"/>
            <a:ext cx="81978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200" b="1"/>
              <a:t>Ejemplos de proyectos en ejecución:</a:t>
            </a:r>
          </a:p>
          <a:p>
            <a:pPr>
              <a:lnSpc>
                <a:spcPct val="35000"/>
              </a:lnSpc>
              <a:buClr>
                <a:srgbClr val="A31001"/>
              </a:buClr>
              <a:buFont typeface="Wingdings" pitchFamily="2" charset="2"/>
              <a:buNone/>
            </a:pPr>
            <a:endParaRPr lang="es-ES" sz="2200"/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Manejo Integrado de Ecosistemas en Comunidades Indígenas (RG)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endParaRPr lang="es-ES" sz="2200"/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Conservación de las Islas de la Bahía (HO)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endParaRPr lang="es-ES" sz="2200"/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Protección Ambiental y Control de la Contaminación del Transporte </a:t>
            </a:r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r>
              <a:rPr lang="es-ES" sz="2200"/>
              <a:t>Marítimo en el Golfo de Honduras (RG)</a:t>
            </a:r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s-ES" sz="2200"/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r>
              <a:rPr lang="es-ES" sz="2200"/>
              <a:t> Consolidación de Manejo de Ecosistemas y Biodiversidad (RG)</a:t>
            </a:r>
          </a:p>
          <a:p>
            <a:pPr>
              <a:buClr>
                <a:srgbClr val="A31001"/>
              </a:buClr>
              <a:buFont typeface="Wingdings" pitchFamily="2" charset="2"/>
              <a:buChar char="Ø"/>
            </a:pPr>
            <a:endParaRPr lang="es-ES" sz="2200"/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s-ES" sz="2200"/>
          </a:p>
          <a:p>
            <a:endParaRPr lang="es-ES" sz="2200"/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1981200" y="914400"/>
            <a:ext cx="3729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solidFill>
                  <a:schemeClr val="tx2"/>
                </a:solidFill>
              </a:rPr>
              <a:t>Región 2 Proyectos GEF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685800" y="3657600"/>
            <a:ext cx="8458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2200"/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s-ES" sz="2200"/>
          </a:p>
          <a:p>
            <a:pPr>
              <a:buClr>
                <a:srgbClr val="A31001"/>
              </a:buClr>
              <a:buFont typeface="Wingdings" pitchFamily="2" charset="2"/>
              <a:buNone/>
            </a:pPr>
            <a:endParaRPr lang="es-ES" sz="2200"/>
          </a:p>
          <a:p>
            <a:endParaRPr lang="en-US"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16359</TotalTime>
  <Words>634</Words>
  <Application>Microsoft Office PowerPoint</Application>
  <PresentationFormat>On-screen Show (4:3)</PresentationFormat>
  <Paragraphs>126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Wingdings</vt:lpstr>
      <vt:lpstr>Arial</vt:lpstr>
      <vt:lpstr>Nature</vt:lpstr>
      <vt:lpstr>Foto de Microsoft Photo Editor 3.0</vt:lpstr>
      <vt:lpstr>Microsoft Photo Editor 3.0 Photo</vt:lpstr>
      <vt:lpstr>Diálogo Regional de Política Red de Medio Ambiente 2006  Reunión Subregional Centro América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Región 1  Ejemplos de proyectos en ejecución: Programa Social – Ambiental de Igarapés de Manaus (BR-L1005) Desa Ejemplos de proyectos en preparación:   Región 3  Ejemplos de proyectos en ejecución: Manejo Integral de la Cuenca del Rio Caroni (VE-L1006)  Ejemplo de proyectos en preparación:  Concesiones forestales, Perú (PE-L1014) </vt:lpstr>
      <vt:lpstr>Manejo de recursos naturales en cuencas prioritarias, Honduras (MARENA),  HO-0179</vt:lpstr>
      <vt:lpstr>Fomento de la Producción Agropecuaria Sostenible, Costa Rica,  CR-0142</vt:lpstr>
      <vt:lpstr>CR-0142. Proyectos de inversión elegibles son los que: </vt:lpstr>
      <vt:lpstr> THANK YOU!</vt:lpstr>
    </vt:vector>
  </TitlesOfParts>
  <Company>Inter-American Development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IDB AND THE ENVIRONMENT</dc:title>
  <dc:creator>Information Center</dc:creator>
  <cp:lastModifiedBy>anarod</cp:lastModifiedBy>
  <cp:revision>91</cp:revision>
  <dcterms:created xsi:type="dcterms:W3CDTF">2003-10-15T18:59:01Z</dcterms:created>
  <dcterms:modified xsi:type="dcterms:W3CDTF">2010-07-12T01:00:36Z</dcterms:modified>
</cp:coreProperties>
</file>