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7" r:id="rId1"/>
  </p:sldMasterIdLst>
  <p:handoutMasterIdLst>
    <p:handoutMasterId r:id="rId14"/>
  </p:handoutMasterIdLst>
  <p:sldIdLst>
    <p:sldId id="256" r:id="rId2"/>
    <p:sldId id="257" r:id="rId3"/>
    <p:sldId id="258" r:id="rId4"/>
    <p:sldId id="261" r:id="rId5"/>
    <p:sldId id="260" r:id="rId6"/>
    <p:sldId id="265" r:id="rId7"/>
    <p:sldId id="267" r:id="rId8"/>
    <p:sldId id="268" r:id="rId9"/>
    <p:sldId id="263" r:id="rId10"/>
    <p:sldId id="264" r:id="rId11"/>
    <p:sldId id="269" r:id="rId12"/>
    <p:sldId id="270" r:id="rId13"/>
  </p:sldIdLst>
  <p:sldSz cx="9144000" cy="6858000" type="screen4x3"/>
  <p:notesSz cx="6858000" cy="9144000"/>
  <p:embeddedFontLst>
    <p:embeddedFont>
      <p:font typeface="Tahoma" pitchFamily="34" charset="0"/>
      <p:regular r:id="rId15"/>
      <p:bold r:id="rId16"/>
    </p:embeddedFont>
    <p:embeddedFont>
      <p:font typeface="CG Omega" pitchFamily="34" charset="0"/>
      <p:regular r:id="rId17"/>
      <p:bold r:id="rId18"/>
      <p:italic r:id="rId19"/>
      <p:boldItalic r:id="rId20"/>
    </p:embeddedFont>
    <p:embeddedFont>
      <p:font typeface="Arial Narrow" pitchFamily="34" charset="0"/>
      <p:regular r:id="rId21"/>
      <p:bold r:id="rId22"/>
      <p:italic r:id="rId23"/>
      <p:boldItalic r:id="rId24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68" d="100"/>
          <a:sy n="68" d="100"/>
        </p:scale>
        <p:origin x="-7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0.fntdata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font" Target="fonts/font8.fntdata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D48281-063F-479C-969F-1BCA5ED47CB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39939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9940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39941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/>
                <a:ahLst/>
                <a:cxnLst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32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9942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9943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/>
                  <a:ahLst/>
                  <a:cxnLst>
                    <a:cxn ang="0">
                      <a:pos x="5" y="11"/>
                    </a:cxn>
                    <a:cxn ang="0">
                      <a:pos x="15" y="5"/>
                    </a:cxn>
                    <a:cxn ang="0">
                      <a:pos x="13" y="17"/>
                    </a:cxn>
                    <a:cxn ang="0">
                      <a:pos x="5" y="11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44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/>
                  <a:ahLst/>
                  <a:cxnLst>
                    <a:cxn ang="0">
                      <a:pos x="3" y="13"/>
                    </a:cxn>
                    <a:cxn ang="0">
                      <a:pos x="11" y="3"/>
                    </a:cxn>
                    <a:cxn ang="0">
                      <a:pos x="7" y="19"/>
                    </a:cxn>
                    <a:cxn ang="0">
                      <a:pos x="3" y="13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45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/>
                  <a:ahLst/>
                  <a:cxnLst>
                    <a:cxn ang="0">
                      <a:pos x="16" y="33"/>
                    </a:cxn>
                    <a:cxn ang="0">
                      <a:pos x="8" y="21"/>
                    </a:cxn>
                    <a:cxn ang="0">
                      <a:pos x="0" y="9"/>
                    </a:cxn>
                    <a:cxn ang="0">
                      <a:pos x="16" y="3"/>
                    </a:cxn>
                    <a:cxn ang="0">
                      <a:pos x="30" y="23"/>
                    </a:cxn>
                    <a:cxn ang="0">
                      <a:pos x="28" y="31"/>
                    </a:cxn>
                    <a:cxn ang="0">
                      <a:pos x="16" y="3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46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/>
                  <a:ahLst/>
                  <a:cxnLst>
                    <a:cxn ang="0">
                      <a:pos x="15" y="16"/>
                    </a:cxn>
                    <a:cxn ang="0">
                      <a:pos x="3" y="8"/>
                    </a:cxn>
                    <a:cxn ang="0">
                      <a:pos x="15" y="0"/>
                    </a:cxn>
                    <a:cxn ang="0">
                      <a:pos x="15" y="16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47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/>
                  <a:ahLst/>
                  <a:cxnLst>
                    <a:cxn ang="0">
                      <a:pos x="14" y="24"/>
                    </a:cxn>
                    <a:cxn ang="0">
                      <a:pos x="30" y="4"/>
                    </a:cxn>
                    <a:cxn ang="0">
                      <a:pos x="42" y="0"/>
                    </a:cxn>
                    <a:cxn ang="0">
                      <a:pos x="58" y="12"/>
                    </a:cxn>
                    <a:cxn ang="0">
                      <a:pos x="32" y="26"/>
                    </a:cxn>
                    <a:cxn ang="0">
                      <a:pos x="12" y="46"/>
                    </a:cxn>
                    <a:cxn ang="0">
                      <a:pos x="8" y="20"/>
                    </a:cxn>
                    <a:cxn ang="0">
                      <a:pos x="12" y="14"/>
                    </a:cxn>
                    <a:cxn ang="0">
                      <a:pos x="14" y="24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48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/>
                  <a:ahLst/>
                  <a:cxnLst>
                    <a:cxn ang="0">
                      <a:pos x="0" y="31"/>
                    </a:cxn>
                    <a:cxn ang="0">
                      <a:pos x="18" y="25"/>
                    </a:cxn>
                    <a:cxn ang="0">
                      <a:pos x="52" y="1"/>
                    </a:cxn>
                    <a:cxn ang="0">
                      <a:pos x="64" y="3"/>
                    </a:cxn>
                    <a:cxn ang="0">
                      <a:pos x="50" y="19"/>
                    </a:cxn>
                    <a:cxn ang="0">
                      <a:pos x="28" y="33"/>
                    </a:cxn>
                    <a:cxn ang="0">
                      <a:pos x="22" y="47"/>
                    </a:cxn>
                    <a:cxn ang="0">
                      <a:pos x="16" y="45"/>
                    </a:cxn>
                    <a:cxn ang="0">
                      <a:pos x="12" y="39"/>
                    </a:cxn>
                    <a:cxn ang="0">
                      <a:pos x="0" y="35"/>
                    </a:cxn>
                    <a:cxn ang="0">
                      <a:pos x="0" y="3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49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36" y="18"/>
                    </a:cxn>
                    <a:cxn ang="0">
                      <a:pos x="46" y="30"/>
                    </a:cxn>
                    <a:cxn ang="0">
                      <a:pos x="76" y="52"/>
                    </a:cxn>
                    <a:cxn ang="0">
                      <a:pos x="92" y="66"/>
                    </a:cxn>
                    <a:cxn ang="0">
                      <a:pos x="122" y="98"/>
                    </a:cxn>
                    <a:cxn ang="0">
                      <a:pos x="136" y="128"/>
                    </a:cxn>
                    <a:cxn ang="0">
                      <a:pos x="148" y="132"/>
                    </a:cxn>
                    <a:cxn ang="0">
                      <a:pos x="154" y="150"/>
                    </a:cxn>
                    <a:cxn ang="0">
                      <a:pos x="176" y="152"/>
                    </a:cxn>
                    <a:cxn ang="0">
                      <a:pos x="170" y="196"/>
                    </a:cxn>
                    <a:cxn ang="0">
                      <a:pos x="180" y="224"/>
                    </a:cxn>
                    <a:cxn ang="0">
                      <a:pos x="198" y="232"/>
                    </a:cxn>
                    <a:cxn ang="0">
                      <a:pos x="216" y="234"/>
                    </a:cxn>
                    <a:cxn ang="0">
                      <a:pos x="236" y="242"/>
                    </a:cxn>
                    <a:cxn ang="0">
                      <a:pos x="254" y="236"/>
                    </a:cxn>
                    <a:cxn ang="0">
                      <a:pos x="272" y="248"/>
                    </a:cxn>
                    <a:cxn ang="0">
                      <a:pos x="296" y="256"/>
                    </a:cxn>
                    <a:cxn ang="0">
                      <a:pos x="314" y="264"/>
                    </a:cxn>
                    <a:cxn ang="0">
                      <a:pos x="352" y="266"/>
                    </a:cxn>
                    <a:cxn ang="0">
                      <a:pos x="342" y="274"/>
                    </a:cxn>
                    <a:cxn ang="0">
                      <a:pos x="322" y="272"/>
                    </a:cxn>
                    <a:cxn ang="0">
                      <a:pos x="300" y="270"/>
                    </a:cxn>
                    <a:cxn ang="0">
                      <a:pos x="288" y="266"/>
                    </a:cxn>
                    <a:cxn ang="0">
                      <a:pos x="252" y="264"/>
                    </a:cxn>
                    <a:cxn ang="0">
                      <a:pos x="234" y="260"/>
                    </a:cxn>
                    <a:cxn ang="0">
                      <a:pos x="172" y="242"/>
                    </a:cxn>
                    <a:cxn ang="0">
                      <a:pos x="160" y="216"/>
                    </a:cxn>
                    <a:cxn ang="0">
                      <a:pos x="126" y="200"/>
                    </a:cxn>
                    <a:cxn ang="0">
                      <a:pos x="108" y="186"/>
                    </a:cxn>
                    <a:cxn ang="0">
                      <a:pos x="94" y="158"/>
                    </a:cxn>
                    <a:cxn ang="0">
                      <a:pos x="68" y="108"/>
                    </a:cxn>
                    <a:cxn ang="0">
                      <a:pos x="64" y="102"/>
                    </a:cxn>
                    <a:cxn ang="0">
                      <a:pos x="58" y="100"/>
                    </a:cxn>
                    <a:cxn ang="0">
                      <a:pos x="54" y="88"/>
                    </a:cxn>
                    <a:cxn ang="0">
                      <a:pos x="38" y="58"/>
                    </a:cxn>
                    <a:cxn ang="0">
                      <a:pos x="20" y="40"/>
                    </a:cxn>
                    <a:cxn ang="0">
                      <a:pos x="4" y="22"/>
                    </a:cxn>
                    <a:cxn ang="0">
                      <a:pos x="10" y="2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50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/>
                  <a:ahLst/>
                  <a:cxnLst>
                    <a:cxn ang="0">
                      <a:pos x="54" y="66"/>
                    </a:cxn>
                    <a:cxn ang="0">
                      <a:pos x="66" y="58"/>
                    </a:cxn>
                    <a:cxn ang="0">
                      <a:pos x="68" y="52"/>
                    </a:cxn>
                    <a:cxn ang="0">
                      <a:pos x="80" y="44"/>
                    </a:cxn>
                    <a:cxn ang="0">
                      <a:pos x="106" y="22"/>
                    </a:cxn>
                    <a:cxn ang="0">
                      <a:pos x="112" y="4"/>
                    </a:cxn>
                    <a:cxn ang="0">
                      <a:pos x="124" y="0"/>
                    </a:cxn>
                    <a:cxn ang="0">
                      <a:pos x="150" y="28"/>
                    </a:cxn>
                    <a:cxn ang="0">
                      <a:pos x="146" y="44"/>
                    </a:cxn>
                    <a:cxn ang="0">
                      <a:pos x="126" y="64"/>
                    </a:cxn>
                    <a:cxn ang="0">
                      <a:pos x="132" y="94"/>
                    </a:cxn>
                    <a:cxn ang="0">
                      <a:pos x="142" y="110"/>
                    </a:cxn>
                    <a:cxn ang="0">
                      <a:pos x="146" y="128"/>
                    </a:cxn>
                    <a:cxn ang="0">
                      <a:pos x="128" y="128"/>
                    </a:cxn>
                    <a:cxn ang="0">
                      <a:pos x="116" y="146"/>
                    </a:cxn>
                    <a:cxn ang="0">
                      <a:pos x="104" y="156"/>
                    </a:cxn>
                    <a:cxn ang="0">
                      <a:pos x="100" y="198"/>
                    </a:cxn>
                    <a:cxn ang="0">
                      <a:pos x="88" y="202"/>
                    </a:cxn>
                    <a:cxn ang="0">
                      <a:pos x="82" y="206"/>
                    </a:cxn>
                    <a:cxn ang="0">
                      <a:pos x="76" y="202"/>
                    </a:cxn>
                    <a:cxn ang="0">
                      <a:pos x="72" y="190"/>
                    </a:cxn>
                    <a:cxn ang="0">
                      <a:pos x="60" y="186"/>
                    </a:cxn>
                    <a:cxn ang="0">
                      <a:pos x="42" y="194"/>
                    </a:cxn>
                    <a:cxn ang="0">
                      <a:pos x="28" y="186"/>
                    </a:cxn>
                    <a:cxn ang="0">
                      <a:pos x="10" y="148"/>
                    </a:cxn>
                    <a:cxn ang="0">
                      <a:pos x="4" y="130"/>
                    </a:cxn>
                    <a:cxn ang="0">
                      <a:pos x="0" y="118"/>
                    </a:cxn>
                    <a:cxn ang="0">
                      <a:pos x="20" y="96"/>
                    </a:cxn>
                    <a:cxn ang="0">
                      <a:pos x="32" y="104"/>
                    </a:cxn>
                    <a:cxn ang="0">
                      <a:pos x="34" y="80"/>
                    </a:cxn>
                    <a:cxn ang="0">
                      <a:pos x="52" y="70"/>
                    </a:cxn>
                    <a:cxn ang="0">
                      <a:pos x="54" y="66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51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/>
                  <a:ahLst/>
                  <a:cxnLst>
                    <a:cxn ang="0">
                      <a:pos x="4" y="32"/>
                    </a:cxn>
                    <a:cxn ang="0">
                      <a:pos x="18" y="10"/>
                    </a:cxn>
                    <a:cxn ang="0">
                      <a:pos x="46" y="20"/>
                    </a:cxn>
                    <a:cxn ang="0">
                      <a:pos x="72" y="14"/>
                    </a:cxn>
                    <a:cxn ang="0">
                      <a:pos x="90" y="0"/>
                    </a:cxn>
                    <a:cxn ang="0">
                      <a:pos x="76" y="26"/>
                    </a:cxn>
                    <a:cxn ang="0">
                      <a:pos x="60" y="38"/>
                    </a:cxn>
                    <a:cxn ang="0">
                      <a:pos x="42" y="32"/>
                    </a:cxn>
                    <a:cxn ang="0">
                      <a:pos x="14" y="30"/>
                    </a:cxn>
                    <a:cxn ang="0">
                      <a:pos x="4" y="32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52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/>
                  <a:ahLst/>
                  <a:cxnLst>
                    <a:cxn ang="0">
                      <a:pos x="8" y="18"/>
                    </a:cxn>
                    <a:cxn ang="0">
                      <a:pos x="18" y="0"/>
                    </a:cxn>
                    <a:cxn ang="0">
                      <a:pos x="34" y="18"/>
                    </a:cxn>
                    <a:cxn ang="0">
                      <a:pos x="62" y="4"/>
                    </a:cxn>
                    <a:cxn ang="0">
                      <a:pos x="46" y="34"/>
                    </a:cxn>
                    <a:cxn ang="0">
                      <a:pos x="54" y="48"/>
                    </a:cxn>
                    <a:cxn ang="0">
                      <a:pos x="58" y="60"/>
                    </a:cxn>
                    <a:cxn ang="0">
                      <a:pos x="46" y="74"/>
                    </a:cxn>
                    <a:cxn ang="0">
                      <a:pos x="34" y="60"/>
                    </a:cxn>
                    <a:cxn ang="0">
                      <a:pos x="22" y="48"/>
                    </a:cxn>
                    <a:cxn ang="0">
                      <a:pos x="28" y="68"/>
                    </a:cxn>
                    <a:cxn ang="0">
                      <a:pos x="30" y="74"/>
                    </a:cxn>
                    <a:cxn ang="0">
                      <a:pos x="20" y="104"/>
                    </a:cxn>
                    <a:cxn ang="0">
                      <a:pos x="12" y="102"/>
                    </a:cxn>
                    <a:cxn ang="0">
                      <a:pos x="8" y="90"/>
                    </a:cxn>
                    <a:cxn ang="0">
                      <a:pos x="0" y="54"/>
                    </a:cxn>
                    <a:cxn ang="0">
                      <a:pos x="2" y="30"/>
                    </a:cxn>
                    <a:cxn ang="0">
                      <a:pos x="8" y="18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53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13" y="0"/>
                    </a:cxn>
                    <a:cxn ang="0">
                      <a:pos x="15" y="28"/>
                    </a:cxn>
                    <a:cxn ang="0">
                      <a:pos x="37" y="38"/>
                    </a:cxn>
                    <a:cxn ang="0">
                      <a:pos x="19" y="44"/>
                    </a:cxn>
                    <a:cxn ang="0">
                      <a:pos x="5" y="58"/>
                    </a:cxn>
                    <a:cxn ang="0">
                      <a:pos x="1" y="3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54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29" y="0"/>
                    </a:cxn>
                    <a:cxn ang="0">
                      <a:pos x="49" y="16"/>
                    </a:cxn>
                    <a:cxn ang="0">
                      <a:pos x="35" y="14"/>
                    </a:cxn>
                    <a:cxn ang="0">
                      <a:pos x="3" y="16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55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/>
                  <a:ahLst/>
                  <a:cxnLst>
                    <a:cxn ang="0">
                      <a:pos x="21" y="38"/>
                    </a:cxn>
                    <a:cxn ang="0">
                      <a:pos x="15" y="26"/>
                    </a:cxn>
                    <a:cxn ang="0">
                      <a:pos x="3" y="22"/>
                    </a:cxn>
                    <a:cxn ang="0">
                      <a:pos x="13" y="8"/>
                    </a:cxn>
                    <a:cxn ang="0">
                      <a:pos x="25" y="0"/>
                    </a:cxn>
                    <a:cxn ang="0">
                      <a:pos x="49" y="10"/>
                    </a:cxn>
                    <a:cxn ang="0">
                      <a:pos x="53" y="20"/>
                    </a:cxn>
                    <a:cxn ang="0">
                      <a:pos x="61" y="32"/>
                    </a:cxn>
                    <a:cxn ang="0">
                      <a:pos x="41" y="38"/>
                    </a:cxn>
                    <a:cxn ang="0">
                      <a:pos x="23" y="44"/>
                    </a:cxn>
                    <a:cxn ang="0">
                      <a:pos x="21" y="38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56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/>
                  <a:ahLst/>
                  <a:cxnLst>
                    <a:cxn ang="0">
                      <a:pos x="46" y="28"/>
                    </a:cxn>
                    <a:cxn ang="0">
                      <a:pos x="36" y="14"/>
                    </a:cxn>
                    <a:cxn ang="0">
                      <a:pos x="26" y="30"/>
                    </a:cxn>
                    <a:cxn ang="0">
                      <a:pos x="0" y="24"/>
                    </a:cxn>
                    <a:cxn ang="0">
                      <a:pos x="10" y="42"/>
                    </a:cxn>
                    <a:cxn ang="0">
                      <a:pos x="16" y="62"/>
                    </a:cxn>
                    <a:cxn ang="0">
                      <a:pos x="24" y="48"/>
                    </a:cxn>
                    <a:cxn ang="0">
                      <a:pos x="30" y="44"/>
                    </a:cxn>
                    <a:cxn ang="0">
                      <a:pos x="48" y="56"/>
                    </a:cxn>
                    <a:cxn ang="0">
                      <a:pos x="70" y="62"/>
                    </a:cxn>
                    <a:cxn ang="0">
                      <a:pos x="88" y="72"/>
                    </a:cxn>
                    <a:cxn ang="0">
                      <a:pos x="106" y="102"/>
                    </a:cxn>
                    <a:cxn ang="0">
                      <a:pos x="104" y="122"/>
                    </a:cxn>
                    <a:cxn ang="0">
                      <a:pos x="98" y="134"/>
                    </a:cxn>
                    <a:cxn ang="0">
                      <a:pos x="122" y="128"/>
                    </a:cxn>
                    <a:cxn ang="0">
                      <a:pos x="140" y="140"/>
                    </a:cxn>
                    <a:cxn ang="0">
                      <a:pos x="168" y="148"/>
                    </a:cxn>
                    <a:cxn ang="0">
                      <a:pos x="174" y="146"/>
                    </a:cxn>
                    <a:cxn ang="0">
                      <a:pos x="168" y="134"/>
                    </a:cxn>
                    <a:cxn ang="0">
                      <a:pos x="178" y="136"/>
                    </a:cxn>
                    <a:cxn ang="0">
                      <a:pos x="186" y="118"/>
                    </a:cxn>
                    <a:cxn ang="0">
                      <a:pos x="202" y="122"/>
                    </a:cxn>
                    <a:cxn ang="0">
                      <a:pos x="214" y="130"/>
                    </a:cxn>
                    <a:cxn ang="0">
                      <a:pos x="244" y="168"/>
                    </a:cxn>
                    <a:cxn ang="0">
                      <a:pos x="262" y="178"/>
                    </a:cxn>
                    <a:cxn ang="0">
                      <a:pos x="284" y="170"/>
                    </a:cxn>
                    <a:cxn ang="0">
                      <a:pos x="268" y="160"/>
                    </a:cxn>
                    <a:cxn ang="0">
                      <a:pos x="256" y="138"/>
                    </a:cxn>
                    <a:cxn ang="0">
                      <a:pos x="250" y="132"/>
                    </a:cxn>
                    <a:cxn ang="0">
                      <a:pos x="248" y="122"/>
                    </a:cxn>
                    <a:cxn ang="0">
                      <a:pos x="236" y="116"/>
                    </a:cxn>
                    <a:cxn ang="0">
                      <a:pos x="240" y="96"/>
                    </a:cxn>
                    <a:cxn ang="0">
                      <a:pos x="220" y="86"/>
                    </a:cxn>
                    <a:cxn ang="0">
                      <a:pos x="210" y="70"/>
                    </a:cxn>
                    <a:cxn ang="0">
                      <a:pos x="190" y="54"/>
                    </a:cxn>
                    <a:cxn ang="0">
                      <a:pos x="168" y="38"/>
                    </a:cxn>
                    <a:cxn ang="0">
                      <a:pos x="156" y="34"/>
                    </a:cxn>
                    <a:cxn ang="0">
                      <a:pos x="120" y="16"/>
                    </a:cxn>
                    <a:cxn ang="0">
                      <a:pos x="102" y="4"/>
                    </a:cxn>
                    <a:cxn ang="0">
                      <a:pos x="96" y="0"/>
                    </a:cxn>
                    <a:cxn ang="0">
                      <a:pos x="70" y="10"/>
                    </a:cxn>
                    <a:cxn ang="0">
                      <a:pos x="56" y="32"/>
                    </a:cxn>
                    <a:cxn ang="0">
                      <a:pos x="46" y="28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57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/>
                  <a:ahLst/>
                  <a:cxnLst>
                    <a:cxn ang="0">
                      <a:pos x="1" y="58"/>
                    </a:cxn>
                    <a:cxn ang="0">
                      <a:pos x="27" y="60"/>
                    </a:cxn>
                    <a:cxn ang="0">
                      <a:pos x="45" y="48"/>
                    </a:cxn>
                    <a:cxn ang="0">
                      <a:pos x="57" y="30"/>
                    </a:cxn>
                    <a:cxn ang="0">
                      <a:pos x="43" y="14"/>
                    </a:cxn>
                    <a:cxn ang="0">
                      <a:pos x="43" y="4"/>
                    </a:cxn>
                    <a:cxn ang="0">
                      <a:pos x="71" y="26"/>
                    </a:cxn>
                    <a:cxn ang="0">
                      <a:pos x="67" y="54"/>
                    </a:cxn>
                    <a:cxn ang="0">
                      <a:pos x="33" y="78"/>
                    </a:cxn>
                    <a:cxn ang="0">
                      <a:pos x="9" y="66"/>
                    </a:cxn>
                    <a:cxn ang="0">
                      <a:pos x="3" y="62"/>
                    </a:cxn>
                    <a:cxn ang="0">
                      <a:pos x="1" y="58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58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/>
                  <a:ahLst/>
                  <a:cxnLst>
                    <a:cxn ang="0">
                      <a:pos x="3" y="4"/>
                    </a:cxn>
                    <a:cxn ang="0">
                      <a:pos x="3" y="14"/>
                    </a:cxn>
                    <a:cxn ang="0">
                      <a:pos x="3" y="4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59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/>
                  <a:ahLst/>
                  <a:cxnLst>
                    <a:cxn ang="0">
                      <a:pos x="8" y="14"/>
                    </a:cxn>
                    <a:cxn ang="0">
                      <a:pos x="14" y="0"/>
                    </a:cxn>
                    <a:cxn ang="0">
                      <a:pos x="14" y="22"/>
                    </a:cxn>
                    <a:cxn ang="0">
                      <a:pos x="8" y="14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60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7" y="2"/>
                    </a:cxn>
                    <a:cxn ang="0">
                      <a:pos x="9" y="12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61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5" y="2"/>
                    </a:cxn>
                    <a:cxn ang="0">
                      <a:pos x="15" y="14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62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/>
                  <a:ahLst/>
                  <a:cxnLst>
                    <a:cxn ang="0">
                      <a:pos x="0" y="50"/>
                    </a:cxn>
                    <a:cxn ang="0">
                      <a:pos x="14" y="24"/>
                    </a:cxn>
                    <a:cxn ang="0">
                      <a:pos x="26" y="20"/>
                    </a:cxn>
                    <a:cxn ang="0">
                      <a:pos x="48" y="18"/>
                    </a:cxn>
                    <a:cxn ang="0">
                      <a:pos x="58" y="0"/>
                    </a:cxn>
                    <a:cxn ang="0">
                      <a:pos x="80" y="40"/>
                    </a:cxn>
                    <a:cxn ang="0">
                      <a:pos x="70" y="56"/>
                    </a:cxn>
                    <a:cxn ang="0">
                      <a:pos x="54" y="62"/>
                    </a:cxn>
                    <a:cxn ang="0">
                      <a:pos x="48" y="80"/>
                    </a:cxn>
                    <a:cxn ang="0">
                      <a:pos x="32" y="68"/>
                    </a:cxn>
                    <a:cxn ang="0">
                      <a:pos x="38" y="52"/>
                    </a:cxn>
                    <a:cxn ang="0">
                      <a:pos x="30" y="28"/>
                    </a:cxn>
                    <a:cxn ang="0">
                      <a:pos x="20" y="48"/>
                    </a:cxn>
                    <a:cxn ang="0">
                      <a:pos x="8" y="56"/>
                    </a:cxn>
                    <a:cxn ang="0">
                      <a:pos x="0" y="50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63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/>
                  <a:ahLst/>
                  <a:cxnLst>
                    <a:cxn ang="0">
                      <a:pos x="14" y="96"/>
                    </a:cxn>
                    <a:cxn ang="0">
                      <a:pos x="26" y="128"/>
                    </a:cxn>
                    <a:cxn ang="0">
                      <a:pos x="32" y="108"/>
                    </a:cxn>
                    <a:cxn ang="0">
                      <a:pos x="52" y="100"/>
                    </a:cxn>
                    <a:cxn ang="0">
                      <a:pos x="46" y="124"/>
                    </a:cxn>
                    <a:cxn ang="0">
                      <a:pos x="66" y="126"/>
                    </a:cxn>
                    <a:cxn ang="0">
                      <a:pos x="76" y="142"/>
                    </a:cxn>
                    <a:cxn ang="0">
                      <a:pos x="58" y="148"/>
                    </a:cxn>
                    <a:cxn ang="0">
                      <a:pos x="74" y="174"/>
                    </a:cxn>
                    <a:cxn ang="0">
                      <a:pos x="84" y="154"/>
                    </a:cxn>
                    <a:cxn ang="0">
                      <a:pos x="82" y="112"/>
                    </a:cxn>
                    <a:cxn ang="0">
                      <a:pos x="60" y="106"/>
                    </a:cxn>
                    <a:cxn ang="0">
                      <a:pos x="50" y="82"/>
                    </a:cxn>
                    <a:cxn ang="0">
                      <a:pos x="34" y="82"/>
                    </a:cxn>
                    <a:cxn ang="0">
                      <a:pos x="30" y="70"/>
                    </a:cxn>
                    <a:cxn ang="0">
                      <a:pos x="42" y="42"/>
                    </a:cxn>
                    <a:cxn ang="0">
                      <a:pos x="30" y="0"/>
                    </a:cxn>
                    <a:cxn ang="0">
                      <a:pos x="18" y="22"/>
                    </a:cxn>
                    <a:cxn ang="0">
                      <a:pos x="4" y="46"/>
                    </a:cxn>
                    <a:cxn ang="0">
                      <a:pos x="14" y="76"/>
                    </a:cxn>
                    <a:cxn ang="0">
                      <a:pos x="14" y="96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64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/>
                  <a:ahLst/>
                  <a:cxnLst>
                    <a:cxn ang="0">
                      <a:pos x="6" y="24"/>
                    </a:cxn>
                    <a:cxn ang="0">
                      <a:pos x="12" y="0"/>
                    </a:cxn>
                    <a:cxn ang="0">
                      <a:pos x="20" y="16"/>
                    </a:cxn>
                    <a:cxn ang="0">
                      <a:pos x="22" y="24"/>
                    </a:cxn>
                    <a:cxn ang="0">
                      <a:pos x="28" y="26"/>
                    </a:cxn>
                    <a:cxn ang="0">
                      <a:pos x="32" y="38"/>
                    </a:cxn>
                    <a:cxn ang="0">
                      <a:pos x="18" y="50"/>
                    </a:cxn>
                    <a:cxn ang="0">
                      <a:pos x="6" y="24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65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22" y="20"/>
                    </a:cxn>
                    <a:cxn ang="0">
                      <a:pos x="36" y="0"/>
                    </a:cxn>
                    <a:cxn ang="0">
                      <a:pos x="24" y="28"/>
                    </a:cxn>
                    <a:cxn ang="0">
                      <a:pos x="2" y="50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66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/>
                  <a:ahLst/>
                  <a:cxnLst>
                    <a:cxn ang="0">
                      <a:pos x="21" y="280"/>
                    </a:cxn>
                    <a:cxn ang="0">
                      <a:pos x="24" y="250"/>
                    </a:cxn>
                    <a:cxn ang="0">
                      <a:pos x="22" y="245"/>
                    </a:cxn>
                    <a:cxn ang="0">
                      <a:pos x="16" y="218"/>
                    </a:cxn>
                    <a:cxn ang="0">
                      <a:pos x="4" y="215"/>
                    </a:cxn>
                    <a:cxn ang="0">
                      <a:pos x="0" y="191"/>
                    </a:cxn>
                    <a:cxn ang="0">
                      <a:pos x="12" y="180"/>
                    </a:cxn>
                    <a:cxn ang="0">
                      <a:pos x="6" y="165"/>
                    </a:cxn>
                    <a:cxn ang="0">
                      <a:pos x="2" y="160"/>
                    </a:cxn>
                    <a:cxn ang="0">
                      <a:pos x="28" y="120"/>
                    </a:cxn>
                    <a:cxn ang="0">
                      <a:pos x="44" y="96"/>
                    </a:cxn>
                    <a:cxn ang="0">
                      <a:pos x="42" y="70"/>
                    </a:cxn>
                    <a:cxn ang="0">
                      <a:pos x="24" y="43"/>
                    </a:cxn>
                    <a:cxn ang="0">
                      <a:pos x="20" y="32"/>
                    </a:cxn>
                    <a:cxn ang="0">
                      <a:pos x="26" y="36"/>
                    </a:cxn>
                    <a:cxn ang="0">
                      <a:pos x="48" y="35"/>
                    </a:cxn>
                    <a:cxn ang="0">
                      <a:pos x="64" y="11"/>
                    </a:cxn>
                    <a:cxn ang="0">
                      <a:pos x="82" y="0"/>
                    </a:cxn>
                    <a:cxn ang="0">
                      <a:pos x="88" y="2"/>
                    </a:cxn>
                    <a:cxn ang="0">
                      <a:pos x="92" y="9"/>
                    </a:cxn>
                    <a:cxn ang="0">
                      <a:pos x="98" y="5"/>
                    </a:cxn>
                    <a:cxn ang="0">
                      <a:pos x="110" y="8"/>
                    </a:cxn>
                    <a:cxn ang="0">
                      <a:pos x="116" y="9"/>
                    </a:cxn>
                    <a:cxn ang="0">
                      <a:pos x="141" y="14"/>
                    </a:cxn>
                    <a:cxn ang="0">
                      <a:pos x="155" y="24"/>
                    </a:cxn>
                    <a:cxn ang="0">
                      <a:pos x="167" y="17"/>
                    </a:cxn>
                    <a:cxn ang="0">
                      <a:pos x="173" y="14"/>
                    </a:cxn>
                    <a:cxn ang="0">
                      <a:pos x="195" y="14"/>
                    </a:cxn>
                    <a:cxn ang="0">
                      <a:pos x="211" y="32"/>
                    </a:cxn>
                    <a:cxn ang="0">
                      <a:pos x="231" y="59"/>
                    </a:cxn>
                    <a:cxn ang="0">
                      <a:pos x="245" y="70"/>
                    </a:cxn>
                    <a:cxn ang="0">
                      <a:pos x="257" y="68"/>
                    </a:cxn>
                    <a:cxn ang="0">
                      <a:pos x="270" y="65"/>
                    </a:cxn>
                    <a:cxn ang="0">
                      <a:pos x="290" y="71"/>
                    </a:cxn>
                    <a:cxn ang="0">
                      <a:pos x="300" y="81"/>
                    </a:cxn>
                    <a:cxn ang="0">
                      <a:pos x="308" y="90"/>
                    </a:cxn>
                    <a:cxn ang="0">
                      <a:pos x="318" y="111"/>
                    </a:cxn>
                    <a:cxn ang="0">
                      <a:pos x="322" y="120"/>
                    </a:cxn>
                    <a:cxn ang="0">
                      <a:pos x="324" y="125"/>
                    </a:cxn>
                    <a:cxn ang="0">
                      <a:pos x="310" y="142"/>
                    </a:cxn>
                    <a:cxn ang="0">
                      <a:pos x="322" y="141"/>
                    </a:cxn>
                    <a:cxn ang="0">
                      <a:pos x="342" y="155"/>
                    </a:cxn>
                    <a:cxn ang="0">
                      <a:pos x="364" y="157"/>
                    </a:cxn>
                    <a:cxn ang="0">
                      <a:pos x="380" y="168"/>
                    </a:cxn>
                    <a:cxn ang="0">
                      <a:pos x="382" y="172"/>
                    </a:cxn>
                    <a:cxn ang="0">
                      <a:pos x="382" y="176"/>
                    </a:cxn>
                    <a:cxn ang="0">
                      <a:pos x="394" y="172"/>
                    </a:cxn>
                    <a:cxn ang="0">
                      <a:pos x="400" y="171"/>
                    </a:cxn>
                    <a:cxn ang="0">
                      <a:pos x="439" y="185"/>
                    </a:cxn>
                    <a:cxn ang="0">
                      <a:pos x="447" y="199"/>
                    </a:cxn>
                    <a:cxn ang="0">
                      <a:pos x="465" y="201"/>
                    </a:cxn>
                    <a:cxn ang="0">
                      <a:pos x="471" y="215"/>
                    </a:cxn>
                    <a:cxn ang="0">
                      <a:pos x="451" y="258"/>
                    </a:cxn>
                    <a:cxn ang="0">
                      <a:pos x="435" y="281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67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/>
                  <a:ahLst/>
                  <a:cxnLst>
                    <a:cxn ang="0">
                      <a:pos x="406" y="6"/>
                    </a:cxn>
                    <a:cxn ang="0">
                      <a:pos x="502" y="34"/>
                    </a:cxn>
                    <a:cxn ang="0">
                      <a:pos x="550" y="38"/>
                    </a:cxn>
                    <a:cxn ang="0">
                      <a:pos x="578" y="130"/>
                    </a:cxn>
                    <a:cxn ang="0">
                      <a:pos x="586" y="90"/>
                    </a:cxn>
                    <a:cxn ang="0">
                      <a:pos x="606" y="70"/>
                    </a:cxn>
                    <a:cxn ang="0">
                      <a:pos x="642" y="126"/>
                    </a:cxn>
                    <a:cxn ang="0">
                      <a:pos x="682" y="98"/>
                    </a:cxn>
                    <a:cxn ang="0">
                      <a:pos x="706" y="86"/>
                    </a:cxn>
                    <a:cxn ang="0">
                      <a:pos x="762" y="2"/>
                    </a:cxn>
                    <a:cxn ang="0">
                      <a:pos x="798" y="70"/>
                    </a:cxn>
                    <a:cxn ang="0">
                      <a:pos x="798" y="130"/>
                    </a:cxn>
                    <a:cxn ang="0">
                      <a:pos x="790" y="158"/>
                    </a:cxn>
                    <a:cxn ang="0">
                      <a:pos x="766" y="162"/>
                    </a:cxn>
                    <a:cxn ang="0">
                      <a:pos x="762" y="186"/>
                    </a:cxn>
                    <a:cxn ang="0">
                      <a:pos x="802" y="226"/>
                    </a:cxn>
                    <a:cxn ang="0">
                      <a:pos x="786" y="322"/>
                    </a:cxn>
                    <a:cxn ang="0">
                      <a:pos x="830" y="414"/>
                    </a:cxn>
                    <a:cxn ang="0">
                      <a:pos x="854" y="450"/>
                    </a:cxn>
                    <a:cxn ang="0">
                      <a:pos x="830" y="450"/>
                    </a:cxn>
                    <a:cxn ang="0">
                      <a:pos x="746" y="378"/>
                    </a:cxn>
                    <a:cxn ang="0">
                      <a:pos x="678" y="402"/>
                    </a:cxn>
                    <a:cxn ang="0">
                      <a:pos x="590" y="442"/>
                    </a:cxn>
                    <a:cxn ang="0">
                      <a:pos x="642" y="578"/>
                    </a:cxn>
                    <a:cxn ang="0">
                      <a:pos x="710" y="610"/>
                    </a:cxn>
                    <a:cxn ang="0">
                      <a:pos x="738" y="550"/>
                    </a:cxn>
                    <a:cxn ang="0">
                      <a:pos x="774" y="570"/>
                    </a:cxn>
                    <a:cxn ang="0">
                      <a:pos x="766" y="630"/>
                    </a:cxn>
                    <a:cxn ang="0">
                      <a:pos x="802" y="670"/>
                    </a:cxn>
                    <a:cxn ang="0">
                      <a:pos x="838" y="658"/>
                    </a:cxn>
                    <a:cxn ang="0">
                      <a:pos x="922" y="806"/>
                    </a:cxn>
                    <a:cxn ang="0">
                      <a:pos x="942" y="826"/>
                    </a:cxn>
                    <a:cxn ang="0">
                      <a:pos x="874" y="810"/>
                    </a:cxn>
                    <a:cxn ang="0">
                      <a:pos x="830" y="758"/>
                    </a:cxn>
                    <a:cxn ang="0">
                      <a:pos x="778" y="710"/>
                    </a:cxn>
                    <a:cxn ang="0">
                      <a:pos x="702" y="662"/>
                    </a:cxn>
                    <a:cxn ang="0">
                      <a:pos x="614" y="646"/>
                    </a:cxn>
                    <a:cxn ang="0">
                      <a:pos x="506" y="594"/>
                    </a:cxn>
                    <a:cxn ang="0">
                      <a:pos x="462" y="506"/>
                    </a:cxn>
                    <a:cxn ang="0">
                      <a:pos x="430" y="462"/>
                    </a:cxn>
                    <a:cxn ang="0">
                      <a:pos x="382" y="430"/>
                    </a:cxn>
                    <a:cxn ang="0">
                      <a:pos x="342" y="370"/>
                    </a:cxn>
                    <a:cxn ang="0">
                      <a:pos x="354" y="414"/>
                    </a:cxn>
                    <a:cxn ang="0">
                      <a:pos x="418" y="494"/>
                    </a:cxn>
                    <a:cxn ang="0">
                      <a:pos x="422" y="526"/>
                    </a:cxn>
                    <a:cxn ang="0">
                      <a:pos x="394" y="498"/>
                    </a:cxn>
                    <a:cxn ang="0">
                      <a:pos x="354" y="466"/>
                    </a:cxn>
                    <a:cxn ang="0">
                      <a:pos x="314" y="402"/>
                    </a:cxn>
                    <a:cxn ang="0">
                      <a:pos x="266" y="346"/>
                    </a:cxn>
                    <a:cxn ang="0">
                      <a:pos x="210" y="314"/>
                    </a:cxn>
                    <a:cxn ang="0">
                      <a:pos x="154" y="238"/>
                    </a:cxn>
                    <a:cxn ang="0">
                      <a:pos x="66" y="66"/>
                    </a:cxn>
                    <a:cxn ang="0">
                      <a:pos x="34" y="38"/>
                    </a:cxn>
                    <a:cxn ang="0">
                      <a:pos x="46" y="22"/>
                    </a:cxn>
                    <a:cxn ang="0">
                      <a:pos x="102" y="70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68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/>
                  <a:ahLst/>
                  <a:cxnLst>
                    <a:cxn ang="0">
                      <a:pos x="6" y="28"/>
                    </a:cxn>
                    <a:cxn ang="0">
                      <a:pos x="10" y="48"/>
                    </a:cxn>
                    <a:cxn ang="0">
                      <a:pos x="6" y="28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69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12" y="1"/>
                    </a:cxn>
                    <a:cxn ang="0">
                      <a:pos x="36" y="17"/>
                    </a:cxn>
                    <a:cxn ang="0">
                      <a:pos x="8" y="17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70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28" y="25"/>
                    </a:cxn>
                    <a:cxn ang="0">
                      <a:pos x="56" y="21"/>
                    </a:cxn>
                    <a:cxn ang="0">
                      <a:pos x="80" y="9"/>
                    </a:cxn>
                    <a:cxn ang="0">
                      <a:pos x="64" y="25"/>
                    </a:cxn>
                    <a:cxn ang="0">
                      <a:pos x="124" y="49"/>
                    </a:cxn>
                    <a:cxn ang="0">
                      <a:pos x="160" y="65"/>
                    </a:cxn>
                    <a:cxn ang="0">
                      <a:pos x="116" y="77"/>
                    </a:cxn>
                    <a:cxn ang="0">
                      <a:pos x="88" y="57"/>
                    </a:cxn>
                    <a:cxn ang="0">
                      <a:pos x="76" y="53"/>
                    </a:cxn>
                    <a:cxn ang="0">
                      <a:pos x="24" y="4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71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2" y="4"/>
                    </a:cxn>
                    <a:cxn ang="0">
                      <a:pos x="88" y="24"/>
                    </a:cxn>
                    <a:cxn ang="0">
                      <a:pos x="112" y="20"/>
                    </a:cxn>
                    <a:cxn ang="0">
                      <a:pos x="108" y="44"/>
                    </a:cxn>
                    <a:cxn ang="0">
                      <a:pos x="64" y="40"/>
                    </a:cxn>
                    <a:cxn ang="0">
                      <a:pos x="0" y="36"/>
                    </a:cxn>
                    <a:cxn ang="0">
                      <a:pos x="28" y="2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72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/>
                  <a:ahLst/>
                  <a:cxnLst>
                    <a:cxn ang="0">
                      <a:pos x="17" y="25"/>
                    </a:cxn>
                    <a:cxn ang="0">
                      <a:pos x="37" y="13"/>
                    </a:cxn>
                    <a:cxn ang="0">
                      <a:pos x="17" y="2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73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/>
                  <a:ahLst/>
                  <a:cxnLst>
                    <a:cxn ang="0">
                      <a:pos x="19" y="32"/>
                    </a:cxn>
                    <a:cxn ang="0">
                      <a:pos x="19" y="0"/>
                    </a:cxn>
                    <a:cxn ang="0">
                      <a:pos x="19" y="32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74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/>
                  <a:ahLst/>
                  <a:cxnLst>
                    <a:cxn ang="0">
                      <a:pos x="4" y="9"/>
                    </a:cxn>
                    <a:cxn ang="0">
                      <a:pos x="20" y="33"/>
                    </a:cxn>
                    <a:cxn ang="0">
                      <a:pos x="24" y="49"/>
                    </a:cxn>
                    <a:cxn ang="0">
                      <a:pos x="36" y="53"/>
                    </a:cxn>
                    <a:cxn ang="0">
                      <a:pos x="24" y="73"/>
                    </a:cxn>
                    <a:cxn ang="0">
                      <a:pos x="0" y="21"/>
                    </a:cxn>
                    <a:cxn ang="0">
                      <a:pos x="4" y="9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75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/>
                  <a:ahLst/>
                  <a:cxnLst>
                    <a:cxn ang="0">
                      <a:pos x="220" y="1"/>
                    </a:cxn>
                    <a:cxn ang="0">
                      <a:pos x="231" y="8"/>
                    </a:cxn>
                    <a:cxn ang="0">
                      <a:pos x="235" y="0"/>
                    </a:cxn>
                    <a:cxn ang="0">
                      <a:pos x="265" y="0"/>
                    </a:cxn>
                    <a:cxn ang="0">
                      <a:pos x="287" y="17"/>
                    </a:cxn>
                    <a:cxn ang="0">
                      <a:pos x="319" y="10"/>
                    </a:cxn>
                    <a:cxn ang="0">
                      <a:pos x="314" y="29"/>
                    </a:cxn>
                    <a:cxn ang="0">
                      <a:pos x="298" y="46"/>
                    </a:cxn>
                    <a:cxn ang="0">
                      <a:pos x="295" y="29"/>
                    </a:cxn>
                    <a:cxn ang="0">
                      <a:pos x="287" y="31"/>
                    </a:cxn>
                    <a:cxn ang="0">
                      <a:pos x="279" y="29"/>
                    </a:cxn>
                    <a:cxn ang="0">
                      <a:pos x="263" y="21"/>
                    </a:cxn>
                    <a:cxn ang="0">
                      <a:pos x="228" y="38"/>
                    </a:cxn>
                    <a:cxn ang="0">
                      <a:pos x="201" y="44"/>
                    </a:cxn>
                    <a:cxn ang="0">
                      <a:pos x="212" y="57"/>
                    </a:cxn>
                    <a:cxn ang="0">
                      <a:pos x="188" y="63"/>
                    </a:cxn>
                    <a:cxn ang="0">
                      <a:pos x="169" y="61"/>
                    </a:cxn>
                    <a:cxn ang="0">
                      <a:pos x="177" y="57"/>
                    </a:cxn>
                    <a:cxn ang="0">
                      <a:pos x="171" y="40"/>
                    </a:cxn>
                    <a:cxn ang="0">
                      <a:pos x="169" y="31"/>
                    </a:cxn>
                    <a:cxn ang="0">
                      <a:pos x="158" y="23"/>
                    </a:cxn>
                    <a:cxn ang="0">
                      <a:pos x="142" y="27"/>
                    </a:cxn>
                    <a:cxn ang="0">
                      <a:pos x="134" y="27"/>
                    </a:cxn>
                    <a:cxn ang="0">
                      <a:pos x="123" y="25"/>
                    </a:cxn>
                    <a:cxn ang="0">
                      <a:pos x="83" y="2"/>
                    </a:cxn>
                    <a:cxn ang="0">
                      <a:pos x="59" y="14"/>
                    </a:cxn>
                    <a:cxn ang="0">
                      <a:pos x="1" y="0"/>
                    </a:cxn>
                    <a:cxn ang="0">
                      <a:pos x="220" y="1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76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/>
                  <a:ahLst/>
                  <a:cxnLst>
                    <a:cxn ang="0">
                      <a:pos x="105" y="31"/>
                    </a:cxn>
                    <a:cxn ang="0">
                      <a:pos x="30" y="1"/>
                    </a:cxn>
                    <a:cxn ang="0">
                      <a:pos x="285" y="0"/>
                    </a:cxn>
                    <a:cxn ang="0">
                      <a:pos x="296" y="14"/>
                    </a:cxn>
                    <a:cxn ang="0">
                      <a:pos x="264" y="16"/>
                    </a:cxn>
                    <a:cxn ang="0">
                      <a:pos x="105" y="3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77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12" y="29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78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/>
                  <a:ahLst/>
                  <a:cxnLst>
                    <a:cxn ang="0">
                      <a:pos x="73" y="1"/>
                    </a:cxn>
                    <a:cxn ang="0">
                      <a:pos x="436" y="0"/>
                    </a:cxn>
                    <a:cxn ang="0">
                      <a:pos x="416" y="54"/>
                    </a:cxn>
                    <a:cxn ang="0">
                      <a:pos x="397" y="68"/>
                    </a:cxn>
                    <a:cxn ang="0">
                      <a:pos x="392" y="70"/>
                    </a:cxn>
                    <a:cxn ang="0">
                      <a:pos x="375" y="73"/>
                    </a:cxn>
                    <a:cxn ang="0">
                      <a:pos x="361" y="88"/>
                    </a:cxn>
                    <a:cxn ang="0">
                      <a:pos x="362" y="99"/>
                    </a:cxn>
                    <a:cxn ang="0">
                      <a:pos x="364" y="107"/>
                    </a:cxn>
                    <a:cxn ang="0">
                      <a:pos x="366" y="113"/>
                    </a:cxn>
                    <a:cxn ang="0">
                      <a:pos x="362" y="122"/>
                    </a:cxn>
                    <a:cxn ang="0">
                      <a:pos x="351" y="120"/>
                    </a:cxn>
                    <a:cxn ang="0">
                      <a:pos x="342" y="129"/>
                    </a:cxn>
                    <a:cxn ang="0">
                      <a:pos x="347" y="105"/>
                    </a:cxn>
                    <a:cxn ang="0">
                      <a:pos x="338" y="100"/>
                    </a:cxn>
                    <a:cxn ang="0">
                      <a:pos x="344" y="93"/>
                    </a:cxn>
                    <a:cxn ang="0">
                      <a:pos x="342" y="89"/>
                    </a:cxn>
                    <a:cxn ang="0">
                      <a:pos x="320" y="94"/>
                    </a:cxn>
                    <a:cxn ang="0">
                      <a:pos x="317" y="85"/>
                    </a:cxn>
                    <a:cxn ang="0">
                      <a:pos x="297" y="94"/>
                    </a:cxn>
                    <a:cxn ang="0">
                      <a:pos x="320" y="103"/>
                    </a:cxn>
                    <a:cxn ang="0">
                      <a:pos x="305" y="117"/>
                    </a:cxn>
                    <a:cxn ang="0">
                      <a:pos x="311" y="126"/>
                    </a:cxn>
                    <a:cxn ang="0">
                      <a:pos x="315" y="138"/>
                    </a:cxn>
                    <a:cxn ang="0">
                      <a:pos x="309" y="139"/>
                    </a:cxn>
                    <a:cxn ang="0">
                      <a:pos x="314" y="144"/>
                    </a:cxn>
                    <a:cxn ang="0">
                      <a:pos x="307" y="152"/>
                    </a:cxn>
                    <a:cxn ang="0">
                      <a:pos x="0" y="149"/>
                    </a:cxn>
                    <a:cxn ang="0">
                      <a:pos x="73" y="1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79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/>
                  <a:ahLst/>
                  <a:cxnLst>
                    <a:cxn ang="0">
                      <a:pos x="5" y="156"/>
                    </a:cxn>
                    <a:cxn ang="0">
                      <a:pos x="15" y="108"/>
                    </a:cxn>
                    <a:cxn ang="0">
                      <a:pos x="17" y="68"/>
                    </a:cxn>
                    <a:cxn ang="0">
                      <a:pos x="11" y="40"/>
                    </a:cxn>
                    <a:cxn ang="0">
                      <a:pos x="17" y="12"/>
                    </a:cxn>
                    <a:cxn ang="0">
                      <a:pos x="21" y="0"/>
                    </a:cxn>
                    <a:cxn ang="0">
                      <a:pos x="31" y="30"/>
                    </a:cxn>
                    <a:cxn ang="0">
                      <a:pos x="47" y="98"/>
                    </a:cxn>
                    <a:cxn ang="0">
                      <a:pos x="31" y="108"/>
                    </a:cxn>
                    <a:cxn ang="0">
                      <a:pos x="23" y="126"/>
                    </a:cxn>
                    <a:cxn ang="0">
                      <a:pos x="21" y="132"/>
                    </a:cxn>
                    <a:cxn ang="0">
                      <a:pos x="27" y="134"/>
                    </a:cxn>
                    <a:cxn ang="0">
                      <a:pos x="31" y="146"/>
                    </a:cxn>
                    <a:cxn ang="0">
                      <a:pos x="13" y="148"/>
                    </a:cxn>
                    <a:cxn ang="0">
                      <a:pos x="7" y="160"/>
                    </a:cxn>
                    <a:cxn ang="0">
                      <a:pos x="3" y="154"/>
                    </a:cxn>
                    <a:cxn ang="0">
                      <a:pos x="5" y="156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80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/>
                  <a:ahLst/>
                  <a:cxnLst>
                    <a:cxn ang="0">
                      <a:pos x="26" y="61"/>
                    </a:cxn>
                    <a:cxn ang="0">
                      <a:pos x="30" y="43"/>
                    </a:cxn>
                    <a:cxn ang="0">
                      <a:pos x="50" y="33"/>
                    </a:cxn>
                    <a:cxn ang="0">
                      <a:pos x="54" y="45"/>
                    </a:cxn>
                    <a:cxn ang="0">
                      <a:pos x="66" y="49"/>
                    </a:cxn>
                    <a:cxn ang="0">
                      <a:pos x="80" y="55"/>
                    </a:cxn>
                    <a:cxn ang="0">
                      <a:pos x="116" y="33"/>
                    </a:cxn>
                    <a:cxn ang="0">
                      <a:pos x="130" y="17"/>
                    </a:cxn>
                    <a:cxn ang="0">
                      <a:pos x="138" y="11"/>
                    </a:cxn>
                    <a:cxn ang="0">
                      <a:pos x="106" y="49"/>
                    </a:cxn>
                    <a:cxn ang="0">
                      <a:pos x="84" y="67"/>
                    </a:cxn>
                    <a:cxn ang="0">
                      <a:pos x="66" y="81"/>
                    </a:cxn>
                    <a:cxn ang="0">
                      <a:pos x="48" y="103"/>
                    </a:cxn>
                    <a:cxn ang="0">
                      <a:pos x="26" y="89"/>
                    </a:cxn>
                    <a:cxn ang="0">
                      <a:pos x="20" y="87"/>
                    </a:cxn>
                    <a:cxn ang="0">
                      <a:pos x="22" y="97"/>
                    </a:cxn>
                    <a:cxn ang="0">
                      <a:pos x="0" y="97"/>
                    </a:cxn>
                    <a:cxn ang="0">
                      <a:pos x="10" y="79"/>
                    </a:cxn>
                    <a:cxn ang="0">
                      <a:pos x="26" y="61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81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/>
                  <a:ahLst/>
                  <a:cxnLst>
                    <a:cxn ang="0">
                      <a:pos x="158" y="24"/>
                    </a:cxn>
                    <a:cxn ang="0">
                      <a:pos x="160" y="6"/>
                    </a:cxn>
                    <a:cxn ang="0">
                      <a:pos x="170" y="0"/>
                    </a:cxn>
                    <a:cxn ang="0">
                      <a:pos x="182" y="24"/>
                    </a:cxn>
                    <a:cxn ang="0">
                      <a:pos x="188" y="42"/>
                    </a:cxn>
                    <a:cxn ang="0">
                      <a:pos x="178" y="58"/>
                    </a:cxn>
                    <a:cxn ang="0">
                      <a:pos x="170" y="76"/>
                    </a:cxn>
                    <a:cxn ang="0">
                      <a:pos x="162" y="126"/>
                    </a:cxn>
                    <a:cxn ang="0">
                      <a:pos x="144" y="136"/>
                    </a:cxn>
                    <a:cxn ang="0">
                      <a:pos x="120" y="138"/>
                    </a:cxn>
                    <a:cxn ang="0">
                      <a:pos x="112" y="124"/>
                    </a:cxn>
                    <a:cxn ang="0">
                      <a:pos x="102" y="146"/>
                    </a:cxn>
                    <a:cxn ang="0">
                      <a:pos x="90" y="150"/>
                    </a:cxn>
                    <a:cxn ang="0">
                      <a:pos x="80" y="132"/>
                    </a:cxn>
                    <a:cxn ang="0">
                      <a:pos x="58" y="144"/>
                    </a:cxn>
                    <a:cxn ang="0">
                      <a:pos x="76" y="142"/>
                    </a:cxn>
                    <a:cxn ang="0">
                      <a:pos x="78" y="160"/>
                    </a:cxn>
                    <a:cxn ang="0">
                      <a:pos x="58" y="166"/>
                    </a:cxn>
                    <a:cxn ang="0">
                      <a:pos x="34" y="166"/>
                    </a:cxn>
                    <a:cxn ang="0">
                      <a:pos x="36" y="154"/>
                    </a:cxn>
                    <a:cxn ang="0">
                      <a:pos x="46" y="144"/>
                    </a:cxn>
                    <a:cxn ang="0">
                      <a:pos x="34" y="148"/>
                    </a:cxn>
                    <a:cxn ang="0">
                      <a:pos x="26" y="166"/>
                    </a:cxn>
                    <a:cxn ang="0">
                      <a:pos x="30" y="190"/>
                    </a:cxn>
                    <a:cxn ang="0">
                      <a:pos x="14" y="200"/>
                    </a:cxn>
                    <a:cxn ang="0">
                      <a:pos x="0" y="214"/>
                    </a:cxn>
                    <a:cxn ang="0">
                      <a:pos x="8" y="188"/>
                    </a:cxn>
                    <a:cxn ang="0">
                      <a:pos x="0" y="164"/>
                    </a:cxn>
                    <a:cxn ang="0">
                      <a:pos x="14" y="152"/>
                    </a:cxn>
                    <a:cxn ang="0">
                      <a:pos x="32" y="134"/>
                    </a:cxn>
                    <a:cxn ang="0">
                      <a:pos x="44" y="118"/>
                    </a:cxn>
                    <a:cxn ang="0">
                      <a:pos x="72" y="116"/>
                    </a:cxn>
                    <a:cxn ang="0">
                      <a:pos x="84" y="112"/>
                    </a:cxn>
                    <a:cxn ang="0">
                      <a:pos x="114" y="78"/>
                    </a:cxn>
                    <a:cxn ang="0">
                      <a:pos x="120" y="92"/>
                    </a:cxn>
                    <a:cxn ang="0">
                      <a:pos x="132" y="76"/>
                    </a:cxn>
                    <a:cxn ang="0">
                      <a:pos x="150" y="54"/>
                    </a:cxn>
                    <a:cxn ang="0">
                      <a:pos x="154" y="42"/>
                    </a:cxn>
                    <a:cxn ang="0">
                      <a:pos x="148" y="38"/>
                    </a:cxn>
                    <a:cxn ang="0">
                      <a:pos x="152" y="32"/>
                    </a:cxn>
                    <a:cxn ang="0">
                      <a:pos x="158" y="24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82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4" y="13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83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/>
                  <a:ahLst/>
                  <a:cxnLst>
                    <a:cxn ang="0">
                      <a:pos x="812" y="26"/>
                    </a:cxn>
                    <a:cxn ang="0">
                      <a:pos x="778" y="78"/>
                    </a:cxn>
                    <a:cxn ang="0">
                      <a:pos x="748" y="122"/>
                    </a:cxn>
                    <a:cxn ang="0">
                      <a:pos x="722" y="142"/>
                    </a:cxn>
                    <a:cxn ang="0">
                      <a:pos x="634" y="180"/>
                    </a:cxn>
                    <a:cxn ang="0">
                      <a:pos x="632" y="210"/>
                    </a:cxn>
                    <a:cxn ang="0">
                      <a:pos x="604" y="230"/>
                    </a:cxn>
                    <a:cxn ang="0">
                      <a:pos x="620" y="178"/>
                    </a:cxn>
                    <a:cxn ang="0">
                      <a:pos x="576" y="188"/>
                    </a:cxn>
                    <a:cxn ang="0">
                      <a:pos x="556" y="218"/>
                    </a:cxn>
                    <a:cxn ang="0">
                      <a:pos x="596" y="280"/>
                    </a:cxn>
                    <a:cxn ang="0">
                      <a:pos x="594" y="368"/>
                    </a:cxn>
                    <a:cxn ang="0">
                      <a:pos x="542" y="406"/>
                    </a:cxn>
                    <a:cxn ang="0">
                      <a:pos x="522" y="386"/>
                    </a:cxn>
                    <a:cxn ang="0">
                      <a:pos x="482" y="348"/>
                    </a:cxn>
                    <a:cxn ang="0">
                      <a:pos x="462" y="348"/>
                    </a:cxn>
                    <a:cxn ang="0">
                      <a:pos x="450" y="394"/>
                    </a:cxn>
                    <a:cxn ang="0">
                      <a:pos x="500" y="464"/>
                    </a:cxn>
                    <a:cxn ang="0">
                      <a:pos x="510" y="524"/>
                    </a:cxn>
                    <a:cxn ang="0">
                      <a:pos x="526" y="560"/>
                    </a:cxn>
                    <a:cxn ang="0">
                      <a:pos x="492" y="544"/>
                    </a:cxn>
                    <a:cxn ang="0">
                      <a:pos x="470" y="518"/>
                    </a:cxn>
                    <a:cxn ang="0">
                      <a:pos x="422" y="424"/>
                    </a:cxn>
                    <a:cxn ang="0">
                      <a:pos x="426" y="310"/>
                    </a:cxn>
                    <a:cxn ang="0">
                      <a:pos x="422" y="268"/>
                    </a:cxn>
                    <a:cxn ang="0">
                      <a:pos x="412" y="276"/>
                    </a:cxn>
                    <a:cxn ang="0">
                      <a:pos x="386" y="266"/>
                    </a:cxn>
                    <a:cxn ang="0">
                      <a:pos x="360" y="170"/>
                    </a:cxn>
                    <a:cxn ang="0">
                      <a:pos x="330" y="166"/>
                    </a:cxn>
                    <a:cxn ang="0">
                      <a:pos x="288" y="172"/>
                    </a:cxn>
                    <a:cxn ang="0">
                      <a:pos x="242" y="232"/>
                    </a:cxn>
                    <a:cxn ang="0">
                      <a:pos x="196" y="268"/>
                    </a:cxn>
                    <a:cxn ang="0">
                      <a:pos x="184" y="274"/>
                    </a:cxn>
                    <a:cxn ang="0">
                      <a:pos x="160" y="328"/>
                    </a:cxn>
                    <a:cxn ang="0">
                      <a:pos x="152" y="354"/>
                    </a:cxn>
                    <a:cxn ang="0">
                      <a:pos x="128" y="404"/>
                    </a:cxn>
                    <a:cxn ang="0">
                      <a:pos x="94" y="392"/>
                    </a:cxn>
                    <a:cxn ang="0">
                      <a:pos x="66" y="258"/>
                    </a:cxn>
                    <a:cxn ang="0">
                      <a:pos x="72" y="156"/>
                    </a:cxn>
                    <a:cxn ang="0">
                      <a:pos x="44" y="180"/>
                    </a:cxn>
                    <a:cxn ang="0">
                      <a:pos x="20" y="150"/>
                    </a:cxn>
                    <a:cxn ang="0">
                      <a:pos x="24" y="138"/>
                    </a:cxn>
                    <a:cxn ang="0">
                      <a:pos x="0" y="92"/>
                    </a:cxn>
                    <a:cxn ang="0">
                      <a:pos x="798" y="6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84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/>
                  <a:ahLst/>
                  <a:cxnLst>
                    <a:cxn ang="0">
                      <a:pos x="7" y="11"/>
                    </a:cxn>
                    <a:cxn ang="0">
                      <a:pos x="17" y="3"/>
                    </a:cxn>
                    <a:cxn ang="0">
                      <a:pos x="37" y="33"/>
                    </a:cxn>
                    <a:cxn ang="0">
                      <a:pos x="19" y="85"/>
                    </a:cxn>
                    <a:cxn ang="0">
                      <a:pos x="1" y="69"/>
                    </a:cxn>
                    <a:cxn ang="0">
                      <a:pos x="7" y="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85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/>
                  <a:ahLst/>
                  <a:cxnLst>
                    <a:cxn ang="0">
                      <a:pos x="13" y="28"/>
                    </a:cxn>
                    <a:cxn ang="0">
                      <a:pos x="29" y="2"/>
                    </a:cxn>
                    <a:cxn ang="0">
                      <a:pos x="43" y="4"/>
                    </a:cxn>
                    <a:cxn ang="0">
                      <a:pos x="39" y="26"/>
                    </a:cxn>
                    <a:cxn ang="0">
                      <a:pos x="13" y="74"/>
                    </a:cxn>
                    <a:cxn ang="0">
                      <a:pos x="7" y="60"/>
                    </a:cxn>
                    <a:cxn ang="0">
                      <a:pos x="3" y="36"/>
                    </a:cxn>
                    <a:cxn ang="0">
                      <a:pos x="13" y="28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86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/>
                  <a:ahLst/>
                  <a:cxnLst>
                    <a:cxn ang="0">
                      <a:pos x="7" y="16"/>
                    </a:cxn>
                    <a:cxn ang="0">
                      <a:pos x="5" y="30"/>
                    </a:cxn>
                    <a:cxn ang="0">
                      <a:pos x="7" y="16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87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/>
                  <a:ahLst/>
                  <a:cxnLst>
                    <a:cxn ang="0">
                      <a:pos x="481" y="464"/>
                    </a:cxn>
                    <a:cxn ang="0">
                      <a:pos x="486" y="451"/>
                    </a:cxn>
                    <a:cxn ang="0">
                      <a:pos x="500" y="413"/>
                    </a:cxn>
                    <a:cxn ang="0">
                      <a:pos x="309" y="287"/>
                    </a:cxn>
                    <a:cxn ang="0">
                      <a:pos x="282" y="346"/>
                    </a:cxn>
                    <a:cxn ang="0">
                      <a:pos x="303" y="556"/>
                    </a:cxn>
                    <a:cxn ang="0">
                      <a:pos x="282" y="494"/>
                    </a:cxn>
                    <a:cxn ang="0">
                      <a:pos x="242" y="439"/>
                    </a:cxn>
                    <a:cxn ang="0">
                      <a:pos x="245" y="413"/>
                    </a:cxn>
                    <a:cxn ang="0">
                      <a:pos x="247" y="394"/>
                    </a:cxn>
                    <a:cxn ang="0">
                      <a:pos x="220" y="375"/>
                    </a:cxn>
                    <a:cxn ang="0">
                      <a:pos x="194" y="346"/>
                    </a:cxn>
                    <a:cxn ang="0">
                      <a:pos x="148" y="354"/>
                    </a:cxn>
                    <a:cxn ang="0">
                      <a:pos x="126" y="365"/>
                    </a:cxn>
                    <a:cxn ang="0">
                      <a:pos x="78" y="365"/>
                    </a:cxn>
                    <a:cxn ang="0">
                      <a:pos x="22" y="312"/>
                    </a:cxn>
                    <a:cxn ang="0">
                      <a:pos x="11" y="295"/>
                    </a:cxn>
                    <a:cxn ang="0">
                      <a:pos x="0" y="264"/>
                    </a:cxn>
                    <a:cxn ang="0">
                      <a:pos x="24" y="213"/>
                    </a:cxn>
                    <a:cxn ang="0">
                      <a:pos x="32" y="181"/>
                    </a:cxn>
                    <a:cxn ang="0">
                      <a:pos x="51" y="143"/>
                    </a:cxn>
                    <a:cxn ang="0">
                      <a:pos x="81" y="116"/>
                    </a:cxn>
                    <a:cxn ang="0">
                      <a:pos x="167" y="67"/>
                    </a:cxn>
                    <a:cxn ang="0">
                      <a:pos x="220" y="30"/>
                    </a:cxn>
                    <a:cxn ang="0">
                      <a:pos x="258" y="6"/>
                    </a:cxn>
                    <a:cxn ang="0">
                      <a:pos x="363" y="2"/>
                    </a:cxn>
                    <a:cxn ang="0">
                      <a:pos x="398" y="0"/>
                    </a:cxn>
                    <a:cxn ang="0">
                      <a:pos x="384" y="34"/>
                    </a:cxn>
                    <a:cxn ang="0">
                      <a:pos x="443" y="84"/>
                    </a:cxn>
                    <a:cxn ang="0">
                      <a:pos x="497" y="74"/>
                    </a:cxn>
                    <a:cxn ang="0">
                      <a:pos x="529" y="82"/>
                    </a:cxn>
                    <a:cxn ang="0">
                      <a:pos x="559" y="97"/>
                    </a:cxn>
                    <a:cxn ang="0">
                      <a:pos x="572" y="188"/>
                    </a:cxn>
                    <a:cxn ang="0">
                      <a:pos x="572" y="240"/>
                    </a:cxn>
                    <a:cxn ang="0">
                      <a:pos x="599" y="283"/>
                    </a:cxn>
                    <a:cxn ang="0">
                      <a:pos x="645" y="300"/>
                    </a:cxn>
                    <a:cxn ang="0">
                      <a:pos x="680" y="295"/>
                    </a:cxn>
                    <a:cxn ang="0">
                      <a:pos x="664" y="340"/>
                    </a:cxn>
                    <a:cxn ang="0">
                      <a:pos x="599" y="407"/>
                    </a:cxn>
                    <a:cxn ang="0">
                      <a:pos x="548" y="485"/>
                    </a:cxn>
                    <a:cxn ang="0">
                      <a:pos x="556" y="508"/>
                    </a:cxn>
                    <a:cxn ang="0">
                      <a:pos x="435" y="556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88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/>
                  <a:ahLst/>
                  <a:cxnLst>
                    <a:cxn ang="0">
                      <a:pos x="243" y="347"/>
                    </a:cxn>
                    <a:cxn ang="0">
                      <a:pos x="233" y="301"/>
                    </a:cxn>
                    <a:cxn ang="0">
                      <a:pos x="217" y="288"/>
                    </a:cxn>
                    <a:cxn ang="0">
                      <a:pos x="215" y="269"/>
                    </a:cxn>
                    <a:cxn ang="0">
                      <a:pos x="209" y="254"/>
                    </a:cxn>
                    <a:cxn ang="0">
                      <a:pos x="209" y="229"/>
                    </a:cxn>
                    <a:cxn ang="0">
                      <a:pos x="207" y="214"/>
                    </a:cxn>
                    <a:cxn ang="0">
                      <a:pos x="228" y="202"/>
                    </a:cxn>
                    <a:cxn ang="0">
                      <a:pos x="257" y="197"/>
                    </a:cxn>
                    <a:cxn ang="0">
                      <a:pos x="257" y="136"/>
                    </a:cxn>
                    <a:cxn ang="0">
                      <a:pos x="54" y="96"/>
                    </a:cxn>
                    <a:cxn ang="0">
                      <a:pos x="32" y="98"/>
                    </a:cxn>
                    <a:cxn ang="0">
                      <a:pos x="16" y="102"/>
                    </a:cxn>
                    <a:cxn ang="0">
                      <a:pos x="0" y="149"/>
                    </a:cxn>
                    <a:cxn ang="0">
                      <a:pos x="93" y="346"/>
                    </a:cxn>
                    <a:cxn ang="0">
                      <a:pos x="243" y="347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89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7" y="25"/>
                    </a:cxn>
                    <a:cxn ang="0">
                      <a:pos x="19" y="21"/>
                    </a:cxn>
                    <a:cxn ang="0">
                      <a:pos x="7" y="2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90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/>
                  <a:ahLst/>
                  <a:cxnLst>
                    <a:cxn ang="0">
                      <a:pos x="12" y="12"/>
                    </a:cxn>
                    <a:cxn ang="0">
                      <a:pos x="16" y="0"/>
                    </a:cxn>
                    <a:cxn ang="0">
                      <a:pos x="20" y="12"/>
                    </a:cxn>
                    <a:cxn ang="0">
                      <a:pos x="8" y="20"/>
                    </a:cxn>
                    <a:cxn ang="0">
                      <a:pos x="12" y="12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91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/>
                  <a:ahLst/>
                  <a:cxnLst>
                    <a:cxn ang="0">
                      <a:pos x="24" y="18"/>
                    </a:cxn>
                    <a:cxn ang="0">
                      <a:pos x="32" y="6"/>
                    </a:cxn>
                    <a:cxn ang="0">
                      <a:pos x="36" y="30"/>
                    </a:cxn>
                    <a:cxn ang="0">
                      <a:pos x="24" y="18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92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/>
                  <a:ahLst/>
                  <a:cxnLst>
                    <a:cxn ang="0">
                      <a:pos x="473" y="464"/>
                    </a:cxn>
                    <a:cxn ang="0">
                      <a:pos x="393" y="452"/>
                    </a:cxn>
                    <a:cxn ang="0">
                      <a:pos x="325" y="412"/>
                    </a:cxn>
                    <a:cxn ang="0">
                      <a:pos x="265" y="400"/>
                    </a:cxn>
                    <a:cxn ang="0">
                      <a:pos x="237" y="416"/>
                    </a:cxn>
                    <a:cxn ang="0">
                      <a:pos x="261" y="428"/>
                    </a:cxn>
                    <a:cxn ang="0">
                      <a:pos x="293" y="468"/>
                    </a:cxn>
                    <a:cxn ang="0">
                      <a:pos x="321" y="476"/>
                    </a:cxn>
                    <a:cxn ang="0">
                      <a:pos x="333" y="536"/>
                    </a:cxn>
                    <a:cxn ang="0">
                      <a:pos x="313" y="552"/>
                    </a:cxn>
                    <a:cxn ang="0">
                      <a:pos x="261" y="616"/>
                    </a:cxn>
                    <a:cxn ang="0">
                      <a:pos x="225" y="628"/>
                    </a:cxn>
                    <a:cxn ang="0">
                      <a:pos x="97" y="696"/>
                    </a:cxn>
                    <a:cxn ang="0">
                      <a:pos x="77" y="616"/>
                    </a:cxn>
                    <a:cxn ang="0">
                      <a:pos x="45" y="524"/>
                    </a:cxn>
                    <a:cxn ang="0">
                      <a:pos x="33" y="448"/>
                    </a:cxn>
                    <a:cxn ang="0">
                      <a:pos x="53" y="344"/>
                    </a:cxn>
                    <a:cxn ang="0">
                      <a:pos x="17" y="392"/>
                    </a:cxn>
                    <a:cxn ang="0">
                      <a:pos x="81" y="280"/>
                    </a:cxn>
                    <a:cxn ang="0">
                      <a:pos x="113" y="204"/>
                    </a:cxn>
                    <a:cxn ang="0">
                      <a:pos x="37" y="204"/>
                    </a:cxn>
                    <a:cxn ang="0">
                      <a:pos x="1" y="196"/>
                    </a:cxn>
                    <a:cxn ang="0">
                      <a:pos x="25" y="140"/>
                    </a:cxn>
                    <a:cxn ang="0">
                      <a:pos x="97" y="112"/>
                    </a:cxn>
                    <a:cxn ang="0">
                      <a:pos x="221" y="124"/>
                    </a:cxn>
                    <a:cxn ang="0">
                      <a:pos x="229" y="64"/>
                    </a:cxn>
                    <a:cxn ang="0">
                      <a:pos x="261" y="0"/>
                    </a:cxn>
                    <a:cxn ang="0">
                      <a:pos x="357" y="44"/>
                    </a:cxn>
                    <a:cxn ang="0">
                      <a:pos x="329" y="88"/>
                    </a:cxn>
                    <a:cxn ang="0">
                      <a:pos x="301" y="176"/>
                    </a:cxn>
                    <a:cxn ang="0">
                      <a:pos x="361" y="192"/>
                    </a:cxn>
                    <a:cxn ang="0">
                      <a:pos x="373" y="136"/>
                    </a:cxn>
                    <a:cxn ang="0">
                      <a:pos x="417" y="92"/>
                    </a:cxn>
                    <a:cxn ang="0">
                      <a:pos x="497" y="88"/>
                    </a:cxn>
                    <a:cxn ang="0">
                      <a:pos x="529" y="52"/>
                    </a:cxn>
                    <a:cxn ang="0">
                      <a:pos x="541" y="460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93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/>
                  <a:ahLst/>
                  <a:cxnLst>
                    <a:cxn ang="0">
                      <a:pos x="825" y="0"/>
                    </a:cxn>
                    <a:cxn ang="0">
                      <a:pos x="143" y="29"/>
                    </a:cxn>
                    <a:cxn ang="0">
                      <a:pos x="91" y="42"/>
                    </a:cxn>
                    <a:cxn ang="0">
                      <a:pos x="62" y="42"/>
                    </a:cxn>
                    <a:cxn ang="0">
                      <a:pos x="22" y="77"/>
                    </a:cxn>
                    <a:cxn ang="0">
                      <a:pos x="0" y="105"/>
                    </a:cxn>
                    <a:cxn ang="0">
                      <a:pos x="59" y="115"/>
                    </a:cxn>
                    <a:cxn ang="0">
                      <a:pos x="97" y="96"/>
                    </a:cxn>
                    <a:cxn ang="0">
                      <a:pos x="108" y="84"/>
                    </a:cxn>
                    <a:cxn ang="0">
                      <a:pos x="167" y="52"/>
                    </a:cxn>
                    <a:cxn ang="0">
                      <a:pos x="215" y="46"/>
                    </a:cxn>
                    <a:cxn ang="0">
                      <a:pos x="237" y="94"/>
                    </a:cxn>
                    <a:cxn ang="0">
                      <a:pos x="188" y="109"/>
                    </a:cxn>
                    <a:cxn ang="0">
                      <a:pos x="231" y="113"/>
                    </a:cxn>
                    <a:cxn ang="0">
                      <a:pos x="250" y="90"/>
                    </a:cxn>
                    <a:cxn ang="0">
                      <a:pos x="266" y="92"/>
                    </a:cxn>
                    <a:cxn ang="0">
                      <a:pos x="253" y="54"/>
                    </a:cxn>
                    <a:cxn ang="0">
                      <a:pos x="266" y="44"/>
                    </a:cxn>
                    <a:cxn ang="0">
                      <a:pos x="277" y="88"/>
                    </a:cxn>
                    <a:cxn ang="0">
                      <a:pos x="266" y="113"/>
                    </a:cxn>
                    <a:cxn ang="0">
                      <a:pos x="296" y="130"/>
                    </a:cxn>
                    <a:cxn ang="0">
                      <a:pos x="299" y="92"/>
                    </a:cxn>
                    <a:cxn ang="0">
                      <a:pos x="331" y="103"/>
                    </a:cxn>
                    <a:cxn ang="0">
                      <a:pos x="382" y="73"/>
                    </a:cxn>
                    <a:cxn ang="0">
                      <a:pos x="409" y="50"/>
                    </a:cxn>
                    <a:cxn ang="0">
                      <a:pos x="439" y="56"/>
                    </a:cxn>
                    <a:cxn ang="0">
                      <a:pos x="455" y="50"/>
                    </a:cxn>
                    <a:cxn ang="0">
                      <a:pos x="431" y="44"/>
                    </a:cxn>
                    <a:cxn ang="0">
                      <a:pos x="474" y="35"/>
                    </a:cxn>
                    <a:cxn ang="0">
                      <a:pos x="544" y="54"/>
                    </a:cxn>
                    <a:cxn ang="0">
                      <a:pos x="581" y="42"/>
                    </a:cxn>
                    <a:cxn ang="0">
                      <a:pos x="584" y="63"/>
                    </a:cxn>
                    <a:cxn ang="0">
                      <a:pos x="568" y="101"/>
                    </a:cxn>
                    <a:cxn ang="0">
                      <a:pos x="611" y="88"/>
                    </a:cxn>
                    <a:cxn ang="0">
                      <a:pos x="624" y="80"/>
                    </a:cxn>
                    <a:cxn ang="0">
                      <a:pos x="648" y="61"/>
                    </a:cxn>
                    <a:cxn ang="0">
                      <a:pos x="794" y="84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94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31" y="0"/>
                    </a:cxn>
                    <a:cxn ang="0">
                      <a:pos x="19" y="2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95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/>
                  <a:ahLst/>
                  <a:cxnLst>
                    <a:cxn ang="0">
                      <a:pos x="6" y="32"/>
                    </a:cxn>
                    <a:cxn ang="0">
                      <a:pos x="22" y="0"/>
                    </a:cxn>
                    <a:cxn ang="0">
                      <a:pos x="38" y="4"/>
                    </a:cxn>
                    <a:cxn ang="0">
                      <a:pos x="6" y="32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96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/>
                  <a:ahLst/>
                  <a:cxnLst>
                    <a:cxn ang="0">
                      <a:pos x="37" y="18"/>
                    </a:cxn>
                    <a:cxn ang="0">
                      <a:pos x="25" y="2"/>
                    </a:cxn>
                    <a:cxn ang="0">
                      <a:pos x="37" y="18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97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/>
                  <a:ahLst/>
                  <a:cxnLst>
                    <a:cxn ang="0">
                      <a:pos x="0" y="21"/>
                    </a:cxn>
                    <a:cxn ang="0">
                      <a:pos x="12" y="9"/>
                    </a:cxn>
                    <a:cxn ang="0">
                      <a:pos x="0" y="21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98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/>
                  <a:ahLst/>
                  <a:cxnLst>
                    <a:cxn ang="0">
                      <a:pos x="7" y="22"/>
                    </a:cxn>
                    <a:cxn ang="0">
                      <a:pos x="31" y="10"/>
                    </a:cxn>
                    <a:cxn ang="0">
                      <a:pos x="7" y="22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9999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40000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01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02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03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04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05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06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07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08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09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10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00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400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0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pic>
          <p:nvPicPr>
            <p:cNvPr id="40027" name="Picture 91" descr="C:\My Documents\bits\earth.GIF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</p:spPr>
        </p:pic>
      </p:grpSp>
      <p:sp>
        <p:nvSpPr>
          <p:cNvPr id="4002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02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0030" name="Rectangle 94"/>
          <p:cNvSpPr>
            <a:spLocks noGrp="1" noChangeArrowheads="1"/>
          </p:cNvSpPr>
          <p:nvPr>
            <p:ph type="dt" sz="half" idx="2"/>
          </p:nvPr>
        </p:nvSpPr>
        <p:spPr>
          <a:xfrm>
            <a:off x="533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0031" name="Rectangle 95"/>
          <p:cNvSpPr>
            <a:spLocks noGrp="1" noChangeArrowheads="1"/>
          </p:cNvSpPr>
          <p:nvPr>
            <p:ph type="ftr" sz="quarter" idx="3"/>
          </p:nvPr>
        </p:nvSpPr>
        <p:spPr>
          <a:xfrm>
            <a:off x="32004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0032" name="Rectangle 9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DFC69EE-425D-4496-ADDF-AAB516EA84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A7369-0947-4F8F-939C-8C3BB68526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750CD-CBC2-416C-8359-F535A35182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40E3E-5E17-4292-B593-159EFD79A0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791EC-E4F4-45E7-8BB6-CEF104282F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95637A-D562-4728-94FD-FDEF104EF2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50EA65-C411-46E1-90B2-CEAE245898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26151-D836-4CBD-8F2F-AA74D44EEC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84F8A9-46FE-4EAD-A712-BA1BBBA0E0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84140-B48C-4FD2-BB43-497E9A43EB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6E8F2-B494-4A6F-B9D4-6AEBEED55B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4787A11-AECB-4169-8594-BC385889DDAC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8919" name="Group 7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38920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38921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/>
                <a:ahLst/>
                <a:cxnLst>
                  <a:cxn ang="0">
                    <a:pos x="4848" y="48"/>
                  </a:cxn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8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8922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38923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38924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/>
                    <a:ahLst/>
                    <a:cxnLst>
                      <a:cxn ang="0">
                        <a:pos x="5" y="11"/>
                      </a:cxn>
                      <a:cxn ang="0">
                        <a:pos x="15" y="5"/>
                      </a:cxn>
                      <a:cxn ang="0">
                        <a:pos x="13" y="17"/>
                      </a:cxn>
                      <a:cxn ang="0">
                        <a:pos x="5" y="11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25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/>
                    <a:ahLst/>
                    <a:cxnLst>
                      <a:cxn ang="0">
                        <a:pos x="3" y="13"/>
                      </a:cxn>
                      <a:cxn ang="0">
                        <a:pos x="11" y="3"/>
                      </a:cxn>
                      <a:cxn ang="0">
                        <a:pos x="7" y="19"/>
                      </a:cxn>
                      <a:cxn ang="0">
                        <a:pos x="3" y="13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26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27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28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29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30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31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32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33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34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35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36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37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38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39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40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/>
                    <a:ahLst/>
                    <a:cxnLst>
                      <a:cxn ang="0">
                        <a:pos x="8" y="14"/>
                      </a:cxn>
                      <a:cxn ang="0">
                        <a:pos x="14" y="0"/>
                      </a:cxn>
                      <a:cxn ang="0">
                        <a:pos x="14" y="22"/>
                      </a:cxn>
                      <a:cxn ang="0">
                        <a:pos x="8" y="14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41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42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43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44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45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46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47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/>
                    <a:ahLst/>
                    <a:cxnLst>
                      <a:cxn ang="0">
                        <a:pos x="21" y="280"/>
                      </a:cxn>
                      <a:cxn ang="0">
                        <a:pos x="24" y="250"/>
                      </a:cxn>
                      <a:cxn ang="0">
                        <a:pos x="22" y="245"/>
                      </a:cxn>
                      <a:cxn ang="0">
                        <a:pos x="16" y="218"/>
                      </a:cxn>
                      <a:cxn ang="0">
                        <a:pos x="4" y="215"/>
                      </a:cxn>
                      <a:cxn ang="0">
                        <a:pos x="0" y="191"/>
                      </a:cxn>
                      <a:cxn ang="0">
                        <a:pos x="12" y="180"/>
                      </a:cxn>
                      <a:cxn ang="0">
                        <a:pos x="6" y="165"/>
                      </a:cxn>
                      <a:cxn ang="0">
                        <a:pos x="2" y="160"/>
                      </a:cxn>
                      <a:cxn ang="0">
                        <a:pos x="28" y="120"/>
                      </a:cxn>
                      <a:cxn ang="0">
                        <a:pos x="44" y="96"/>
                      </a:cxn>
                      <a:cxn ang="0">
                        <a:pos x="42" y="70"/>
                      </a:cxn>
                      <a:cxn ang="0">
                        <a:pos x="24" y="43"/>
                      </a:cxn>
                      <a:cxn ang="0">
                        <a:pos x="20" y="32"/>
                      </a:cxn>
                      <a:cxn ang="0">
                        <a:pos x="26" y="36"/>
                      </a:cxn>
                      <a:cxn ang="0">
                        <a:pos x="48" y="35"/>
                      </a:cxn>
                      <a:cxn ang="0">
                        <a:pos x="64" y="11"/>
                      </a:cxn>
                      <a:cxn ang="0">
                        <a:pos x="82" y="0"/>
                      </a:cxn>
                      <a:cxn ang="0">
                        <a:pos x="88" y="2"/>
                      </a:cxn>
                      <a:cxn ang="0">
                        <a:pos x="92" y="9"/>
                      </a:cxn>
                      <a:cxn ang="0">
                        <a:pos x="98" y="5"/>
                      </a:cxn>
                      <a:cxn ang="0">
                        <a:pos x="110" y="8"/>
                      </a:cxn>
                      <a:cxn ang="0">
                        <a:pos x="116" y="9"/>
                      </a:cxn>
                      <a:cxn ang="0">
                        <a:pos x="141" y="14"/>
                      </a:cxn>
                      <a:cxn ang="0">
                        <a:pos x="155" y="24"/>
                      </a:cxn>
                      <a:cxn ang="0">
                        <a:pos x="167" y="17"/>
                      </a:cxn>
                      <a:cxn ang="0">
                        <a:pos x="173" y="14"/>
                      </a:cxn>
                      <a:cxn ang="0">
                        <a:pos x="195" y="14"/>
                      </a:cxn>
                      <a:cxn ang="0">
                        <a:pos x="211" y="32"/>
                      </a:cxn>
                      <a:cxn ang="0">
                        <a:pos x="231" y="59"/>
                      </a:cxn>
                      <a:cxn ang="0">
                        <a:pos x="245" y="70"/>
                      </a:cxn>
                      <a:cxn ang="0">
                        <a:pos x="257" y="68"/>
                      </a:cxn>
                      <a:cxn ang="0">
                        <a:pos x="270" y="65"/>
                      </a:cxn>
                      <a:cxn ang="0">
                        <a:pos x="290" y="71"/>
                      </a:cxn>
                      <a:cxn ang="0">
                        <a:pos x="300" y="81"/>
                      </a:cxn>
                      <a:cxn ang="0">
                        <a:pos x="308" y="90"/>
                      </a:cxn>
                      <a:cxn ang="0">
                        <a:pos x="318" y="111"/>
                      </a:cxn>
                      <a:cxn ang="0">
                        <a:pos x="322" y="120"/>
                      </a:cxn>
                      <a:cxn ang="0">
                        <a:pos x="324" y="125"/>
                      </a:cxn>
                      <a:cxn ang="0">
                        <a:pos x="310" y="142"/>
                      </a:cxn>
                      <a:cxn ang="0">
                        <a:pos x="322" y="141"/>
                      </a:cxn>
                      <a:cxn ang="0">
                        <a:pos x="342" y="155"/>
                      </a:cxn>
                      <a:cxn ang="0">
                        <a:pos x="364" y="157"/>
                      </a:cxn>
                      <a:cxn ang="0">
                        <a:pos x="380" y="168"/>
                      </a:cxn>
                      <a:cxn ang="0">
                        <a:pos x="382" y="172"/>
                      </a:cxn>
                      <a:cxn ang="0">
                        <a:pos x="382" y="176"/>
                      </a:cxn>
                      <a:cxn ang="0">
                        <a:pos x="394" y="172"/>
                      </a:cxn>
                      <a:cxn ang="0">
                        <a:pos x="400" y="171"/>
                      </a:cxn>
                      <a:cxn ang="0">
                        <a:pos x="439" y="185"/>
                      </a:cxn>
                      <a:cxn ang="0">
                        <a:pos x="447" y="199"/>
                      </a:cxn>
                      <a:cxn ang="0">
                        <a:pos x="465" y="201"/>
                      </a:cxn>
                      <a:cxn ang="0">
                        <a:pos x="471" y="215"/>
                      </a:cxn>
                      <a:cxn ang="0">
                        <a:pos x="451" y="258"/>
                      </a:cxn>
                      <a:cxn ang="0">
                        <a:pos x="435" y="281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48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/>
                    <a:ahLst/>
                    <a:cxnLst>
                      <a:cxn ang="0">
                        <a:pos x="406" y="6"/>
                      </a:cxn>
                      <a:cxn ang="0">
                        <a:pos x="502" y="34"/>
                      </a:cxn>
                      <a:cxn ang="0">
                        <a:pos x="550" y="38"/>
                      </a:cxn>
                      <a:cxn ang="0">
                        <a:pos x="578" y="130"/>
                      </a:cxn>
                      <a:cxn ang="0">
                        <a:pos x="586" y="90"/>
                      </a:cxn>
                      <a:cxn ang="0">
                        <a:pos x="606" y="70"/>
                      </a:cxn>
                      <a:cxn ang="0">
                        <a:pos x="642" y="126"/>
                      </a:cxn>
                      <a:cxn ang="0">
                        <a:pos x="682" y="98"/>
                      </a:cxn>
                      <a:cxn ang="0">
                        <a:pos x="706" y="86"/>
                      </a:cxn>
                      <a:cxn ang="0">
                        <a:pos x="762" y="2"/>
                      </a:cxn>
                      <a:cxn ang="0">
                        <a:pos x="798" y="70"/>
                      </a:cxn>
                      <a:cxn ang="0">
                        <a:pos x="798" y="130"/>
                      </a:cxn>
                      <a:cxn ang="0">
                        <a:pos x="790" y="158"/>
                      </a:cxn>
                      <a:cxn ang="0">
                        <a:pos x="766" y="162"/>
                      </a:cxn>
                      <a:cxn ang="0">
                        <a:pos x="762" y="186"/>
                      </a:cxn>
                      <a:cxn ang="0">
                        <a:pos x="802" y="226"/>
                      </a:cxn>
                      <a:cxn ang="0">
                        <a:pos x="786" y="322"/>
                      </a:cxn>
                      <a:cxn ang="0">
                        <a:pos x="830" y="414"/>
                      </a:cxn>
                      <a:cxn ang="0">
                        <a:pos x="854" y="450"/>
                      </a:cxn>
                      <a:cxn ang="0">
                        <a:pos x="830" y="450"/>
                      </a:cxn>
                      <a:cxn ang="0">
                        <a:pos x="746" y="378"/>
                      </a:cxn>
                      <a:cxn ang="0">
                        <a:pos x="678" y="402"/>
                      </a:cxn>
                      <a:cxn ang="0">
                        <a:pos x="590" y="442"/>
                      </a:cxn>
                      <a:cxn ang="0">
                        <a:pos x="642" y="578"/>
                      </a:cxn>
                      <a:cxn ang="0">
                        <a:pos x="710" y="610"/>
                      </a:cxn>
                      <a:cxn ang="0">
                        <a:pos x="738" y="550"/>
                      </a:cxn>
                      <a:cxn ang="0">
                        <a:pos x="774" y="570"/>
                      </a:cxn>
                      <a:cxn ang="0">
                        <a:pos x="766" y="630"/>
                      </a:cxn>
                      <a:cxn ang="0">
                        <a:pos x="802" y="670"/>
                      </a:cxn>
                      <a:cxn ang="0">
                        <a:pos x="838" y="658"/>
                      </a:cxn>
                      <a:cxn ang="0">
                        <a:pos x="922" y="806"/>
                      </a:cxn>
                      <a:cxn ang="0">
                        <a:pos x="942" y="826"/>
                      </a:cxn>
                      <a:cxn ang="0">
                        <a:pos x="874" y="810"/>
                      </a:cxn>
                      <a:cxn ang="0">
                        <a:pos x="830" y="758"/>
                      </a:cxn>
                      <a:cxn ang="0">
                        <a:pos x="778" y="710"/>
                      </a:cxn>
                      <a:cxn ang="0">
                        <a:pos x="702" y="662"/>
                      </a:cxn>
                      <a:cxn ang="0">
                        <a:pos x="614" y="646"/>
                      </a:cxn>
                      <a:cxn ang="0">
                        <a:pos x="506" y="594"/>
                      </a:cxn>
                      <a:cxn ang="0">
                        <a:pos x="462" y="506"/>
                      </a:cxn>
                      <a:cxn ang="0">
                        <a:pos x="430" y="462"/>
                      </a:cxn>
                      <a:cxn ang="0">
                        <a:pos x="382" y="430"/>
                      </a:cxn>
                      <a:cxn ang="0">
                        <a:pos x="342" y="370"/>
                      </a:cxn>
                      <a:cxn ang="0">
                        <a:pos x="354" y="414"/>
                      </a:cxn>
                      <a:cxn ang="0">
                        <a:pos x="418" y="494"/>
                      </a:cxn>
                      <a:cxn ang="0">
                        <a:pos x="422" y="526"/>
                      </a:cxn>
                      <a:cxn ang="0">
                        <a:pos x="394" y="498"/>
                      </a:cxn>
                      <a:cxn ang="0">
                        <a:pos x="354" y="466"/>
                      </a:cxn>
                      <a:cxn ang="0">
                        <a:pos x="314" y="402"/>
                      </a:cxn>
                      <a:cxn ang="0">
                        <a:pos x="266" y="346"/>
                      </a:cxn>
                      <a:cxn ang="0">
                        <a:pos x="210" y="314"/>
                      </a:cxn>
                      <a:cxn ang="0">
                        <a:pos x="154" y="238"/>
                      </a:cxn>
                      <a:cxn ang="0">
                        <a:pos x="66" y="66"/>
                      </a:cxn>
                      <a:cxn ang="0">
                        <a:pos x="34" y="38"/>
                      </a:cxn>
                      <a:cxn ang="0">
                        <a:pos x="46" y="22"/>
                      </a:cxn>
                      <a:cxn ang="0">
                        <a:pos x="102" y="70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49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/>
                    <a:ahLst/>
                    <a:cxnLst>
                      <a:cxn ang="0">
                        <a:pos x="6" y="28"/>
                      </a:cxn>
                      <a:cxn ang="0">
                        <a:pos x="10" y="48"/>
                      </a:cxn>
                      <a:cxn ang="0">
                        <a:pos x="6" y="28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50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2" y="1"/>
                      </a:cxn>
                      <a:cxn ang="0">
                        <a:pos x="36" y="17"/>
                      </a:cxn>
                      <a:cxn ang="0">
                        <a:pos x="8" y="17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51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/>
                    <a:ahLst/>
                    <a:cxnLst>
                      <a:cxn ang="0">
                        <a:pos x="0" y="49"/>
                      </a:cxn>
                      <a:cxn ang="0">
                        <a:pos x="28" y="25"/>
                      </a:cxn>
                      <a:cxn ang="0">
                        <a:pos x="56" y="21"/>
                      </a:cxn>
                      <a:cxn ang="0">
                        <a:pos x="80" y="9"/>
                      </a:cxn>
                      <a:cxn ang="0">
                        <a:pos x="64" y="25"/>
                      </a:cxn>
                      <a:cxn ang="0">
                        <a:pos x="124" y="49"/>
                      </a:cxn>
                      <a:cxn ang="0">
                        <a:pos x="160" y="65"/>
                      </a:cxn>
                      <a:cxn ang="0">
                        <a:pos x="116" y="77"/>
                      </a:cxn>
                      <a:cxn ang="0">
                        <a:pos x="88" y="57"/>
                      </a:cxn>
                      <a:cxn ang="0">
                        <a:pos x="76" y="53"/>
                      </a:cxn>
                      <a:cxn ang="0">
                        <a:pos x="24" y="41"/>
                      </a:cxn>
                      <a:cxn ang="0">
                        <a:pos x="0" y="49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52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2" y="4"/>
                      </a:cxn>
                      <a:cxn ang="0">
                        <a:pos x="88" y="24"/>
                      </a:cxn>
                      <a:cxn ang="0">
                        <a:pos x="112" y="20"/>
                      </a:cxn>
                      <a:cxn ang="0">
                        <a:pos x="108" y="44"/>
                      </a:cxn>
                      <a:cxn ang="0">
                        <a:pos x="64" y="40"/>
                      </a:cxn>
                      <a:cxn ang="0">
                        <a:pos x="0" y="36"/>
                      </a:cxn>
                      <a:cxn ang="0">
                        <a:pos x="28" y="2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53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/>
                    <a:ahLst/>
                    <a:cxnLst>
                      <a:cxn ang="0">
                        <a:pos x="17" y="25"/>
                      </a:cxn>
                      <a:cxn ang="0">
                        <a:pos x="37" y="13"/>
                      </a:cxn>
                      <a:cxn ang="0">
                        <a:pos x="17" y="2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54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/>
                    <a:ahLst/>
                    <a:cxnLst>
                      <a:cxn ang="0">
                        <a:pos x="19" y="32"/>
                      </a:cxn>
                      <a:cxn ang="0">
                        <a:pos x="19" y="0"/>
                      </a:cxn>
                      <a:cxn ang="0">
                        <a:pos x="19" y="32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55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/>
                    <a:ahLst/>
                    <a:cxnLst>
                      <a:cxn ang="0">
                        <a:pos x="4" y="9"/>
                      </a:cxn>
                      <a:cxn ang="0">
                        <a:pos x="20" y="33"/>
                      </a:cxn>
                      <a:cxn ang="0">
                        <a:pos x="24" y="49"/>
                      </a:cxn>
                      <a:cxn ang="0">
                        <a:pos x="36" y="53"/>
                      </a:cxn>
                      <a:cxn ang="0">
                        <a:pos x="24" y="73"/>
                      </a:cxn>
                      <a:cxn ang="0">
                        <a:pos x="0" y="21"/>
                      </a:cxn>
                      <a:cxn ang="0">
                        <a:pos x="4" y="9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56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/>
                    <a:ahLst/>
                    <a:cxnLst>
                      <a:cxn ang="0">
                        <a:pos x="220" y="1"/>
                      </a:cxn>
                      <a:cxn ang="0">
                        <a:pos x="231" y="8"/>
                      </a:cxn>
                      <a:cxn ang="0">
                        <a:pos x="235" y="0"/>
                      </a:cxn>
                      <a:cxn ang="0">
                        <a:pos x="265" y="0"/>
                      </a:cxn>
                      <a:cxn ang="0">
                        <a:pos x="287" y="17"/>
                      </a:cxn>
                      <a:cxn ang="0">
                        <a:pos x="319" y="10"/>
                      </a:cxn>
                      <a:cxn ang="0">
                        <a:pos x="314" y="29"/>
                      </a:cxn>
                      <a:cxn ang="0">
                        <a:pos x="298" y="46"/>
                      </a:cxn>
                      <a:cxn ang="0">
                        <a:pos x="295" y="29"/>
                      </a:cxn>
                      <a:cxn ang="0">
                        <a:pos x="287" y="31"/>
                      </a:cxn>
                      <a:cxn ang="0">
                        <a:pos x="279" y="29"/>
                      </a:cxn>
                      <a:cxn ang="0">
                        <a:pos x="263" y="21"/>
                      </a:cxn>
                      <a:cxn ang="0">
                        <a:pos x="228" y="38"/>
                      </a:cxn>
                      <a:cxn ang="0">
                        <a:pos x="201" y="44"/>
                      </a:cxn>
                      <a:cxn ang="0">
                        <a:pos x="212" y="57"/>
                      </a:cxn>
                      <a:cxn ang="0">
                        <a:pos x="188" y="63"/>
                      </a:cxn>
                      <a:cxn ang="0">
                        <a:pos x="169" y="61"/>
                      </a:cxn>
                      <a:cxn ang="0">
                        <a:pos x="177" y="57"/>
                      </a:cxn>
                      <a:cxn ang="0">
                        <a:pos x="171" y="40"/>
                      </a:cxn>
                      <a:cxn ang="0">
                        <a:pos x="169" y="31"/>
                      </a:cxn>
                      <a:cxn ang="0">
                        <a:pos x="158" y="23"/>
                      </a:cxn>
                      <a:cxn ang="0">
                        <a:pos x="142" y="27"/>
                      </a:cxn>
                      <a:cxn ang="0">
                        <a:pos x="134" y="27"/>
                      </a:cxn>
                      <a:cxn ang="0">
                        <a:pos x="123" y="25"/>
                      </a:cxn>
                      <a:cxn ang="0">
                        <a:pos x="83" y="2"/>
                      </a:cxn>
                      <a:cxn ang="0">
                        <a:pos x="59" y="14"/>
                      </a:cxn>
                      <a:cxn ang="0">
                        <a:pos x="1" y="0"/>
                      </a:cxn>
                      <a:cxn ang="0">
                        <a:pos x="220" y="1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57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/>
                    <a:ahLst/>
                    <a:cxnLst>
                      <a:cxn ang="0">
                        <a:pos x="105" y="31"/>
                      </a:cxn>
                      <a:cxn ang="0">
                        <a:pos x="30" y="1"/>
                      </a:cxn>
                      <a:cxn ang="0">
                        <a:pos x="285" y="0"/>
                      </a:cxn>
                      <a:cxn ang="0">
                        <a:pos x="296" y="14"/>
                      </a:cxn>
                      <a:cxn ang="0">
                        <a:pos x="264" y="16"/>
                      </a:cxn>
                      <a:cxn ang="0">
                        <a:pos x="105" y="3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58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59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6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60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61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62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63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64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65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66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67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68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69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70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71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72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73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74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75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76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77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78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79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8980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38981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82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83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84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85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86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87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88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89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90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91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92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93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94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95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96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97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98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999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00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01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02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8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03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04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05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06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07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08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09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10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11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12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13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14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15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16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17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18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19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20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21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22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9023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39024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25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26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27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28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29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30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31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32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33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34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35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36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37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38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39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40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41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42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43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44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9045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39046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47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48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49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50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51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52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53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54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55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56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57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58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59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60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61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62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63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64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65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66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67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68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69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070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pic>
          <p:nvPicPr>
            <p:cNvPr id="39071" name="Picture 159" descr="C:\My Documents\bits\earth.GIF"/>
            <p:cNvPicPr>
              <a:picLocks noChangeAspect="1" noChangeArrowheads="1"/>
            </p:cNvPicPr>
            <p:nvPr userDrawn="1"/>
          </p:nvPicPr>
          <p:blipFill>
            <a:blip r:embed="rId13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ransition spd="med">
    <p:blinds/>
  </p:transition>
  <p:txStyles>
    <p:titleStyle>
      <a:lvl1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75000"/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2057400"/>
            <a:ext cx="6934200" cy="3505200"/>
          </a:xfrm>
        </p:spPr>
        <p:txBody>
          <a:bodyPr/>
          <a:lstStyle/>
          <a:p>
            <a:pPr algn="ctr"/>
            <a:r>
              <a:rPr lang="en-US" sz="3200" b="1">
                <a:latin typeface="CG Omega" pitchFamily="34" charset="0"/>
              </a:rPr>
              <a:t>Desafíos y Oportunidades de la Educación Post-Secundaria en Bahamas, </a:t>
            </a:r>
            <a:br>
              <a:rPr lang="en-US" sz="3200" b="1">
                <a:latin typeface="CG Omega" pitchFamily="34" charset="0"/>
              </a:rPr>
            </a:br>
            <a:r>
              <a:rPr lang="en-US" sz="3200" b="1">
                <a:latin typeface="CG Omega" pitchFamily="34" charset="0"/>
              </a:rPr>
              <a:t>Barbados, Guyana, Jamaica y  Trinidad y Tobago</a:t>
            </a:r>
          </a:p>
        </p:txBody>
      </p:sp>
    </p:spTree>
  </p:cSld>
  <p:clrMapOvr>
    <a:masterClrMapping/>
  </p:clrMapOvr>
  <p:transition spd="med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914400"/>
            <a:ext cx="7772400" cy="1143000"/>
          </a:xfrm>
        </p:spPr>
        <p:txBody>
          <a:bodyPr/>
          <a:lstStyle/>
          <a:p>
            <a:pPr algn="ctr"/>
            <a:r>
              <a:rPr lang="en-US" b="1">
                <a:latin typeface="CG Omega" pitchFamily="34" charset="0"/>
              </a:rPr>
              <a:t>Prioridades Críticas para el  Caribe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CG Omega" pitchFamily="34" charset="0"/>
              </a:rPr>
              <a:t>Incrementar la Matrícula</a:t>
            </a:r>
          </a:p>
          <a:p>
            <a:pPr>
              <a:lnSpc>
                <a:spcPct val="90000"/>
              </a:lnSpc>
            </a:pPr>
            <a:r>
              <a:rPr lang="en-US">
                <a:latin typeface="CG Omega" pitchFamily="34" charset="0"/>
              </a:rPr>
              <a:t>Lograr una Financiación Sostenible</a:t>
            </a:r>
          </a:p>
          <a:p>
            <a:pPr>
              <a:lnSpc>
                <a:spcPct val="90000"/>
              </a:lnSpc>
            </a:pPr>
            <a:r>
              <a:rPr lang="en-US">
                <a:latin typeface="CG Omega" pitchFamily="34" charset="0"/>
              </a:rPr>
              <a:t>Fortalecer el Papel del Sector Privado</a:t>
            </a:r>
          </a:p>
          <a:p>
            <a:pPr>
              <a:lnSpc>
                <a:spcPct val="90000"/>
              </a:lnSpc>
            </a:pPr>
            <a:r>
              <a:rPr lang="en-US">
                <a:latin typeface="CG Omega" pitchFamily="34" charset="0"/>
              </a:rPr>
              <a:t>Fomentar la Coordinación, Cooperación, y Certificación</a:t>
            </a:r>
          </a:p>
          <a:p>
            <a:pPr>
              <a:lnSpc>
                <a:spcPct val="90000"/>
              </a:lnSpc>
            </a:pPr>
            <a:r>
              <a:rPr lang="en-US">
                <a:latin typeface="CG Omega" pitchFamily="34" charset="0"/>
              </a:rPr>
              <a:t>Fomentar el Liderazgo Institucional</a:t>
            </a:r>
          </a:p>
          <a:p>
            <a:pPr>
              <a:lnSpc>
                <a:spcPct val="90000"/>
              </a:lnSpc>
            </a:pPr>
            <a:r>
              <a:rPr lang="en-US">
                <a:latin typeface="CG Omega" pitchFamily="34" charset="0"/>
              </a:rPr>
              <a:t>Potenciar las Mejores Prácticas en las Instituciones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930275"/>
            <a:ext cx="8153400" cy="517525"/>
          </a:xfrm>
        </p:spPr>
        <p:txBody>
          <a:bodyPr/>
          <a:lstStyle/>
          <a:p>
            <a:pPr algn="ctr"/>
            <a:r>
              <a:rPr lang="en-US" sz="2400" b="1">
                <a:latin typeface="CG Omega" pitchFamily="34" charset="0"/>
              </a:rPr>
              <a:t>Potenciar las Mejores Prácticas en las Instituciones </a:t>
            </a:r>
          </a:p>
        </p:txBody>
      </p:sp>
      <p:pic>
        <p:nvPicPr>
          <p:cNvPr id="45059" name="Picture 3" descr="Industry demand slide"/>
          <p:cNvPicPr>
            <a:picLocks noChangeAspect="1" noChangeArrowheads="1"/>
          </p:cNvPicPr>
          <p:nvPr/>
        </p:nvPicPr>
        <p:blipFill>
          <a:blip r:embed="rId2" cstate="print">
            <a:lum bright="6000" contrast="-12000"/>
          </a:blip>
          <a:srcRect/>
          <a:stretch>
            <a:fillRect/>
          </a:stretch>
        </p:blipFill>
        <p:spPr bwMode="auto">
          <a:xfrm>
            <a:off x="1524000" y="1828800"/>
            <a:ext cx="5905500" cy="4410075"/>
          </a:xfrm>
          <a:prstGeom prst="rect">
            <a:avLst/>
          </a:prstGeom>
          <a:noFill/>
        </p:spPr>
      </p:pic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5318125" y="5827713"/>
            <a:ext cx="15335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200"/>
              <a:t>Entrega de Programas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6248400" y="5257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/>
              <a:t>Servicios para Estudiantes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6553200" y="46482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/>
              <a:t>Marketing de Programas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6858000" y="3886200"/>
            <a:ext cx="1143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/>
              <a:t>Desarrollo Curricular y de Programas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6705600" y="2971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/>
              <a:t>Análisis Ocupacional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6019800" y="23622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/>
              <a:t>Análisis de las necesidades laborales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1676400" y="21336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/>
              <a:t>Gobierno y Contrato Social</a:t>
            </a: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1524000" y="26670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/>
              <a:t>Mejora continua</a:t>
            </a:r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914400" y="3429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/>
              <a:t>Empleo y articulación</a:t>
            </a: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1066800" y="41148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/>
              <a:t>Formación en la Comunidad</a:t>
            </a: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1524000" y="4800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/>
              <a:t>Capacitación Industrial</a:t>
            </a: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2590800" y="54102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/>
              <a:t>Practica Industrial</a:t>
            </a:r>
          </a:p>
        </p:txBody>
      </p:sp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1447800" y="5943600"/>
            <a:ext cx="2133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/>
              <a:t>INDUSTRIA Y COMUNIDAD</a:t>
            </a:r>
          </a:p>
        </p:txBody>
      </p:sp>
      <p:sp>
        <p:nvSpPr>
          <p:cNvPr id="45075" name="Text Box 19"/>
          <p:cNvSpPr txBox="1">
            <a:spLocks noChangeArrowheads="1"/>
          </p:cNvSpPr>
          <p:nvPr/>
        </p:nvSpPr>
        <p:spPr bwMode="auto">
          <a:xfrm>
            <a:off x="5791200" y="1828800"/>
            <a:ext cx="2133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/>
              <a:t>INDUSTRIA Y COMUNIDAD</a:t>
            </a:r>
          </a:p>
        </p:txBody>
      </p:sp>
      <p:sp>
        <p:nvSpPr>
          <p:cNvPr id="45076" name="Text Box 20"/>
          <p:cNvSpPr txBox="1">
            <a:spLocks noChangeArrowheads="1"/>
          </p:cNvSpPr>
          <p:nvPr/>
        </p:nvSpPr>
        <p:spPr bwMode="auto">
          <a:xfrm>
            <a:off x="3657600" y="3200400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/>
              <a:t>Estudiantes</a:t>
            </a:r>
          </a:p>
        </p:txBody>
      </p:sp>
      <p:sp>
        <p:nvSpPr>
          <p:cNvPr id="45077" name="Text Box 21"/>
          <p:cNvSpPr txBox="1">
            <a:spLocks noChangeArrowheads="1"/>
          </p:cNvSpPr>
          <p:nvPr/>
        </p:nvSpPr>
        <p:spPr bwMode="auto">
          <a:xfrm>
            <a:off x="4572000" y="4648200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/>
              <a:t>Comunidad</a:t>
            </a:r>
          </a:p>
        </p:txBody>
      </p:sp>
      <p:sp>
        <p:nvSpPr>
          <p:cNvPr id="45078" name="Text Box 22"/>
          <p:cNvSpPr txBox="1">
            <a:spLocks noChangeArrowheads="1"/>
          </p:cNvSpPr>
          <p:nvPr/>
        </p:nvSpPr>
        <p:spPr bwMode="auto">
          <a:xfrm>
            <a:off x="3429000" y="4114800"/>
            <a:ext cx="1143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/>
              <a:t>CLIENTES</a:t>
            </a:r>
          </a:p>
        </p:txBody>
      </p:sp>
    </p:spTree>
  </p:cSld>
  <p:clrMapOvr>
    <a:masterClrMapping/>
  </p:clrMapOvr>
  <p:transition spd="med">
    <p:blind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30275"/>
            <a:ext cx="8153400" cy="974725"/>
          </a:xfrm>
        </p:spPr>
        <p:txBody>
          <a:bodyPr/>
          <a:lstStyle/>
          <a:p>
            <a:r>
              <a:rPr lang="es-ES" sz="3200">
                <a:latin typeface="CG Omega" pitchFamily="34" charset="0"/>
              </a:rPr>
              <a:t>Implicaciones para América Latina</a:t>
            </a:r>
          </a:p>
        </p:txBody>
      </p:sp>
    </p:spTree>
  </p:cSld>
  <p:clrMapOvr>
    <a:masterClrMapping/>
  </p:clrMapOvr>
  <p:transition spd="med"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143000"/>
            <a:ext cx="7772400" cy="511175"/>
          </a:xfrm>
        </p:spPr>
        <p:txBody>
          <a:bodyPr/>
          <a:lstStyle/>
          <a:p>
            <a:pPr algn="ctr"/>
            <a:r>
              <a:rPr lang="en-US" sz="3600" b="1">
                <a:latin typeface="CG Omega" pitchFamily="34" charset="0"/>
              </a:rPr>
              <a:t>Cambios en la Economía Mundial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47888"/>
            <a:ext cx="77724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CG Omega" pitchFamily="34" charset="0"/>
              </a:rPr>
              <a:t>Costos de comunicación casi nulos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CG Omega" pitchFamily="34" charset="0"/>
              </a:rPr>
              <a:t>Competencia basada cada vez más en la calidad de los recursos humanos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CG Omega" pitchFamily="34" charset="0"/>
              </a:rPr>
              <a:t>Incremento de los empleos que requieren cualificaciónes más altas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CG Omega" pitchFamily="34" charset="0"/>
              </a:rPr>
              <a:t>Necesidad de instituciones de post-secundaria altamente diferenciadas 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CG Omega" pitchFamily="34" charset="0"/>
              </a:rPr>
              <a:t>Demanda creciente de aprendizaje continuo (</a:t>
            </a:r>
            <a:r>
              <a:rPr lang="en-US" sz="2800" i="1">
                <a:latin typeface="CG Omega" pitchFamily="34" charset="0"/>
              </a:rPr>
              <a:t>life long learning</a:t>
            </a:r>
            <a:r>
              <a:rPr lang="en-US" sz="2800">
                <a:latin typeface="CG Omega" pitchFamily="34" charset="0"/>
              </a:rPr>
              <a:t>)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990600"/>
            <a:ext cx="7772400" cy="560388"/>
          </a:xfrm>
        </p:spPr>
        <p:txBody>
          <a:bodyPr/>
          <a:lstStyle/>
          <a:p>
            <a:pPr algn="ctr"/>
            <a:r>
              <a:rPr lang="en-US" sz="4000" b="1">
                <a:latin typeface="CG Omega" pitchFamily="34" charset="0"/>
              </a:rPr>
              <a:t>La situación en el Caribe</a:t>
            </a:r>
          </a:p>
        </p:txBody>
      </p:sp>
      <p:graphicFrame>
        <p:nvGraphicFramePr>
          <p:cNvPr id="4595" name="Group 499"/>
          <p:cNvGraphicFramePr>
            <a:graphicFrameLocks noGrp="1"/>
          </p:cNvGraphicFramePr>
          <p:nvPr/>
        </p:nvGraphicFramePr>
        <p:xfrm>
          <a:off x="457200" y="2286000"/>
          <a:ext cx="8229600" cy="3789363"/>
        </p:xfrm>
        <a:graphic>
          <a:graphicData uri="http://schemas.openxmlformats.org/drawingml/2006/table">
            <a:tbl>
              <a:tblPr/>
              <a:tblGrid>
                <a:gridCol w="1371600"/>
                <a:gridCol w="1219200"/>
                <a:gridCol w="1295400"/>
                <a:gridCol w="1219200"/>
                <a:gridCol w="1219200"/>
                <a:gridCol w="1905000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  <a:cs typeface="Times New Roman" pitchFamily="18" charset="0"/>
                        </a:rPr>
                        <a:t>Pa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/>
                          <a:cs typeface="Times New Roman" pitchFamily="18" charset="0"/>
                        </a:rPr>
                        <a:t>í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  <a:cs typeface="Times New Roman" pitchFamily="18" charset="0"/>
                        </a:rPr>
                        <a:t>ses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  <a:cs typeface="Times New Roman" pitchFamily="18" charset="0"/>
                        </a:rPr>
                        <a:t>Poblaci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/>
                          <a:cs typeface="Times New Roman" pitchFamily="18" charset="0"/>
                        </a:rPr>
                        <a:t>ó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  <a:cs typeface="Times New Roman" pitchFamily="18" charset="0"/>
                        </a:rPr>
                        <a:t>n Total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G Omeg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  <a:cs typeface="Times New Roman" pitchFamily="18" charset="0"/>
                        </a:rPr>
                        <a:t>Poblaci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/>
                          <a:cs typeface="Times New Roman" pitchFamily="18" charset="0"/>
                        </a:rPr>
                        <a:t>ó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  <a:cs typeface="Times New Roman" pitchFamily="18" charset="0"/>
                        </a:rPr>
                        <a:t>n Total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  <a:cs typeface="Times New Roman" pitchFamily="18" charset="0"/>
                        </a:rPr>
                        <a:t>entre 20-24 a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/>
                          <a:cs typeface="Times New Roman" pitchFamily="18" charset="0"/>
                        </a:rPr>
                        <a:t>ñ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  <a:cs typeface="Times New Roman" pitchFamily="18" charset="0"/>
                        </a:rPr>
                        <a:t>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  <a:cs typeface="Times New Roman" pitchFamily="18" charset="0"/>
                        </a:rPr>
                        <a:t>Tasa Esperada de Crecimiento Anual de la Poblaci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/>
                          <a:cs typeface="Times New Roman" pitchFamily="18" charset="0"/>
                        </a:rPr>
                        <a:t>ó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  <a:cs typeface="Times New Roman" pitchFamily="18" charset="0"/>
                        </a:rPr>
                        <a:t>n (%)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G Omeg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2000-2015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  <a:cs typeface="Times New Roman" pitchFamily="18" charset="0"/>
                        </a:rPr>
                        <a:t>Bahamas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304,233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358,613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26,189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30,874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  <a:cs typeface="Times New Roman" pitchFamily="18" charset="0"/>
                        </a:rPr>
                        <a:t>Barbados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267,498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280,583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20,834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17,799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  <a:cs typeface="Times New Roman" pitchFamily="18" charset="0"/>
                        </a:rPr>
                        <a:t>Guyana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760,513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748,505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79,493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61,924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  <a:cs typeface="Times New Roman" pitchFamily="18" charset="0"/>
                        </a:rPr>
                        <a:t>Jamaica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2,576,085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2,957,313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246,030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263,138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  <a:cs typeface="Times New Roman" pitchFamily="18" charset="0"/>
                        </a:rPr>
                        <a:t>Trinidad y Tobago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1,294,368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1,392,271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122,322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100,866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16" name="Text Box 320"/>
          <p:cNvSpPr txBox="1">
            <a:spLocks noChangeArrowheads="1"/>
          </p:cNvSpPr>
          <p:nvPr/>
        </p:nvSpPr>
        <p:spPr bwMode="auto">
          <a:xfrm>
            <a:off x="990600" y="167640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solidFill>
                  <a:schemeClr val="tx2"/>
                </a:solidFill>
                <a:latin typeface="CG Omega" pitchFamily="34" charset="0"/>
              </a:rPr>
              <a:t>Población en el año 2000 y Proyecciones para 2015</a:t>
            </a:r>
          </a:p>
        </p:txBody>
      </p:sp>
      <p:sp>
        <p:nvSpPr>
          <p:cNvPr id="4585" name="Text Box 489"/>
          <p:cNvSpPr txBox="1">
            <a:spLocks noChangeArrowheads="1"/>
          </p:cNvSpPr>
          <p:nvPr/>
        </p:nvSpPr>
        <p:spPr bwMode="auto">
          <a:xfrm>
            <a:off x="457200" y="6248400"/>
            <a:ext cx="5486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G Omega" pitchFamily="34" charset="0"/>
              </a:rPr>
              <a:t>Fuente: Informe de Desarrollo Humano  2003, CEPAL/CELADE</a:t>
            </a:r>
          </a:p>
        </p:txBody>
      </p:sp>
    </p:spTree>
  </p:cSld>
  <p:clrMapOvr>
    <a:masterClrMapping/>
  </p:clrMapOvr>
  <p:transition spd="med">
    <p:blind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990600"/>
            <a:ext cx="7620000" cy="457200"/>
          </a:xfrm>
        </p:spPr>
        <p:txBody>
          <a:bodyPr/>
          <a:lstStyle/>
          <a:p>
            <a:pPr algn="ctr"/>
            <a:r>
              <a:rPr lang="en-US" sz="2400" b="1">
                <a:latin typeface="CG Omega" pitchFamily="34" charset="0"/>
              </a:rPr>
              <a:t>PIB per Cápita , PPC (US$)</a:t>
            </a:r>
            <a:endParaRPr lang="en-US" sz="2400" b="1">
              <a:solidFill>
                <a:schemeClr val="folHlink"/>
              </a:solidFill>
              <a:latin typeface="CG Omega" pitchFamily="34" charset="0"/>
            </a:endParaRPr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685800" y="1295400"/>
          <a:ext cx="8077200" cy="4578350"/>
        </p:xfrm>
        <a:graphic>
          <a:graphicData uri="http://schemas.openxmlformats.org/presentationml/2006/ole">
            <p:oleObj spid="_x0000_s34819" name="Chart" r:id="rId3" imgW="7877413" imgH="4591288" progId="MSGraph.Chart.8">
              <p:embed followColorScheme="full"/>
            </p:oleObj>
          </a:graphicData>
        </a:graphic>
      </p:graphicFrame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981200" y="4800600"/>
            <a:ext cx="1066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latin typeface="CG Omega" pitchFamily="34" charset="0"/>
              </a:rPr>
              <a:t>Bahamas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2971800" y="4800600"/>
            <a:ext cx="1066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latin typeface="CG Omega" pitchFamily="34" charset="0"/>
              </a:rPr>
              <a:t>Barbados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4267200" y="48006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latin typeface="CG Omega" pitchFamily="34" charset="0"/>
              </a:rPr>
              <a:t>Guyana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5410200" y="4800600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latin typeface="CG Omega" pitchFamily="34" charset="0"/>
              </a:rPr>
              <a:t>Jamaica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6858000" y="4800600"/>
            <a:ext cx="838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latin typeface="CG Omega" pitchFamily="34" charset="0"/>
              </a:rPr>
              <a:t>Trinidad y Tobago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914400" y="5867400"/>
            <a:ext cx="4876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G Omega" pitchFamily="34" charset="0"/>
              </a:rPr>
              <a:t>Fuente: World Bank Indicators 2003</a:t>
            </a:r>
          </a:p>
        </p:txBody>
      </p:sp>
    </p:spTree>
  </p:cSld>
  <p:clrMapOvr>
    <a:masterClrMapping/>
  </p:clrMapOvr>
  <p:transition spd="med">
    <p:blind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930275"/>
            <a:ext cx="7620000" cy="669925"/>
          </a:xfrm>
        </p:spPr>
        <p:txBody>
          <a:bodyPr/>
          <a:lstStyle/>
          <a:p>
            <a:pPr algn="ctr"/>
            <a:r>
              <a:rPr lang="en-US" sz="2400" b="1">
                <a:latin typeface="CG Omega" pitchFamily="34" charset="0"/>
              </a:rPr>
              <a:t>Tasa Esperada de Crecimiento Anual del PIB (%)</a:t>
            </a:r>
            <a:br>
              <a:rPr lang="en-US" sz="2400" b="1">
                <a:latin typeface="CG Omega" pitchFamily="34" charset="0"/>
              </a:rPr>
            </a:br>
            <a:r>
              <a:rPr lang="en-US" sz="2400" b="1">
                <a:latin typeface="CG Omega" pitchFamily="34" charset="0"/>
              </a:rPr>
              <a:t>Periodo: 1998-2015</a:t>
            </a: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09600" y="1447800"/>
          <a:ext cx="7848600" cy="4708525"/>
        </p:xfrm>
        <a:graphic>
          <a:graphicData uri="http://schemas.openxmlformats.org/presentationml/2006/ole">
            <p:oleObj spid="_x0000_s1027" name="Chart" r:id="rId3" imgW="6610807" imgH="4619854" progId="MSGraph.Chart.8">
              <p:embed followColorScheme="full"/>
            </p:oleObj>
          </a:graphicData>
        </a:graphic>
      </p:graphicFrame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209800" y="48006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latin typeface="CG Omega" pitchFamily="34" charset="0"/>
              </a:rPr>
              <a:t>Bahamas</a:t>
            </a: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3429000" y="48006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latin typeface="CG Omega" pitchFamily="34" charset="0"/>
              </a:rPr>
              <a:t>Barbados</a:t>
            </a: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4419600" y="48006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latin typeface="CG Omega" pitchFamily="34" charset="0"/>
              </a:rPr>
              <a:t>Guyana</a:t>
            </a: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5334000" y="48006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latin typeface="CG Omega" pitchFamily="34" charset="0"/>
              </a:rPr>
              <a:t>Jamaica</a:t>
            </a:r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6477000" y="4800600"/>
            <a:ext cx="838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latin typeface="CG Omega" pitchFamily="34" charset="0"/>
              </a:rPr>
              <a:t>Trinidad y Tobago</a:t>
            </a: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609600" y="58674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G Omega" pitchFamily="34" charset="0"/>
              </a:rPr>
              <a:t>Fuente: World Bank, Reaching the MGDs in Latin America: Preliminary Results. Norman Hicks and Quentin Wodon. June 2002. Hypotheses for the annual rate of GDP growth in Latin American countries, 1998-2015</a:t>
            </a:r>
          </a:p>
        </p:txBody>
      </p:sp>
    </p:spTree>
  </p:cSld>
  <p:clrMapOvr>
    <a:masterClrMapping/>
  </p:clrMapOvr>
  <p:transition spd="med">
    <p:blind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8001000" cy="822325"/>
          </a:xfrm>
        </p:spPr>
        <p:txBody>
          <a:bodyPr/>
          <a:lstStyle/>
          <a:p>
            <a:pPr algn="ctr"/>
            <a:r>
              <a:rPr lang="en-US" sz="2400" b="1">
                <a:latin typeface="CG Omega" pitchFamily="34" charset="0"/>
              </a:rPr>
              <a:t>Tasa de Matrícula Bruta por Nivel de Educación (%)</a:t>
            </a:r>
            <a:br>
              <a:rPr lang="en-US" sz="2400" b="1">
                <a:latin typeface="CG Omega" pitchFamily="34" charset="0"/>
              </a:rPr>
            </a:br>
            <a:r>
              <a:rPr lang="en-US" sz="2400" b="1">
                <a:latin typeface="CG Omega" pitchFamily="34" charset="0"/>
              </a:rPr>
              <a:t>Año: 2000</a:t>
            </a:r>
          </a:p>
        </p:txBody>
      </p:sp>
      <p:graphicFrame>
        <p:nvGraphicFramePr>
          <p:cNvPr id="41384" name="Group 424"/>
          <p:cNvGraphicFramePr>
            <a:graphicFrameLocks noGrp="1"/>
          </p:cNvGraphicFramePr>
          <p:nvPr/>
        </p:nvGraphicFramePr>
        <p:xfrm>
          <a:off x="685800" y="1905000"/>
          <a:ext cx="7924800" cy="3803650"/>
        </p:xfrm>
        <a:graphic>
          <a:graphicData uri="http://schemas.openxmlformats.org/drawingml/2006/table">
            <a:tbl>
              <a:tblPr/>
              <a:tblGrid>
                <a:gridCol w="2133600"/>
                <a:gridCol w="1219200"/>
                <a:gridCol w="1295400"/>
                <a:gridCol w="1600200"/>
                <a:gridCol w="1676400"/>
              </a:tblGrid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G Omeg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Pre-Primaria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Primaria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Secundaria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Post-Secundaria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Bahamas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Barbados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102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Guyana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117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Jamaica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Trinidad y Tobago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368" name="Text Box 408"/>
          <p:cNvSpPr txBox="1">
            <a:spLocks noChangeArrowheads="1"/>
          </p:cNvSpPr>
          <p:nvPr/>
        </p:nvSpPr>
        <p:spPr bwMode="auto">
          <a:xfrm>
            <a:off x="685800" y="6096000"/>
            <a:ext cx="3810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G Omega" pitchFamily="34" charset="0"/>
              </a:rPr>
              <a:t>Fuente: World Bank Indicators 2003</a:t>
            </a:r>
          </a:p>
        </p:txBody>
      </p:sp>
    </p:spTree>
  </p:cSld>
  <p:clrMapOvr>
    <a:masterClrMapping/>
  </p:clrMapOvr>
  <p:transition spd="med">
    <p:blind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30275"/>
            <a:ext cx="8153400" cy="1143000"/>
          </a:xfrm>
        </p:spPr>
        <p:txBody>
          <a:bodyPr/>
          <a:lstStyle/>
          <a:p>
            <a:pPr algn="ctr"/>
            <a:r>
              <a:rPr lang="en-US" sz="2400" b="1">
                <a:latin typeface="CG Omega" pitchFamily="34" charset="0"/>
              </a:rPr>
              <a:t>Tasa de Matrícula Privada por Nivel de Educación (%)</a:t>
            </a:r>
            <a:br>
              <a:rPr lang="en-US" sz="2400" b="1">
                <a:latin typeface="CG Omega" pitchFamily="34" charset="0"/>
              </a:rPr>
            </a:br>
            <a:r>
              <a:rPr lang="en-US" sz="2400" b="1">
                <a:latin typeface="CG Omega" pitchFamily="34" charset="0"/>
              </a:rPr>
              <a:t> Año: 2000 o último disponible</a:t>
            </a:r>
          </a:p>
        </p:txBody>
      </p:sp>
      <p:graphicFrame>
        <p:nvGraphicFramePr>
          <p:cNvPr id="43065" name="Group 57"/>
          <p:cNvGraphicFramePr>
            <a:graphicFrameLocks noGrp="1"/>
          </p:cNvGraphicFramePr>
          <p:nvPr/>
        </p:nvGraphicFramePr>
        <p:xfrm>
          <a:off x="571500" y="2057400"/>
          <a:ext cx="8001000" cy="3803650"/>
        </p:xfrm>
        <a:graphic>
          <a:graphicData uri="http://schemas.openxmlformats.org/drawingml/2006/table">
            <a:tbl>
              <a:tblPr/>
              <a:tblGrid>
                <a:gridCol w="2209800"/>
                <a:gridCol w="1295400"/>
                <a:gridCol w="1219200"/>
                <a:gridCol w="1600200"/>
                <a:gridCol w="1676400"/>
              </a:tblGrid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G Omeg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Pre-Primaria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Primaria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Secundaria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Post-Secundaria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Bahamas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n.a.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n.a.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Barbados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n.a.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n.a.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Guyana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n.a.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n.a.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n.a.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n.a.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Jamaica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Trinidad y Tobago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n.a.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n.a.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blind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930275"/>
            <a:ext cx="8516937" cy="898525"/>
          </a:xfrm>
        </p:spPr>
        <p:txBody>
          <a:bodyPr/>
          <a:lstStyle/>
          <a:p>
            <a:pPr algn="ctr"/>
            <a:r>
              <a:rPr lang="en-US" sz="2400" b="1">
                <a:latin typeface="CG Omega" pitchFamily="34" charset="0"/>
              </a:rPr>
              <a:t>Gasto Publico en Educación, como % del PIB</a:t>
            </a:r>
            <a:br>
              <a:rPr lang="en-US" sz="2400" b="1">
                <a:latin typeface="CG Omega" pitchFamily="34" charset="0"/>
              </a:rPr>
            </a:br>
            <a:r>
              <a:rPr lang="en-US" sz="2400" b="1">
                <a:latin typeface="CG Omega" pitchFamily="34" charset="0"/>
              </a:rPr>
              <a:t> Año: 2000</a:t>
            </a:r>
          </a:p>
        </p:txBody>
      </p:sp>
      <p:graphicFrame>
        <p:nvGraphicFramePr>
          <p:cNvPr id="44092" name="Group 60"/>
          <p:cNvGraphicFramePr>
            <a:graphicFrameLocks noGrp="1"/>
          </p:cNvGraphicFramePr>
          <p:nvPr/>
        </p:nvGraphicFramePr>
        <p:xfrm>
          <a:off x="1562100" y="1981200"/>
          <a:ext cx="6515100" cy="3663950"/>
        </p:xfrm>
        <a:graphic>
          <a:graphicData uri="http://schemas.openxmlformats.org/drawingml/2006/table">
            <a:tbl>
              <a:tblPr/>
              <a:tblGrid>
                <a:gridCol w="2705100"/>
                <a:gridCol w="3810000"/>
              </a:tblGrid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G Omeg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Gasto Público en Educación como % del PIB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Bahamas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Barbados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7.1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Guyana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n.a.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Jamaica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8.7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Trinidad y Tobago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pitchFamily="34" charset="0"/>
                        </a:rPr>
                        <a:t>2.9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083" name="Text Box 51"/>
          <p:cNvSpPr txBox="1">
            <a:spLocks noChangeArrowheads="1"/>
          </p:cNvSpPr>
          <p:nvPr/>
        </p:nvSpPr>
        <p:spPr bwMode="auto">
          <a:xfrm>
            <a:off x="838200" y="6096000"/>
            <a:ext cx="3810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G Omega" pitchFamily="34" charset="0"/>
              </a:rPr>
              <a:t>Fuente: Basado en datos del Banco Mundial</a:t>
            </a:r>
          </a:p>
        </p:txBody>
      </p:sp>
    </p:spTree>
  </p:cSld>
  <p:clrMapOvr>
    <a:masterClrMapping/>
  </p:clrMapOvr>
  <p:transition spd="med">
    <p:blind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930275"/>
            <a:ext cx="8212137" cy="1143000"/>
          </a:xfrm>
        </p:spPr>
        <p:txBody>
          <a:bodyPr/>
          <a:lstStyle/>
          <a:p>
            <a:pPr algn="ctr"/>
            <a:r>
              <a:rPr lang="en-US" b="1">
                <a:latin typeface="CG Omega" pitchFamily="34" charset="0"/>
              </a:rPr>
              <a:t>Tipos de Instituciones de Post-Secundaria en el Caribe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CG Omega" pitchFamily="34" charset="0"/>
              </a:rPr>
              <a:t>“Community Colleges”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CG Omega" pitchFamily="34" charset="0"/>
              </a:rPr>
              <a:t>Instituciones Públicas de Capacitación Vocacional y Técnica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CG Omega" pitchFamily="34" charset="0"/>
              </a:rPr>
              <a:t>Instituciones de Capacitación Privadas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CG Omega" pitchFamily="34" charset="0"/>
              </a:rPr>
              <a:t>Universidades e Instituciones que ofrecen Programas de Pre-grado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CG Omega" pitchFamily="34" charset="0"/>
              </a:rPr>
              <a:t>Instituciones de Formación Sectorial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CG Omega" pitchFamily="34" charset="0"/>
              </a:rPr>
              <a:t>Capacitación de Estudiantes que terminan o abandonan la Secundaria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CG Omega" pitchFamily="34" charset="0"/>
              </a:rPr>
              <a:t>Instituciones de Capacitación en el Trabajo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theme/theme1.xml><?xml version="1.0" encoding="utf-8"?>
<a:theme xmlns:a="http://schemas.openxmlformats.org/drawingml/2006/main" name="Global">
  <a:themeElements>
    <a:clrScheme name="Glob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Designs\Global.pot</Template>
  <TotalTime>638</TotalTime>
  <Words>488</Words>
  <Application>Microsoft Office PowerPoint</Application>
  <PresentationFormat>On-screen Show (4:3)</PresentationFormat>
  <Paragraphs>171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Times New Roman</vt:lpstr>
      <vt:lpstr>Tahoma</vt:lpstr>
      <vt:lpstr>CG Omega</vt:lpstr>
      <vt:lpstr>Arial Narrow</vt:lpstr>
      <vt:lpstr>Global</vt:lpstr>
      <vt:lpstr>Microsoft Graph 2000 Chart</vt:lpstr>
      <vt:lpstr>Desafíos y Oportunidades de la Educación Post-Secundaria en Bahamas,  Barbados, Guyana, Jamaica y  Trinidad y Tobago</vt:lpstr>
      <vt:lpstr>Cambios en la Economía Mundial</vt:lpstr>
      <vt:lpstr>La situación en el Caribe</vt:lpstr>
      <vt:lpstr>PIB per Cápita , PPC (US$)</vt:lpstr>
      <vt:lpstr>Tasa Esperada de Crecimiento Anual del PIB (%) Periodo: 1998-2015</vt:lpstr>
      <vt:lpstr>Tasa de Matrícula Bruta por Nivel de Educación (%) Año: 2000</vt:lpstr>
      <vt:lpstr>Tasa de Matrícula Privada por Nivel de Educación (%)  Año: 2000 o último disponible</vt:lpstr>
      <vt:lpstr>Gasto Publico en Educación, como % del PIB  Año: 2000</vt:lpstr>
      <vt:lpstr>Tipos de Instituciones de Post-Secundaria en el Caribe</vt:lpstr>
      <vt:lpstr>Prioridades Críticas para el  Caribe</vt:lpstr>
      <vt:lpstr>Potenciar las Mejores Prácticas en las Instituciones </vt:lpstr>
      <vt:lpstr>Implicaciones para América Latina</vt:lpstr>
    </vt:vector>
  </TitlesOfParts>
  <Company>Inter-American Development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Middle Level Manpower Needs: Challenges and Opportunities for Tertiary education in Jamaica, Trinidad &amp; Tobago, Guyana, Barbados, and Bahamas</dc:title>
  <dc:creator>Regional Departments</dc:creator>
  <cp:lastModifiedBy>anarod</cp:lastModifiedBy>
  <cp:revision>50</cp:revision>
  <dcterms:created xsi:type="dcterms:W3CDTF">2004-02-17T16:03:05Z</dcterms:created>
  <dcterms:modified xsi:type="dcterms:W3CDTF">2010-07-11T22:24:11Z</dcterms:modified>
</cp:coreProperties>
</file>