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93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6" r:id="rId3"/>
    <p:sldId id="258" r:id="rId4"/>
    <p:sldId id="259" r:id="rId5"/>
    <p:sldId id="260" r:id="rId6"/>
    <p:sldId id="269" r:id="rId7"/>
    <p:sldId id="263" r:id="rId8"/>
    <p:sldId id="261" r:id="rId9"/>
    <p:sldId id="262" r:id="rId10"/>
    <p:sldId id="265" r:id="rId11"/>
    <p:sldId id="264" r:id="rId12"/>
    <p:sldId id="270" r:id="rId13"/>
    <p:sldId id="268" r:id="rId14"/>
    <p:sldId id="266" r:id="rId15"/>
    <p:sldId id="271" r:id="rId16"/>
    <p:sldId id="267" r:id="rId17"/>
  </p:sldIdLst>
  <p:sldSz cx="9144000" cy="6858000" type="screen4x3"/>
  <p:notesSz cx="6854825" cy="9713913"/>
  <p:embeddedFontLst>
    <p:embeddedFont>
      <p:font typeface="Batang" pitchFamily="18" charset="-127"/>
      <p:regular r:id="rId20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3399"/>
    <a:srgbClr val="33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40" autoAdjust="0"/>
    <p:restoredTop sz="94683" autoAdjust="0"/>
  </p:normalViewPr>
  <p:slideViewPr>
    <p:cSldViewPr>
      <p:cViewPr>
        <p:scale>
          <a:sx n="75" d="100"/>
          <a:sy n="75" d="100"/>
        </p:scale>
        <p:origin x="-49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45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655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5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22655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5130F71-3F3A-4394-A7A6-866D7C9AA68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440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8538" y="728663"/>
            <a:ext cx="4857750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44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4863"/>
            <a:ext cx="5483225" cy="437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655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922655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819218-4CDA-491B-A95F-5263D3AB8F0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s-UY" altLang="en-US"/>
              <a:t>Haga clic para cambiar el estilo de título	</a:t>
            </a:r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s-UY" altLang="en-US"/>
              <a:t>Haga clic para modificar el estilo de subtítulo del patrón</a:t>
            </a:r>
          </a:p>
        </p:txBody>
      </p:sp>
      <p:sp>
        <p:nvSpPr>
          <p:cNvPr id="32154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32154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32154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ECE6B64-A01C-4C88-B0FD-D5B25BB5420F}" type="slidenum">
              <a:rPr lang="es-UY" altLang="en-US"/>
              <a:pPr/>
              <a:t>‹#›</a:t>
            </a:fld>
            <a:endParaRPr lang="es-UY" altLang="en-US"/>
          </a:p>
        </p:txBody>
      </p:sp>
      <p:grpSp>
        <p:nvGrpSpPr>
          <p:cNvPr id="321544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321545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6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7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8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9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0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1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2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3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4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5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6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7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8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9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0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1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2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3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4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5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6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7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8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9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0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1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2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3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4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5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1576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299C6-58E9-4C97-A1E5-9F5C6728AF99}" type="slidenum">
              <a:rPr lang="es-UY" altLang="en-US"/>
              <a:pPr/>
              <a:t>‹#›</a:t>
            </a:fld>
            <a:endParaRPr lang="es-UY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87AF4-A476-4C36-90E9-1292DFD851CC}" type="slidenum">
              <a:rPr lang="es-UY" altLang="en-US"/>
              <a:pPr/>
              <a:t>‹#›</a:t>
            </a:fld>
            <a:endParaRPr lang="es-UY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0CE054F-D311-4EE3-936A-D7823AD32742}" type="slidenum">
              <a:rPr lang="es-UY" altLang="en-US"/>
              <a:pPr/>
              <a:t>‹#›</a:t>
            </a:fld>
            <a:endParaRPr lang="es-UY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0983A-FF6C-48FA-B1E0-5F5B29B1F3C8}" type="slidenum">
              <a:rPr lang="es-UY" altLang="en-US"/>
              <a:pPr/>
              <a:t>‹#›</a:t>
            </a:fld>
            <a:endParaRPr lang="es-UY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53202C-193C-44C2-A43A-0B8D67AD7EE6}" type="slidenum">
              <a:rPr lang="es-UY" altLang="en-US"/>
              <a:pPr/>
              <a:t>‹#›</a:t>
            </a:fld>
            <a:endParaRPr lang="es-UY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9FCF5-4C27-4239-997D-2107CA7C5B44}" type="slidenum">
              <a:rPr lang="es-UY" altLang="en-US"/>
              <a:pPr/>
              <a:t>‹#›</a:t>
            </a:fld>
            <a:endParaRPr lang="es-UY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031EC-198E-48BF-A22D-F069CAE2902C}" type="slidenum">
              <a:rPr lang="es-UY" altLang="en-US"/>
              <a:pPr/>
              <a:t>‹#›</a:t>
            </a:fld>
            <a:endParaRPr lang="es-UY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D7F74-E2D7-40D0-B857-66D972B19BFE}" type="slidenum">
              <a:rPr lang="es-UY" altLang="en-US"/>
              <a:pPr/>
              <a:t>‹#›</a:t>
            </a:fld>
            <a:endParaRPr lang="es-UY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C7AAA-364B-432D-AF5F-C337C4CAD408}" type="slidenum">
              <a:rPr lang="es-UY" altLang="en-US"/>
              <a:pPr/>
              <a:t>‹#›</a:t>
            </a:fld>
            <a:endParaRPr lang="es-UY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3B5F3-3F67-4C7C-A604-C3BA39D60C31}" type="slidenum">
              <a:rPr lang="es-UY" altLang="en-US"/>
              <a:pPr/>
              <a:t>‹#›</a:t>
            </a:fld>
            <a:endParaRPr lang="es-UY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FF460-01D1-402A-B002-3B8AB0C60575}" type="slidenum">
              <a:rPr lang="es-UY" altLang="en-US"/>
              <a:pPr/>
              <a:t>‹#›</a:t>
            </a:fld>
            <a:endParaRPr lang="es-UY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UY" altLang="en-US" smtClean="0"/>
              <a:t>Haga clic para cambiar el estilo de título	</a:t>
            </a:r>
          </a:p>
        </p:txBody>
      </p:sp>
      <p:sp>
        <p:nvSpPr>
          <p:cNvPr id="3205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UY" altLang="en-US" smtClean="0"/>
              <a:t>Haga clic para modificar el estilo de texto del patrón</a:t>
            </a:r>
          </a:p>
          <a:p>
            <a:pPr lvl="1"/>
            <a:r>
              <a:rPr lang="es-UY" altLang="en-US" smtClean="0"/>
              <a:t>Segundo nivel</a:t>
            </a:r>
          </a:p>
          <a:p>
            <a:pPr lvl="2"/>
            <a:r>
              <a:rPr lang="es-UY" altLang="en-US" smtClean="0"/>
              <a:t>Tercer nivel</a:t>
            </a:r>
          </a:p>
          <a:p>
            <a:pPr lvl="3"/>
            <a:r>
              <a:rPr lang="es-UY" altLang="en-US" smtClean="0"/>
              <a:t>Cuarto nivel</a:t>
            </a:r>
          </a:p>
          <a:p>
            <a:pPr lvl="4"/>
            <a:r>
              <a:rPr lang="es-UY" altLang="en-US" smtClean="0"/>
              <a:t>Quinto nivel</a:t>
            </a:r>
          </a:p>
        </p:txBody>
      </p:sp>
      <p:sp>
        <p:nvSpPr>
          <p:cNvPr id="3205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s-UY" altLang="en-US"/>
          </a:p>
        </p:txBody>
      </p:sp>
      <p:sp>
        <p:nvSpPr>
          <p:cNvPr id="3205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s-UY" altLang="en-US"/>
          </a:p>
        </p:txBody>
      </p:sp>
      <p:sp>
        <p:nvSpPr>
          <p:cNvPr id="3205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06491DF4-D9E0-47B4-B546-C8E9D1EED683}" type="slidenum">
              <a:rPr lang="es-UY" altLang="en-US"/>
              <a:pPr/>
              <a:t>‹#›</a:t>
            </a:fld>
            <a:endParaRPr lang="es-UY" altLang="en-US"/>
          </a:p>
        </p:txBody>
      </p:sp>
      <p:grpSp>
        <p:nvGrpSpPr>
          <p:cNvPr id="320520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32052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5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5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5288" y="404813"/>
            <a:ext cx="6781800" cy="2133600"/>
          </a:xfrm>
        </p:spPr>
        <p:txBody>
          <a:bodyPr/>
          <a:lstStyle/>
          <a:p>
            <a:r>
              <a:rPr lang="en-US" sz="4000" b="0">
                <a:solidFill>
                  <a:srgbClr val="330066"/>
                </a:solidFill>
                <a:cs typeface="Times New Roman" pitchFamily="18" charset="0"/>
              </a:rPr>
              <a:t>Strategic Planning </a:t>
            </a:r>
            <a:br>
              <a:rPr lang="en-US" sz="4000" b="0">
                <a:solidFill>
                  <a:srgbClr val="330066"/>
                </a:solidFill>
                <a:cs typeface="Times New Roman" pitchFamily="18" charset="0"/>
              </a:rPr>
            </a:br>
            <a:r>
              <a:rPr lang="en-US" sz="4000" b="0">
                <a:solidFill>
                  <a:srgbClr val="330066"/>
                </a:solidFill>
                <a:cs typeface="Times New Roman" pitchFamily="18" charset="0"/>
              </a:rPr>
              <a:t>Systems and </a:t>
            </a:r>
            <a:br>
              <a:rPr lang="en-US" sz="4000" b="0">
                <a:solidFill>
                  <a:srgbClr val="330066"/>
                </a:solidFill>
                <a:cs typeface="Times New Roman" pitchFamily="18" charset="0"/>
              </a:rPr>
            </a:br>
            <a:r>
              <a:rPr lang="en-US" sz="4000" b="0">
                <a:solidFill>
                  <a:srgbClr val="330066"/>
                </a:solidFill>
                <a:cs typeface="Times New Roman" pitchFamily="18" charset="0"/>
              </a:rPr>
              <a:t>Budgeting Innovation</a:t>
            </a:r>
            <a:r>
              <a:rPr lang="es-ES" sz="4000" b="0"/>
              <a:t> </a:t>
            </a:r>
            <a:endParaRPr lang="es-UY" sz="4000" b="0"/>
          </a:p>
        </p:txBody>
      </p:sp>
      <p:sp>
        <p:nvSpPr>
          <p:cNvPr id="35021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315075" cy="33321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UY" sz="2400" b="1"/>
              <a:t>Martus Tavares</a:t>
            </a:r>
          </a:p>
          <a:p>
            <a:pPr>
              <a:lnSpc>
                <a:spcPct val="90000"/>
              </a:lnSpc>
            </a:pPr>
            <a:r>
              <a:rPr lang="es-UY" sz="2400" b="1"/>
              <a:t>Nora Berretta</a:t>
            </a:r>
          </a:p>
          <a:p>
            <a:pPr>
              <a:lnSpc>
                <a:spcPct val="90000"/>
              </a:lnSpc>
            </a:pPr>
            <a:endParaRPr lang="es-UY" sz="2000"/>
          </a:p>
          <a:p>
            <a:pPr>
              <a:lnSpc>
                <a:spcPct val="90000"/>
              </a:lnSpc>
            </a:pPr>
            <a:endParaRPr lang="es-UY" sz="2000"/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</a:rPr>
              <a:t>Report prepared for the</a:t>
            </a:r>
            <a:endParaRPr lang="es-ES" sz="200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</a:rPr>
              <a:t>Inter-American Development Bank</a:t>
            </a:r>
            <a:endParaRPr lang="es-ES" sz="240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</a:rPr>
              <a:t>(PRODEV)</a:t>
            </a:r>
            <a:endParaRPr lang="es-ES" sz="200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</a:rPr>
              <a:t>Regional Policy Dialogue</a:t>
            </a:r>
            <a:endParaRPr lang="es-ES" sz="200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b="1">
                <a:solidFill>
                  <a:srgbClr val="330066"/>
                </a:solidFill>
                <a:cs typeface="Times New Roman" pitchFamily="18" charset="0"/>
              </a:rPr>
              <a:t>April 2006</a:t>
            </a:r>
            <a:r>
              <a:rPr lang="es-ES" sz="2000" b="1"/>
              <a:t> </a:t>
            </a:r>
            <a:endParaRPr lang="es-UY" sz="2000"/>
          </a:p>
          <a:p>
            <a:pPr>
              <a:lnSpc>
                <a:spcPct val="90000"/>
              </a:lnSpc>
            </a:pPr>
            <a:endParaRPr lang="es-UY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975" name="Rectangle 311"/>
          <p:cNvSpPr>
            <a:spLocks noChangeArrowheads="1"/>
          </p:cNvSpPr>
          <p:nvPr/>
        </p:nvSpPr>
        <p:spPr bwMode="auto">
          <a:xfrm>
            <a:off x="0" y="595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UY"/>
          </a:p>
        </p:txBody>
      </p:sp>
      <p:sp>
        <p:nvSpPr>
          <p:cNvPr id="370214" name="Rectangle 5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UY" sz="2800"/>
              <a:t>TABLE 4</a:t>
            </a:r>
            <a:br>
              <a:rPr lang="es-UY" sz="2800"/>
            </a:br>
            <a:r>
              <a:rPr lang="en-US" sz="2800">
                <a:solidFill>
                  <a:srgbClr val="330066"/>
                </a:solidFill>
                <a:cs typeface="Times New Roman" pitchFamily="18" charset="0"/>
              </a:rPr>
              <a:t>Operational Budget</a:t>
            </a:r>
            <a:endParaRPr lang="es-UY" sz="2800"/>
          </a:p>
        </p:txBody>
      </p:sp>
      <p:graphicFrame>
        <p:nvGraphicFramePr>
          <p:cNvPr id="372788" name="Group 1076"/>
          <p:cNvGraphicFramePr>
            <a:graphicFrameLocks noGrp="1"/>
          </p:cNvGraphicFramePr>
          <p:nvPr/>
        </p:nvGraphicFramePr>
        <p:xfrm>
          <a:off x="468313" y="1628775"/>
          <a:ext cx="8424862" cy="4897438"/>
        </p:xfrm>
        <a:graphic>
          <a:graphicData uri="http://schemas.openxmlformats.org/drawingml/2006/table">
            <a:tbl>
              <a:tblPr/>
              <a:tblGrid>
                <a:gridCol w="1651000"/>
                <a:gridCol w="1419225"/>
                <a:gridCol w="1406525"/>
                <a:gridCol w="1398587"/>
                <a:gridCol w="1400175"/>
                <a:gridCol w="1149350"/>
              </a:tblGrid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Brazil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Guatemala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Colombia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Mexico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Uruguay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  <a:tr h="2236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Organization(s) that prepare and lead budget formulation and execution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Ministry of Planning, Budget and Management, through the Secretariat of Federal Budge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Ministry of Public Finance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Ministry of Finance and Public Credit – (Debt performance and service) and the National Planning Department, DNP (investment)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Ministry of Finance and Public Credit (SHCP) through the vice-ministry of expenditures (SSE)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Ministry of Economy and Finance (MEF) and Planning and Budget Office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(OPP)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Instances for joint analysis of the information on public management and expenditure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 least not formally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 least not formally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There is an internal evaluation by the central government (coordinated by the president)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 least not formally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 least not formally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1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Instances where the information on management results is used for altering the budget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Results fuel annual budget, but the instances are not formal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 least not formally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 least not formally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 least not formally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 least not formally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2775" name="Rectangle 1063"/>
          <p:cNvSpPr>
            <a:spLocks noChangeArrowheads="1"/>
          </p:cNvSpPr>
          <p:nvPr/>
        </p:nvSpPr>
        <p:spPr bwMode="auto">
          <a:xfrm>
            <a:off x="0" y="595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UY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543800" cy="714375"/>
          </a:xfrm>
        </p:spPr>
        <p:txBody>
          <a:bodyPr/>
          <a:lstStyle/>
          <a:p>
            <a:r>
              <a:rPr lang="en-US" sz="2400">
                <a:solidFill>
                  <a:srgbClr val="003399"/>
                </a:solidFill>
                <a:cs typeface="Times New Roman" pitchFamily="18" charset="0"/>
              </a:rPr>
              <a:t>Major innovations in the five countries </a:t>
            </a:r>
            <a:r>
              <a:rPr lang="es-UY" sz="2400">
                <a:solidFill>
                  <a:srgbClr val="003399"/>
                </a:solidFill>
              </a:rPr>
              <a:t>- 1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642350" cy="5616575"/>
          </a:xfrm>
        </p:spPr>
        <p:txBody>
          <a:bodyPr/>
          <a:lstStyle/>
          <a:p>
            <a:pPr>
              <a:lnSpc>
                <a:spcPct val="80000"/>
              </a:lnSpc>
              <a:buSzTx/>
              <a:buFont typeface="Wingdings" pitchFamily="2" charset="2"/>
              <a:buBlip>
                <a:blip r:embed="rId2"/>
              </a:buBlip>
            </a:pPr>
            <a:endParaRPr lang="es-UY" sz="2200">
              <a:solidFill>
                <a:srgbClr val="CC3300"/>
              </a:solidFill>
            </a:endParaRPr>
          </a:p>
          <a:p>
            <a:pPr>
              <a:lnSpc>
                <a:spcPct val="80000"/>
              </a:lnSpc>
              <a:buSzTx/>
              <a:buFont typeface="Wingdings" pitchFamily="2" charset="2"/>
              <a:buBlip>
                <a:blip r:embed="rId2"/>
              </a:buBlip>
            </a:pPr>
            <a:r>
              <a:rPr lang="en-US" sz="2200">
                <a:solidFill>
                  <a:srgbClr val="CC3300"/>
                </a:solidFill>
                <a:cs typeface="Times New Roman" pitchFamily="18" charset="0"/>
              </a:rPr>
              <a:t>Brazil and Mexico</a:t>
            </a:r>
            <a:r>
              <a:rPr lang="en-US" sz="2200">
                <a:solidFill>
                  <a:srgbClr val="330066"/>
                </a:solidFill>
                <a:cs typeface="Times New Roman" pitchFamily="18" charset="0"/>
              </a:rPr>
              <a:t> </a:t>
            </a:r>
            <a:r>
              <a:rPr lang="en-US" sz="2200">
                <a:cs typeface="Times New Roman" pitchFamily="18" charset="0"/>
              </a:rPr>
              <a:t>have successfully included all public agencies in their budgets; hence, they have managed to disclose execution of the public expenditure in its entirety on a timely basis</a:t>
            </a:r>
            <a:r>
              <a:rPr lang="es-UY" sz="2200"/>
              <a:t>.</a:t>
            </a:r>
          </a:p>
          <a:p>
            <a:pPr>
              <a:lnSpc>
                <a:spcPct val="80000"/>
              </a:lnSpc>
              <a:buSzTx/>
              <a:buFont typeface="Wingdings" pitchFamily="2" charset="2"/>
              <a:buNone/>
            </a:pPr>
            <a:endParaRPr lang="es-UY" sz="2200"/>
          </a:p>
          <a:p>
            <a:pPr>
              <a:lnSpc>
                <a:spcPct val="80000"/>
              </a:lnSpc>
              <a:buSzTx/>
              <a:buFont typeface="Wingdings" pitchFamily="2" charset="2"/>
              <a:buBlip>
                <a:blip r:embed="rId2"/>
              </a:buBlip>
            </a:pPr>
            <a:r>
              <a:rPr lang="en-US" sz="2200">
                <a:solidFill>
                  <a:srgbClr val="CC0000"/>
                </a:solidFill>
                <a:cs typeface="Times New Roman" pitchFamily="18" charset="0"/>
              </a:rPr>
              <a:t>Brazil</a:t>
            </a:r>
            <a:r>
              <a:rPr lang="en-US" sz="2200">
                <a:solidFill>
                  <a:srgbClr val="330066"/>
                </a:solidFill>
                <a:cs typeface="Times New Roman" pitchFamily="18" charset="0"/>
              </a:rPr>
              <a:t> </a:t>
            </a:r>
            <a:r>
              <a:rPr lang="en-US" sz="2200">
                <a:cs typeface="Times New Roman" pitchFamily="18" charset="0"/>
              </a:rPr>
              <a:t>has succeeded in preparing a national development plan linked to the budget through investment projects</a:t>
            </a:r>
            <a:r>
              <a:rPr lang="es-UY" sz="2200"/>
              <a:t>.</a:t>
            </a:r>
          </a:p>
          <a:p>
            <a:pPr>
              <a:lnSpc>
                <a:spcPct val="80000"/>
              </a:lnSpc>
              <a:buSzTx/>
              <a:buFont typeface="Wingdings" pitchFamily="2" charset="2"/>
              <a:buBlip>
                <a:blip r:embed="rId2"/>
              </a:buBlip>
            </a:pPr>
            <a:endParaRPr lang="es-UY" sz="2200">
              <a:solidFill>
                <a:srgbClr val="CC3300"/>
              </a:solidFill>
            </a:endParaRPr>
          </a:p>
          <a:p>
            <a:pPr>
              <a:lnSpc>
                <a:spcPct val="80000"/>
              </a:lnSpc>
              <a:buSzTx/>
              <a:buFont typeface="Wingdings" pitchFamily="2" charset="2"/>
              <a:buBlip>
                <a:blip r:embed="rId2"/>
              </a:buBlip>
            </a:pPr>
            <a:r>
              <a:rPr lang="en-US" sz="2200">
                <a:solidFill>
                  <a:srgbClr val="CC3300"/>
                </a:solidFill>
                <a:cs typeface="Times New Roman" pitchFamily="18" charset="0"/>
              </a:rPr>
              <a:t>Guatemala and Colombia</a:t>
            </a:r>
            <a:r>
              <a:rPr lang="en-US" sz="2200">
                <a:solidFill>
                  <a:srgbClr val="330066"/>
                </a:solidFill>
                <a:cs typeface="Times New Roman" pitchFamily="18" charset="0"/>
              </a:rPr>
              <a:t> </a:t>
            </a:r>
            <a:r>
              <a:rPr lang="en-US" sz="2200">
                <a:cs typeface="Times New Roman" pitchFamily="18" charset="0"/>
              </a:rPr>
              <a:t>have improved coordination among the agencies in charge of planning and budgeting</a:t>
            </a:r>
            <a:r>
              <a:rPr lang="es-ES" sz="2200"/>
              <a:t>.</a:t>
            </a:r>
            <a:endParaRPr lang="es-UY" sz="2200"/>
          </a:p>
          <a:p>
            <a:pPr>
              <a:lnSpc>
                <a:spcPct val="80000"/>
              </a:lnSpc>
              <a:buSzTx/>
              <a:buFont typeface="Wingdings" pitchFamily="2" charset="2"/>
              <a:buNone/>
            </a:pPr>
            <a:endParaRPr lang="es-UY" sz="2200"/>
          </a:p>
          <a:p>
            <a:pPr>
              <a:lnSpc>
                <a:spcPct val="80000"/>
              </a:lnSpc>
              <a:buSzTx/>
              <a:buFont typeface="Wingdings" pitchFamily="2" charset="2"/>
              <a:buBlip>
                <a:blip r:embed="rId2"/>
              </a:buBlip>
            </a:pPr>
            <a:r>
              <a:rPr lang="en-US" sz="2200">
                <a:cs typeface="Times New Roman" pitchFamily="18" charset="0"/>
              </a:rPr>
              <a:t>In </a:t>
            </a:r>
            <a:r>
              <a:rPr lang="en-US" sz="2200">
                <a:solidFill>
                  <a:srgbClr val="CC3300"/>
                </a:solidFill>
                <a:cs typeface="Times New Roman" pitchFamily="18" charset="0"/>
              </a:rPr>
              <a:t>Brazil, Mexico and Colombia,</a:t>
            </a:r>
            <a:r>
              <a:rPr lang="en-US" sz="2200">
                <a:solidFill>
                  <a:srgbClr val="330066"/>
                </a:solidFill>
                <a:cs typeface="Times New Roman" pitchFamily="18" charset="0"/>
              </a:rPr>
              <a:t> </a:t>
            </a:r>
            <a:r>
              <a:rPr lang="en-US" sz="2200">
                <a:cs typeface="Times New Roman" pitchFamily="18" charset="0"/>
              </a:rPr>
              <a:t>the investment project monitoring and evaluation systems play a major role in strategic planning, thus fostering public management sectoral and regional analysis</a:t>
            </a:r>
            <a:r>
              <a:rPr lang="es-UY" sz="2200"/>
              <a:t>. </a:t>
            </a:r>
          </a:p>
          <a:p>
            <a:pPr>
              <a:lnSpc>
                <a:spcPct val="80000"/>
              </a:lnSpc>
              <a:buSzTx/>
              <a:buFont typeface="Wingdings" pitchFamily="2" charset="2"/>
              <a:buNone/>
            </a:pPr>
            <a:endParaRPr lang="es-UY" sz="2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>
                <a:solidFill>
                  <a:srgbClr val="003399"/>
                </a:solidFill>
                <a:cs typeface="Times New Roman" pitchFamily="18" charset="0"/>
              </a:rPr>
              <a:t>Major innovations in the five countries </a:t>
            </a:r>
            <a:r>
              <a:rPr lang="es-UY" sz="2400">
                <a:solidFill>
                  <a:srgbClr val="003399"/>
                </a:solidFill>
              </a:rPr>
              <a:t>– 2</a:t>
            </a:r>
            <a:br>
              <a:rPr lang="es-UY" sz="2400">
                <a:solidFill>
                  <a:srgbClr val="003399"/>
                </a:solidFill>
              </a:rPr>
            </a:br>
            <a:r>
              <a:rPr lang="es-UY" sz="2400">
                <a:solidFill>
                  <a:srgbClr val="003399"/>
                </a:solidFill>
              </a:rPr>
              <a:t> </a:t>
            </a:r>
            <a:endParaRPr lang="pt-BR" sz="2400">
              <a:solidFill>
                <a:srgbClr val="003399"/>
              </a:solidFill>
            </a:endParaRP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411663"/>
          </a:xfrm>
        </p:spPr>
        <p:txBody>
          <a:bodyPr/>
          <a:lstStyle/>
          <a:p>
            <a:pPr>
              <a:lnSpc>
                <a:spcPct val="80000"/>
              </a:lnSpc>
              <a:buSzTx/>
              <a:buFont typeface="Wingdings" pitchFamily="2" charset="2"/>
              <a:buBlip>
                <a:blip r:embed="rId2"/>
              </a:buBlip>
            </a:pPr>
            <a:r>
              <a:rPr lang="en-US" sz="2200">
                <a:cs typeface="Times New Roman" pitchFamily="18" charset="0"/>
              </a:rPr>
              <a:t>Reforms aimed at causing the implementation of performance-based budgeting have occurred in</a:t>
            </a:r>
            <a:r>
              <a:rPr lang="en-US" sz="2200">
                <a:solidFill>
                  <a:srgbClr val="330066"/>
                </a:solidFill>
                <a:cs typeface="Times New Roman" pitchFamily="18" charset="0"/>
              </a:rPr>
              <a:t> </a:t>
            </a:r>
            <a:r>
              <a:rPr lang="en-US" sz="2200">
                <a:solidFill>
                  <a:srgbClr val="CC3300"/>
                </a:solidFill>
                <a:cs typeface="Times New Roman" pitchFamily="18" charset="0"/>
              </a:rPr>
              <a:t>Guatemala and Uruguay</a:t>
            </a:r>
            <a:r>
              <a:rPr lang="en-US" sz="2200">
                <a:solidFill>
                  <a:srgbClr val="330066"/>
                </a:solidFill>
                <a:cs typeface="Times New Roman" pitchFamily="18" charset="0"/>
              </a:rPr>
              <a:t> </a:t>
            </a:r>
            <a:r>
              <a:rPr lang="en-US" sz="2200">
                <a:cs typeface="Times New Roman" pitchFamily="18" charset="0"/>
              </a:rPr>
              <a:t>(Allen Shick). This type of budget offers information on the number of outputs (and activities) generated by the various offices and the cost thereof:</a:t>
            </a:r>
            <a:r>
              <a:rPr lang="es-ES" sz="2200"/>
              <a:t> </a:t>
            </a:r>
            <a:endParaRPr lang="es-UY" sz="2200"/>
          </a:p>
          <a:p>
            <a:pPr lvl="3">
              <a:lnSpc>
                <a:spcPct val="80000"/>
              </a:lnSpc>
              <a:buSzTx/>
              <a:buFont typeface="Wingdings" pitchFamily="2" charset="2"/>
              <a:buBlip>
                <a:blip r:embed="rId3"/>
              </a:buBlip>
            </a:pPr>
            <a:endParaRPr lang="es-UY" sz="2200"/>
          </a:p>
          <a:p>
            <a:pPr lvl="3">
              <a:lnSpc>
                <a:spcPct val="80000"/>
              </a:lnSpc>
              <a:buSzTx/>
              <a:buFont typeface="Wingdings" pitchFamily="2" charset="2"/>
              <a:buBlip>
                <a:blip r:embed="rId3"/>
              </a:buBlip>
            </a:pPr>
            <a:r>
              <a:rPr lang="en-US" sz="2200">
                <a:cs typeface="Times New Roman" pitchFamily="18" charset="0"/>
              </a:rPr>
              <a:t>Guatemala through SIAF (Integrated System of Financial Administration)</a:t>
            </a:r>
            <a:endParaRPr lang="es-UY" sz="2200"/>
          </a:p>
          <a:p>
            <a:pPr lvl="3">
              <a:lnSpc>
                <a:spcPct val="80000"/>
              </a:lnSpc>
              <a:buSzTx/>
              <a:buFont typeface="Wingdings" pitchFamily="2" charset="2"/>
              <a:buBlip>
                <a:blip r:embed="rId3"/>
              </a:buBlip>
            </a:pPr>
            <a:endParaRPr lang="es-UY" sz="2200"/>
          </a:p>
          <a:p>
            <a:pPr lvl="3">
              <a:lnSpc>
                <a:spcPct val="80000"/>
              </a:lnSpc>
              <a:buSzTx/>
              <a:buFont typeface="Wingdings" pitchFamily="2" charset="2"/>
              <a:buBlip>
                <a:blip r:embed="rId3"/>
              </a:buBlip>
            </a:pPr>
            <a:r>
              <a:rPr lang="en-US" sz="2200">
                <a:cs typeface="Times New Roman" pitchFamily="18" charset="0"/>
              </a:rPr>
              <a:t>Uruguay through SDG (Expenditure Distribution System</a:t>
            </a:r>
            <a:r>
              <a:rPr lang="es-UY" sz="2200"/>
              <a:t>). </a:t>
            </a:r>
          </a:p>
          <a:p>
            <a:pPr>
              <a:lnSpc>
                <a:spcPct val="80000"/>
              </a:lnSpc>
              <a:buSzTx/>
              <a:buFont typeface="Wingdings" pitchFamily="2" charset="2"/>
              <a:buBlip>
                <a:blip r:embed="rId2"/>
              </a:buBlip>
            </a:pPr>
            <a:endParaRPr lang="es-UY" sz="2200"/>
          </a:p>
          <a:p>
            <a:pPr>
              <a:lnSpc>
                <a:spcPct val="80000"/>
              </a:lnSpc>
              <a:buSzTx/>
              <a:buFont typeface="Wingdings" pitchFamily="2" charset="2"/>
              <a:buBlip>
                <a:blip r:embed="rId2"/>
              </a:buBlip>
            </a:pPr>
            <a:r>
              <a:rPr lang="en-US" sz="2200">
                <a:cs typeface="Times New Roman" pitchFamily="18" charset="0"/>
              </a:rPr>
              <a:t>Management results are going to be used in</a:t>
            </a:r>
            <a:r>
              <a:rPr lang="en-US" sz="2200" b="1">
                <a:solidFill>
                  <a:srgbClr val="330066"/>
                </a:solidFill>
                <a:cs typeface="Times New Roman" pitchFamily="18" charset="0"/>
              </a:rPr>
              <a:t> </a:t>
            </a:r>
            <a:r>
              <a:rPr lang="en-US" sz="2200">
                <a:solidFill>
                  <a:srgbClr val="CC0000"/>
                </a:solidFill>
                <a:cs typeface="Times New Roman" pitchFamily="18" charset="0"/>
              </a:rPr>
              <a:t>Uruguay</a:t>
            </a:r>
            <a:r>
              <a:rPr lang="en-US" sz="2200">
                <a:solidFill>
                  <a:srgbClr val="330066"/>
                </a:solidFill>
                <a:cs typeface="Times New Roman" pitchFamily="18" charset="0"/>
              </a:rPr>
              <a:t> </a:t>
            </a:r>
            <a:r>
              <a:rPr lang="en-US" sz="2200">
                <a:cs typeface="Times New Roman" pitchFamily="18" charset="0"/>
              </a:rPr>
              <a:t>to reward a executing agency’s officials’ performance.</a:t>
            </a:r>
            <a:endParaRPr lang="es-UY" sz="2200"/>
          </a:p>
          <a:p>
            <a:endParaRPr lang="pt-BR" sz="2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467600" cy="1096963"/>
          </a:xfrm>
        </p:spPr>
        <p:txBody>
          <a:bodyPr/>
          <a:lstStyle/>
          <a:p>
            <a:pPr algn="ctr"/>
            <a:r>
              <a:rPr lang="en-US" sz="3200">
                <a:solidFill>
                  <a:srgbClr val="330066"/>
                </a:solidFill>
                <a:cs typeface="Times New Roman" pitchFamily="18" charset="0"/>
              </a:rPr>
              <a:t>Do changes in agencies play </a:t>
            </a:r>
            <a:br>
              <a:rPr lang="en-US" sz="3200">
                <a:solidFill>
                  <a:srgbClr val="330066"/>
                </a:solidFill>
                <a:cs typeface="Times New Roman" pitchFamily="18" charset="0"/>
              </a:rPr>
            </a:br>
            <a:r>
              <a:rPr lang="en-US" sz="3200">
                <a:solidFill>
                  <a:srgbClr val="330066"/>
                </a:solidFill>
                <a:cs typeface="Times New Roman" pitchFamily="18" charset="0"/>
              </a:rPr>
              <a:t>a decisive role</a:t>
            </a:r>
            <a:r>
              <a:rPr lang="es-ES" sz="3200"/>
              <a:t> </a:t>
            </a:r>
            <a:r>
              <a:rPr lang="es-UY" sz="3200"/>
              <a:t>?</a:t>
            </a:r>
            <a:r>
              <a:rPr lang="es-UY" sz="2800"/>
              <a:t/>
            </a:r>
            <a:br>
              <a:rPr lang="es-UY" sz="2800"/>
            </a:br>
            <a:endParaRPr lang="es-UY" sz="2800"/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7643813" cy="441166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solidFill>
                  <a:srgbClr val="CC3300"/>
                </a:solidFill>
                <a:cs typeface="Times New Roman" pitchFamily="18" charset="0"/>
              </a:rPr>
              <a:t>Which is the preferred model</a:t>
            </a:r>
            <a:r>
              <a:rPr lang="es-UY" sz="2400">
                <a:solidFill>
                  <a:srgbClr val="CC3300"/>
                </a:solidFill>
              </a:rPr>
              <a:t>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UY" sz="2400">
              <a:solidFill>
                <a:srgbClr val="CC33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2400">
                <a:cs typeface="Times New Roman" pitchFamily="18" charset="0"/>
              </a:rPr>
              <a:t>Centralized planning agency (Brazil</a:t>
            </a:r>
            <a:r>
              <a:rPr lang="es-UY" sz="2400"/>
              <a:t>).</a:t>
            </a:r>
          </a:p>
          <a:p>
            <a:pPr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endParaRPr lang="es-UY" sz="2400"/>
          </a:p>
          <a:p>
            <a:pPr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2400">
                <a:cs typeface="Times New Roman" pitchFamily="18" charset="0"/>
              </a:rPr>
              <a:t>Jointly-coordinated agencies (Guatemala, Colombia</a:t>
            </a:r>
            <a:r>
              <a:rPr lang="es-UY" sz="2400"/>
              <a:t>).</a:t>
            </a:r>
          </a:p>
          <a:p>
            <a:pPr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endParaRPr lang="es-UY" sz="2400"/>
          </a:p>
          <a:p>
            <a:pPr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2400">
                <a:cs typeface="Times New Roman" pitchFamily="18" charset="0"/>
              </a:rPr>
              <a:t>Investment in the planning agency (Colombia</a:t>
            </a:r>
            <a:r>
              <a:rPr lang="es-UY" sz="2400"/>
              <a:t>).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UY" sz="2400"/>
              <a:t>                                </a:t>
            </a:r>
          </a:p>
          <a:p>
            <a:pPr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2400">
                <a:cs typeface="Times New Roman" pitchFamily="18" charset="0"/>
              </a:rPr>
              <a:t>Budget based on products, activities and services (Guatemala and Uruguay</a:t>
            </a:r>
            <a:r>
              <a:rPr lang="es-UY" sz="2400"/>
              <a:t>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67600" cy="1096962"/>
          </a:xfrm>
        </p:spPr>
        <p:txBody>
          <a:bodyPr/>
          <a:lstStyle/>
          <a:p>
            <a:r>
              <a:rPr lang="en-US" sz="2800">
                <a:solidFill>
                  <a:srgbClr val="330066"/>
                </a:solidFill>
                <a:cs typeface="Times New Roman" pitchFamily="18" charset="0"/>
              </a:rPr>
              <a:t>The role of international agencies </a:t>
            </a:r>
            <a:r>
              <a:rPr lang="es-UY" sz="2800"/>
              <a:t>- 2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569325" cy="489426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UY" sz="1800"/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rgbClr val="330066"/>
                </a:solidFill>
                <a:cs typeface="Times New Roman" pitchFamily="18" charset="0"/>
              </a:rPr>
              <a:t>Over the past few years, international agencies have fostered the adoption of medium-term fiscal regulations and State reform programs</a:t>
            </a:r>
            <a:r>
              <a:rPr lang="es-UY" sz="2400"/>
              <a:t>.</a:t>
            </a:r>
          </a:p>
          <a:p>
            <a:pPr>
              <a:lnSpc>
                <a:spcPct val="80000"/>
              </a:lnSpc>
            </a:pPr>
            <a:endParaRPr lang="es-UY" sz="2400"/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rgbClr val="330066"/>
                </a:solidFill>
                <a:cs typeface="Times New Roman" pitchFamily="18" charset="0"/>
              </a:rPr>
              <a:t>They have boosted the development of integrated budgeting systems and strategic management systems aimed at assessing both results and impact</a:t>
            </a:r>
            <a:r>
              <a:rPr lang="es-UY" sz="2400"/>
              <a:t>. </a:t>
            </a:r>
          </a:p>
          <a:p>
            <a:pPr>
              <a:lnSpc>
                <a:spcPct val="80000"/>
              </a:lnSpc>
            </a:pPr>
            <a:endParaRPr lang="es-UY" sz="2400"/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rgbClr val="330066"/>
                </a:solidFill>
                <a:cs typeface="Times New Roman" pitchFamily="18" charset="0"/>
              </a:rPr>
              <a:t>Nevertheless, sometimes, countries need to meet some </a:t>
            </a:r>
            <a:r>
              <a:rPr lang="en-US" sz="2400">
                <a:solidFill>
                  <a:srgbClr val="CC0000"/>
                </a:solidFill>
                <a:cs typeface="Times New Roman" pitchFamily="18" charset="0"/>
              </a:rPr>
              <a:t>pre-conditions</a:t>
            </a:r>
            <a:r>
              <a:rPr lang="en-US" sz="2400">
                <a:solidFill>
                  <a:srgbClr val="330066"/>
                </a:solidFill>
                <a:cs typeface="Times New Roman" pitchFamily="18" charset="0"/>
              </a:rPr>
              <a:t> before implanting a management system</a:t>
            </a:r>
            <a:r>
              <a:rPr lang="es-UY" sz="2400"/>
              <a:t>. -&gt; </a:t>
            </a:r>
          </a:p>
          <a:p>
            <a:pPr>
              <a:lnSpc>
                <a:spcPct val="80000"/>
              </a:lnSpc>
            </a:pPr>
            <a:endParaRPr lang="es-UY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r>
              <a:rPr lang="en-US" sz="2800">
                <a:solidFill>
                  <a:srgbClr val="330066"/>
                </a:solidFill>
                <a:cs typeface="Times New Roman" pitchFamily="18" charset="0"/>
              </a:rPr>
              <a:t>The role of international agencies </a:t>
            </a:r>
            <a:r>
              <a:rPr lang="es-UY" sz="2800"/>
              <a:t>- 2</a:t>
            </a:r>
            <a:endParaRPr lang="pt-BR" sz="2800"/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n-US" sz="2000">
                <a:solidFill>
                  <a:srgbClr val="330066"/>
                </a:solidFill>
                <a:cs typeface="Times New Roman" pitchFamily="18" charset="0"/>
              </a:rPr>
              <a:t>International agencies </a:t>
            </a:r>
            <a:r>
              <a:rPr lang="en-US" sz="2000">
                <a:solidFill>
                  <a:srgbClr val="CC0000"/>
                </a:solidFill>
                <a:cs typeface="Times New Roman" pitchFamily="18" charset="0"/>
              </a:rPr>
              <a:t>might help generate those pre-conditions by</a:t>
            </a:r>
            <a:r>
              <a:rPr lang="es-UY" sz="2000">
                <a:solidFill>
                  <a:srgbClr val="CC3300"/>
                </a:solidFill>
              </a:rPr>
              <a:t>:</a:t>
            </a:r>
            <a:r>
              <a:rPr lang="es-UY" sz="2000"/>
              <a:t> </a:t>
            </a:r>
          </a:p>
          <a:p>
            <a:pPr lvl="1">
              <a:lnSpc>
                <a:spcPct val="80000"/>
              </a:lnSpc>
            </a:pPr>
            <a:endParaRPr lang="es-UY" sz="2000"/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rgbClr val="330066"/>
                </a:solidFill>
                <a:cs typeface="Times New Roman" pitchFamily="18" charset="0"/>
              </a:rPr>
              <a:t>Supporting the implementation of systems to monitor the quantity, cost and quality of the services offered to citizens</a:t>
            </a:r>
            <a:r>
              <a:rPr lang="es-UY" sz="2000"/>
              <a:t>. </a:t>
            </a:r>
          </a:p>
          <a:p>
            <a:pPr lvl="1">
              <a:lnSpc>
                <a:spcPct val="80000"/>
              </a:lnSpc>
            </a:pPr>
            <a:endParaRPr lang="es-UY" sz="2000"/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rgbClr val="330066"/>
                </a:solidFill>
                <a:cs typeface="Times New Roman" pitchFamily="18" charset="0"/>
              </a:rPr>
              <a:t>Supporting the improvement of systems to</a:t>
            </a:r>
            <a:r>
              <a:rPr lang="es-UY" sz="2000"/>
              <a:t>:</a:t>
            </a:r>
          </a:p>
          <a:p>
            <a:pPr lvl="2">
              <a:lnSpc>
                <a:spcPct val="80000"/>
              </a:lnSpc>
            </a:pPr>
            <a:r>
              <a:rPr lang="en-US" sz="2000">
                <a:solidFill>
                  <a:srgbClr val="330066"/>
                </a:solidFill>
                <a:cs typeface="Times New Roman" pitchFamily="18" charset="0"/>
              </a:rPr>
              <a:t>monitor investment projects, based on their effect at a regional level and the impact of partnering with the private sector</a:t>
            </a:r>
            <a:r>
              <a:rPr lang="es-UY" sz="2000"/>
              <a:t>.</a:t>
            </a:r>
          </a:p>
          <a:p>
            <a:pPr lvl="2">
              <a:lnSpc>
                <a:spcPct val="80000"/>
              </a:lnSpc>
            </a:pPr>
            <a:r>
              <a:rPr lang="en-US" sz="2000">
                <a:solidFill>
                  <a:srgbClr val="330066"/>
                </a:solidFill>
                <a:cs typeface="Times New Roman" pitchFamily="18" charset="0"/>
              </a:rPr>
              <a:t>recruit, promote and train human resources</a:t>
            </a:r>
            <a:r>
              <a:rPr lang="es-UY" sz="2000"/>
              <a:t>.</a:t>
            </a:r>
          </a:p>
          <a:p>
            <a:pPr lvl="2">
              <a:lnSpc>
                <a:spcPct val="80000"/>
              </a:lnSpc>
            </a:pPr>
            <a:r>
              <a:rPr lang="en-US" sz="2000">
                <a:solidFill>
                  <a:srgbClr val="330066"/>
                </a:solidFill>
                <a:cs typeface="Times New Roman" pitchFamily="18" charset="0"/>
              </a:rPr>
              <a:t>foster systems of incentives associated to management results</a:t>
            </a:r>
            <a:r>
              <a:rPr lang="es-UY" sz="2000"/>
              <a:t>.</a:t>
            </a:r>
          </a:p>
          <a:p>
            <a:pPr lvl="1">
              <a:lnSpc>
                <a:spcPct val="80000"/>
              </a:lnSpc>
            </a:pPr>
            <a:endParaRPr lang="es-UY" sz="2000"/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rgbClr val="330066"/>
                </a:solidFill>
                <a:cs typeface="Times New Roman" pitchFamily="18" charset="0"/>
              </a:rPr>
              <a:t>Supporting the strengthening of the agencies in charge of planning and budgeting</a:t>
            </a:r>
            <a:r>
              <a:rPr lang="es-UY" sz="2000"/>
              <a:t>.</a:t>
            </a:r>
          </a:p>
          <a:p>
            <a:endParaRPr lang="pt-BR" sz="2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620000" cy="1143000"/>
          </a:xfrm>
        </p:spPr>
        <p:txBody>
          <a:bodyPr/>
          <a:lstStyle/>
          <a:p>
            <a:r>
              <a:rPr lang="en-US" sz="2800">
                <a:solidFill>
                  <a:srgbClr val="330066"/>
                </a:solidFill>
                <a:cs typeface="Times New Roman" pitchFamily="18" charset="0"/>
              </a:rPr>
              <a:t>Wrap-up</a:t>
            </a:r>
            <a:endParaRPr lang="es-UY" sz="2800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solidFill>
                  <a:srgbClr val="330066"/>
                </a:solidFill>
                <a:cs typeface="Times New Roman" pitchFamily="18" charset="0"/>
              </a:rPr>
              <a:t>The reforms that bring about real effects are those that succeed in changing </a:t>
            </a:r>
            <a:r>
              <a:rPr lang="en-US" sz="2400">
                <a:solidFill>
                  <a:srgbClr val="CC0000"/>
                </a:solidFill>
                <a:cs typeface="Times New Roman" pitchFamily="18" charset="0"/>
              </a:rPr>
              <a:t>people’s behavior and agencies’ culture</a:t>
            </a:r>
            <a:r>
              <a:rPr lang="es-UY" sz="2400">
                <a:solidFill>
                  <a:srgbClr val="CC3300"/>
                </a:solidFill>
              </a:rPr>
              <a:t>.</a:t>
            </a:r>
          </a:p>
          <a:p>
            <a:pPr>
              <a:lnSpc>
                <a:spcPct val="80000"/>
              </a:lnSpc>
            </a:pPr>
            <a:endParaRPr lang="es-UY" sz="2400"/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rgbClr val="330066"/>
                </a:solidFill>
                <a:cs typeface="Times New Roman" pitchFamily="18" charset="0"/>
              </a:rPr>
              <a:t>If organizational outcomes have no impact on the expenditure allocation, little change will be brought to public culture, changes will be heavily ritualistic and even a drawback may occur</a:t>
            </a:r>
            <a:r>
              <a:rPr lang="es-UY" sz="2400"/>
              <a:t>. </a:t>
            </a:r>
          </a:p>
          <a:p>
            <a:pPr>
              <a:lnSpc>
                <a:spcPct val="80000"/>
              </a:lnSpc>
            </a:pPr>
            <a:endParaRPr lang="es-UY" sz="2400"/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rgbClr val="330066"/>
                </a:solidFill>
                <a:cs typeface="Times New Roman" pitchFamily="18" charset="0"/>
              </a:rPr>
              <a:t>Paying attention to institutions and incentives implies that </a:t>
            </a:r>
            <a:r>
              <a:rPr lang="en-US" sz="2400">
                <a:solidFill>
                  <a:srgbClr val="CC0000"/>
                </a:solidFill>
                <a:cs typeface="Times New Roman" pitchFamily="18" charset="0"/>
              </a:rPr>
              <a:t>interventions</a:t>
            </a:r>
            <a:r>
              <a:rPr lang="en-US" sz="2400">
                <a:solidFill>
                  <a:srgbClr val="330066"/>
                </a:solidFill>
                <a:cs typeface="Times New Roman" pitchFamily="18" charset="0"/>
              </a:rPr>
              <a:t> to the budget reforms are required in order to secure compliance with certain rules determining that evaluations will generate implications</a:t>
            </a:r>
            <a:r>
              <a:rPr lang="es-UY" sz="24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7" name="Rectangle 5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543800" cy="576262"/>
          </a:xfrm>
        </p:spPr>
        <p:txBody>
          <a:bodyPr/>
          <a:lstStyle/>
          <a:p>
            <a:r>
              <a:rPr lang="es-UY" sz="3500" b="0"/>
              <a:t/>
            </a:r>
            <a:br>
              <a:rPr lang="es-UY" sz="3500" b="0"/>
            </a:br>
            <a:r>
              <a:rPr lang="es-UY" sz="3500" b="0"/>
              <a:t/>
            </a:r>
            <a:br>
              <a:rPr lang="es-UY" sz="3500" b="0"/>
            </a:br>
            <a:endParaRPr lang="es-UY" sz="3500"/>
          </a:p>
        </p:txBody>
      </p:sp>
      <p:sp>
        <p:nvSpPr>
          <p:cNvPr id="3461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95288" y="765175"/>
            <a:ext cx="7632700" cy="5780088"/>
          </a:xfrm>
        </p:spPr>
        <p:txBody>
          <a:bodyPr/>
          <a:lstStyle/>
          <a:p>
            <a:r>
              <a:rPr lang="en-US" sz="2400" b="1">
                <a:cs typeface="Times New Roman" pitchFamily="18" charset="0"/>
              </a:rPr>
              <a:t>The causality relationship among</a:t>
            </a:r>
            <a:endParaRPr lang="es-UY" sz="2600"/>
          </a:p>
          <a:p>
            <a:pPr lvl="1"/>
            <a:r>
              <a:rPr lang="en-US" sz="2000" b="1">
                <a:cs typeface="Times New Roman" pitchFamily="18" charset="0"/>
              </a:rPr>
              <a:t>government strategic</a:t>
            </a:r>
            <a:r>
              <a:rPr lang="en-US" sz="2000" b="1">
                <a:solidFill>
                  <a:srgbClr val="330066"/>
                </a:solidFill>
                <a:cs typeface="Times New Roman" pitchFamily="18" charset="0"/>
              </a:rPr>
              <a:t> </a:t>
            </a:r>
            <a:r>
              <a:rPr lang="en-US" sz="2000" b="1">
                <a:solidFill>
                  <a:srgbClr val="FF0000"/>
                </a:solidFill>
                <a:cs typeface="Times New Roman" pitchFamily="18" charset="0"/>
              </a:rPr>
              <a:t>priorities</a:t>
            </a:r>
            <a:r>
              <a:rPr lang="es-UY" sz="2000"/>
              <a:t>, </a:t>
            </a:r>
          </a:p>
          <a:p>
            <a:pPr lvl="1"/>
            <a:r>
              <a:rPr lang="en-US" sz="2000" b="1">
                <a:cs typeface="Times New Roman" pitchFamily="18" charset="0"/>
              </a:rPr>
              <a:t>budgetary</a:t>
            </a:r>
            <a:r>
              <a:rPr lang="en-US" sz="2000" b="1">
                <a:solidFill>
                  <a:srgbClr val="330066"/>
                </a:solidFill>
                <a:cs typeface="Times New Roman" pitchFamily="18" charset="0"/>
              </a:rPr>
              <a:t> </a:t>
            </a:r>
            <a:r>
              <a:rPr lang="en-US" sz="2000" b="1">
                <a:solidFill>
                  <a:srgbClr val="FF0000"/>
                </a:solidFill>
                <a:cs typeface="Times New Roman" pitchFamily="18" charset="0"/>
              </a:rPr>
              <a:t>fund</a:t>
            </a:r>
            <a:r>
              <a:rPr lang="en-US" sz="2000" b="1">
                <a:solidFill>
                  <a:srgbClr val="330066"/>
                </a:solidFill>
                <a:cs typeface="Times New Roman" pitchFamily="18" charset="0"/>
              </a:rPr>
              <a:t> </a:t>
            </a:r>
            <a:r>
              <a:rPr lang="en-US" sz="2000" b="1">
                <a:cs typeface="Times New Roman" pitchFamily="18" charset="0"/>
              </a:rPr>
              <a:t>allocation, and</a:t>
            </a:r>
            <a:endParaRPr lang="es-UY" sz="2000"/>
          </a:p>
          <a:p>
            <a:pPr lvl="1"/>
            <a:r>
              <a:rPr lang="en-US" sz="2000" b="1">
                <a:solidFill>
                  <a:srgbClr val="FF0000"/>
                </a:solidFill>
                <a:cs typeface="Times New Roman" pitchFamily="18" charset="0"/>
              </a:rPr>
              <a:t>results</a:t>
            </a:r>
            <a:endParaRPr lang="es-UY" sz="2000"/>
          </a:p>
          <a:p>
            <a:pPr>
              <a:buFont typeface="Wingdings" pitchFamily="2" charset="2"/>
              <a:buNone/>
            </a:pPr>
            <a:r>
              <a:rPr lang="es-UY" sz="2600"/>
              <a:t>		</a:t>
            </a:r>
            <a:r>
              <a:rPr lang="en-US" sz="2400" b="1">
                <a:cs typeface="Times New Roman" pitchFamily="18" charset="0"/>
              </a:rPr>
              <a:t>…is extremely fragile</a:t>
            </a:r>
            <a:r>
              <a:rPr lang="es-UY" sz="2400"/>
              <a:t>.</a:t>
            </a:r>
            <a:r>
              <a:rPr lang="es-UY" sz="2600"/>
              <a:t> </a:t>
            </a:r>
          </a:p>
          <a:p>
            <a:endParaRPr lang="es-UY" sz="2600"/>
          </a:p>
          <a:p>
            <a:r>
              <a:rPr lang="en-US" sz="2400" b="1">
                <a:cs typeface="Times New Roman" pitchFamily="18" charset="0"/>
              </a:rPr>
              <a:t>The</a:t>
            </a:r>
            <a:r>
              <a:rPr lang="en-US" sz="2400" b="1">
                <a:solidFill>
                  <a:srgbClr val="330066"/>
                </a:solidFill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purpose</a:t>
            </a:r>
            <a:r>
              <a:rPr lang="en-US" sz="2400" b="1">
                <a:solidFill>
                  <a:srgbClr val="330066"/>
                </a:solidFill>
                <a:cs typeface="Times New Roman" pitchFamily="18" charset="0"/>
              </a:rPr>
              <a:t> </a:t>
            </a:r>
            <a:r>
              <a:rPr lang="en-US" sz="2400" b="1">
                <a:cs typeface="Times New Roman" pitchFamily="18" charset="0"/>
              </a:rPr>
              <a:t>of this report is to discuss the possibilities of making progress in coordinating government strategic programming through the allocation and implementation of public budgetary resources, taking into consideration some experiences in</a:t>
            </a:r>
            <a:r>
              <a:rPr lang="en-US" sz="2400" b="1">
                <a:solidFill>
                  <a:srgbClr val="330066"/>
                </a:solidFill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Brazil</a:t>
            </a:r>
            <a:r>
              <a:rPr lang="en-US" sz="2400" b="1">
                <a:solidFill>
                  <a:srgbClr val="330066"/>
                </a:solidFill>
                <a:cs typeface="Times New Roman" pitchFamily="18" charset="0"/>
              </a:rPr>
              <a:t>, </a:t>
            </a:r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Colombia</a:t>
            </a:r>
            <a:r>
              <a:rPr lang="en-US" sz="2400" b="1">
                <a:solidFill>
                  <a:srgbClr val="330066"/>
                </a:solidFill>
                <a:cs typeface="Times New Roman" pitchFamily="18" charset="0"/>
              </a:rPr>
              <a:t>, </a:t>
            </a:r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Guatemala</a:t>
            </a:r>
            <a:r>
              <a:rPr lang="en-US" sz="2400" b="1">
                <a:cs typeface="Times New Roman" pitchFamily="18" charset="0"/>
              </a:rPr>
              <a:t>,</a:t>
            </a:r>
            <a:r>
              <a:rPr lang="en-US" sz="2400" b="1">
                <a:solidFill>
                  <a:srgbClr val="330066"/>
                </a:solidFill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Mexico</a:t>
            </a:r>
            <a:r>
              <a:rPr lang="en-US" sz="2400" b="1">
                <a:solidFill>
                  <a:srgbClr val="330066"/>
                </a:solidFill>
                <a:cs typeface="Times New Roman" pitchFamily="18" charset="0"/>
              </a:rPr>
              <a:t> </a:t>
            </a:r>
            <a:r>
              <a:rPr lang="en-US" sz="2400" b="1">
                <a:cs typeface="Times New Roman" pitchFamily="18" charset="0"/>
              </a:rPr>
              <a:t>and</a:t>
            </a:r>
            <a:r>
              <a:rPr lang="en-US" sz="2400" b="1">
                <a:solidFill>
                  <a:srgbClr val="330066"/>
                </a:solidFill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Uruguay.</a:t>
            </a:r>
            <a:endParaRPr lang="es-UY" sz="2400">
              <a:solidFill>
                <a:srgbClr val="CC3300"/>
              </a:solidFill>
            </a:endParaRPr>
          </a:p>
        </p:txBody>
      </p:sp>
      <p:sp>
        <p:nvSpPr>
          <p:cNvPr id="346119" name="Text Box 7"/>
          <p:cNvSpPr txBox="1">
            <a:spLocks noChangeArrowheads="1"/>
          </p:cNvSpPr>
          <p:nvPr/>
        </p:nvSpPr>
        <p:spPr bwMode="auto">
          <a:xfrm>
            <a:off x="2319338" y="84138"/>
            <a:ext cx="23415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330066"/>
                </a:solidFill>
                <a:cs typeface="Times New Roman" pitchFamily="18" charset="0"/>
              </a:rPr>
              <a:t>Presentation</a:t>
            </a:r>
            <a:endParaRPr lang="es-UY" sz="28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85812"/>
          </a:xfrm>
        </p:spPr>
        <p:txBody>
          <a:bodyPr/>
          <a:lstStyle/>
          <a:p>
            <a:r>
              <a:rPr lang="en-US" sz="2800">
                <a:solidFill>
                  <a:srgbClr val="000080"/>
                </a:solidFill>
                <a:cs typeface="Times New Roman" pitchFamily="18" charset="0"/>
              </a:rPr>
              <a:t>Budgeting is a stressful instance</a:t>
            </a:r>
            <a:endParaRPr lang="es-ES" sz="2800"/>
          </a:p>
        </p:txBody>
      </p:sp>
      <p:sp>
        <p:nvSpPr>
          <p:cNvPr id="352261" name="AutoShape 5"/>
          <p:cNvSpPr>
            <a:spLocks noChangeAspect="1" noChangeArrowheads="1"/>
          </p:cNvSpPr>
          <p:nvPr/>
        </p:nvSpPr>
        <p:spPr bwMode="auto">
          <a:xfrm>
            <a:off x="1476375" y="1268413"/>
            <a:ext cx="6427788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2262" name="Rectangle 6"/>
          <p:cNvSpPr>
            <a:spLocks noChangeArrowheads="1"/>
          </p:cNvSpPr>
          <p:nvPr/>
        </p:nvSpPr>
        <p:spPr bwMode="auto">
          <a:xfrm>
            <a:off x="395288" y="2620963"/>
            <a:ext cx="1584325" cy="3328987"/>
          </a:xfrm>
          <a:prstGeom prst="rect">
            <a:avLst/>
          </a:prstGeom>
          <a:solidFill>
            <a:srgbClr val="FFFFFF"/>
          </a:solidFill>
          <a:ln w="76200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r>
              <a:rPr lang="en-US" b="1">
                <a:cs typeface="Times New Roman" pitchFamily="18" charset="0"/>
              </a:rPr>
              <a:t>Treasury Guardians</a:t>
            </a:r>
            <a:endParaRPr lang="en-US" b="1"/>
          </a:p>
          <a:p>
            <a:endParaRPr lang="en-US" sz="1600"/>
          </a:p>
          <a:p>
            <a:r>
              <a:rPr lang="en-US" sz="1600" b="1">
                <a:cs typeface="Times New Roman" pitchFamily="18" charset="0"/>
              </a:rPr>
              <a:t>Executive Branch</a:t>
            </a:r>
            <a:r>
              <a:rPr lang="en-US" sz="1600"/>
              <a:t> </a:t>
            </a:r>
          </a:p>
          <a:p>
            <a:endParaRPr lang="en-US" sz="1600"/>
          </a:p>
          <a:p>
            <a:pPr>
              <a:buFont typeface="Symbol" pitchFamily="18" charset="2"/>
              <a:buChar char="·"/>
            </a:pPr>
            <a:r>
              <a:rPr lang="en-US" sz="1600" b="1">
                <a:cs typeface="Times New Roman" pitchFamily="18" charset="0"/>
              </a:rPr>
              <a:t> </a:t>
            </a:r>
            <a:r>
              <a:rPr lang="en-US" sz="1600">
                <a:cs typeface="Times New Roman" pitchFamily="18" charset="0"/>
              </a:rPr>
              <a:t>Ministry of Finance (MF)</a:t>
            </a:r>
            <a:r>
              <a:rPr lang="en-US" sz="1600"/>
              <a:t> </a:t>
            </a:r>
          </a:p>
          <a:p>
            <a:pPr>
              <a:buFont typeface="Symbol" pitchFamily="18" charset="2"/>
              <a:buNone/>
            </a:pPr>
            <a:endParaRPr lang="en-US" sz="1600"/>
          </a:p>
          <a:p>
            <a:pPr>
              <a:buFont typeface="Symbol" pitchFamily="18" charset="2"/>
              <a:buChar char="·"/>
            </a:pPr>
            <a:r>
              <a:rPr lang="en-US" sz="1600">
                <a:cs typeface="Times New Roman" pitchFamily="18" charset="0"/>
              </a:rPr>
              <a:t>Office of Planning (OP)</a:t>
            </a:r>
            <a:endParaRPr lang="en-US" sz="1600"/>
          </a:p>
        </p:txBody>
      </p:sp>
      <p:sp>
        <p:nvSpPr>
          <p:cNvPr id="352263" name="Rectangle 7"/>
          <p:cNvSpPr>
            <a:spLocks noChangeArrowheads="1"/>
          </p:cNvSpPr>
          <p:nvPr/>
        </p:nvSpPr>
        <p:spPr bwMode="auto">
          <a:xfrm>
            <a:off x="3203575" y="3573463"/>
            <a:ext cx="3097213" cy="2303462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1">
                <a:solidFill>
                  <a:srgbClr val="000000"/>
                </a:solidFill>
                <a:cs typeface="Times New Roman" pitchFamily="18" charset="0"/>
              </a:rPr>
              <a:t>The actors</a:t>
            </a:r>
            <a:endParaRPr lang="en-US" sz="1600" b="1"/>
          </a:p>
          <a:p>
            <a:pPr>
              <a:buFontTx/>
              <a:buChar char="•"/>
            </a:pPr>
            <a:r>
              <a:rPr lang="en-US" sz="1600">
                <a:solidFill>
                  <a:srgbClr val="000000"/>
                </a:solidFill>
                <a:cs typeface="Times New Roman" pitchFamily="18" charset="0"/>
              </a:rPr>
              <a:t>Executive Branch</a:t>
            </a:r>
            <a:endParaRPr lang="en-US" sz="1600"/>
          </a:p>
          <a:p>
            <a:pPr>
              <a:buFontTx/>
              <a:buChar char="•"/>
            </a:pPr>
            <a:r>
              <a:rPr lang="en-US" sz="1600">
                <a:solidFill>
                  <a:srgbClr val="000000"/>
                </a:solidFill>
                <a:cs typeface="Times New Roman" pitchFamily="18" charset="0"/>
              </a:rPr>
              <a:t>The Legislature</a:t>
            </a:r>
            <a:r>
              <a:rPr lang="en-US" sz="1600"/>
              <a:t> </a:t>
            </a:r>
          </a:p>
          <a:p>
            <a:pPr>
              <a:buFontTx/>
              <a:buChar char="•"/>
            </a:pPr>
            <a:r>
              <a:rPr lang="en-US" sz="1600">
                <a:solidFill>
                  <a:srgbClr val="000000"/>
                </a:solidFill>
                <a:cs typeface="Times New Roman" pitchFamily="18" charset="0"/>
              </a:rPr>
              <a:t>Public Servants</a:t>
            </a:r>
            <a:endParaRPr lang="en-US" sz="1600"/>
          </a:p>
          <a:p>
            <a:pPr>
              <a:buFontTx/>
              <a:buChar char="•"/>
            </a:pPr>
            <a:r>
              <a:rPr lang="en-US" sz="1600">
                <a:solidFill>
                  <a:srgbClr val="000000"/>
                </a:solidFill>
                <a:cs typeface="Times New Roman" pitchFamily="18" charset="0"/>
              </a:rPr>
              <a:t>Pressure Groups (holdings, unions, NGOs</a:t>
            </a:r>
            <a:r>
              <a:rPr lang="en-US" sz="1600">
                <a:solidFill>
                  <a:srgbClr val="0000FF"/>
                </a:solidFill>
                <a:cs typeface="Times New Roman" pitchFamily="18" charset="0"/>
              </a:rPr>
              <a:t>)</a:t>
            </a:r>
            <a:r>
              <a:rPr lang="en-US" sz="1600">
                <a:solidFill>
                  <a:srgbClr val="0000FF"/>
                </a:solidFill>
              </a:rPr>
              <a:t> </a:t>
            </a:r>
          </a:p>
          <a:p>
            <a:pPr>
              <a:buFontTx/>
              <a:buChar char="•"/>
            </a:pPr>
            <a:endParaRPr lang="en-US" sz="1600"/>
          </a:p>
          <a:p>
            <a:pPr>
              <a:buFontTx/>
              <a:buChar char="•"/>
            </a:pPr>
            <a:endParaRPr lang="en-US" sz="1600"/>
          </a:p>
        </p:txBody>
      </p:sp>
      <p:sp>
        <p:nvSpPr>
          <p:cNvPr id="352264" name="Rectangle 8"/>
          <p:cNvSpPr>
            <a:spLocks noChangeArrowheads="1"/>
          </p:cNvSpPr>
          <p:nvPr/>
        </p:nvSpPr>
        <p:spPr bwMode="auto">
          <a:xfrm>
            <a:off x="6948488" y="2420938"/>
            <a:ext cx="1655762" cy="3455987"/>
          </a:xfrm>
          <a:prstGeom prst="rect">
            <a:avLst/>
          </a:prstGeom>
          <a:solidFill>
            <a:srgbClr val="FFFFFF"/>
          </a:solidFill>
          <a:ln w="57150">
            <a:solidFill>
              <a:schemeClr val="accent1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r>
              <a:rPr lang="en-US" b="1">
                <a:solidFill>
                  <a:srgbClr val="330066"/>
                </a:solidFill>
                <a:cs typeface="Times New Roman" pitchFamily="18" charset="0"/>
              </a:rPr>
              <a:t>Defenders of the programs</a:t>
            </a:r>
            <a:endParaRPr lang="en-US" b="1"/>
          </a:p>
          <a:p>
            <a:endParaRPr lang="en-US" b="1"/>
          </a:p>
          <a:p>
            <a:r>
              <a:rPr lang="en-US" sz="1600">
                <a:solidFill>
                  <a:srgbClr val="000000"/>
                </a:solidFill>
                <a:cs typeface="Times New Roman" pitchFamily="18" charset="0"/>
              </a:rPr>
              <a:t>Agency political and technical heads (some of them supporting the Government, others opposing)</a:t>
            </a:r>
            <a:r>
              <a:rPr lang="en-US" sz="1600"/>
              <a:t>.</a:t>
            </a:r>
          </a:p>
          <a:p>
            <a:endParaRPr lang="en-US" sz="1600"/>
          </a:p>
        </p:txBody>
      </p:sp>
      <p:sp>
        <p:nvSpPr>
          <p:cNvPr id="352265" name="Oval 9"/>
          <p:cNvSpPr>
            <a:spLocks noChangeArrowheads="1"/>
          </p:cNvSpPr>
          <p:nvPr/>
        </p:nvSpPr>
        <p:spPr bwMode="auto">
          <a:xfrm>
            <a:off x="2700338" y="1125538"/>
            <a:ext cx="3817937" cy="115093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/>
            <a:r>
              <a:rPr lang="en-US" sz="2000" b="1">
                <a:solidFill>
                  <a:srgbClr val="000000"/>
                </a:solidFill>
                <a:cs typeface="Arial" pitchFamily="34" charset="0"/>
              </a:rPr>
              <a:t>The Budget</a:t>
            </a:r>
            <a:endParaRPr lang="en-US" sz="2000" b="1">
              <a:cs typeface="Times New Roman" pitchFamily="18" charset="0"/>
            </a:endParaRPr>
          </a:p>
          <a:p>
            <a:pPr algn="ctr"/>
            <a:r>
              <a:rPr lang="en-US" sz="2000" b="1">
                <a:solidFill>
                  <a:srgbClr val="000000"/>
                </a:solidFill>
                <a:cs typeface="Times New Roman" pitchFamily="18" charset="0"/>
              </a:rPr>
              <a:t>Rules of the Game</a:t>
            </a:r>
            <a:r>
              <a:rPr lang="en-US" sz="2400" b="1"/>
              <a:t> </a:t>
            </a:r>
          </a:p>
          <a:p>
            <a:endParaRPr lang="en-US" sz="1600" b="1"/>
          </a:p>
        </p:txBody>
      </p:sp>
      <p:sp>
        <p:nvSpPr>
          <p:cNvPr id="352269" name="AutoShape 13"/>
          <p:cNvSpPr>
            <a:spLocks noChangeArrowheads="1"/>
          </p:cNvSpPr>
          <p:nvPr/>
        </p:nvSpPr>
        <p:spPr bwMode="auto">
          <a:xfrm rot="-1050439">
            <a:off x="1835150" y="2420938"/>
            <a:ext cx="2087563" cy="503237"/>
          </a:xfrm>
          <a:prstGeom prst="curvedUpArrow">
            <a:avLst>
              <a:gd name="adj1" fmla="val 82965"/>
              <a:gd name="adj2" fmla="val 165931"/>
              <a:gd name="adj3" fmla="val 33333"/>
            </a:avLst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2270" name="AutoShape 14"/>
          <p:cNvSpPr>
            <a:spLocks noChangeArrowheads="1"/>
          </p:cNvSpPr>
          <p:nvPr/>
        </p:nvSpPr>
        <p:spPr bwMode="auto">
          <a:xfrm rot="1509038" flipH="1">
            <a:off x="4787900" y="2420938"/>
            <a:ext cx="2197100" cy="574675"/>
          </a:xfrm>
          <a:prstGeom prst="curvedUpArrow">
            <a:avLst>
              <a:gd name="adj1" fmla="val 76464"/>
              <a:gd name="adj2" fmla="val 152928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2271" name="AutoShape 15"/>
          <p:cNvSpPr>
            <a:spLocks noChangeArrowheads="1"/>
          </p:cNvSpPr>
          <p:nvPr/>
        </p:nvSpPr>
        <p:spPr bwMode="auto">
          <a:xfrm>
            <a:off x="4356100" y="3141663"/>
            <a:ext cx="576263" cy="287337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7543800" cy="1079500"/>
          </a:xfrm>
        </p:spPr>
        <p:txBody>
          <a:bodyPr/>
          <a:lstStyle/>
          <a:p>
            <a:r>
              <a:rPr lang="en-US" sz="2200">
                <a:solidFill>
                  <a:srgbClr val="330066"/>
                </a:solidFill>
                <a:cs typeface="Times New Roman" pitchFamily="18" charset="0"/>
              </a:rPr>
              <a:t>The innovations introduced in budgeting systems can be classified in three different types</a:t>
            </a:r>
            <a:r>
              <a:rPr lang="es-UY" sz="2200" i="1"/>
              <a:t/>
            </a:r>
            <a:br>
              <a:rPr lang="es-UY" sz="2200" i="1"/>
            </a:br>
            <a:endParaRPr lang="es-ES" sz="2200" i="1"/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424863" cy="50053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i="1">
                <a:solidFill>
                  <a:srgbClr val="CC3300"/>
                </a:solidFill>
                <a:cs typeface="Times New Roman" pitchFamily="18" charset="0"/>
              </a:rPr>
              <a:t>Innovations at the macro level:</a:t>
            </a:r>
            <a:endParaRPr lang="es-UY" sz="1800"/>
          </a:p>
          <a:p>
            <a:pPr lvl="3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n-US" sz="1800">
                <a:solidFill>
                  <a:srgbClr val="330066"/>
                </a:solidFill>
                <a:cs typeface="Times New Roman" pitchFamily="18" charset="0"/>
              </a:rPr>
              <a:t>medium-term expenditure framework</a:t>
            </a:r>
            <a:r>
              <a:rPr lang="es-UY" sz="1800"/>
              <a:t> </a:t>
            </a:r>
          </a:p>
          <a:p>
            <a:pPr lvl="3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n-US" sz="1800">
                <a:solidFill>
                  <a:srgbClr val="330066"/>
                </a:solidFill>
                <a:cs typeface="Times New Roman" pitchFamily="18" charset="0"/>
              </a:rPr>
              <a:t>fiscal accountability rules</a:t>
            </a:r>
            <a:r>
              <a:rPr lang="es-UY" sz="1800"/>
              <a:t> </a:t>
            </a:r>
          </a:p>
          <a:p>
            <a:pPr lvl="3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n-US" sz="1800">
                <a:solidFill>
                  <a:srgbClr val="330066"/>
                </a:solidFill>
                <a:cs typeface="Times New Roman" pitchFamily="18" charset="0"/>
              </a:rPr>
              <a:t>integral budgeting</a:t>
            </a:r>
            <a:r>
              <a:rPr lang="es-UY" sz="1800"/>
              <a:t>. </a:t>
            </a:r>
            <a:endParaRPr lang="es-UY" sz="1800" i="1"/>
          </a:p>
          <a:p>
            <a:pPr>
              <a:lnSpc>
                <a:spcPct val="80000"/>
              </a:lnSpc>
            </a:pPr>
            <a:endParaRPr lang="es-UY" sz="1800" i="1"/>
          </a:p>
          <a:p>
            <a:pPr>
              <a:lnSpc>
                <a:spcPct val="80000"/>
              </a:lnSpc>
            </a:pPr>
            <a:r>
              <a:rPr lang="en-US" sz="1800" i="1">
                <a:solidFill>
                  <a:srgbClr val="CC3300"/>
                </a:solidFill>
                <a:cs typeface="Times New Roman" pitchFamily="18" charset="0"/>
              </a:rPr>
              <a:t>Innovations at the meso level/strategic budgetary allocation</a:t>
            </a:r>
            <a:r>
              <a:rPr lang="es-UY" sz="1800" i="1">
                <a:solidFill>
                  <a:srgbClr val="CC3300"/>
                </a:solidFill>
              </a:rPr>
              <a:t>: </a:t>
            </a:r>
            <a:r>
              <a:rPr lang="es-UY" sz="1800"/>
              <a:t> </a:t>
            </a:r>
          </a:p>
          <a:p>
            <a:pPr lvl="3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n-US" sz="1800">
                <a:solidFill>
                  <a:srgbClr val="330066"/>
                </a:solidFill>
                <a:cs typeface="Times New Roman" pitchFamily="18" charset="0"/>
              </a:rPr>
              <a:t>Allocation flexibility</a:t>
            </a:r>
            <a:r>
              <a:rPr lang="es-UY" sz="1800"/>
              <a:t> </a:t>
            </a:r>
          </a:p>
          <a:p>
            <a:pPr lvl="3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n-US" sz="1800">
                <a:solidFill>
                  <a:srgbClr val="330066"/>
                </a:solidFill>
                <a:cs typeface="Times New Roman" pitchFamily="18" charset="0"/>
              </a:rPr>
              <a:t>Strategic objectives are chosen based on political, rather than technical criteria</a:t>
            </a:r>
            <a:r>
              <a:rPr lang="es-UY" sz="1800"/>
              <a:t>.</a:t>
            </a:r>
          </a:p>
          <a:p>
            <a:pPr lvl="3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n-US" sz="1800">
                <a:solidFill>
                  <a:srgbClr val="330066"/>
                </a:solidFill>
                <a:cs typeface="Times New Roman" pitchFamily="18" charset="0"/>
              </a:rPr>
              <a:t>Management results are expected to have an impact</a:t>
            </a:r>
            <a:r>
              <a:rPr lang="es-UY" sz="1800"/>
              <a:t>.</a:t>
            </a:r>
          </a:p>
          <a:p>
            <a:pPr lvl="3">
              <a:lnSpc>
                <a:spcPct val="80000"/>
              </a:lnSpc>
              <a:buFont typeface="Wingdings" pitchFamily="2" charset="2"/>
              <a:buNone/>
            </a:pPr>
            <a:endParaRPr lang="es-UY" sz="1800"/>
          </a:p>
          <a:p>
            <a:pPr>
              <a:lnSpc>
                <a:spcPct val="80000"/>
              </a:lnSpc>
            </a:pPr>
            <a:r>
              <a:rPr lang="en-US" sz="1800" i="1">
                <a:solidFill>
                  <a:srgbClr val="CC3300"/>
                </a:solidFill>
                <a:cs typeface="Times New Roman" pitchFamily="18" charset="0"/>
              </a:rPr>
              <a:t>Innovations at the micro level</a:t>
            </a:r>
            <a:r>
              <a:rPr lang="en-US" sz="1800">
                <a:solidFill>
                  <a:srgbClr val="CC3300"/>
                </a:solidFill>
                <a:cs typeface="Times New Roman" pitchFamily="18" charset="0"/>
              </a:rPr>
              <a:t> / inherent to budget and its expected outcome, efficiency, effectiveness and quality of management</a:t>
            </a:r>
            <a:r>
              <a:rPr lang="es-UY" sz="1800">
                <a:solidFill>
                  <a:srgbClr val="CC3300"/>
                </a:solidFill>
              </a:rPr>
              <a:t>:</a:t>
            </a:r>
          </a:p>
          <a:p>
            <a:pPr lvl="3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n-US" sz="1800">
                <a:solidFill>
                  <a:srgbClr val="330066"/>
                </a:solidFill>
                <a:cs typeface="Times New Roman" pitchFamily="18" charset="0"/>
              </a:rPr>
              <a:t>Budget is to provide information on quantity, quality and actual cost of the products and services offered to citizens</a:t>
            </a:r>
            <a:r>
              <a:rPr lang="es-UY" sz="1800"/>
              <a:t>. </a:t>
            </a:r>
          </a:p>
          <a:p>
            <a:pPr lvl="3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n-US" sz="1800">
                <a:solidFill>
                  <a:srgbClr val="330066"/>
                </a:solidFill>
                <a:cs typeface="Times New Roman" pitchFamily="18" charset="0"/>
              </a:rPr>
              <a:t>Citizens will, in turn, evaluate the administration’s performance based on the public services they are offered</a:t>
            </a:r>
            <a:r>
              <a:rPr lang="es-UY" sz="1800"/>
              <a:t>.</a:t>
            </a:r>
            <a:endParaRPr lang="es-ES" sz="1800"/>
          </a:p>
          <a:p>
            <a:pPr>
              <a:lnSpc>
                <a:spcPct val="80000"/>
              </a:lnSpc>
            </a:pPr>
            <a:r>
              <a:rPr lang="es-ES" sz="800"/>
              <a:t/>
            </a:r>
            <a:br>
              <a:rPr lang="es-ES" sz="800"/>
            </a:br>
            <a:endParaRPr lang="es-E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467600" cy="1036638"/>
          </a:xfrm>
        </p:spPr>
        <p:txBody>
          <a:bodyPr/>
          <a:lstStyle/>
          <a:p>
            <a:r>
              <a:rPr lang="en-US" sz="2800">
                <a:solidFill>
                  <a:srgbClr val="330066"/>
                </a:solidFill>
                <a:cs typeface="Times New Roman" pitchFamily="18" charset="0"/>
              </a:rPr>
              <a:t>How are the government plan and the budget integrated</a:t>
            </a:r>
            <a:r>
              <a:rPr lang="es-UY" sz="2800"/>
              <a:t>? - 1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91513" cy="49498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200">
                <a:cs typeface="Times New Roman" pitchFamily="18" charset="0"/>
              </a:rPr>
              <a:t>All countries show progress in achieving greater links between the budget and the plan</a:t>
            </a:r>
            <a:r>
              <a:rPr lang="es-UY" sz="220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UY" sz="2200"/>
              <a:t> </a:t>
            </a:r>
          </a:p>
          <a:p>
            <a:pPr>
              <a:lnSpc>
                <a:spcPct val="80000"/>
              </a:lnSpc>
            </a:pPr>
            <a:r>
              <a:rPr lang="en-US" sz="2200">
                <a:cs typeface="Times New Roman" pitchFamily="18" charset="0"/>
              </a:rPr>
              <a:t>An enhanced strategic clarity has resulted in improved dynamics between the State’s management and its results</a:t>
            </a:r>
            <a:r>
              <a:rPr lang="es-UY" sz="2200"/>
              <a:t>. </a:t>
            </a:r>
          </a:p>
          <a:p>
            <a:pPr>
              <a:lnSpc>
                <a:spcPct val="80000"/>
              </a:lnSpc>
            </a:pPr>
            <a:endParaRPr lang="es-UY" sz="2200"/>
          </a:p>
          <a:p>
            <a:pPr>
              <a:lnSpc>
                <a:spcPct val="80000"/>
              </a:lnSpc>
            </a:pPr>
            <a:r>
              <a:rPr lang="en-US" sz="2200">
                <a:cs typeface="Times New Roman" pitchFamily="18" charset="0"/>
              </a:rPr>
              <a:t>Links have been greater in number during budgeting than during budget execution</a:t>
            </a:r>
            <a:r>
              <a:rPr lang="es-UY" sz="2200"/>
              <a:t>. </a:t>
            </a:r>
          </a:p>
          <a:p>
            <a:pPr>
              <a:lnSpc>
                <a:spcPct val="80000"/>
              </a:lnSpc>
            </a:pPr>
            <a:endParaRPr lang="es-UY" sz="2200"/>
          </a:p>
          <a:p>
            <a:pPr>
              <a:lnSpc>
                <a:spcPct val="80000"/>
              </a:lnSpc>
            </a:pPr>
            <a:r>
              <a:rPr lang="en-US" sz="2200">
                <a:cs typeface="Times New Roman" pitchFamily="18" charset="0"/>
              </a:rPr>
              <a:t>Accordingly, result-based budgeting</a:t>
            </a:r>
            <a:r>
              <a:rPr lang="es-UY" sz="2200"/>
              <a:t>:</a:t>
            </a:r>
          </a:p>
          <a:p>
            <a:pPr lvl="2">
              <a:lnSpc>
                <a:spcPct val="80000"/>
              </a:lnSpc>
            </a:pPr>
            <a:r>
              <a:rPr lang="en-US" sz="2400">
                <a:cs typeface="Times New Roman" pitchFamily="18" charset="0"/>
              </a:rPr>
              <a:t>has no impact on the following year’s budgetary allocation</a:t>
            </a:r>
            <a:r>
              <a:rPr lang="es-UY" sz="2400"/>
              <a:t>.</a:t>
            </a:r>
          </a:p>
          <a:p>
            <a:pPr lvl="2">
              <a:lnSpc>
                <a:spcPct val="80000"/>
              </a:lnSpc>
            </a:pPr>
            <a:r>
              <a:rPr lang="en-US" sz="2400">
                <a:cs typeface="Times New Roman" pitchFamily="18" charset="0"/>
              </a:rPr>
              <a:t>has no impact on</a:t>
            </a:r>
            <a:r>
              <a:rPr lang="en-US" sz="2400">
                <a:solidFill>
                  <a:srgbClr val="330066"/>
                </a:solidFill>
                <a:cs typeface="Times New Roman" pitchFamily="18" charset="0"/>
              </a:rPr>
              <a:t> </a:t>
            </a:r>
            <a:r>
              <a:rPr lang="en-US" sz="2400">
                <a:solidFill>
                  <a:srgbClr val="CC0000"/>
                </a:solidFill>
                <a:cs typeface="Times New Roman" pitchFamily="18" charset="0"/>
              </a:rPr>
              <a:t>agencies</a:t>
            </a:r>
            <a:r>
              <a:rPr lang="en-US" sz="2400">
                <a:solidFill>
                  <a:srgbClr val="330066"/>
                </a:solidFill>
                <a:cs typeface="Times New Roman" pitchFamily="18" charset="0"/>
              </a:rPr>
              <a:t>, </a:t>
            </a:r>
            <a:r>
              <a:rPr lang="en-US" sz="2400">
                <a:cs typeface="Times New Roman" pitchFamily="18" charset="0"/>
              </a:rPr>
              <a:t>their</a:t>
            </a:r>
            <a:r>
              <a:rPr lang="en-US" sz="2400">
                <a:solidFill>
                  <a:srgbClr val="330066"/>
                </a:solidFill>
                <a:cs typeface="Times New Roman" pitchFamily="18" charset="0"/>
              </a:rPr>
              <a:t> </a:t>
            </a:r>
            <a:r>
              <a:rPr lang="en-US" sz="2400">
                <a:solidFill>
                  <a:srgbClr val="CC0000"/>
                </a:solidFill>
                <a:cs typeface="Times New Roman" pitchFamily="18" charset="0"/>
              </a:rPr>
              <a:t>directors</a:t>
            </a:r>
            <a:r>
              <a:rPr lang="en-US" sz="2400">
                <a:solidFill>
                  <a:srgbClr val="330066"/>
                </a:solidFill>
                <a:cs typeface="Times New Roman" pitchFamily="18" charset="0"/>
              </a:rPr>
              <a:t> </a:t>
            </a:r>
            <a:r>
              <a:rPr lang="en-US" sz="2400">
                <a:cs typeface="Times New Roman" pitchFamily="18" charset="0"/>
              </a:rPr>
              <a:t>or their</a:t>
            </a:r>
            <a:r>
              <a:rPr lang="en-US" sz="2400">
                <a:solidFill>
                  <a:srgbClr val="330066"/>
                </a:solidFill>
                <a:cs typeface="Times New Roman" pitchFamily="18" charset="0"/>
              </a:rPr>
              <a:t> </a:t>
            </a:r>
            <a:r>
              <a:rPr lang="en-US" sz="2400">
                <a:solidFill>
                  <a:srgbClr val="CC0000"/>
                </a:solidFill>
                <a:cs typeface="Times New Roman" pitchFamily="18" charset="0"/>
              </a:rPr>
              <a:t>officials</a:t>
            </a:r>
            <a:r>
              <a:rPr lang="es-UY" sz="2400"/>
              <a:t>. </a:t>
            </a:r>
          </a:p>
          <a:p>
            <a:pPr lvl="2">
              <a:lnSpc>
                <a:spcPct val="80000"/>
              </a:lnSpc>
            </a:pPr>
            <a:r>
              <a:rPr lang="en-US" sz="2400">
                <a:solidFill>
                  <a:srgbClr val="CC0000"/>
                </a:solidFill>
                <a:cs typeface="Times New Roman" pitchFamily="18" charset="0"/>
              </a:rPr>
              <a:t>does not cause the Congress to use information</a:t>
            </a:r>
            <a:r>
              <a:rPr lang="en-US" sz="2400">
                <a:solidFill>
                  <a:srgbClr val="330066"/>
                </a:solidFill>
                <a:cs typeface="Times New Roman" pitchFamily="18" charset="0"/>
              </a:rPr>
              <a:t> </a:t>
            </a:r>
            <a:r>
              <a:rPr lang="en-US" sz="2400">
                <a:cs typeface="Times New Roman" pitchFamily="18" charset="0"/>
              </a:rPr>
              <a:t>extensively</a:t>
            </a:r>
            <a:r>
              <a:rPr lang="es-ES" sz="2600"/>
              <a:t>.</a:t>
            </a:r>
            <a:endParaRPr lang="es-UY" sz="2600"/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endParaRPr lang="es-UY" sz="2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solidFill>
                  <a:srgbClr val="330066"/>
                </a:solidFill>
                <a:cs typeface="Times New Roman" pitchFamily="18" charset="0"/>
              </a:rPr>
              <a:t>How are the government plan and the budget integrated</a:t>
            </a:r>
            <a:r>
              <a:rPr lang="es-UY" sz="2800"/>
              <a:t>? - 2</a:t>
            </a:r>
            <a:endParaRPr lang="pt-BR" sz="2800"/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s-UY" sz="2400"/>
          </a:p>
          <a:p>
            <a:pPr>
              <a:lnSpc>
                <a:spcPct val="80000"/>
              </a:lnSpc>
            </a:pPr>
            <a:r>
              <a:rPr lang="en-US" sz="2400">
                <a:cs typeface="Times New Roman" pitchFamily="18" charset="0"/>
              </a:rPr>
              <a:t>The largest value management systems currently bear is that they disseminate administrations’ successful policies</a:t>
            </a:r>
            <a:r>
              <a:rPr lang="es-UY" sz="2400"/>
              <a:t>.</a:t>
            </a:r>
          </a:p>
          <a:p>
            <a:pPr>
              <a:lnSpc>
                <a:spcPct val="80000"/>
              </a:lnSpc>
            </a:pPr>
            <a:endParaRPr lang="es-UY" sz="2400"/>
          </a:p>
          <a:p>
            <a:pPr>
              <a:lnSpc>
                <a:spcPct val="80000"/>
              </a:lnSpc>
            </a:pPr>
            <a:r>
              <a:rPr lang="en-US" sz="2400">
                <a:cs typeface="Times New Roman" pitchFamily="18" charset="0"/>
              </a:rPr>
              <a:t>Weak links are evidenced by the fact that systems are oriented to disclosing goal achievements (coverage indicators), rather than goal cost, quality of service or impact</a:t>
            </a:r>
            <a:r>
              <a:rPr lang="es-UY" sz="2400"/>
              <a:t>.</a:t>
            </a:r>
          </a:p>
          <a:p>
            <a:pPr>
              <a:lnSpc>
                <a:spcPct val="80000"/>
              </a:lnSpc>
            </a:pPr>
            <a:endParaRPr lang="es-UY" sz="2400"/>
          </a:p>
          <a:p>
            <a:pPr>
              <a:lnSpc>
                <a:spcPct val="80000"/>
              </a:lnSpc>
            </a:pPr>
            <a:r>
              <a:rPr lang="en-US" sz="2400">
                <a:cs typeface="Times New Roman" pitchFamily="18" charset="0"/>
              </a:rPr>
              <a:t>The significance of the existence and implementation of a common denominator may not be disregarded</a:t>
            </a:r>
            <a:r>
              <a:rPr lang="es-UY" sz="2400"/>
              <a:t>. </a:t>
            </a:r>
          </a:p>
          <a:p>
            <a:endParaRPr lang="pt-BR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672" name="Rectangle 20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solidFill>
                  <a:srgbClr val="330066"/>
                </a:solidFill>
                <a:cs typeface="Times New Roman" pitchFamily="18" charset="0"/>
              </a:rPr>
              <a:t>TABLE 1</a:t>
            </a:r>
            <a:r>
              <a:rPr lang="es-UY" sz="2800"/>
              <a:t/>
            </a:r>
            <a:br>
              <a:rPr lang="es-UY" sz="2800"/>
            </a:br>
            <a:r>
              <a:rPr lang="en-US" sz="2800">
                <a:solidFill>
                  <a:srgbClr val="330066"/>
                </a:solidFill>
                <a:cs typeface="Times New Roman" pitchFamily="18" charset="0"/>
              </a:rPr>
              <a:t>General Features</a:t>
            </a:r>
            <a:endParaRPr lang="es-UY" sz="2800"/>
          </a:p>
        </p:txBody>
      </p:sp>
      <p:graphicFrame>
        <p:nvGraphicFramePr>
          <p:cNvPr id="361683" name="Group 211"/>
          <p:cNvGraphicFramePr>
            <a:graphicFrameLocks noGrp="1"/>
          </p:cNvGraphicFramePr>
          <p:nvPr>
            <p:ph idx="1"/>
          </p:nvPr>
        </p:nvGraphicFramePr>
        <p:xfrm>
          <a:off x="457200" y="1719263"/>
          <a:ext cx="8229600" cy="4187825"/>
        </p:xfrm>
        <a:graphic>
          <a:graphicData uri="http://schemas.openxmlformats.org/drawingml/2006/table">
            <a:tbl>
              <a:tblPr/>
              <a:tblGrid>
                <a:gridCol w="1473200"/>
                <a:gridCol w="1317625"/>
                <a:gridCol w="1317625"/>
                <a:gridCol w="1317625"/>
                <a:gridCol w="1317625"/>
                <a:gridCol w="148590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Brazil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Colombia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Guatemala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Mexico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Uruguay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Are there any fiscal accountability standards in place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</a:txBody>
                  <a:tcPr marL="72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Fiscal Accountability Law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Budgetary Directives Law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Fiscal Accountability and Transparency Law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Batang" pitchFamily="18" charset="-127"/>
                      </a:endParaRPr>
                    </a:p>
                  </a:txBody>
                  <a:tcPr marL="72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2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Yes.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Chapter II of the Federal Budget and Fiscal Responsibility Law 2006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In the budget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72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6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Is there a common denominator for all the organizations included in the budget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</a:txBody>
                  <a:tcPr marL="72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</a:p>
                  </a:txBody>
                  <a:tcPr marL="72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</a:p>
                  </a:txBody>
                  <a:tcPr marL="72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</a:p>
                  </a:txBody>
                  <a:tcPr marL="72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Yes, at federal level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72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</a:p>
                  </a:txBody>
                  <a:tcPr marL="72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3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Is there a common denominator for all the public agencies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</a:txBody>
                  <a:tcPr marL="72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</a:p>
                  </a:txBody>
                  <a:tcPr marL="72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</a:p>
                  </a:txBody>
                  <a:tcPr marL="72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</a:t>
                      </a:r>
                    </a:p>
                  </a:txBody>
                  <a:tcPr marL="72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Yes, at a federal level, except for Banco de México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72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2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42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Is there an integrated system that supports reporting on public expenditures in its entirety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 </a:t>
                      </a:r>
                    </a:p>
                  </a:txBody>
                  <a:tcPr marL="72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</a:t>
                      </a:r>
                    </a:p>
                  </a:txBody>
                  <a:tcPr marL="72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2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Under implementation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72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Integral Public Expenditure and Revenue Information System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72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2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4" name="Rectangle 4"/>
          <p:cNvSpPr>
            <a:spLocks noChangeArrowheads="1"/>
          </p:cNvSpPr>
          <p:nvPr/>
        </p:nvSpPr>
        <p:spPr bwMode="auto">
          <a:xfrm>
            <a:off x="304800" y="190500"/>
            <a:ext cx="746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en-US" sz="2000" b="1">
                <a:solidFill>
                  <a:srgbClr val="003399"/>
                </a:solidFill>
              </a:rPr>
              <a:t>TABLE 2</a:t>
            </a:r>
          </a:p>
          <a:p>
            <a:pPr algn="just"/>
            <a:r>
              <a:rPr lang="es-ES" sz="2000" b="1">
                <a:solidFill>
                  <a:srgbClr val="003399"/>
                </a:solidFill>
                <a:cs typeface="Times New Roman" pitchFamily="18" charset="0"/>
              </a:rPr>
              <a:t>Characteristics of the strategic plans in the five countries</a:t>
            </a:r>
            <a:r>
              <a:rPr lang="es-ES" sz="2000" b="1">
                <a:solidFill>
                  <a:srgbClr val="003399"/>
                </a:solidFill>
              </a:rPr>
              <a:t> </a:t>
            </a:r>
            <a:endParaRPr lang="en-US" sz="2000" b="1">
              <a:solidFill>
                <a:srgbClr val="003399"/>
              </a:solidFill>
            </a:endParaRPr>
          </a:p>
        </p:txBody>
      </p:sp>
      <p:graphicFrame>
        <p:nvGraphicFramePr>
          <p:cNvPr id="358654" name="Group 254"/>
          <p:cNvGraphicFramePr>
            <a:graphicFrameLocks noGrp="1"/>
          </p:cNvGraphicFramePr>
          <p:nvPr/>
        </p:nvGraphicFramePr>
        <p:xfrm>
          <a:off x="107950" y="1100138"/>
          <a:ext cx="8785225" cy="4713287"/>
        </p:xfrm>
        <a:graphic>
          <a:graphicData uri="http://schemas.openxmlformats.org/drawingml/2006/table">
            <a:tbl>
              <a:tblPr/>
              <a:tblGrid>
                <a:gridCol w="1168400"/>
                <a:gridCol w="1779588"/>
                <a:gridCol w="1444625"/>
                <a:gridCol w="1460500"/>
                <a:gridCol w="1628775"/>
                <a:gridCol w="1303337"/>
              </a:tblGrid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Brazil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Colombia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Guatemala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Mexico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Uruguay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Planning system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Planning and Budgeting System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Multiannual Plans (PPA)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0066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Government Goals System (SIGOB) National Development Plan (PND)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Presidential Goals System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(SIGOB)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0066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Presidential Goals System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National Development Plan and National Development Financing Program (PRONAFIDE)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Management Evaluation System and Strategic System Management Plans SEV - PEG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Managing agency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Ministry of Planning, Budgeting and Management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National Planning Department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SINERGIA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Planning and Budgeting Secretariat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President’s Office for Government Innovation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President’s Office for Planning and Budgeting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Are management goal costs quantified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No, only when they depend on an investment project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Yes, PND estimated value is quantified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A multiannual budget that links the plan to the budget will be implemented as of 2006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Fund allocation occurs at institutional activity level, rather than at related objectives, goals and indicators level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Budgeting considered the cost of 100 goals. The resulting estimated value will be compared against the execution cost later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Outcome Evaluation and Rating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Yes. PPA per project, agency and sector evaluation system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Partial. Only concerning innovation and quality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Partial. Only at one executing unit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Management outcome implications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Information published on the agencies with successful performance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Not explicitly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The President addresses outcome owners directly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Only if provided under Performance Agreements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Rewards and Acknowledgement to Quality and Innovation in Public Management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Individual rewards by local IRS to goal achievement by executing unit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640" name="Rectangle 240"/>
          <p:cNvSpPr>
            <a:spLocks noChangeArrowheads="1"/>
          </p:cNvSpPr>
          <p:nvPr/>
        </p:nvSpPr>
        <p:spPr bwMode="auto">
          <a:xfrm>
            <a:off x="0" y="58372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UY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400">
                <a:solidFill>
                  <a:srgbClr val="003399"/>
                </a:solidFill>
              </a:rPr>
              <a:t>TABLE 3</a:t>
            </a:r>
            <a:br>
              <a:rPr lang="es-ES" sz="2400">
                <a:solidFill>
                  <a:srgbClr val="003399"/>
                </a:solidFill>
              </a:rPr>
            </a:br>
            <a:r>
              <a:rPr lang="es-ES" sz="2400">
                <a:solidFill>
                  <a:srgbClr val="003399"/>
                </a:solidFill>
              </a:rPr>
              <a:t> </a:t>
            </a:r>
            <a:r>
              <a:rPr lang="en-US" sz="2400">
                <a:solidFill>
                  <a:srgbClr val="003399"/>
                </a:solidFill>
                <a:cs typeface="Times New Roman" pitchFamily="18" charset="0"/>
              </a:rPr>
              <a:t>Investment projects and their outcomes</a:t>
            </a:r>
            <a:r>
              <a:rPr lang="es-ES" sz="2400" b="0">
                <a:solidFill>
                  <a:srgbClr val="003399"/>
                </a:solidFill>
              </a:rPr>
              <a:t/>
            </a:r>
            <a:br>
              <a:rPr lang="es-ES" sz="2400" b="0">
                <a:solidFill>
                  <a:srgbClr val="003399"/>
                </a:solidFill>
              </a:rPr>
            </a:br>
            <a:endParaRPr lang="es-UY" sz="2400" b="0">
              <a:solidFill>
                <a:srgbClr val="003399"/>
              </a:solidFill>
            </a:endParaRPr>
          </a:p>
        </p:txBody>
      </p:sp>
      <p:graphicFrame>
        <p:nvGraphicFramePr>
          <p:cNvPr id="360693" name="Group 245"/>
          <p:cNvGraphicFramePr>
            <a:graphicFrameLocks noGrp="1"/>
          </p:cNvGraphicFramePr>
          <p:nvPr/>
        </p:nvGraphicFramePr>
        <p:xfrm>
          <a:off x="323850" y="1557338"/>
          <a:ext cx="8424863" cy="4608512"/>
        </p:xfrm>
        <a:graphic>
          <a:graphicData uri="http://schemas.openxmlformats.org/drawingml/2006/table">
            <a:tbl>
              <a:tblPr/>
              <a:tblGrid>
                <a:gridCol w="1304925"/>
                <a:gridCol w="1584325"/>
                <a:gridCol w="1211263"/>
                <a:gridCol w="1395412"/>
                <a:gridCol w="1441450"/>
                <a:gridCol w="1487488"/>
              </a:tblGrid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Brazil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Colombia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Guatemala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Mexico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Uruguay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  <a:tr h="801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Investment project information systems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Planning and Management Information System (SIG Plan)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Investment Project Follow-up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(SPI)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National Public Investment System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(SNIP)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Investment Program and Project Portfolio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(PPI)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Investment information and follow-up system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(SISI)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6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Managing agency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Ministry of Planning, Budgeting and Management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National Planning Department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SINERGIA President’s Office Planning and Budgeting Secretariat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Investment Department of the Ministry of Finance and Public Credit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President’s Office for Planning and Budgeting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Information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Organisms, sectors, regions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Organisms, sectors, regions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Organisms, sectors, regions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Organisms, sectors, regions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Organisms, sectors, regions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1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Evaluation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Yes, material progress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Output and outcome efficiency and effectiveness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Efficiency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Ex Post cost/benefit ratio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Effectiveness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Material progress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2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Evaluation results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Success highlighted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Success highlighted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Annual budget plan and focus redefinition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Success highlighted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Annual budget plan and focus redefinition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Red">
  <a:themeElements>
    <a:clrScheme name="Red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Re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d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1080</TotalTime>
  <Words>1598</Words>
  <Application>Microsoft Office PowerPoint</Application>
  <PresentationFormat>On-screen Show (4:3)</PresentationFormat>
  <Paragraphs>262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Times New Roman</vt:lpstr>
      <vt:lpstr>Wingdings</vt:lpstr>
      <vt:lpstr>Symbol</vt:lpstr>
      <vt:lpstr>Batang</vt:lpstr>
      <vt:lpstr>Red</vt:lpstr>
      <vt:lpstr>Strategic Planning  Systems and  Budgeting Innovation </vt:lpstr>
      <vt:lpstr>  </vt:lpstr>
      <vt:lpstr>Budgeting is a stressful instance</vt:lpstr>
      <vt:lpstr>The innovations introduced in budgeting systems can be classified in three different types </vt:lpstr>
      <vt:lpstr>How are the government plan and the budget integrated? - 1</vt:lpstr>
      <vt:lpstr>How are the government plan and the budget integrated? - 2</vt:lpstr>
      <vt:lpstr>TABLE 1 General Features</vt:lpstr>
      <vt:lpstr>Slide 8</vt:lpstr>
      <vt:lpstr>TABLE 3  Investment projects and their outcomes </vt:lpstr>
      <vt:lpstr>TABLE 4 Operational Budget</vt:lpstr>
      <vt:lpstr>Major innovations in the five countries - 1</vt:lpstr>
      <vt:lpstr>Major innovations in the five countries – 2  </vt:lpstr>
      <vt:lpstr>Do changes in agencies play  a decisive role ? </vt:lpstr>
      <vt:lpstr>The role of international agencies - 2</vt:lpstr>
      <vt:lpstr>The role of international agencies - 2</vt:lpstr>
      <vt:lpstr>Wrap-up</vt:lpstr>
    </vt:vector>
  </TitlesOfParts>
  <Company>Centro de Investigaciones Económicas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CINVE</dc:creator>
  <cp:lastModifiedBy>anarod</cp:lastModifiedBy>
  <cp:revision>43</cp:revision>
  <cp:lastPrinted>1601-01-01T00:00:00Z</cp:lastPrinted>
  <dcterms:created xsi:type="dcterms:W3CDTF">2006-05-02T20:29:03Z</dcterms:created>
  <dcterms:modified xsi:type="dcterms:W3CDTF">2010-07-11T22:55:46Z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