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3" r:id="rId1"/>
  </p:sldMasterIdLst>
  <p:handoutMasterIdLst>
    <p:handoutMasterId r:id="rId13"/>
  </p:handoutMasterIdLst>
  <p:sldIdLst>
    <p:sldId id="256" r:id="rId2"/>
    <p:sldId id="257" r:id="rId3"/>
    <p:sldId id="267" r:id="rId4"/>
    <p:sldId id="269" r:id="rId5"/>
    <p:sldId id="263" r:id="rId6"/>
    <p:sldId id="270" r:id="rId7"/>
    <p:sldId id="264" r:id="rId8"/>
    <p:sldId id="258" r:id="rId9"/>
    <p:sldId id="259" r:id="rId10"/>
    <p:sldId id="265" r:id="rId11"/>
    <p:sldId id="266" r:id="rId12"/>
  </p:sldIdLst>
  <p:sldSz cx="9144000" cy="6858000" type="screen4x3"/>
  <p:notesSz cx="7023100" cy="9309100"/>
  <p:embeddedFontLst>
    <p:embeddedFont>
      <p:font typeface="Verdana" pitchFamily="34" charset="0"/>
      <p:regular r:id="rId14"/>
      <p:bold r:id="rId15"/>
      <p:italic r:id="rId16"/>
      <p:boldItalic r:id="rId17"/>
    </p:embeddedFont>
    <p:embeddedFont>
      <p:font typeface="Book Antiqua" pitchFamily="18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590" autoAdjust="0"/>
  </p:normalViewPr>
  <p:slideViewPr>
    <p:cSldViewPr>
      <p:cViewPr varScale="1">
        <p:scale>
          <a:sx n="64" d="100"/>
          <a:sy n="64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 New Roman" pitchFamily="18" charset="0"/>
              </a:defRPr>
            </a:lvl1pPr>
          </a:lstStyle>
          <a:p>
            <a:fld id="{05364331-F049-4028-BBE6-F426E357AF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0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560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2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2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3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563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3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3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256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2564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4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43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0F1B6D-4862-4113-AAB1-8A259A0449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7D7AA-81FF-400A-8680-3D6A87BE98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11E87-F9A4-46D7-BCC1-015364AAF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6836D-FB06-43F1-92AE-8733DA3B6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84E32-089C-4589-9F9C-786CF56375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7BCB3-BD42-4F54-8990-CBCE78C88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48DC7-5D32-4AA6-8C66-B0B2FA7D7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8CCAD-73B7-496D-B11C-20A1F7389D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066DD-94CD-411E-88C0-BE9BE9036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84ECC-8873-43EB-A440-1257E479D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9FC4E-2C9F-44CA-9D52-A757A7E9EF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45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58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58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0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460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2461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461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461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5FE674A-CEEA-4D0B-8C3F-02B581757C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6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r>
              <a:rPr lang="en-US" sz="3600" b="1" i="1">
                <a:solidFill>
                  <a:schemeClr val="hlink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en-US" sz="3600" b="1" i="1">
                <a:solidFill>
                  <a:schemeClr val="hlink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en-US" sz="3600" b="1" i="1">
                <a:solidFill>
                  <a:schemeClr val="hlink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en-US" sz="3600" b="1" i="1">
                <a:solidFill>
                  <a:schemeClr val="hlink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en-US" sz="3600" b="1" i="1">
                <a:solidFill>
                  <a:schemeClr val="hlink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en-US" sz="3600" b="1" i="1">
                <a:solidFill>
                  <a:schemeClr val="hlink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en-US" sz="3200" b="1" i="1">
                <a:solidFill>
                  <a:schemeClr val="hlink"/>
                </a:solidFill>
                <a:latin typeface="Book Antiqua" pitchFamily="18" charset="0"/>
                <a:cs typeface="Times New Roman" pitchFamily="18" charset="0"/>
              </a:rPr>
              <a:t>“</a:t>
            </a:r>
            <a:r>
              <a:rPr lang="es-EC" sz="3200" b="1" i="1">
                <a:solidFill>
                  <a:schemeClr val="hlink"/>
                </a:solidFill>
                <a:latin typeface="Book Antiqua" pitchFamily="18" charset="0"/>
                <a:cs typeface="Times New Roman" pitchFamily="18" charset="0"/>
              </a:rPr>
              <a:t>ELEMENTOS DE ESTRATEGIAS PARA LA REDUCCIÓN DE RIESGOS DE DESASTRES POTENCIALES EN EL ECUADOR</a:t>
            </a:r>
            <a:r>
              <a:rPr lang="en-US" sz="3200" b="1" i="1">
                <a:solidFill>
                  <a:schemeClr val="hlink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chemeClr val="hlink"/>
                </a:solidFill>
                <a:latin typeface="Book Antiqua" pitchFamily="18" charset="0"/>
              </a:rPr>
              <a:t>”</a:t>
            </a:r>
            <a:r>
              <a:rPr lang="en-US" sz="3200" b="1">
                <a:latin typeface="Book Antiqua" pitchFamily="18" charset="0"/>
              </a:rPr>
              <a:t/>
            </a:r>
            <a:br>
              <a:rPr lang="en-US" sz="3200" b="1">
                <a:latin typeface="Book Antiqua" pitchFamily="18" charset="0"/>
              </a:rPr>
            </a:br>
            <a:endParaRPr lang="en-US" sz="3200" b="1">
              <a:latin typeface="Book Antiqu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10000"/>
            <a:ext cx="6400800" cy="1219200"/>
          </a:xfrm>
        </p:spPr>
        <p:txBody>
          <a:bodyPr/>
          <a:lstStyle/>
          <a:p>
            <a:r>
              <a:rPr lang="es-EC" sz="2800" b="1" u="sng">
                <a:latin typeface="Book Antiqua" pitchFamily="18" charset="0"/>
              </a:rPr>
              <a:t>Conclusiones y Recomendaciones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371600" y="4724400"/>
          <a:ext cx="1143000" cy="1143000"/>
        </p:xfrm>
        <a:graphic>
          <a:graphicData uri="http://schemas.openxmlformats.org/presentationml/2006/ole">
            <p:oleObj spid="_x0000_s2052" name="Picture" r:id="rId3" imgW="685800" imgH="704880" progId="Word.Picture.8">
              <p:embed/>
            </p:oleObj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4800" y="5867400"/>
            <a:ext cx="3746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Banco Interamericano de Desarrollo</a:t>
            </a:r>
          </a:p>
        </p:txBody>
      </p:sp>
      <p:pic>
        <p:nvPicPr>
          <p:cNvPr id="2054" name="Picture 6" descr="logobacá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800600"/>
            <a:ext cx="1524000" cy="898525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638800" y="5791200"/>
            <a:ext cx="294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Sun Mountain International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515225" cy="982663"/>
          </a:xfrm>
        </p:spPr>
        <p:txBody>
          <a:bodyPr/>
          <a:lstStyle/>
          <a:p>
            <a:r>
              <a:rPr lang="es-EC" sz="4000" b="1">
                <a:latin typeface="Book Antiqua" pitchFamily="18" charset="0"/>
              </a:rPr>
              <a:t>Recomendaciones</a:t>
            </a:r>
            <a:endParaRPr lang="en-US" sz="4000" b="1">
              <a:latin typeface="Book Antiqua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4958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s-EC" sz="2400">
                <a:latin typeface="Times New Roman" pitchFamily="18" charset="0"/>
                <a:cs typeface="Arial" pitchFamily="34" charset="0"/>
              </a:rPr>
              <a:t>d. </a:t>
            </a:r>
            <a:r>
              <a:rPr lang="es-EC" sz="2400" u="sng">
                <a:latin typeface="Times New Roman" pitchFamily="18" charset="0"/>
                <a:cs typeface="Arial" pitchFamily="34" charset="0"/>
              </a:rPr>
              <a:t>NORMATIVAS: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400">
                <a:latin typeface="Times New Roman" pitchFamily="18" charset="0"/>
                <a:cs typeface="Arial" pitchFamily="34" charset="0"/>
              </a:rPr>
              <a:t>Establecer responsabilidades claras en la Ley a los funcionarios municipales para la planificación y aplicación del ordenamiento urbano.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es-EC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400">
                <a:latin typeface="Times New Roman" pitchFamily="18" charset="0"/>
                <a:cs typeface="Arial" pitchFamily="34" charset="0"/>
              </a:rPr>
              <a:t>Establecer programas obligatorios de reforzamiento de edificaciones para sectores con capacidad económica (petróleo, energía, hotelero, etc.)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400">
                <a:latin typeface="Times New Roman" pitchFamily="18" charset="0"/>
                <a:cs typeface="Arial" pitchFamily="34" charset="0"/>
              </a:rPr>
              <a:t>Hacer obligatoria la aplicación y verificación de cumplimiento de usos del suelo y planificación urbana.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C" sz="240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C" sz="2000">
              <a:solidFill>
                <a:srgbClr val="0000FF"/>
              </a:solidFill>
              <a:latin typeface="Times New Roman" pitchFamily="18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</p:txBody>
      </p:sp>
      <p:pic>
        <p:nvPicPr>
          <p:cNvPr id="15364" name="Picture 4" descr="logobacá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1219200" cy="719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8675" y="407988"/>
            <a:ext cx="7515225" cy="982662"/>
          </a:xfrm>
        </p:spPr>
        <p:txBody>
          <a:bodyPr/>
          <a:lstStyle/>
          <a:p>
            <a:r>
              <a:rPr lang="es-EC" sz="4000" b="1">
                <a:latin typeface="Book Antiqua" pitchFamily="18" charset="0"/>
              </a:rPr>
              <a:t>Recomendaciones</a:t>
            </a:r>
            <a:endParaRPr lang="en-US" sz="4000" b="1">
              <a:latin typeface="Book Antiqua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054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800" u="sng">
                <a:latin typeface="Times New Roman" pitchFamily="18" charset="0"/>
                <a:cs typeface="Times New Roman" pitchFamily="18" charset="0"/>
              </a:rPr>
              <a:t>INCENTIVOS: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  <a:cs typeface="Arial" pitchFamily="34" charset="0"/>
              </a:rPr>
              <a:t>Desarrollar incentivos a nivel local como disminución de impuestos para fomentar mejoramiento de infraestructura (el reforzamiento de viviendas vulnerables). </a:t>
            </a: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ü"/>
            </a:pPr>
            <a:endParaRPr lang="es-EC" sz="2800">
              <a:latin typeface="Times New Roman" pitchFamily="18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s-EC" sz="2800" u="sng">
                <a:latin typeface="Times New Roman" pitchFamily="18" charset="0"/>
              </a:rPr>
              <a:t>f. DESARROLLO INSTRUMENTOS: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  <a:cs typeface="Arial" pitchFamily="34" charset="0"/>
              </a:rPr>
              <a:t>Desarrollar un ATLAS sistema de información nacional de riesgos como instrumento para la planificación de riesgos.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  <a:cs typeface="Arial" pitchFamily="34" charset="0"/>
              </a:rPr>
              <a:t>Desarrollo de SIG para un sistema de manejo de riesgos.  </a:t>
            </a:r>
          </a:p>
          <a:p>
            <a:pPr>
              <a:lnSpc>
                <a:spcPct val="90000"/>
              </a:lnSpc>
            </a:pPr>
            <a:endParaRPr lang="en-US" sz="2800">
              <a:latin typeface="Times New Roman" pitchFamily="18" charset="0"/>
            </a:endParaRPr>
          </a:p>
        </p:txBody>
      </p:sp>
      <p:pic>
        <p:nvPicPr>
          <p:cNvPr id="16388" name="Picture 4" descr="logobacá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943600"/>
            <a:ext cx="1219200" cy="719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8675" y="433388"/>
            <a:ext cx="7515225" cy="785812"/>
          </a:xfrm>
        </p:spPr>
        <p:txBody>
          <a:bodyPr/>
          <a:lstStyle/>
          <a:p>
            <a:r>
              <a:rPr lang="en-US" sz="4000" b="1">
                <a:latin typeface="Book Antiqua" pitchFamily="18" charset="0"/>
              </a:rPr>
              <a:t>Conclusiones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800">
                <a:latin typeface="Times New Roman" pitchFamily="18" charset="0"/>
              </a:rPr>
              <a:t>El Programa de Indicadores no ha sido debidamente difundido en el país</a:t>
            </a:r>
            <a:r>
              <a:rPr lang="es-EC" sz="2800">
                <a:latin typeface="Times New Roman" pitchFamily="18" charset="0"/>
              </a:rPr>
              <a:t>.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800">
                <a:latin typeface="Times New Roman" pitchFamily="18" charset="0"/>
              </a:rPr>
              <a:t>Se deberá identificar cuál es la audiencia meta a la que se quiere difundir el Programa de Indicadores en el Ecuador. 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800">
                <a:latin typeface="Times New Roman" pitchFamily="18" charset="0"/>
              </a:rPr>
              <a:t>Se deber</a:t>
            </a:r>
            <a:r>
              <a:rPr lang="es-EC" sz="2800">
                <a:latin typeface="Times New Roman" pitchFamily="18" charset="0"/>
              </a:rPr>
              <a:t>á re</a:t>
            </a:r>
            <a:r>
              <a:rPr lang="es-ES" sz="2800">
                <a:latin typeface="Times New Roman" pitchFamily="18" charset="0"/>
              </a:rPr>
              <a:t>alizar la capacitación necesaria, para que el Programa de Indicadores de IDEA-BID sea comprendido y bien utilizado, para medir la validez del Programa de Indicadores en el país</a:t>
            </a:r>
            <a:r>
              <a:rPr lang="es-ES">
                <a:latin typeface="Times New Roman" pitchFamily="18" charset="0"/>
              </a:rPr>
              <a:t>.</a:t>
            </a:r>
            <a:endParaRPr lang="es-EC">
              <a:latin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ü"/>
            </a:pPr>
            <a:endParaRPr lang="es-EC">
              <a:latin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endParaRPr lang="es-EC" u="sng"/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endParaRPr lang="es-EC" u="sng"/>
          </a:p>
        </p:txBody>
      </p:sp>
      <p:pic>
        <p:nvPicPr>
          <p:cNvPr id="3076" name="Picture 4" descr="logobacá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38863"/>
            <a:ext cx="1219200" cy="719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Book Antiqua" pitchFamily="18" charset="0"/>
              </a:rPr>
              <a:t>Recomendaciones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Wingdings" pitchFamily="2" charset="2"/>
              <a:buAutoNum type="alphaLcPeriod"/>
            </a:pPr>
            <a:r>
              <a:rPr lang="es-EC" sz="2800" u="sng">
                <a:latin typeface="Times New Roman" pitchFamily="18" charset="0"/>
              </a:rPr>
              <a:t>FORTALECIMIENTO INSTITUCIONAL:</a:t>
            </a:r>
            <a:endParaRPr lang="es-EC" sz="2800">
              <a:latin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</a:rPr>
              <a:t>Apoyar la implementación del Proyecto de modernización del marco institucional de gestión del riesgo, sobre la base de la institucionalidad existente.</a:t>
            </a:r>
            <a:r>
              <a:rPr lang="es-EC" sz="2800" i="1">
                <a:latin typeface="Times New Roman" pitchFamily="18" charset="0"/>
              </a:rPr>
              <a:t> </a:t>
            </a:r>
          </a:p>
          <a:p>
            <a:pPr marL="609600" indent="-609600"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</a:rPr>
              <a:t>Apoyar el cumplimiento de planes, proyectos y programas de la estrategia andina.</a:t>
            </a:r>
          </a:p>
          <a:p>
            <a:pPr marL="609600" indent="-609600"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</a:rPr>
              <a:t>Apoyar el plan estratégico hasta el 2010, iniciado por el CAPRADE.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ü"/>
            </a:pPr>
            <a:endParaRPr lang="es-EC" sz="2800" i="1">
              <a:solidFill>
                <a:srgbClr val="9900CC"/>
              </a:solidFill>
              <a:latin typeface="Times New Roman" pitchFamily="18" charset="0"/>
            </a:endParaRPr>
          </a:p>
          <a:p>
            <a:pPr marL="609600" indent="-609600"/>
            <a:endParaRPr lang="en-US" sz="2800"/>
          </a:p>
        </p:txBody>
      </p:sp>
      <p:pic>
        <p:nvPicPr>
          <p:cNvPr id="27652" name="Picture 4" descr="logobacá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943600"/>
            <a:ext cx="1219200" cy="71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Font typeface="Wingdings" pitchFamily="2" charset="2"/>
              <a:buAutoNum type="alphaLcPeriod"/>
            </a:pPr>
            <a:r>
              <a:rPr lang="es-EC" sz="2800" u="sng">
                <a:latin typeface="Times New Roman" pitchFamily="18" charset="0"/>
              </a:rPr>
              <a:t>FORTALECIMIENTO INSTITUCIONAL:</a:t>
            </a:r>
            <a:endParaRPr lang="es-EC" sz="2800" i="1">
              <a:latin typeface="Times New Roman" pitchFamily="18" charset="0"/>
            </a:endParaRPr>
          </a:p>
          <a:p>
            <a:pPr marL="0" indent="0"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  <a:cs typeface="Arial" pitchFamily="34" charset="0"/>
              </a:rPr>
              <a:t>Promover una reunión entre los actores que están trabajando en la gestión de riesgos en el país para coordinar los esfuerzos.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endParaRPr lang="es-EC" sz="2800">
              <a:latin typeface="Times New Roman" pitchFamily="18" charset="0"/>
              <a:cs typeface="Arial" pitchFamily="34" charset="0"/>
            </a:endParaRPr>
          </a:p>
          <a:p>
            <a:pPr marL="0" indent="0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  <a:cs typeface="Arial" pitchFamily="34" charset="0"/>
              </a:rPr>
              <a:t>Incluir estudios de riesgo en los planes de desarrollo nacional y local de los proyectos.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endParaRPr lang="es-EC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 b="1">
                <a:latin typeface="Book Antiqua" pitchFamily="18" charset="0"/>
              </a:rPr>
              <a:t>Recomendaciones</a:t>
            </a:r>
          </a:p>
        </p:txBody>
      </p:sp>
      <p:pic>
        <p:nvPicPr>
          <p:cNvPr id="29701" name="Picture 5" descr="logobacá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943600"/>
            <a:ext cx="1219200" cy="71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15225" cy="982663"/>
          </a:xfrm>
        </p:spPr>
        <p:txBody>
          <a:bodyPr/>
          <a:lstStyle/>
          <a:p>
            <a:r>
              <a:rPr lang="en-US" sz="4000" b="1">
                <a:latin typeface="Book Antiqua" pitchFamily="18" charset="0"/>
              </a:rPr>
              <a:t>Recomendaciones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5720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s-EC" sz="2800">
                <a:latin typeface="Times New Roman" pitchFamily="18" charset="0"/>
              </a:rPr>
              <a:t>b. </a:t>
            </a:r>
            <a:r>
              <a:rPr lang="es-EC" sz="2800" u="sng">
                <a:latin typeface="Times New Roman" pitchFamily="18" charset="0"/>
              </a:rPr>
              <a:t>CAPACITACIÓN: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s-EC" sz="2800">
              <a:latin typeface="Times New Roman" pitchFamily="18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  <a:cs typeface="Arial" pitchFamily="34" charset="0"/>
              </a:rPr>
              <a:t>Apoyar a las instituciones que han incluido en la educación formal la temática de la gestión del riesgo de manera transversal.  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s-EC" sz="2800">
              <a:latin typeface="Times New Roman" pitchFamily="18" charset="0"/>
              <a:cs typeface="Arial" pitchFamily="34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  <a:cs typeface="Arial" pitchFamily="34" charset="0"/>
              </a:rPr>
              <a:t>Realizar el diseño de simulaciones y pruebas, en base a los escenarios de riesgo.</a:t>
            </a:r>
            <a:r>
              <a:rPr lang="es-EC" sz="2800">
                <a:cs typeface="Arial" pitchFamily="34" charset="0"/>
              </a:rPr>
              <a:t> 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endParaRPr lang="en-US" sz="2800"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endParaRPr lang="en-US" sz="2800"/>
          </a:p>
        </p:txBody>
      </p:sp>
      <p:pic>
        <p:nvPicPr>
          <p:cNvPr id="13316" name="Picture 4" descr="logobacá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943600"/>
            <a:ext cx="1219200" cy="719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Book Antiqua" pitchFamily="18" charset="0"/>
              </a:rPr>
              <a:t>Recomendaciones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s-EC" sz="2800">
                <a:latin typeface="Times New Roman" pitchFamily="18" charset="0"/>
                <a:cs typeface="Arial" pitchFamily="34" charset="0"/>
              </a:rPr>
              <a:t>b. </a:t>
            </a:r>
            <a:r>
              <a:rPr lang="es-EC" sz="2800" u="sng">
                <a:latin typeface="Times New Roman" pitchFamily="18" charset="0"/>
                <a:cs typeface="Arial" pitchFamily="34" charset="0"/>
              </a:rPr>
              <a:t>CAPACITACIÓN:</a:t>
            </a:r>
            <a:endParaRPr lang="es-EC" sz="2800">
              <a:latin typeface="Times New Roman" pitchFamily="18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  <a:cs typeface="Arial" pitchFamily="34" charset="0"/>
              </a:rPr>
              <a:t>Preparar científicos y técnicos en evaluación de mapeo de amenazas y evaluación de vulnerabilidad y riesgo para mejorar la capacidad de gestión en las instituciones.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s-EC" sz="2800">
              <a:latin typeface="Times New Roman" pitchFamily="18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  <a:cs typeface="Arial" pitchFamily="34" charset="0"/>
              </a:rPr>
              <a:t>Involucrar a organizaciones sociales en el tema de preparativos y prevención</a:t>
            </a:r>
            <a:endParaRPr lang="en-US" sz="2800"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30724" name="Picture 4" descr="logobacá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943600"/>
            <a:ext cx="1219200" cy="71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49325"/>
          </a:xfrm>
        </p:spPr>
        <p:txBody>
          <a:bodyPr/>
          <a:lstStyle/>
          <a:p>
            <a:r>
              <a:rPr lang="en-US" sz="4000" b="1">
                <a:latin typeface="Book Antiqua" pitchFamily="18" charset="0"/>
              </a:rPr>
              <a:t>Recomendaciones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rgbClr val="0000FF"/>
              </a:buClr>
              <a:buFont typeface="Wingdings" pitchFamily="2" charset="2"/>
              <a:buNone/>
            </a:pPr>
            <a:r>
              <a:rPr lang="es-EC" sz="2400">
                <a:latin typeface="Times New Roman" pitchFamily="18" charset="0"/>
                <a:cs typeface="Arial" pitchFamily="34" charset="0"/>
              </a:rPr>
              <a:t>b. </a:t>
            </a:r>
            <a:r>
              <a:rPr lang="es-EC" sz="2400" u="sng">
                <a:latin typeface="Times New Roman" pitchFamily="18" charset="0"/>
                <a:cs typeface="Arial" pitchFamily="34" charset="0"/>
              </a:rPr>
              <a:t>CAPACITACIÓN:</a:t>
            </a:r>
          </a:p>
          <a:p>
            <a:pPr algn="just">
              <a:lnSpc>
                <a:spcPct val="80000"/>
              </a:lnSpc>
              <a:buClr>
                <a:srgbClr val="0000FF"/>
              </a:buClr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  <a:cs typeface="Arial" pitchFamily="34" charset="0"/>
              </a:rPr>
              <a:t>Desarrollar capacidades en la organización comunitaria (rural) y local existentes para dar la primera respuesta.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es-EC" sz="2800">
              <a:latin typeface="Times New Roman" pitchFamily="18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  <a:cs typeface="Arial" pitchFamily="34" charset="0"/>
              </a:rPr>
              <a:t>Promover la movilización social para la apropiación del tema de riesgos desde la comunidad, incluyéndolo con las otras temáticas comunitarias.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es-EC" sz="2800">
              <a:latin typeface="Times New Roman" pitchFamily="18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  <a:cs typeface="Arial" pitchFamily="34" charset="0"/>
              </a:rPr>
              <a:t>Establecer alianzas con los medios de comunicación para promover información pública sobre riesgos.</a:t>
            </a:r>
          </a:p>
          <a:p>
            <a:pPr algn="just">
              <a:lnSpc>
                <a:spcPct val="80000"/>
              </a:lnSpc>
              <a:buClr>
                <a:srgbClr val="0000FF"/>
              </a:buClr>
              <a:buFont typeface="Wingdings" pitchFamily="2" charset="2"/>
              <a:buChar char="ü"/>
            </a:pPr>
            <a:endParaRPr lang="es-EC" sz="2800">
              <a:latin typeface="Times New Roman" pitchFamily="18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2400">
              <a:latin typeface="Times New Roman" pitchFamily="18" charset="0"/>
            </a:endParaRPr>
          </a:p>
        </p:txBody>
      </p:sp>
      <p:pic>
        <p:nvPicPr>
          <p:cNvPr id="14340" name="Picture 4" descr="logobacá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6138863"/>
            <a:ext cx="1219200" cy="719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15225" cy="982663"/>
          </a:xfrm>
        </p:spPr>
        <p:txBody>
          <a:bodyPr/>
          <a:lstStyle/>
          <a:p>
            <a:r>
              <a:rPr lang="es-EC" sz="4000" b="1">
                <a:latin typeface="Book Antiqua" pitchFamily="18" charset="0"/>
              </a:rPr>
              <a:t>Recomendaciones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763000" cy="5638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s-EC" sz="2800">
                <a:latin typeface="Times New Roman" pitchFamily="18" charset="0"/>
              </a:rPr>
              <a:t>c. </a:t>
            </a:r>
            <a:r>
              <a:rPr lang="es-EC" sz="2800" u="sng">
                <a:latin typeface="Times New Roman" pitchFamily="18" charset="0"/>
              </a:rPr>
              <a:t>Reunir RECURSOS: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C" sz="2800" u="sng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</a:rPr>
              <a:t>Afianzar los seguros del patrimonio público.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es-EC" sz="280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</a:rPr>
              <a:t>Fortalecer el fondo de contingencia por medio de contribuciones del sector privado exportador  (diversificar las fuentes del CEREPS)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es-EC" sz="280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</a:rPr>
              <a:t>Promover la obligatoriedad de seguros para fortalecer la cultura de responsabilidad individual frente a eventos adversos.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s-EC" sz="2800">
                <a:latin typeface="Times New Roman" pitchFamily="18" charset="0"/>
              </a:rPr>
              <a:t>    (Ej: SOAT)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</p:txBody>
      </p:sp>
      <p:pic>
        <p:nvPicPr>
          <p:cNvPr id="4100" name="Picture 4" descr="logobacá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656263"/>
            <a:ext cx="1295400" cy="765175"/>
          </a:xfrm>
          <a:prstGeom prst="rect">
            <a:avLst/>
          </a:prstGeom>
          <a:noFill/>
        </p:spPr>
      </p:pic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876800" y="3581400"/>
            <a:ext cx="3048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s-EC" sz="4000" b="1">
                <a:latin typeface="Book Antiqua" pitchFamily="18" charset="0"/>
              </a:rPr>
              <a:t>Recomendaciones</a:t>
            </a:r>
            <a:endParaRPr lang="en-US" sz="4000" b="1">
              <a:latin typeface="Book Antiqu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s-EC" sz="2800">
                <a:latin typeface="Times New Roman" pitchFamily="18" charset="0"/>
              </a:rPr>
              <a:t>c. </a:t>
            </a:r>
            <a:r>
              <a:rPr lang="es-EC" sz="2800" u="sng">
                <a:latin typeface="Times New Roman" pitchFamily="18" charset="0"/>
              </a:rPr>
              <a:t>Reunir RECURSOS</a:t>
            </a:r>
            <a:endParaRPr lang="es-EC" sz="2800"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</a:rPr>
              <a:t>Fortalecer los programas de reducción de vulnerabilidad y la capitalización del CEREPS con un canje parcial de la deuda externa.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es-EC" sz="2800">
              <a:solidFill>
                <a:schemeClr val="accent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</a:rPr>
              <a:t>Fomentar la cultura de inversión en bonos públicos.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es-EC" sz="2800"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C" sz="2800">
                <a:latin typeface="Times New Roman" pitchFamily="18" charset="0"/>
                <a:cs typeface="Arial" pitchFamily="34" charset="0"/>
              </a:rPr>
              <a:t>Lograr que los fondos para las emergencias estén efectivamente consagrados dentro de fondos provisorios como el CEREPS, como fondos de contingencia.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C" sz="2800">
              <a:latin typeface="Times New Roman" pitchFamily="18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C" sz="2800"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C" sz="2800">
              <a:solidFill>
                <a:srgbClr val="0000FF"/>
              </a:solidFill>
              <a:cs typeface="Arial" pitchFamily="34" charset="0"/>
            </a:endParaRPr>
          </a:p>
        </p:txBody>
      </p:sp>
      <p:pic>
        <p:nvPicPr>
          <p:cNvPr id="7172" name="Picture 4" descr="logobacá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943600"/>
            <a:ext cx="1219200" cy="719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o">
  <a:themeElements>
    <a:clrScheme name="Globo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o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o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883</TotalTime>
  <Words>539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Times New Roman</vt:lpstr>
      <vt:lpstr>Arial</vt:lpstr>
      <vt:lpstr>Verdana</vt:lpstr>
      <vt:lpstr>Wingdings</vt:lpstr>
      <vt:lpstr>Book Antiqua</vt:lpstr>
      <vt:lpstr>Globo</vt:lpstr>
      <vt:lpstr>Microsoft Word Picture</vt:lpstr>
      <vt:lpstr>   “ELEMENTOS DE ESTRATEGIAS PARA LA REDUCCIÓN DE RIESGOS DE DESASTRES POTENCIALES EN EL ECUADOR ” </vt:lpstr>
      <vt:lpstr>Conclusiones</vt:lpstr>
      <vt:lpstr>Recomendaciones</vt:lpstr>
      <vt:lpstr>Recomendaciones</vt:lpstr>
      <vt:lpstr>Recomendaciones</vt:lpstr>
      <vt:lpstr>Recomendaciones</vt:lpstr>
      <vt:lpstr>Recomendaciones</vt:lpstr>
      <vt:lpstr>Recomendaciones</vt:lpstr>
      <vt:lpstr>Recomendaciones</vt:lpstr>
      <vt:lpstr>Recomendaciones</vt:lpstr>
      <vt:lpstr>Recomendaciones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“ELEMENTOS DE ESTRATEGIAS PARA LA REDUCCIÓN DE RIESGOS DE DESASTRES POTENCIALES EN EL ECUADOR ” </dc:title>
  <dc:creator>Raul Maldonado</dc:creator>
  <cp:lastModifiedBy>anarod</cp:lastModifiedBy>
  <cp:revision>30</cp:revision>
  <dcterms:created xsi:type="dcterms:W3CDTF">2006-04-11T13:59:38Z</dcterms:created>
  <dcterms:modified xsi:type="dcterms:W3CDTF">2010-07-11T23:30:12Z</dcterms:modified>
</cp:coreProperties>
</file>