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sldIdLst>
    <p:sldId id="257" r:id="rId2"/>
    <p:sldId id="259" r:id="rId3"/>
    <p:sldId id="260" r:id="rId4"/>
    <p:sldId id="262" r:id="rId5"/>
    <p:sldId id="264" r:id="rId6"/>
    <p:sldId id="268" r:id="rId7"/>
    <p:sldId id="266" r:id="rId8"/>
    <p:sldId id="270" r:id="rId9"/>
    <p:sldId id="272" r:id="rId10"/>
    <p:sldId id="273" r:id="rId11"/>
  </p:sldIdLst>
  <p:sldSz cx="9144000" cy="6858000" type="screen4x3"/>
  <p:notesSz cx="6858000" cy="9144000"/>
  <p:embeddedFontLst>
    <p:embeddedFont>
      <p:font typeface="Book Antiqua" pitchFamily="18" charset="0"/>
      <p:regular r:id="rId12"/>
      <p:bold r:id="rId13"/>
      <p:italic r:id="rId14"/>
      <p:boldItalic r:id="rId15"/>
    </p:embeddedFont>
    <p:embeddedFont>
      <p:font typeface="Verdana" pitchFamily="34" charset="0"/>
      <p:regular r:id="rId16"/>
      <p:bold r:id="rId17"/>
      <p:italic r:id="rId18"/>
      <p:boldItalic r:id="rId19"/>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1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478838" cy="6173788"/>
            <a:chOff x="0" y="0"/>
            <a:chExt cx="5341" cy="3889"/>
          </a:xfrm>
        </p:grpSpPr>
        <p:sp>
          <p:nvSpPr>
            <p:cNvPr id="5123"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5124"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5125"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5126"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n-US"/>
            </a:p>
          </p:txBody>
        </p:sp>
      </p:grpSp>
      <p:sp>
        <p:nvSpPr>
          <p:cNvPr id="5127"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5128"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dt" sz="quarter" idx="2"/>
          </p:nvPr>
        </p:nvSpPr>
        <p:spPr/>
        <p:txBody>
          <a:bodyPr/>
          <a:lstStyle>
            <a:lvl1pPr>
              <a:defRPr>
                <a:solidFill>
                  <a:srgbClr val="FFFFFF"/>
                </a:solidFill>
              </a:defRPr>
            </a:lvl1pPr>
          </a:lstStyle>
          <a:p>
            <a:endParaRPr lang="en-US"/>
          </a:p>
        </p:txBody>
      </p:sp>
      <p:sp>
        <p:nvSpPr>
          <p:cNvPr id="5130" name="Rectangle 10"/>
          <p:cNvSpPr>
            <a:spLocks noGrp="1" noChangeArrowheads="1"/>
          </p:cNvSpPr>
          <p:nvPr>
            <p:ph type="ftr" sz="quarter" idx="3"/>
          </p:nvPr>
        </p:nvSpPr>
        <p:spPr/>
        <p:txBody>
          <a:bodyPr/>
          <a:lstStyle>
            <a:lvl1pPr>
              <a:defRPr>
                <a:solidFill>
                  <a:srgbClr val="FFFFFF"/>
                </a:solidFill>
              </a:defRPr>
            </a:lvl1pPr>
          </a:lstStyle>
          <a:p>
            <a:endParaRPr lang="en-US"/>
          </a:p>
        </p:txBody>
      </p:sp>
      <p:sp>
        <p:nvSpPr>
          <p:cNvPr id="5131" name="Rectangle 11"/>
          <p:cNvSpPr>
            <a:spLocks noGrp="1" noChangeArrowheads="1"/>
          </p:cNvSpPr>
          <p:nvPr>
            <p:ph type="sldNum" sz="quarter" idx="4"/>
          </p:nvPr>
        </p:nvSpPr>
        <p:spPr/>
        <p:txBody>
          <a:bodyPr/>
          <a:lstStyle>
            <a:lvl1pPr>
              <a:defRPr>
                <a:solidFill>
                  <a:srgbClr val="FFFFFF"/>
                </a:solidFill>
              </a:defRPr>
            </a:lvl1pPr>
          </a:lstStyle>
          <a:p>
            <a:fld id="{C587CEEA-DD7F-4950-AFD0-22865D71BD1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61DEE2-7DA5-4E89-A51D-9FA6FCB11F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4171D3-8CC7-4B92-BE89-6D367B68CC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C25EF0-894D-4CBE-BDF1-C8EFDFA562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A7A020-EE2D-47C2-99BE-7E8CCDBF83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8D69CB-1416-4716-8099-472DF4A771F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43C335-261F-443B-8420-8892B5BC84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5154B0-4DCF-4863-B032-EAA7DE1D450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C553BD-090A-49C2-95CE-8F383B174C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A15CC7-A9C1-4AEC-9313-F12789C86D6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CFB374-9B8A-4481-A824-6E17005ACA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8478838" cy="6173788"/>
            <a:chOff x="0" y="0"/>
            <a:chExt cx="5341" cy="3889"/>
          </a:xfrm>
        </p:grpSpPr>
        <p:sp>
          <p:nvSpPr>
            <p:cNvPr id="4099"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4100"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4101"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n-US"/>
            </a:p>
          </p:txBody>
        </p:sp>
        <p:sp>
          <p:nvSpPr>
            <p:cNvPr id="4102"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n-US"/>
            </a:p>
          </p:txBody>
        </p:sp>
      </p:grpSp>
      <p:sp>
        <p:nvSpPr>
          <p:cNvPr id="4103"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4106"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E4E91693-FE39-42B8-9E54-0F5DCC01AD72}" type="slidenum">
              <a:rPr lang="en-US"/>
              <a:pPr/>
              <a:t>‹#›</a:t>
            </a:fld>
            <a:endParaRPr lang="en-US"/>
          </a:p>
        </p:txBody>
      </p:sp>
      <p:sp>
        <p:nvSpPr>
          <p:cNvPr id="4107"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63650"/>
            <a:ext cx="7772400" cy="889000"/>
          </a:xfrm>
        </p:spPr>
        <p:txBody>
          <a:bodyPr/>
          <a:lstStyle/>
          <a:p>
            <a:r>
              <a:rPr lang="en-US" sz="3200" b="1" i="1">
                <a:cs typeface="Times New Roman" pitchFamily="18" charset="0"/>
              </a:rPr>
              <a:t>“</a:t>
            </a:r>
            <a:r>
              <a:rPr lang="es-EC" sz="3200" b="1" i="1">
                <a:cs typeface="Times New Roman" pitchFamily="18" charset="0"/>
              </a:rPr>
              <a:t>ELEMENTOS DE ESTRATEGIAS PARA LA REDUCCIÓN DE RIESGOS DE DESASTRES POTENCIALES EN EL ECUADOR</a:t>
            </a:r>
            <a:r>
              <a:rPr lang="en-US" sz="3200" b="1" i="1">
                <a:cs typeface="Times New Roman" pitchFamily="18" charset="0"/>
              </a:rPr>
              <a:t> </a:t>
            </a:r>
            <a:r>
              <a:rPr lang="en-US" sz="3200" b="1" i="1"/>
              <a:t>”</a:t>
            </a:r>
            <a:br>
              <a:rPr lang="en-US" sz="3200" b="1" i="1"/>
            </a:br>
            <a:endParaRPr lang="en-US" sz="3200" b="1" i="1"/>
          </a:p>
        </p:txBody>
      </p:sp>
      <p:sp>
        <p:nvSpPr>
          <p:cNvPr id="3075" name="Rectangle 3"/>
          <p:cNvSpPr>
            <a:spLocks noGrp="1" noChangeArrowheads="1"/>
          </p:cNvSpPr>
          <p:nvPr>
            <p:ph type="subTitle" idx="1"/>
          </p:nvPr>
        </p:nvSpPr>
        <p:spPr>
          <a:xfrm>
            <a:off x="914400" y="3200400"/>
            <a:ext cx="7467600" cy="2057400"/>
          </a:xfrm>
        </p:spPr>
        <p:txBody>
          <a:bodyPr/>
          <a:lstStyle/>
          <a:p>
            <a:r>
              <a:rPr lang="es-EC" sz="2800" b="1" u="sng">
                <a:latin typeface="Book Antiqua" pitchFamily="18" charset="0"/>
              </a:rPr>
              <a:t>Estrategias para pérdidas financieras  potenciales</a:t>
            </a:r>
            <a:endParaRPr lang="en-US" sz="2800" b="1" u="sng">
              <a:latin typeface="Book Antiqua" pitchFamily="18" charset="0"/>
            </a:endParaRPr>
          </a:p>
        </p:txBody>
      </p:sp>
      <p:graphicFrame>
        <p:nvGraphicFramePr>
          <p:cNvPr id="3076" name="Object 4"/>
          <p:cNvGraphicFramePr>
            <a:graphicFrameLocks noChangeAspect="1"/>
          </p:cNvGraphicFramePr>
          <p:nvPr/>
        </p:nvGraphicFramePr>
        <p:xfrm>
          <a:off x="1371600" y="4572000"/>
          <a:ext cx="1143000" cy="1143000"/>
        </p:xfrm>
        <a:graphic>
          <a:graphicData uri="http://schemas.openxmlformats.org/presentationml/2006/ole">
            <p:oleObj spid="_x0000_s3076" name="Picture" r:id="rId3" imgW="685800" imgH="704880" progId="Word.Picture.8">
              <p:embed/>
            </p:oleObj>
          </a:graphicData>
        </a:graphic>
      </p:graphicFrame>
      <p:sp>
        <p:nvSpPr>
          <p:cNvPr id="3077" name="Rectangle 5"/>
          <p:cNvSpPr>
            <a:spLocks noChangeArrowheads="1"/>
          </p:cNvSpPr>
          <p:nvPr/>
        </p:nvSpPr>
        <p:spPr bwMode="auto">
          <a:xfrm>
            <a:off x="228600" y="5791200"/>
            <a:ext cx="3746500" cy="366713"/>
          </a:xfrm>
          <a:prstGeom prst="rect">
            <a:avLst/>
          </a:prstGeom>
          <a:noFill/>
          <a:ln w="9525">
            <a:noFill/>
            <a:miter lim="800000"/>
            <a:headEnd/>
            <a:tailEnd/>
          </a:ln>
          <a:effectLst/>
        </p:spPr>
        <p:txBody>
          <a:bodyPr wrap="none">
            <a:spAutoFit/>
          </a:bodyPr>
          <a:lstStyle/>
          <a:p>
            <a:r>
              <a:rPr lang="en-US" sz="1800" b="1"/>
              <a:t>Banco Interamericano de Desarrollo</a:t>
            </a:r>
          </a:p>
        </p:txBody>
      </p:sp>
      <p:pic>
        <p:nvPicPr>
          <p:cNvPr id="3078" name="Picture 6" descr="logobacán"/>
          <p:cNvPicPr>
            <a:picLocks noChangeAspect="1" noChangeArrowheads="1"/>
          </p:cNvPicPr>
          <p:nvPr/>
        </p:nvPicPr>
        <p:blipFill>
          <a:blip r:embed="rId4" cstate="print"/>
          <a:srcRect/>
          <a:stretch>
            <a:fillRect/>
          </a:stretch>
        </p:blipFill>
        <p:spPr bwMode="auto">
          <a:xfrm>
            <a:off x="6553200" y="4800600"/>
            <a:ext cx="1524000" cy="898525"/>
          </a:xfrm>
          <a:prstGeom prst="rect">
            <a:avLst/>
          </a:prstGeom>
          <a:noFill/>
        </p:spPr>
      </p:pic>
      <p:sp>
        <p:nvSpPr>
          <p:cNvPr id="3079" name="Rectangle 7"/>
          <p:cNvSpPr>
            <a:spLocks noChangeArrowheads="1"/>
          </p:cNvSpPr>
          <p:nvPr/>
        </p:nvSpPr>
        <p:spPr bwMode="auto">
          <a:xfrm>
            <a:off x="5867400" y="5791200"/>
            <a:ext cx="2940050" cy="366713"/>
          </a:xfrm>
          <a:prstGeom prst="rect">
            <a:avLst/>
          </a:prstGeom>
          <a:noFill/>
          <a:ln w="9525">
            <a:noFill/>
            <a:miter lim="800000"/>
            <a:headEnd/>
            <a:tailEnd/>
          </a:ln>
          <a:effectLst/>
        </p:spPr>
        <p:txBody>
          <a:bodyPr wrap="none">
            <a:spAutoFit/>
          </a:bodyPr>
          <a:lstStyle/>
          <a:p>
            <a:r>
              <a:rPr lang="en-US" sz="1800" b="1"/>
              <a:t>Sun Mountain International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s-EC" sz="3600" b="1">
                <a:solidFill>
                  <a:schemeClr val="hlink"/>
                </a:solidFill>
              </a:rPr>
              <a:t>Aplicación del DDI</a:t>
            </a:r>
            <a:endParaRPr lang="en-US" sz="3600" b="1">
              <a:solidFill>
                <a:schemeClr val="hlink"/>
              </a:solidFill>
            </a:endParaRPr>
          </a:p>
        </p:txBody>
      </p:sp>
      <p:sp>
        <p:nvSpPr>
          <p:cNvPr id="20483" name="Rectangle 3"/>
          <p:cNvSpPr>
            <a:spLocks noGrp="1" noChangeArrowheads="1"/>
          </p:cNvSpPr>
          <p:nvPr>
            <p:ph type="body" idx="1"/>
          </p:nvPr>
        </p:nvSpPr>
        <p:spPr/>
        <p:txBody>
          <a:bodyPr/>
          <a:lstStyle/>
          <a:p>
            <a:pPr>
              <a:buFont typeface="Wingdings" pitchFamily="2" charset="2"/>
              <a:buNone/>
            </a:pPr>
            <a:r>
              <a:rPr lang="es-EC" sz="2800"/>
              <a:t>PIB Ecuador: USD 20 mil millones.</a:t>
            </a:r>
          </a:p>
          <a:p>
            <a:pPr>
              <a:buFont typeface="Wingdings" pitchFamily="2" charset="2"/>
              <a:buNone/>
            </a:pPr>
            <a:r>
              <a:rPr lang="es-EC" sz="2800"/>
              <a:t>Participación del sector petrolero en el PIB: 15-25%</a:t>
            </a:r>
          </a:p>
          <a:p>
            <a:pPr>
              <a:buFont typeface="Wingdings" pitchFamily="2" charset="2"/>
              <a:buNone/>
            </a:pPr>
            <a:r>
              <a:rPr lang="es-EC" sz="2800"/>
              <a:t>% exportaciones de petróleo en PIB: 7</a:t>
            </a:r>
          </a:p>
          <a:p>
            <a:pPr>
              <a:buFont typeface="Wingdings" pitchFamily="2" charset="2"/>
              <a:buNone/>
            </a:pPr>
            <a:r>
              <a:rPr lang="es-EC" sz="2800"/>
              <a:t>% de ventas internas de combustibles: 5,5% (diesel y</a:t>
            </a:r>
          </a:p>
          <a:p>
            <a:pPr>
              <a:buFont typeface="Wingdings" pitchFamily="2" charset="2"/>
              <a:buNone/>
            </a:pPr>
            <a:r>
              <a:rPr lang="es-EC" sz="2800"/>
              <a:t> gasolina extra)</a:t>
            </a:r>
          </a:p>
          <a:p>
            <a:pPr>
              <a:buFont typeface="Wingdings" pitchFamily="2" charset="2"/>
              <a:buNone/>
            </a:pPr>
            <a:r>
              <a:rPr lang="es-EC" sz="2800"/>
              <a:t>% del PIB para subsidios (gas doméstico, compras de diesel y electricidad): 2% (USD 400.000.000)</a:t>
            </a:r>
          </a:p>
          <a:p>
            <a:pPr>
              <a:buFont typeface="Wingdings" pitchFamily="2" charset="2"/>
              <a:buNone/>
            </a:pPr>
            <a:endParaRPr lang="en-US" sz="2800"/>
          </a:p>
        </p:txBody>
      </p:sp>
      <p:sp>
        <p:nvSpPr>
          <p:cNvPr id="20484" name="Line 4"/>
          <p:cNvSpPr>
            <a:spLocks noChangeShapeType="1"/>
          </p:cNvSpPr>
          <p:nvPr/>
        </p:nvSpPr>
        <p:spPr bwMode="auto">
          <a:xfrm>
            <a:off x="8153400" y="3048000"/>
            <a:ext cx="457200" cy="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20485" name="Line 5"/>
          <p:cNvSpPr>
            <a:spLocks noChangeShapeType="1"/>
          </p:cNvSpPr>
          <p:nvPr/>
        </p:nvSpPr>
        <p:spPr bwMode="auto">
          <a:xfrm>
            <a:off x="8610600" y="3048000"/>
            <a:ext cx="0" cy="38100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20486" name="Line 6"/>
          <p:cNvSpPr>
            <a:spLocks noChangeShapeType="1"/>
          </p:cNvSpPr>
          <p:nvPr/>
        </p:nvSpPr>
        <p:spPr bwMode="auto">
          <a:xfrm>
            <a:off x="8610600" y="3429000"/>
            <a:ext cx="0" cy="22860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20487" name="Line 7"/>
          <p:cNvSpPr>
            <a:spLocks noChangeShapeType="1"/>
          </p:cNvSpPr>
          <p:nvPr/>
        </p:nvSpPr>
        <p:spPr bwMode="auto">
          <a:xfrm>
            <a:off x="8305800" y="3657600"/>
            <a:ext cx="304800" cy="0"/>
          </a:xfrm>
          <a:prstGeom prst="line">
            <a:avLst/>
          </a:prstGeom>
          <a:noFill/>
          <a:ln w="12700" cap="sq">
            <a:solidFill>
              <a:schemeClr val="tx1"/>
            </a:solidFill>
            <a:round/>
            <a:headEnd type="none" w="sm" len="sm"/>
            <a:tailEnd type="none" w="sm" len="sm"/>
          </a:ln>
          <a:effectLst/>
        </p:spPr>
        <p:txBody>
          <a:bodyPr wrap="none"/>
          <a:lstStyle/>
          <a:p>
            <a:endParaRPr lang="en-US"/>
          </a:p>
        </p:txBody>
      </p:sp>
      <p:sp>
        <p:nvSpPr>
          <p:cNvPr id="20488" name="Text Box 8"/>
          <p:cNvSpPr txBox="1">
            <a:spLocks noChangeArrowheads="1"/>
          </p:cNvSpPr>
          <p:nvPr/>
        </p:nvSpPr>
        <p:spPr bwMode="auto">
          <a:xfrm>
            <a:off x="7239000" y="2895600"/>
            <a:ext cx="1066800"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a:p>
        </p:txBody>
      </p:sp>
      <p:sp>
        <p:nvSpPr>
          <p:cNvPr id="20489" name="Text Box 9"/>
          <p:cNvSpPr txBox="1">
            <a:spLocks noChangeArrowheads="1"/>
          </p:cNvSpPr>
          <p:nvPr/>
        </p:nvSpPr>
        <p:spPr bwMode="auto">
          <a:xfrm rot="5400000">
            <a:off x="8289925" y="3489325"/>
            <a:ext cx="137160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EC" sz="1600" b="1"/>
              <a:t>USD 3.094,4</a:t>
            </a:r>
            <a:endParaRPr lang="en-US" sz="16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a:solidFill>
                  <a:schemeClr val="hlink"/>
                </a:solidFill>
              </a:rPr>
              <a:t>Caracterización y aplicación del IDD</a:t>
            </a:r>
            <a:br>
              <a:rPr lang="es-EC" sz="36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7171" name="Rectangle 3"/>
          <p:cNvSpPr>
            <a:spLocks noGrp="1" noChangeArrowheads="1"/>
          </p:cNvSpPr>
          <p:nvPr>
            <p:ph type="body" idx="1"/>
          </p:nvPr>
        </p:nvSpPr>
        <p:spPr>
          <a:xfrm>
            <a:off x="457200" y="1295400"/>
            <a:ext cx="8229600" cy="4530725"/>
          </a:xfrm>
        </p:spPr>
        <p:txBody>
          <a:bodyPr/>
          <a:lstStyle/>
          <a:p>
            <a:pPr marL="609600" indent="-609600" algn="just">
              <a:lnSpc>
                <a:spcPct val="90000"/>
              </a:lnSpc>
              <a:buClr>
                <a:schemeClr val="tx1"/>
              </a:buClr>
              <a:buFont typeface="Wingdings" pitchFamily="2" charset="2"/>
              <a:buChar char="ü"/>
            </a:pPr>
            <a:endParaRPr lang="en-US" sz="2800" b="1">
              <a:solidFill>
                <a:srgbClr val="FFFFFF"/>
              </a:solidFill>
              <a:effectLst/>
              <a:latin typeface="Verdana" pitchFamily="34" charset="0"/>
              <a:cs typeface="Times New Roman" pitchFamily="18" charset="0"/>
            </a:endParaRPr>
          </a:p>
          <a:p>
            <a:pPr marL="609600" indent="-609600" algn="just">
              <a:lnSpc>
                <a:spcPct val="90000"/>
              </a:lnSpc>
              <a:buClr>
                <a:schemeClr val="tx1"/>
              </a:buClr>
              <a:buFont typeface="Wingdings" pitchFamily="2" charset="2"/>
              <a:buChar char="ü"/>
            </a:pPr>
            <a:r>
              <a:rPr lang="es-EC" sz="2800">
                <a:solidFill>
                  <a:srgbClr val="FFFFFF"/>
                </a:solidFill>
                <a:effectLst/>
                <a:cs typeface="Times New Roman" pitchFamily="18" charset="0"/>
              </a:rPr>
              <a:t>El Ecuador, como muchos países en desarrollo padece de una débil cobertura del patrimonio privado y tiende a transferir el proceso de reconstrucción hacia el estado. </a:t>
            </a:r>
          </a:p>
          <a:p>
            <a:pPr marL="609600" indent="-609600" algn="just">
              <a:lnSpc>
                <a:spcPct val="90000"/>
              </a:lnSpc>
              <a:buClr>
                <a:schemeClr val="tx1"/>
              </a:buClr>
              <a:buFont typeface="Wingdings" pitchFamily="2" charset="2"/>
              <a:buNone/>
            </a:pPr>
            <a:endParaRPr lang="es-EC" sz="2800">
              <a:solidFill>
                <a:srgbClr val="FFFFFF"/>
              </a:solidFill>
              <a:effectLst/>
              <a:cs typeface="Times New Roman" pitchFamily="18" charset="0"/>
            </a:endParaRPr>
          </a:p>
          <a:p>
            <a:pPr marL="609600" indent="-609600" algn="just">
              <a:lnSpc>
                <a:spcPct val="90000"/>
              </a:lnSpc>
              <a:buClr>
                <a:schemeClr val="tx1"/>
              </a:buClr>
              <a:buFont typeface="Wingdings" pitchFamily="2" charset="2"/>
              <a:buChar char="ü"/>
            </a:pPr>
            <a:r>
              <a:rPr lang="es-EC" sz="2800">
                <a:solidFill>
                  <a:srgbClr val="FFFFFF"/>
                </a:solidFill>
                <a:effectLst/>
                <a:cs typeface="Times New Roman" pitchFamily="18" charset="0"/>
              </a:rPr>
              <a:t>Esta situación ejerce una fuerte presión sobre el presupuesto y su resiliencia económica al incrementar las pérdidas potenciales que tiende a asumir en caso de un Evento Máximo Considerado.</a:t>
            </a:r>
          </a:p>
          <a:p>
            <a:pPr marL="609600" indent="-609600" algn="just">
              <a:lnSpc>
                <a:spcPct val="90000"/>
              </a:lnSpc>
              <a:buClr>
                <a:schemeClr val="tx1"/>
              </a:buClr>
              <a:buFont typeface="Wingdings" pitchFamily="2" charset="2"/>
              <a:buNone/>
            </a:pPr>
            <a:endParaRPr lang="es-EC" sz="2800">
              <a:solidFill>
                <a:srgbClr val="FFFFFF"/>
              </a:solidFill>
              <a:effectLst/>
              <a:cs typeface="Times New Roman" pitchFamily="18" charset="0"/>
            </a:endParaRPr>
          </a:p>
        </p:txBody>
      </p:sp>
      <p:pic>
        <p:nvPicPr>
          <p:cNvPr id="7172" name="Picture 4" descr="logobacán"/>
          <p:cNvPicPr>
            <a:picLocks noChangeAspect="1" noChangeArrowheads="1"/>
          </p:cNvPicPr>
          <p:nvPr/>
        </p:nvPicPr>
        <p:blipFill>
          <a:blip r:embed="rId2" cstate="print"/>
          <a:srcRect/>
          <a:stretch>
            <a:fillRect/>
          </a:stretch>
        </p:blipFill>
        <p:spPr bwMode="auto">
          <a:xfrm>
            <a:off x="7467600" y="5715000"/>
            <a:ext cx="1219200" cy="7191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n-US" sz="3200" b="1" u="sng">
                <a:solidFill>
                  <a:schemeClr val="hlink"/>
                </a:solidFill>
                <a:cs typeface="Times New Roman" pitchFamily="18" charset="0"/>
              </a:rPr>
              <a:t>lternativas para cubrir brechas financieras</a:t>
            </a:r>
            <a:r>
              <a:rPr lang="en-US" sz="3200" b="1">
                <a:solidFill>
                  <a:schemeClr val="tx1"/>
                </a:solidFill>
                <a:cs typeface="Arial" pitchFamily="34" charset="0"/>
              </a:rPr>
              <a:t/>
            </a:r>
            <a:br>
              <a:rPr lang="en-US" sz="3200" b="1">
                <a:solidFill>
                  <a:schemeClr val="tx1"/>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1027" name="Rectangle 3"/>
          <p:cNvSpPr>
            <a:spLocks noGrp="1" noChangeArrowheads="1"/>
          </p:cNvSpPr>
          <p:nvPr>
            <p:ph type="body" idx="1"/>
          </p:nvPr>
        </p:nvSpPr>
        <p:spPr>
          <a:xfrm>
            <a:off x="457200" y="1295400"/>
            <a:ext cx="8534400" cy="4530725"/>
          </a:xfrm>
        </p:spPr>
        <p:txBody>
          <a:bodyPr/>
          <a:lstStyle/>
          <a:p>
            <a:pPr marL="609600" indent="-609600" algn="just">
              <a:lnSpc>
                <a:spcPct val="90000"/>
              </a:lnSpc>
              <a:buClr>
                <a:schemeClr val="tx1"/>
              </a:buClr>
              <a:buFont typeface="Wingdings" pitchFamily="2" charset="2"/>
              <a:buNone/>
            </a:pPr>
            <a:r>
              <a:rPr lang="es-EC" sz="2600" b="1">
                <a:solidFill>
                  <a:srgbClr val="FFFFFF"/>
                </a:solidFill>
                <a:effectLst/>
                <a:cs typeface="Times New Roman" pitchFamily="18" charset="0"/>
              </a:rPr>
              <a:t>a)</a:t>
            </a:r>
            <a:r>
              <a:rPr lang="es-EC" sz="2600" b="1" u="sng">
                <a:solidFill>
                  <a:srgbClr val="FFFFFF"/>
                </a:solidFill>
                <a:effectLst/>
                <a:cs typeface="Times New Roman" pitchFamily="18" charset="0"/>
              </a:rPr>
              <a:t>Pago de seguros y reaseguro: </a:t>
            </a:r>
          </a:p>
          <a:p>
            <a:pPr marL="609600" indent="-609600" algn="just">
              <a:lnSpc>
                <a:spcPct val="90000"/>
              </a:lnSpc>
              <a:buClr>
                <a:schemeClr val="tx1"/>
              </a:buClr>
              <a:buFont typeface="Wingdings" pitchFamily="2" charset="2"/>
              <a:buNone/>
            </a:pPr>
            <a:endParaRPr lang="es-EC" sz="2600" b="1" u="sng">
              <a:solidFill>
                <a:srgbClr val="FFFFFF"/>
              </a:solidFill>
              <a:effectLst/>
              <a:cs typeface="Times New Roman" pitchFamily="18" charset="0"/>
            </a:endParaRP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El patrimonio más vulnerable es el que poseen las entidades descentralizadas como los Consejos Provinciales y los Municipios.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Un seguro no equivale a total cobertura ya que se pueden combinar sub-valoración de los bienes con la falta de actualización de su valor a través del tiempo.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Los jefes financieros son directamente responsables de asegurar el pago de los compromisos adquiridos como deuda de las instituciones, pero no tienen definidas las responsabilidades respecto al aseguramiento del patrimonio de la institución. </a:t>
            </a:r>
          </a:p>
          <a:p>
            <a:pPr marL="609600" indent="-609600" algn="just">
              <a:lnSpc>
                <a:spcPct val="90000"/>
              </a:lnSpc>
              <a:buClr>
                <a:schemeClr val="tx1"/>
              </a:buClr>
              <a:buFont typeface="Wingdings" pitchFamily="2" charset="2"/>
              <a:buNone/>
            </a:pPr>
            <a:r>
              <a:rPr lang="en-US" sz="2400">
                <a:solidFill>
                  <a:srgbClr val="FFFFFF"/>
                </a:solidFill>
                <a:effectLst/>
                <a:cs typeface="Times New Roman" pitchFamily="18" charset="0"/>
              </a:rPr>
              <a:t/>
            </a:r>
            <a:br>
              <a:rPr lang="en-US" sz="2400">
                <a:solidFill>
                  <a:srgbClr val="FFFFFF"/>
                </a:solidFill>
                <a:effectLst/>
                <a:cs typeface="Times New Roman" pitchFamily="18" charset="0"/>
              </a:rPr>
            </a:br>
            <a:endParaRPr lang="en-GB" sz="2400">
              <a:solidFill>
                <a:srgbClr val="FFFFFF"/>
              </a:solidFill>
              <a:effectLst/>
              <a:latin typeface="Verdana" pitchFamily="34" charset="0"/>
              <a:cs typeface="Times New Roman" pitchFamily="18" charset="0"/>
            </a:endParaRPr>
          </a:p>
          <a:p>
            <a:pPr marL="609600" indent="-609600" algn="just">
              <a:lnSpc>
                <a:spcPct val="90000"/>
              </a:lnSpc>
              <a:buClr>
                <a:schemeClr val="tx1"/>
              </a:buClr>
              <a:buFont typeface="Wingdings" pitchFamily="2" charset="2"/>
              <a:buChar char="ü"/>
            </a:pPr>
            <a:endParaRPr lang="en-US" sz="2400">
              <a:solidFill>
                <a:srgbClr val="FFFFFF"/>
              </a:solidFill>
              <a:effectLst/>
              <a:cs typeface="Times New Roman" pitchFamily="18" charset="0"/>
            </a:endParaRPr>
          </a:p>
          <a:p>
            <a:pPr marL="609600" indent="-609600" algn="just">
              <a:lnSpc>
                <a:spcPct val="90000"/>
              </a:lnSpc>
              <a:buClr>
                <a:schemeClr val="tx1"/>
              </a:buClr>
              <a:buFont typeface="Wingdings" pitchFamily="2" charset="2"/>
              <a:buChar char="ü"/>
            </a:pPr>
            <a:endParaRPr lang="en-US" sz="2400">
              <a:solidFill>
                <a:srgbClr val="FFFFFF"/>
              </a:solidFill>
              <a:effectLst/>
              <a:cs typeface="Times New Roman" pitchFamily="18" charset="0"/>
            </a:endParaRPr>
          </a:p>
        </p:txBody>
      </p:sp>
      <p:pic>
        <p:nvPicPr>
          <p:cNvPr id="1028" name="Picture 4" descr="logobacán"/>
          <p:cNvPicPr>
            <a:picLocks noChangeAspect="1" noChangeArrowheads="1"/>
          </p:cNvPicPr>
          <p:nvPr/>
        </p:nvPicPr>
        <p:blipFill>
          <a:blip r:embed="rId2" cstate="print"/>
          <a:srcRect/>
          <a:stretch>
            <a:fillRect/>
          </a:stretch>
        </p:blipFill>
        <p:spPr bwMode="auto">
          <a:xfrm>
            <a:off x="7467600" y="5715000"/>
            <a:ext cx="1219200" cy="7191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n-US" sz="3200" b="1" u="sng">
                <a:solidFill>
                  <a:schemeClr val="hlink"/>
                </a:solidFill>
                <a:cs typeface="Times New Roman" pitchFamily="18" charset="0"/>
              </a:rPr>
              <a:t>lternativas para cubrir brechas financieras</a:t>
            </a:r>
            <a:r>
              <a:rPr lang="en-US" sz="3200" b="1">
                <a:solidFill>
                  <a:schemeClr val="hlink"/>
                </a:solidFill>
                <a:cs typeface="Arial" pitchFamily="34" charset="0"/>
              </a:rPr>
              <a:t/>
            </a:r>
            <a:br>
              <a:rPr lang="en-US" sz="3200" b="1">
                <a:solidFill>
                  <a:schemeClr val="hlink"/>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9219" name="Rectangle 3"/>
          <p:cNvSpPr>
            <a:spLocks noGrp="1" noChangeArrowheads="1"/>
          </p:cNvSpPr>
          <p:nvPr>
            <p:ph type="body" idx="1"/>
          </p:nvPr>
        </p:nvSpPr>
        <p:spPr>
          <a:xfrm>
            <a:off x="457200" y="1295400"/>
            <a:ext cx="8229600" cy="4530725"/>
          </a:xfrm>
        </p:spPr>
        <p:txBody>
          <a:bodyPr/>
          <a:lstStyle/>
          <a:p>
            <a:pPr marL="609600" indent="-609600" algn="just">
              <a:lnSpc>
                <a:spcPct val="90000"/>
              </a:lnSpc>
              <a:buClr>
                <a:schemeClr val="tx1"/>
              </a:buClr>
              <a:buFont typeface="Wingdings" pitchFamily="2" charset="2"/>
              <a:buNone/>
            </a:pPr>
            <a:r>
              <a:rPr lang="es-EC" sz="2600" b="1">
                <a:solidFill>
                  <a:srgbClr val="FFFFFF"/>
                </a:solidFill>
                <a:effectLst/>
                <a:cs typeface="Times New Roman" pitchFamily="18" charset="0"/>
              </a:rPr>
              <a:t>a)</a:t>
            </a:r>
            <a:r>
              <a:rPr lang="es-EC" sz="2600" b="1" u="sng">
                <a:solidFill>
                  <a:srgbClr val="FFFFFF"/>
                </a:solidFill>
                <a:effectLst/>
                <a:cs typeface="Times New Roman" pitchFamily="18" charset="0"/>
              </a:rPr>
              <a:t>Pago de seguros y reaseguro:</a:t>
            </a:r>
          </a:p>
          <a:p>
            <a:pPr marL="609600" indent="-609600" algn="just">
              <a:lnSpc>
                <a:spcPct val="90000"/>
              </a:lnSpc>
              <a:buClr>
                <a:schemeClr val="tx1"/>
              </a:buClr>
              <a:buFont typeface="Wingdings" pitchFamily="2" charset="2"/>
              <a:buNone/>
            </a:pPr>
            <a:endParaRPr lang="es-EC" sz="2600">
              <a:solidFill>
                <a:srgbClr val="FFFFFF"/>
              </a:solidFill>
              <a:effectLst/>
              <a:cs typeface="Times New Roman" pitchFamily="18" charset="0"/>
            </a:endParaRP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USD 14,000 millones de activos son cubiertos por algún seguro de catástrofe.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El sector energético, que cubre unos USD 3,079 millones del sistema productivo de la estatal petrolera Petroecuador</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Existen tendencias claras de un cambio en las estructuras que favorecen una mayor cobertura de seguros, Guayaquil y Quito han desarrollado Planes de Aseguramiento Municipales.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La Asociación de Compañías de Seguros del Ecuador está promoviendo con el Ministerio de Gobierno un Seguro Obligatorio de Accidentes de Tránsito (SOAT). </a:t>
            </a:r>
          </a:p>
        </p:txBody>
      </p:sp>
      <p:pic>
        <p:nvPicPr>
          <p:cNvPr id="9220" name="Picture 4" descr="logobacán"/>
          <p:cNvPicPr>
            <a:picLocks noChangeAspect="1" noChangeArrowheads="1"/>
          </p:cNvPicPr>
          <p:nvPr/>
        </p:nvPicPr>
        <p:blipFill>
          <a:blip r:embed="rId2" cstate="print"/>
          <a:srcRect/>
          <a:stretch>
            <a:fillRect/>
          </a:stretch>
        </p:blipFill>
        <p:spPr bwMode="auto">
          <a:xfrm>
            <a:off x="7467600" y="5715000"/>
            <a:ext cx="1219200" cy="71913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n-US" sz="3200" b="1" u="sng">
                <a:solidFill>
                  <a:schemeClr val="hlink"/>
                </a:solidFill>
                <a:cs typeface="Times New Roman" pitchFamily="18" charset="0"/>
              </a:rPr>
              <a:t>lternativas para cubrir brechas financieras</a:t>
            </a:r>
            <a:r>
              <a:rPr lang="en-US" sz="3200" b="1">
                <a:solidFill>
                  <a:schemeClr val="tx1"/>
                </a:solidFill>
                <a:cs typeface="Arial" pitchFamily="34" charset="0"/>
              </a:rPr>
              <a:t/>
            </a:r>
            <a:br>
              <a:rPr lang="en-US" sz="3200" b="1">
                <a:solidFill>
                  <a:schemeClr val="tx1"/>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11267" name="Rectangle 3"/>
          <p:cNvSpPr>
            <a:spLocks noGrp="1" noChangeArrowheads="1"/>
          </p:cNvSpPr>
          <p:nvPr>
            <p:ph type="body" idx="1"/>
          </p:nvPr>
        </p:nvSpPr>
        <p:spPr>
          <a:xfrm>
            <a:off x="228600" y="1066800"/>
            <a:ext cx="8610600" cy="4530725"/>
          </a:xfrm>
        </p:spPr>
        <p:txBody>
          <a:bodyPr/>
          <a:lstStyle/>
          <a:p>
            <a:pPr marL="609600" indent="-609600" algn="just">
              <a:lnSpc>
                <a:spcPct val="90000"/>
              </a:lnSpc>
              <a:buClr>
                <a:schemeClr val="tx1"/>
              </a:buClr>
              <a:buFont typeface="Wingdings" pitchFamily="2" charset="2"/>
              <a:buNone/>
            </a:pPr>
            <a:r>
              <a:rPr lang="en-US" sz="2800">
                <a:solidFill>
                  <a:srgbClr val="FFFFFF"/>
                </a:solidFill>
                <a:effectLst/>
                <a:cs typeface="Times New Roman" pitchFamily="18" charset="0"/>
              </a:rPr>
              <a:t> </a:t>
            </a:r>
            <a:r>
              <a:rPr lang="es-EC" sz="2600" b="1">
                <a:solidFill>
                  <a:srgbClr val="FFFFFF"/>
                </a:solidFill>
                <a:effectLst/>
                <a:cs typeface="Times New Roman" pitchFamily="18" charset="0"/>
              </a:rPr>
              <a:t>b) </a:t>
            </a:r>
            <a:r>
              <a:rPr lang="es-EC" sz="2600" b="1" u="sng">
                <a:solidFill>
                  <a:srgbClr val="FFFFFF"/>
                </a:solidFill>
                <a:effectLst/>
                <a:cs typeface="Times New Roman" pitchFamily="18" charset="0"/>
              </a:rPr>
              <a:t>Bonos de catástrofes subsidiados por cooperación (charity CAT bonds)</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Los bonos de catástrofes ofrecen a los bancos multilaterales, y en particular al BID, una oportunidad para apoyar activamente su desarrollo en el marco de sus esfuerzos en manejo de riesgos.</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Indagar en las opciones que ofrece un bono de catástrofes desarrollados entre el estado y donantes (</a:t>
            </a:r>
            <a:r>
              <a:rPr lang="es-EC" sz="2400" i="1">
                <a:solidFill>
                  <a:srgbClr val="FFFFFF"/>
                </a:solidFill>
                <a:effectLst/>
                <a:cs typeface="Times New Roman" pitchFamily="18" charset="0"/>
              </a:rPr>
              <a:t>charity CAT bond</a:t>
            </a:r>
            <a:r>
              <a:rPr lang="es-EC" sz="2400">
                <a:solidFill>
                  <a:srgbClr val="FFFFFF"/>
                </a:solidFill>
                <a:effectLst/>
                <a:cs typeface="Times New Roman" pitchFamily="18" charset="0"/>
              </a:rPr>
              <a:t>), que permite sobrellevar algunas de las limitaciones observadas en el mercado de los bonos comerciales.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Este mecanismo de transferencia de riesgos solo se desarrollara cuando el emisor este en medida de probar a los inversionistas que parte del riesgo es efectivamente asumido por los afectados.</a:t>
            </a:r>
          </a:p>
          <a:p>
            <a:pPr marL="609600" indent="-609600" algn="just">
              <a:lnSpc>
                <a:spcPct val="90000"/>
              </a:lnSpc>
              <a:buClr>
                <a:schemeClr val="tx1"/>
              </a:buClr>
              <a:buFont typeface="Wingdings" pitchFamily="2" charset="2"/>
              <a:buNone/>
            </a:pPr>
            <a:r>
              <a:rPr lang="es-EC" sz="2400" b="1">
                <a:solidFill>
                  <a:srgbClr val="FFFFFF"/>
                </a:solidFill>
                <a:effectLst/>
                <a:cs typeface="Times New Roman" pitchFamily="18" charset="0"/>
              </a:rPr>
              <a:t> </a:t>
            </a:r>
          </a:p>
          <a:p>
            <a:pPr marL="609600" indent="-609600" algn="just">
              <a:lnSpc>
                <a:spcPct val="90000"/>
              </a:lnSpc>
              <a:buClr>
                <a:schemeClr val="tx1"/>
              </a:buClr>
              <a:buFont typeface="Wingdings" pitchFamily="2" charset="2"/>
              <a:buNone/>
            </a:pPr>
            <a:r>
              <a:rPr lang="en-US" sz="2000" b="1">
                <a:solidFill>
                  <a:srgbClr val="FFFFFF"/>
                </a:solidFill>
                <a:effectLst/>
                <a:cs typeface="Times New Roman" pitchFamily="18" charset="0"/>
              </a:rPr>
              <a:t/>
            </a:r>
            <a:br>
              <a:rPr lang="en-US" sz="2000" b="1">
                <a:solidFill>
                  <a:srgbClr val="FFFFFF"/>
                </a:solidFill>
                <a:effectLst/>
                <a:cs typeface="Times New Roman" pitchFamily="18" charset="0"/>
              </a:rPr>
            </a:br>
            <a:endParaRPr lang="es-EC" sz="2000" b="1">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endParaRPr lang="es-EC" sz="2000" b="1">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endParaRPr lang="es-EC" sz="2000" b="1" i="1">
              <a:solidFill>
                <a:srgbClr val="FFFFFF"/>
              </a:solidFill>
              <a:effectLst/>
              <a:cs typeface="Times New Roman" pitchFamily="18" charset="0"/>
            </a:endParaRPr>
          </a:p>
        </p:txBody>
      </p:sp>
      <p:pic>
        <p:nvPicPr>
          <p:cNvPr id="11268" name="Picture 4" descr="logobacán"/>
          <p:cNvPicPr>
            <a:picLocks noChangeAspect="1" noChangeArrowheads="1"/>
          </p:cNvPicPr>
          <p:nvPr/>
        </p:nvPicPr>
        <p:blipFill>
          <a:blip r:embed="rId2" cstate="print"/>
          <a:srcRect/>
          <a:stretch>
            <a:fillRect/>
          </a:stretch>
        </p:blipFill>
        <p:spPr bwMode="auto">
          <a:xfrm>
            <a:off x="7467600" y="5715000"/>
            <a:ext cx="1219200" cy="7191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s-EC" sz="3200" b="1" u="sng">
                <a:solidFill>
                  <a:schemeClr val="hlink"/>
                </a:solidFill>
                <a:cs typeface="Times New Roman" pitchFamily="18" charset="0"/>
              </a:rPr>
              <a:t>lternativas para cubrir brechas financieras</a:t>
            </a:r>
            <a:r>
              <a:rPr lang="es-EC" sz="3200" b="1">
                <a:solidFill>
                  <a:schemeClr val="hlink"/>
                </a:solidFill>
                <a:cs typeface="Arial" pitchFamily="34" charset="0"/>
              </a:rPr>
              <a:t/>
            </a:r>
            <a:br>
              <a:rPr lang="es-EC" sz="3200" b="1">
                <a:solidFill>
                  <a:schemeClr val="hlink"/>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15363" name="Rectangle 3"/>
          <p:cNvSpPr>
            <a:spLocks noGrp="1" noChangeArrowheads="1"/>
          </p:cNvSpPr>
          <p:nvPr>
            <p:ph type="body" idx="1"/>
          </p:nvPr>
        </p:nvSpPr>
        <p:spPr>
          <a:xfrm>
            <a:off x="381000" y="1066800"/>
            <a:ext cx="8458200" cy="4530725"/>
          </a:xfrm>
        </p:spPr>
        <p:txBody>
          <a:bodyPr/>
          <a:lstStyle/>
          <a:p>
            <a:pPr marL="609600" indent="-609600" algn="just">
              <a:lnSpc>
                <a:spcPct val="90000"/>
              </a:lnSpc>
              <a:buClr>
                <a:schemeClr val="tx1"/>
              </a:buClr>
              <a:buFont typeface="Wingdings" pitchFamily="2" charset="2"/>
              <a:buNone/>
            </a:pPr>
            <a:r>
              <a:rPr lang="es-EC" sz="2600" b="1">
                <a:solidFill>
                  <a:srgbClr val="FFFFFF"/>
                </a:solidFill>
                <a:effectLst/>
                <a:cs typeface="Times New Roman" pitchFamily="18" charset="0"/>
              </a:rPr>
              <a:t>c) </a:t>
            </a:r>
            <a:r>
              <a:rPr lang="es-EC" sz="2600" b="1" u="sng">
                <a:solidFill>
                  <a:srgbClr val="FFFFFF"/>
                </a:solidFill>
                <a:effectLst/>
                <a:cs typeface="Times New Roman" pitchFamily="18" charset="0"/>
              </a:rPr>
              <a:t>Las reservas disponibles en fondos para desastres</a:t>
            </a:r>
            <a:r>
              <a:rPr lang="en-US" sz="2600" b="1" u="sng">
                <a:solidFill>
                  <a:srgbClr val="FFFFFF"/>
                </a:solidFill>
                <a:effectLst/>
                <a:cs typeface="Times New Roman" pitchFamily="18" charset="0"/>
              </a:rPr>
              <a:t> </a:t>
            </a:r>
          </a:p>
          <a:p>
            <a:pPr marL="609600" indent="-609600" algn="just">
              <a:lnSpc>
                <a:spcPct val="90000"/>
              </a:lnSpc>
              <a:buClr>
                <a:schemeClr val="tx1"/>
              </a:buClr>
              <a:buFont typeface="Wingdings" pitchFamily="2" charset="2"/>
              <a:buChar char="ü"/>
            </a:pPr>
            <a:r>
              <a:rPr lang="es-EC" sz="2400">
                <a:effectLst/>
                <a:cs typeface="Times New Roman" pitchFamily="18" charset="0"/>
              </a:rPr>
              <a:t>El Ecuador cuenta con el Fondo de Ahorro y Contingencia, alimentado por la Cuenta Especial de Reactivación Productiva y Social (CEREPS), antes destinado al pago de la deuda pública.</a:t>
            </a:r>
          </a:p>
          <a:p>
            <a:pPr marL="609600" indent="-609600" algn="just">
              <a:lnSpc>
                <a:spcPct val="90000"/>
              </a:lnSpc>
              <a:buClr>
                <a:schemeClr val="tx1"/>
              </a:buClr>
              <a:buFont typeface="Wingdings" pitchFamily="2" charset="2"/>
              <a:buChar char="ü"/>
            </a:pPr>
            <a:r>
              <a:rPr lang="es-EC" sz="2400">
                <a:effectLst/>
                <a:cs typeface="Times New Roman" pitchFamily="18" charset="0"/>
              </a:rPr>
              <a:t>USD 313 millones se han acumulado en el Fondo de Ahorro y Contingencia para enfrentar eventuales emergencias. </a:t>
            </a:r>
          </a:p>
          <a:p>
            <a:pPr marL="609600" indent="-609600" algn="just">
              <a:lnSpc>
                <a:spcPct val="90000"/>
              </a:lnSpc>
              <a:buClr>
                <a:schemeClr val="tx1"/>
              </a:buClr>
              <a:buFont typeface="Wingdings" pitchFamily="2" charset="2"/>
              <a:buChar char="ü"/>
            </a:pPr>
            <a:r>
              <a:rPr lang="es-EC" sz="2400">
                <a:effectLst/>
                <a:cs typeface="Times New Roman" pitchFamily="18" charset="0"/>
              </a:rPr>
              <a:t>Un Fondo de Contingencias es administrado por la Dirección Nacional de Defensa Civil, pero el fondo no aporta mayormente a las necesidades de respuesta.</a:t>
            </a:r>
          </a:p>
          <a:p>
            <a:pPr marL="609600" indent="-609600" algn="just">
              <a:lnSpc>
                <a:spcPct val="90000"/>
              </a:lnSpc>
              <a:buClr>
                <a:schemeClr val="tx1"/>
              </a:buClr>
              <a:buFont typeface="Wingdings" pitchFamily="2" charset="2"/>
              <a:buChar char="ü"/>
            </a:pPr>
            <a:r>
              <a:rPr lang="es-EC" sz="2400">
                <a:effectLst/>
                <a:cs typeface="Times New Roman" pitchFamily="18" charset="0"/>
              </a:rPr>
              <a:t>Idealmente un fondo de ahorro debería alimentarse de un “portafolio” de diversas actividades como la bananera (parte de las recaudaciones fiscales), el petróleo y las exportaciones en general.</a:t>
            </a:r>
          </a:p>
          <a:p>
            <a:pPr marL="609600" indent="-609600" algn="just">
              <a:lnSpc>
                <a:spcPct val="90000"/>
              </a:lnSpc>
              <a:buClr>
                <a:schemeClr val="tx1"/>
              </a:buClr>
              <a:buFont typeface="Wingdings" pitchFamily="2" charset="2"/>
              <a:buNone/>
            </a:pPr>
            <a:endParaRPr lang="es-EC" sz="2400">
              <a:effectLst/>
              <a:cs typeface="Times New Roman" pitchFamily="18" charset="0"/>
            </a:endParaRPr>
          </a:p>
        </p:txBody>
      </p:sp>
      <p:pic>
        <p:nvPicPr>
          <p:cNvPr id="15364" name="Picture 4" descr="logobacán"/>
          <p:cNvPicPr>
            <a:picLocks noChangeAspect="1" noChangeArrowheads="1"/>
          </p:cNvPicPr>
          <p:nvPr/>
        </p:nvPicPr>
        <p:blipFill>
          <a:blip r:embed="rId2" cstate="print"/>
          <a:srcRect/>
          <a:stretch>
            <a:fillRect/>
          </a:stretch>
        </p:blipFill>
        <p:spPr bwMode="auto">
          <a:xfrm>
            <a:off x="7467600" y="5715000"/>
            <a:ext cx="1219200" cy="71913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s-EC" sz="3200" b="1" u="sng">
                <a:solidFill>
                  <a:schemeClr val="hlink"/>
                </a:solidFill>
                <a:cs typeface="Times New Roman" pitchFamily="18" charset="0"/>
              </a:rPr>
              <a:t>lternativas para cubrir brechas financieras</a:t>
            </a:r>
            <a:r>
              <a:rPr lang="en-US" sz="3200" b="1">
                <a:solidFill>
                  <a:schemeClr val="tx1"/>
                </a:solidFill>
                <a:cs typeface="Arial" pitchFamily="34" charset="0"/>
              </a:rPr>
              <a:t/>
            </a:r>
            <a:br>
              <a:rPr lang="en-US" sz="3200" b="1">
                <a:solidFill>
                  <a:schemeClr val="tx1"/>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13315" name="Rectangle 3"/>
          <p:cNvSpPr>
            <a:spLocks noGrp="1" noChangeArrowheads="1"/>
          </p:cNvSpPr>
          <p:nvPr>
            <p:ph type="body" idx="1"/>
          </p:nvPr>
        </p:nvSpPr>
        <p:spPr>
          <a:xfrm>
            <a:off x="304800" y="1066800"/>
            <a:ext cx="8229600" cy="4530725"/>
          </a:xfrm>
        </p:spPr>
        <p:txBody>
          <a:bodyPr/>
          <a:lstStyle/>
          <a:p>
            <a:pPr marL="609600" indent="-609600" algn="just">
              <a:lnSpc>
                <a:spcPct val="90000"/>
              </a:lnSpc>
              <a:buClr>
                <a:schemeClr val="tx1"/>
              </a:buClr>
              <a:buFont typeface="Wingdings" pitchFamily="2" charset="2"/>
              <a:buNone/>
            </a:pPr>
            <a:r>
              <a:rPr lang="en-US" sz="2800">
                <a:solidFill>
                  <a:srgbClr val="FFFFFF"/>
                </a:solidFill>
                <a:effectLst/>
                <a:cs typeface="Times New Roman" pitchFamily="18" charset="0"/>
              </a:rPr>
              <a:t> </a:t>
            </a:r>
            <a:r>
              <a:rPr lang="es-EC" sz="2600" b="1">
                <a:solidFill>
                  <a:srgbClr val="FFFFFF"/>
                </a:solidFill>
                <a:effectLst/>
                <a:cs typeface="Times New Roman" pitchFamily="18" charset="0"/>
              </a:rPr>
              <a:t>d) </a:t>
            </a:r>
            <a:r>
              <a:rPr lang="es-EC" sz="2600" b="1" u="sng">
                <a:solidFill>
                  <a:srgbClr val="FFFFFF"/>
                </a:solidFill>
                <a:effectLst/>
                <a:cs typeface="Times New Roman" pitchFamily="18" charset="0"/>
              </a:rPr>
              <a:t>Ayudas y donaciones</a:t>
            </a:r>
            <a:r>
              <a:rPr lang="es-EC" sz="2400" u="sng">
                <a:solidFill>
                  <a:srgbClr val="FFFFFF"/>
                </a:solidFill>
                <a:effectLst/>
                <a:cs typeface="Times New Roman" pitchFamily="18" charset="0"/>
              </a:rPr>
              <a:t>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Fortalecer la estructura de respuesta a los desastres, para que demuestre capacidad de gasto efectivo e inversión para canalizar la ayuda propuesta.</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Los emigrantes también se convierten en una fuente real de ayuda en caso de siniestros al sector privado, a través de las remesas por medio de redes de apoyo. </a:t>
            </a:r>
          </a:p>
          <a:p>
            <a:pPr marL="609600" indent="-609600" algn="just">
              <a:lnSpc>
                <a:spcPct val="90000"/>
              </a:lnSpc>
              <a:buClr>
                <a:schemeClr val="tx1"/>
              </a:buClr>
              <a:buFont typeface="Wingdings" pitchFamily="2" charset="2"/>
              <a:buNone/>
            </a:pPr>
            <a:endParaRPr lang="es-EC" sz="2400">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r>
              <a:rPr lang="es-EC" sz="2400" b="1">
                <a:solidFill>
                  <a:srgbClr val="FFFFFF"/>
                </a:solidFill>
                <a:effectLst/>
                <a:cs typeface="Times New Roman" pitchFamily="18" charset="0"/>
              </a:rPr>
              <a:t> </a:t>
            </a:r>
            <a:r>
              <a:rPr lang="es-EC" sz="2600" b="1">
                <a:solidFill>
                  <a:srgbClr val="FFFFFF"/>
                </a:solidFill>
                <a:effectLst/>
                <a:cs typeface="Times New Roman" pitchFamily="18" charset="0"/>
              </a:rPr>
              <a:t>e) </a:t>
            </a:r>
            <a:r>
              <a:rPr lang="es-EC" sz="2600" b="1" u="sng">
                <a:solidFill>
                  <a:srgbClr val="FFFFFF"/>
                </a:solidFill>
                <a:effectLst/>
                <a:cs typeface="Times New Roman" pitchFamily="18" charset="0"/>
              </a:rPr>
              <a:t>Nuevos impuestos</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Existen precedentes recientes como el impuesto para el evento de la Josefina (1993) y el impuesto de guerra de 1995.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La clave del éxito residirá en la capacidad de comunicación del estado hacia la población. </a:t>
            </a:r>
            <a:endParaRPr lang="es-EC" sz="2400">
              <a:solidFill>
                <a:srgbClr val="FFFFFF"/>
              </a:solidFill>
              <a:effectLst/>
              <a:latin typeface="Verdana" pitchFamily="34" charset="0"/>
              <a:cs typeface="Times New Roman" pitchFamily="18" charset="0"/>
            </a:endParaRPr>
          </a:p>
          <a:p>
            <a:pPr marL="609600" indent="-609600" algn="just">
              <a:lnSpc>
                <a:spcPct val="90000"/>
              </a:lnSpc>
              <a:buClr>
                <a:schemeClr val="tx1"/>
              </a:buClr>
              <a:buFont typeface="Wingdings" pitchFamily="2" charset="2"/>
              <a:buChar char="ü"/>
            </a:pPr>
            <a:endParaRPr lang="es-EC" sz="2400">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endParaRPr lang="es-EC" sz="2400">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endParaRPr lang="es-EC" sz="2000">
              <a:solidFill>
                <a:srgbClr val="FFFFFF"/>
              </a:solidFill>
              <a:effectLst/>
              <a:cs typeface="Times New Roman" pitchFamily="18" charset="0"/>
            </a:endParaRPr>
          </a:p>
        </p:txBody>
      </p:sp>
      <p:pic>
        <p:nvPicPr>
          <p:cNvPr id="13316" name="Picture 4" descr="logobacán"/>
          <p:cNvPicPr>
            <a:picLocks noChangeAspect="1" noChangeArrowheads="1"/>
          </p:cNvPicPr>
          <p:nvPr/>
        </p:nvPicPr>
        <p:blipFill>
          <a:blip r:embed="rId2" cstate="print"/>
          <a:srcRect/>
          <a:stretch>
            <a:fillRect/>
          </a:stretch>
        </p:blipFill>
        <p:spPr bwMode="auto">
          <a:xfrm>
            <a:off x="7543800" y="5943600"/>
            <a:ext cx="1219200" cy="71913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s-EC" sz="3200" b="1" u="sng">
                <a:solidFill>
                  <a:schemeClr val="hlink"/>
                </a:solidFill>
                <a:cs typeface="Times New Roman" pitchFamily="18" charset="0"/>
              </a:rPr>
              <a:t>lternativas para cubrir brechas financieras</a:t>
            </a:r>
            <a:r>
              <a:rPr lang="en-US" sz="3200" b="1">
                <a:solidFill>
                  <a:schemeClr val="tx1"/>
                </a:solidFill>
                <a:cs typeface="Arial" pitchFamily="34" charset="0"/>
              </a:rPr>
              <a:t/>
            </a:r>
            <a:br>
              <a:rPr lang="en-US" sz="3200" b="1">
                <a:solidFill>
                  <a:schemeClr val="tx1"/>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17411" name="Rectangle 3"/>
          <p:cNvSpPr>
            <a:spLocks noGrp="1" noChangeArrowheads="1"/>
          </p:cNvSpPr>
          <p:nvPr>
            <p:ph type="body" idx="1"/>
          </p:nvPr>
        </p:nvSpPr>
        <p:spPr>
          <a:xfrm>
            <a:off x="304800" y="990600"/>
            <a:ext cx="8458200" cy="4530725"/>
          </a:xfrm>
        </p:spPr>
        <p:txBody>
          <a:bodyPr/>
          <a:lstStyle/>
          <a:p>
            <a:pPr marL="609600" indent="-609600" algn="just">
              <a:lnSpc>
                <a:spcPct val="90000"/>
              </a:lnSpc>
              <a:buClr>
                <a:schemeClr val="tx1"/>
              </a:buClr>
              <a:buFont typeface="Wingdings" pitchFamily="2" charset="2"/>
              <a:buNone/>
            </a:pPr>
            <a:r>
              <a:rPr lang="en-US" sz="2800">
                <a:solidFill>
                  <a:srgbClr val="FFFFFF"/>
                </a:solidFill>
                <a:effectLst/>
                <a:cs typeface="Times New Roman" pitchFamily="18" charset="0"/>
              </a:rPr>
              <a:t> </a:t>
            </a:r>
            <a:r>
              <a:rPr lang="es-EC" sz="2600" b="1">
                <a:solidFill>
                  <a:srgbClr val="FFFFFF"/>
                </a:solidFill>
                <a:effectLst/>
                <a:cs typeface="Times New Roman" pitchFamily="18" charset="0"/>
              </a:rPr>
              <a:t>f) </a:t>
            </a:r>
            <a:r>
              <a:rPr lang="es-EC" sz="2600" b="1" u="sng">
                <a:solidFill>
                  <a:srgbClr val="FFFFFF"/>
                </a:solidFill>
                <a:effectLst/>
                <a:cs typeface="Times New Roman" pitchFamily="18" charset="0"/>
              </a:rPr>
              <a:t>Margen de reasignación presupuestal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Esta solución es desestabilizante y genera muchos problemas cuando se va más allá de lo estipulado en tiempos normales. </a:t>
            </a:r>
          </a:p>
          <a:p>
            <a:pPr marL="609600" indent="-609600" algn="just">
              <a:lnSpc>
                <a:spcPct val="90000"/>
              </a:lnSpc>
              <a:buClr>
                <a:schemeClr val="tx1"/>
              </a:buClr>
              <a:buFont typeface="Wingdings" pitchFamily="2" charset="2"/>
              <a:buChar char="ü"/>
            </a:pPr>
            <a:r>
              <a:rPr lang="es-EC" sz="2400">
                <a:solidFill>
                  <a:srgbClr val="FFFFFF"/>
                </a:solidFill>
                <a:effectLst/>
                <a:cs typeface="Times New Roman" pitchFamily="18" charset="0"/>
              </a:rPr>
              <a:t>Existen las disposiciones legales en el presupuesto general del Estado, que hacen posible ciertas transferencias entre las diferentes partidas (USD 115 millones  para 2006)</a:t>
            </a:r>
          </a:p>
          <a:p>
            <a:pPr marL="609600" indent="-609600" algn="just">
              <a:lnSpc>
                <a:spcPct val="90000"/>
              </a:lnSpc>
              <a:buClr>
                <a:schemeClr val="tx1"/>
              </a:buClr>
              <a:buFont typeface="Wingdings" pitchFamily="2" charset="2"/>
              <a:buNone/>
            </a:pPr>
            <a:endParaRPr lang="es-EC" sz="2400">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r>
              <a:rPr lang="es-EC" sz="2400" b="1">
                <a:solidFill>
                  <a:srgbClr val="FFFFFF"/>
                </a:solidFill>
                <a:effectLst/>
                <a:cs typeface="Times New Roman" pitchFamily="18" charset="0"/>
              </a:rPr>
              <a:t> </a:t>
            </a:r>
            <a:r>
              <a:rPr lang="es-EC" sz="2600" b="1">
                <a:solidFill>
                  <a:srgbClr val="FFFFFF"/>
                </a:solidFill>
                <a:effectLst/>
                <a:cs typeface="Times New Roman" pitchFamily="18" charset="0"/>
              </a:rPr>
              <a:t>g) </a:t>
            </a:r>
            <a:r>
              <a:rPr lang="es-EC" sz="2600" b="1" u="sng">
                <a:solidFill>
                  <a:srgbClr val="FFFFFF"/>
                </a:solidFill>
                <a:effectLst/>
                <a:cs typeface="Times New Roman" pitchFamily="18" charset="0"/>
              </a:rPr>
              <a:t>Crédito externo</a:t>
            </a:r>
            <a:r>
              <a:rPr lang="es-EC" sz="2600" b="1">
                <a:solidFill>
                  <a:srgbClr val="FFFFFF"/>
                </a:solidFill>
                <a:effectLst/>
                <a:cs typeface="Times New Roman" pitchFamily="18" charset="0"/>
              </a:rPr>
              <a:t> </a:t>
            </a:r>
          </a:p>
          <a:p>
            <a:pPr marL="609600" indent="-609600" algn="just">
              <a:lnSpc>
                <a:spcPct val="90000"/>
              </a:lnSpc>
              <a:buClr>
                <a:schemeClr val="tx1"/>
              </a:buClr>
              <a:buFont typeface="Wingdings" pitchFamily="2" charset="2"/>
              <a:buChar char="ü"/>
            </a:pPr>
            <a:r>
              <a:rPr lang="es-EC" sz="2400">
                <a:effectLst/>
                <a:cs typeface="Times New Roman" pitchFamily="18" charset="0"/>
              </a:rPr>
              <a:t>La disponibilidad de crédito dependerá de la evaluación de los prestamistas, sobre el riesgo país y las garantías ofrecidas por éste. </a:t>
            </a:r>
          </a:p>
          <a:p>
            <a:pPr marL="609600" indent="-609600" algn="just">
              <a:lnSpc>
                <a:spcPct val="90000"/>
              </a:lnSpc>
              <a:buClr>
                <a:schemeClr val="tx1"/>
              </a:buClr>
              <a:buFont typeface="Wingdings" pitchFamily="2" charset="2"/>
              <a:buChar char="ü"/>
            </a:pPr>
            <a:r>
              <a:rPr lang="es-EC" sz="2400">
                <a:effectLst/>
                <a:cs typeface="Times New Roman" pitchFamily="18" charset="0"/>
              </a:rPr>
              <a:t>Esta deuda representa una limitante a la hora de implementar una gestión de riesgos. El servicio de la deuda actual del Ecuador equivale a 31% del valor de sus exportaciones y un 20% del presupuesto general del Estado.</a:t>
            </a:r>
          </a:p>
          <a:p>
            <a:pPr marL="609600" indent="-609600" algn="just">
              <a:lnSpc>
                <a:spcPct val="90000"/>
              </a:lnSpc>
              <a:buClr>
                <a:schemeClr val="tx1"/>
              </a:buClr>
              <a:buFont typeface="Wingdings" pitchFamily="2" charset="2"/>
              <a:buNone/>
            </a:pPr>
            <a:r>
              <a:rPr lang="es-EC" sz="2400">
                <a:effectLst/>
                <a:cs typeface="Times New Roman" pitchFamily="18" charset="0"/>
              </a:rPr>
              <a:t> </a:t>
            </a:r>
          </a:p>
          <a:p>
            <a:pPr marL="609600" indent="-609600" algn="just">
              <a:lnSpc>
                <a:spcPct val="90000"/>
              </a:lnSpc>
              <a:buClr>
                <a:schemeClr val="tx1"/>
              </a:buClr>
              <a:buFont typeface="Wingdings" pitchFamily="2" charset="2"/>
              <a:buNone/>
            </a:pPr>
            <a:r>
              <a:rPr lang="es-EC" sz="2400">
                <a:effectLst/>
                <a:cs typeface="Times New Roman" pitchFamily="18" charset="0"/>
              </a:rPr>
              <a:t>. </a:t>
            </a:r>
          </a:p>
          <a:p>
            <a:pPr marL="609600" indent="-609600" algn="just">
              <a:lnSpc>
                <a:spcPct val="90000"/>
              </a:lnSpc>
              <a:buClr>
                <a:schemeClr val="tx1"/>
              </a:buClr>
              <a:buFont typeface="Wingdings" pitchFamily="2" charset="2"/>
              <a:buNone/>
            </a:pPr>
            <a:r>
              <a:rPr lang="es-EC" sz="2000">
                <a:effectLst/>
                <a:cs typeface="Times New Roman" pitchFamily="18" charset="0"/>
              </a:rPr>
              <a:t/>
            </a:r>
            <a:br>
              <a:rPr lang="es-EC" sz="2000">
                <a:effectLst/>
                <a:cs typeface="Times New Roman" pitchFamily="18" charset="0"/>
              </a:rPr>
            </a:br>
            <a:endParaRPr lang="es-EC" sz="2400">
              <a:effectLst/>
              <a:cs typeface="Times New Roman" pitchFamily="18" charset="0"/>
            </a:endParaRPr>
          </a:p>
          <a:p>
            <a:pPr marL="609600" indent="-609600" algn="just">
              <a:lnSpc>
                <a:spcPct val="90000"/>
              </a:lnSpc>
              <a:buClr>
                <a:schemeClr val="tx1"/>
              </a:buClr>
              <a:buFont typeface="Wingdings" pitchFamily="2" charset="2"/>
              <a:buNone/>
            </a:pPr>
            <a:endParaRPr lang="es-EC" sz="2000">
              <a:solidFill>
                <a:srgbClr val="FFFFFF"/>
              </a:solidFill>
              <a:effectLst/>
              <a:cs typeface="Times New Roman" pitchFamily="18" charset="0"/>
            </a:endParaRPr>
          </a:p>
        </p:txBody>
      </p:sp>
      <p:pic>
        <p:nvPicPr>
          <p:cNvPr id="17412" name="Picture 4" descr="logobacán"/>
          <p:cNvPicPr>
            <a:picLocks noChangeAspect="1" noChangeArrowheads="1"/>
          </p:cNvPicPr>
          <p:nvPr/>
        </p:nvPicPr>
        <p:blipFill>
          <a:blip r:embed="rId2" cstate="print"/>
          <a:srcRect/>
          <a:stretch>
            <a:fillRect/>
          </a:stretch>
        </p:blipFill>
        <p:spPr bwMode="auto">
          <a:xfrm>
            <a:off x="7924800" y="6138863"/>
            <a:ext cx="1219200" cy="7191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609600"/>
            <a:ext cx="8839200" cy="1143000"/>
          </a:xfrm>
        </p:spPr>
        <p:txBody>
          <a:bodyPr/>
          <a:lstStyle/>
          <a:p>
            <a:r>
              <a:rPr lang="es-EC" sz="3600" b="1" u="sng">
                <a:latin typeface="Book Antiqua" pitchFamily="18" charset="0"/>
              </a:rPr>
              <a:t/>
            </a:r>
            <a:br>
              <a:rPr lang="es-EC" sz="3600" b="1" u="sng">
                <a:latin typeface="Book Antiqua" pitchFamily="18" charset="0"/>
              </a:rPr>
            </a:br>
            <a:r>
              <a:rPr lang="es-EC" sz="3600" b="1" u="sng">
                <a:solidFill>
                  <a:schemeClr val="hlink"/>
                </a:solidFill>
              </a:rPr>
              <a:t>A</a:t>
            </a:r>
            <a:r>
              <a:rPr lang="es-EC" sz="3200" b="1" u="sng">
                <a:solidFill>
                  <a:schemeClr val="hlink"/>
                </a:solidFill>
                <a:cs typeface="Times New Roman" pitchFamily="18" charset="0"/>
              </a:rPr>
              <a:t>lternativas para cubrir brechas financieras</a:t>
            </a:r>
            <a:r>
              <a:rPr lang="en-US" sz="3200" b="1">
                <a:solidFill>
                  <a:schemeClr val="tx1"/>
                </a:solidFill>
                <a:cs typeface="Arial" pitchFamily="34" charset="0"/>
              </a:rPr>
              <a:t/>
            </a:r>
            <a:br>
              <a:rPr lang="en-US" sz="3200" b="1">
                <a:solidFill>
                  <a:schemeClr val="tx1"/>
                </a:solidFill>
                <a:cs typeface="Arial" pitchFamily="34" charset="0"/>
              </a:rPr>
            </a:br>
            <a:r>
              <a:rPr lang="es-EC" sz="4300" b="1">
                <a:solidFill>
                  <a:schemeClr val="hlink"/>
                </a:solidFill>
              </a:rPr>
              <a:t/>
            </a:r>
            <a:br>
              <a:rPr lang="es-EC" sz="4300" b="1">
                <a:solidFill>
                  <a:schemeClr val="hlink"/>
                </a:solidFill>
              </a:rPr>
            </a:br>
            <a:r>
              <a:rPr lang="en-US" sz="3200" b="1" u="sng">
                <a:solidFill>
                  <a:schemeClr val="accent1"/>
                </a:solidFill>
                <a:latin typeface="Book Antiqua" pitchFamily="18" charset="0"/>
              </a:rPr>
              <a:t/>
            </a:r>
            <a:br>
              <a:rPr lang="en-US" sz="3200" b="1" u="sng">
                <a:solidFill>
                  <a:schemeClr val="accent1"/>
                </a:solidFill>
                <a:latin typeface="Book Antiqua" pitchFamily="18" charset="0"/>
              </a:rPr>
            </a:br>
            <a:endParaRPr lang="en-US" sz="3200" b="1" u="sng">
              <a:solidFill>
                <a:schemeClr val="accent1"/>
              </a:solidFill>
              <a:latin typeface="Book Antiqua" pitchFamily="18" charset="0"/>
            </a:endParaRPr>
          </a:p>
        </p:txBody>
      </p:sp>
      <p:sp>
        <p:nvSpPr>
          <p:cNvPr id="19459" name="Rectangle 3"/>
          <p:cNvSpPr>
            <a:spLocks noGrp="1" noChangeArrowheads="1"/>
          </p:cNvSpPr>
          <p:nvPr>
            <p:ph type="body" idx="1"/>
          </p:nvPr>
        </p:nvSpPr>
        <p:spPr>
          <a:xfrm>
            <a:off x="304800" y="1066800"/>
            <a:ext cx="8534400" cy="4530725"/>
          </a:xfrm>
        </p:spPr>
        <p:txBody>
          <a:bodyPr/>
          <a:lstStyle/>
          <a:p>
            <a:pPr marL="609600" indent="-609600" algn="just">
              <a:lnSpc>
                <a:spcPct val="90000"/>
              </a:lnSpc>
              <a:buClr>
                <a:schemeClr val="tx1"/>
              </a:buClr>
              <a:buFont typeface="Wingdings" pitchFamily="2" charset="2"/>
              <a:buNone/>
            </a:pPr>
            <a:r>
              <a:rPr lang="es-EC" sz="2600" b="1">
                <a:solidFill>
                  <a:srgbClr val="FFFFFF"/>
                </a:solidFill>
                <a:effectLst/>
                <a:cs typeface="Times New Roman" pitchFamily="18" charset="0"/>
              </a:rPr>
              <a:t>g) </a:t>
            </a:r>
            <a:r>
              <a:rPr lang="es-EC" sz="2600" b="1" u="sng">
                <a:solidFill>
                  <a:srgbClr val="FFFFFF"/>
                </a:solidFill>
                <a:effectLst/>
                <a:cs typeface="Times New Roman" pitchFamily="18" charset="0"/>
              </a:rPr>
              <a:t>Crédito externo</a:t>
            </a:r>
            <a:r>
              <a:rPr lang="es-EC" sz="2400" b="1">
                <a:solidFill>
                  <a:srgbClr val="FFFFFF"/>
                </a:solidFill>
                <a:effectLst/>
                <a:cs typeface="Times New Roman" pitchFamily="18" charset="0"/>
              </a:rPr>
              <a:t> </a:t>
            </a:r>
          </a:p>
          <a:p>
            <a:pPr marL="609600" indent="-609600" algn="just">
              <a:lnSpc>
                <a:spcPct val="90000"/>
              </a:lnSpc>
              <a:buClr>
                <a:schemeClr val="tx1"/>
              </a:buClr>
              <a:buFont typeface="Wingdings" pitchFamily="2" charset="2"/>
              <a:buChar char="ü"/>
            </a:pPr>
            <a:r>
              <a:rPr lang="es-EC" sz="2400">
                <a:effectLst/>
                <a:cs typeface="Times New Roman" pitchFamily="18" charset="0"/>
              </a:rPr>
              <a:t>Es posible la re-negociación de una parte de las deudas pendientes en canje por inversión en mitigación y alimentación del Fondo de Ahorro y Contingencia</a:t>
            </a:r>
            <a:r>
              <a:rPr lang="es-EC" sz="2400" b="1">
                <a:effectLst/>
                <a:cs typeface="Times New Roman" pitchFamily="18" charset="0"/>
              </a:rPr>
              <a:t>.</a:t>
            </a:r>
          </a:p>
          <a:p>
            <a:pPr marL="609600" indent="-609600" algn="just">
              <a:lnSpc>
                <a:spcPct val="90000"/>
              </a:lnSpc>
              <a:buClr>
                <a:schemeClr val="tx1"/>
              </a:buClr>
              <a:buFont typeface="Wingdings" pitchFamily="2" charset="2"/>
              <a:buNone/>
            </a:pPr>
            <a:endParaRPr lang="es-EC" sz="2400" b="1">
              <a:effectLst/>
              <a:cs typeface="Times New Roman" pitchFamily="18" charset="0"/>
            </a:endParaRPr>
          </a:p>
          <a:p>
            <a:pPr marL="609600" indent="-609600" algn="just">
              <a:lnSpc>
                <a:spcPct val="90000"/>
              </a:lnSpc>
              <a:buClr>
                <a:schemeClr val="tx1"/>
              </a:buClr>
              <a:buFont typeface="Wingdings" pitchFamily="2" charset="2"/>
              <a:buNone/>
            </a:pPr>
            <a:r>
              <a:rPr lang="es-EC" sz="2600" b="1">
                <a:solidFill>
                  <a:srgbClr val="FFFFFF"/>
                </a:solidFill>
                <a:effectLst/>
                <a:cs typeface="Times New Roman" pitchFamily="18" charset="0"/>
              </a:rPr>
              <a:t>h) </a:t>
            </a:r>
            <a:r>
              <a:rPr lang="es-EC" sz="2600" b="1" u="sng">
                <a:solidFill>
                  <a:srgbClr val="FFFFFF"/>
                </a:solidFill>
                <a:effectLst/>
                <a:cs typeface="Times New Roman" pitchFamily="18" charset="0"/>
              </a:rPr>
              <a:t>Crédito interno</a:t>
            </a:r>
          </a:p>
          <a:p>
            <a:pPr marL="609600" indent="-609600" algn="just">
              <a:lnSpc>
                <a:spcPct val="90000"/>
              </a:lnSpc>
              <a:buClr>
                <a:schemeClr val="tx1"/>
              </a:buClr>
              <a:buFont typeface="Wingdings" pitchFamily="2" charset="2"/>
              <a:buChar char="ü"/>
            </a:pPr>
            <a:r>
              <a:rPr lang="es-EC" sz="2400">
                <a:solidFill>
                  <a:srgbClr val="FFFFFF"/>
                </a:solidFill>
                <a:cs typeface="Times New Roman" pitchFamily="18" charset="0"/>
              </a:rPr>
              <a:t>La inexistencia actual (hasta junio 2005) de deuda interna de corto plazo, después de llegar a US$ 116 millones en 1999 deja pensar en la posibilidad de recurrir a este instrumento en caso de emergencia.</a:t>
            </a:r>
          </a:p>
          <a:p>
            <a:pPr marL="609600" indent="-609600" algn="just">
              <a:lnSpc>
                <a:spcPct val="90000"/>
              </a:lnSpc>
              <a:buClr>
                <a:schemeClr val="tx1"/>
              </a:buClr>
              <a:buFont typeface="Wingdings" pitchFamily="2" charset="2"/>
              <a:buChar char="ü"/>
            </a:pPr>
            <a:r>
              <a:rPr lang="es-EC" sz="2400">
                <a:solidFill>
                  <a:srgbClr val="FFFFFF"/>
                </a:solidFill>
                <a:cs typeface="Times New Roman" pitchFamily="18" charset="0"/>
              </a:rPr>
              <a:t>La disponibilidad de las remesas ofrece una oportunidad para invitar a comprar  bonos del Estado de uso exclusivo para la reducción del riesgo o la recuperación post desastre. Existe una coyuntura favorable con un aumento del ahorro y su rendimiento.</a:t>
            </a:r>
          </a:p>
          <a:p>
            <a:pPr marL="609600" indent="-609600" algn="just">
              <a:lnSpc>
                <a:spcPct val="90000"/>
              </a:lnSpc>
              <a:buClr>
                <a:schemeClr val="tx1"/>
              </a:buClr>
              <a:buFont typeface="Wingdings" pitchFamily="2" charset="2"/>
              <a:buNone/>
            </a:pPr>
            <a:r>
              <a:rPr lang="es-EC" sz="2400" b="1" u="sng">
                <a:solidFill>
                  <a:schemeClr val="accent1"/>
                </a:solidFill>
                <a:latin typeface="Book Antiqua" pitchFamily="18" charset="0"/>
              </a:rPr>
              <a:t/>
            </a:r>
            <a:br>
              <a:rPr lang="es-EC" sz="2400" b="1" u="sng">
                <a:solidFill>
                  <a:schemeClr val="accent1"/>
                </a:solidFill>
                <a:latin typeface="Book Antiqua" pitchFamily="18" charset="0"/>
              </a:rPr>
            </a:br>
            <a:endParaRPr lang="es-EC" sz="2400" b="1" u="sng">
              <a:solidFill>
                <a:schemeClr val="accent1"/>
              </a:solidFill>
              <a:latin typeface="Book Antiqua" pitchFamily="18" charset="0"/>
            </a:endParaRPr>
          </a:p>
          <a:p>
            <a:pPr marL="609600" indent="-609600" algn="just">
              <a:lnSpc>
                <a:spcPct val="90000"/>
              </a:lnSpc>
              <a:buClr>
                <a:schemeClr val="tx1"/>
              </a:buClr>
              <a:buFont typeface="Wingdings" pitchFamily="2" charset="2"/>
              <a:buNone/>
            </a:pPr>
            <a:endParaRPr lang="es-EC" sz="2400">
              <a:effectLst/>
              <a:cs typeface="Times New Roman" pitchFamily="18" charset="0"/>
            </a:endParaRPr>
          </a:p>
          <a:p>
            <a:pPr marL="609600" indent="-609600" algn="just">
              <a:lnSpc>
                <a:spcPct val="90000"/>
              </a:lnSpc>
              <a:buClr>
                <a:schemeClr val="tx1"/>
              </a:buClr>
              <a:buFont typeface="Wingdings" pitchFamily="2" charset="2"/>
              <a:buNone/>
            </a:pPr>
            <a:r>
              <a:rPr lang="es-EC" sz="2000">
                <a:effectLst/>
                <a:cs typeface="Times New Roman" pitchFamily="18" charset="0"/>
              </a:rPr>
              <a:t/>
            </a:r>
            <a:br>
              <a:rPr lang="es-EC" sz="2000">
                <a:effectLst/>
                <a:cs typeface="Times New Roman" pitchFamily="18" charset="0"/>
              </a:rPr>
            </a:br>
            <a:endParaRPr lang="es-EC" sz="2400">
              <a:effectLst/>
              <a:cs typeface="Times New Roman" pitchFamily="18" charset="0"/>
            </a:endParaRPr>
          </a:p>
          <a:p>
            <a:pPr marL="609600" indent="-609600" algn="just">
              <a:lnSpc>
                <a:spcPct val="90000"/>
              </a:lnSpc>
              <a:buClr>
                <a:schemeClr val="tx1"/>
              </a:buClr>
              <a:buFont typeface="Wingdings" pitchFamily="2" charset="2"/>
              <a:buNone/>
            </a:pPr>
            <a:endParaRPr lang="es-EC" sz="2000">
              <a:solidFill>
                <a:srgbClr val="FFFFFF"/>
              </a:solidFill>
              <a:effectLst/>
              <a:cs typeface="Times New Roman" pitchFamily="18" charset="0"/>
            </a:endParaRPr>
          </a:p>
          <a:p>
            <a:pPr marL="609600" indent="-609600" algn="just">
              <a:lnSpc>
                <a:spcPct val="90000"/>
              </a:lnSpc>
              <a:buClr>
                <a:schemeClr val="tx1"/>
              </a:buClr>
              <a:buFont typeface="Wingdings" pitchFamily="2" charset="2"/>
              <a:buNone/>
            </a:pPr>
            <a:r>
              <a:rPr lang="es-EC" sz="2400">
                <a:effectLst/>
                <a:cs typeface="Times New Roman" pitchFamily="18" charset="0"/>
              </a:rPr>
              <a:t> </a:t>
            </a:r>
          </a:p>
          <a:p>
            <a:pPr marL="609600" indent="-609600" algn="just">
              <a:lnSpc>
                <a:spcPct val="90000"/>
              </a:lnSpc>
              <a:buClr>
                <a:schemeClr val="tx1"/>
              </a:buClr>
              <a:buFont typeface="Wingdings" pitchFamily="2" charset="2"/>
              <a:buNone/>
            </a:pPr>
            <a:r>
              <a:rPr lang="es-EC" sz="2400">
                <a:effectLst/>
                <a:cs typeface="Times New Roman" pitchFamily="18" charset="0"/>
              </a:rPr>
              <a:t>. </a:t>
            </a:r>
          </a:p>
          <a:p>
            <a:pPr marL="609600" indent="-609600" algn="just">
              <a:lnSpc>
                <a:spcPct val="90000"/>
              </a:lnSpc>
              <a:buClr>
                <a:schemeClr val="tx1"/>
              </a:buClr>
              <a:buFont typeface="Wingdings" pitchFamily="2" charset="2"/>
              <a:buNone/>
            </a:pPr>
            <a:r>
              <a:rPr lang="es-EC" sz="2000">
                <a:effectLst/>
                <a:cs typeface="Times New Roman" pitchFamily="18" charset="0"/>
              </a:rPr>
              <a:t/>
            </a:r>
            <a:br>
              <a:rPr lang="es-EC" sz="2000">
                <a:effectLst/>
                <a:cs typeface="Times New Roman" pitchFamily="18" charset="0"/>
              </a:rPr>
            </a:br>
            <a:endParaRPr lang="es-EC" sz="2400">
              <a:effectLst/>
              <a:cs typeface="Times New Roman" pitchFamily="18" charset="0"/>
            </a:endParaRPr>
          </a:p>
          <a:p>
            <a:pPr marL="609600" indent="-609600" algn="just">
              <a:lnSpc>
                <a:spcPct val="90000"/>
              </a:lnSpc>
              <a:buClr>
                <a:schemeClr val="tx1"/>
              </a:buClr>
              <a:buFont typeface="Wingdings" pitchFamily="2" charset="2"/>
              <a:buNone/>
            </a:pPr>
            <a:endParaRPr lang="es-EC" sz="2000">
              <a:solidFill>
                <a:srgbClr val="FFFFFF"/>
              </a:solidFill>
              <a:effectLst/>
              <a:cs typeface="Times New Roman" pitchFamily="18" charset="0"/>
            </a:endParaRPr>
          </a:p>
        </p:txBody>
      </p:sp>
      <p:pic>
        <p:nvPicPr>
          <p:cNvPr id="19460" name="Picture 4" descr="logobacán"/>
          <p:cNvPicPr>
            <a:picLocks noChangeAspect="1" noChangeArrowheads="1"/>
          </p:cNvPicPr>
          <p:nvPr/>
        </p:nvPicPr>
        <p:blipFill>
          <a:blip r:embed="rId2" cstate="print"/>
          <a:srcRect/>
          <a:stretch>
            <a:fillRect/>
          </a:stretch>
        </p:blipFill>
        <p:spPr bwMode="auto">
          <a:xfrm>
            <a:off x="7924800" y="6138863"/>
            <a:ext cx="1219200" cy="719137"/>
          </a:xfrm>
          <a:prstGeom prst="rect">
            <a:avLst/>
          </a:prstGeom>
          <a:noFill/>
        </p:spPr>
      </p:pic>
    </p:spTree>
  </p:cSld>
  <p:clrMapOvr>
    <a:masterClrMapping/>
  </p:clrMapOvr>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79</TotalTime>
  <Words>912</Words>
  <Application>Microsoft Office PowerPoint</Application>
  <PresentationFormat>On-screen Show (4:3)</PresentationFormat>
  <Paragraphs>78</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Times New Roman</vt:lpstr>
      <vt:lpstr>Wingdings</vt:lpstr>
      <vt:lpstr>Book Antiqua</vt:lpstr>
      <vt:lpstr>Verdana</vt:lpstr>
      <vt:lpstr>Arial</vt:lpstr>
      <vt:lpstr>Blue Diagonal</vt:lpstr>
      <vt:lpstr>Microsoft Word Picture</vt:lpstr>
      <vt:lpstr>“ELEMENTOS DE ESTRATEGIAS PARA LA REDUCCIÓN DE RIESGOS DE DESASTRES POTENCIALES EN EL ECUADOR ” </vt:lpstr>
      <vt:lpstr> Caracterización y aplicación del IDD  </vt:lpstr>
      <vt:lpstr> Alternativas para cubrir brechas financieras   </vt:lpstr>
      <vt:lpstr> Alternativas para cubrir brechas financieras   </vt:lpstr>
      <vt:lpstr> Alternativas para cubrir brechas financieras   </vt:lpstr>
      <vt:lpstr> Alternativas para cubrir brechas financieras   </vt:lpstr>
      <vt:lpstr> Alternativas para cubrir brechas financieras   </vt:lpstr>
      <vt:lpstr> Alternativas para cubrir brechas financieras   </vt:lpstr>
      <vt:lpstr> Alternativas para cubrir brechas financieras   </vt:lpstr>
      <vt:lpstr>Aplicación del DDI</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DE ESTRATEGIAS PARA LA REDUCCIÓN DE RIESGOS DE DESASTRES POTENCIALES EN EL ECUADOR ” </dc:title>
  <dc:creator>Raul Maldonado</dc:creator>
  <cp:lastModifiedBy>anarod</cp:lastModifiedBy>
  <cp:revision>14</cp:revision>
  <dcterms:created xsi:type="dcterms:W3CDTF">2006-04-19T19:37:42Z</dcterms:created>
  <dcterms:modified xsi:type="dcterms:W3CDTF">2010-07-12T02:43:22Z</dcterms:modified>
</cp:coreProperties>
</file>