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doc" ContentType="application/msword"/>
  <Override PartName="/ppt/notesSlides/notesSlide6.xml" ContentType="application/vnd.openxmlformats-officedocument.presentationml.notesSlide+xml"/>
  <Override PartName="/ppt/drawings/legacyDiagramText4.bin" ContentType="application/vnd.ms-office.legacyDiagramText"/>
  <Override PartName="/ppt/notesSlides/notesSlide7.xml" ContentType="application/vnd.openxmlformats-officedocument.presentationml.notesSlide+xml"/>
  <Override PartName="/ppt/notesSlides/notesSlide10.xml" ContentType="application/vnd.openxmlformats-officedocument.presentationml.notesSlide+xml"/>
  <Override PartName="/ppt/legacyDocTextInfo.bin" ContentType="application/vnd.ms-office.legacyDocTextInfo"/>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rawings/legacyDiagramText1.bin" ContentType="application/vnd.ms-office.legacyDiagramText"/>
  <Override PartName="/ppt/drawings/legacyDiagramText2.bin" ContentType="application/vnd.ms-office.legacyDiagramText"/>
  <Override PartName="/ppt/drawings/legacyDiagramText3.bin" ContentType="application/vnd.ms-office.legacyDiagramText"/>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5" r:id="rId1"/>
  </p:sldMasterIdLst>
  <p:notesMasterIdLst>
    <p:notesMasterId r:id="rId19"/>
  </p:notesMasterIdLst>
  <p:handoutMasterIdLst>
    <p:handoutMasterId r:id="rId20"/>
  </p:handoutMasterIdLst>
  <p:sldIdLst>
    <p:sldId id="256" r:id="rId2"/>
    <p:sldId id="290" r:id="rId3"/>
    <p:sldId id="305" r:id="rId4"/>
    <p:sldId id="289" r:id="rId5"/>
    <p:sldId id="304" r:id="rId6"/>
    <p:sldId id="303" r:id="rId7"/>
    <p:sldId id="294" r:id="rId8"/>
    <p:sldId id="288" r:id="rId9"/>
    <p:sldId id="291" r:id="rId10"/>
    <p:sldId id="292" r:id="rId11"/>
    <p:sldId id="295" r:id="rId12"/>
    <p:sldId id="299" r:id="rId13"/>
    <p:sldId id="300" r:id="rId14"/>
    <p:sldId id="301" r:id="rId15"/>
    <p:sldId id="297" r:id="rId16"/>
    <p:sldId id="298" r:id="rId17"/>
    <p:sldId id="302" r:id="rId18"/>
  </p:sldIdLst>
  <p:sldSz cx="9144000" cy="6858000" type="screen4x3"/>
  <p:notesSz cx="6881813" cy="9296400"/>
  <p:embeddedFontLst>
    <p:embeddedFont>
      <p:font typeface="Arial Black" pitchFamily="34" charset="0"/>
      <p:bold r:id="rId21"/>
    </p:embeddedFont>
    <p:embeddedFont>
      <p:font typeface="Tahoma" pitchFamily="34" charset="0"/>
      <p:regular r:id="rId22"/>
      <p:bold r:id="rId23"/>
    </p:embeddedFont>
    <p:embeddedFont>
      <p:font typeface="Verdana" pitchFamily="34" charset="0"/>
      <p:regular r:id="rId24"/>
      <p:bold r:id="rId25"/>
      <p:italic r:id="rId26"/>
      <p:boldItalic r:id="rId27"/>
    </p:embeddedFont>
    <p:embeddedFont>
      <p:font typeface="Arial Narrow" pitchFamily="34" charset="0"/>
      <p:regular r:id="rId28"/>
      <p:bold r:id="rId29"/>
      <p:italic r:id="rId30"/>
      <p:boldItalic r:id="rId31"/>
    </p:embeddedFont>
  </p:embeddedFontLst>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660"/>
  </p:normalViewPr>
  <p:slideViewPr>
    <p:cSldViewPr>
      <p:cViewPr varScale="1">
        <p:scale>
          <a:sx n="68" d="100"/>
          <a:sy n="68" d="100"/>
        </p:scale>
        <p:origin x="-70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314"/>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microsoft.com/office/2006/relationships/legacyDocTextInfo" Target="legacyDocTextInfo.bin"/><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3" Type="http://schemas.microsoft.com/office/2006/relationships/legacyDiagramText" Target="legacyDiagramText3.bin"/><Relationship Id="rId2" Type="http://schemas.microsoft.com/office/2006/relationships/legacyDiagramText" Target="legacyDiagramText2.bin"/><Relationship Id="rId1" Type="http://schemas.microsoft.com/office/2006/relationships/legacyDiagramText" Target="legacyDiagramText1.bin"/><Relationship Id="rId4" Type="http://schemas.microsoft.com/office/2006/relationships/legacyDiagramText" Target="legacyDiagramText4.bin"/></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81325" cy="465138"/>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defTabSz="930275">
              <a:defRPr sz="1200"/>
            </a:lvl1pPr>
          </a:lstStyle>
          <a:p>
            <a:endParaRPr lang="en-US"/>
          </a:p>
        </p:txBody>
      </p:sp>
      <p:sp>
        <p:nvSpPr>
          <p:cNvPr id="81923" name="Rectangle 3"/>
          <p:cNvSpPr>
            <a:spLocks noGrp="1" noChangeArrowheads="1"/>
          </p:cNvSpPr>
          <p:nvPr>
            <p:ph type="dt" sz="quarter" idx="1"/>
          </p:nvPr>
        </p:nvSpPr>
        <p:spPr bwMode="auto">
          <a:xfrm>
            <a:off x="3900488" y="0"/>
            <a:ext cx="2981325" cy="465138"/>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lgn="r" defTabSz="930275">
              <a:defRPr sz="1200"/>
            </a:lvl1pPr>
          </a:lstStyle>
          <a:p>
            <a:endParaRPr lang="en-US"/>
          </a:p>
        </p:txBody>
      </p:sp>
      <p:sp>
        <p:nvSpPr>
          <p:cNvPr id="81924" name="Rectangle 4"/>
          <p:cNvSpPr>
            <a:spLocks noGrp="1" noChangeArrowheads="1"/>
          </p:cNvSpPr>
          <p:nvPr>
            <p:ph type="ftr" sz="quarter" idx="2"/>
          </p:nvPr>
        </p:nvSpPr>
        <p:spPr bwMode="auto">
          <a:xfrm>
            <a:off x="0" y="8831263"/>
            <a:ext cx="2981325" cy="465137"/>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defTabSz="930275">
              <a:defRPr sz="1200"/>
            </a:lvl1pPr>
          </a:lstStyle>
          <a:p>
            <a:endParaRPr lang="en-US"/>
          </a:p>
        </p:txBody>
      </p:sp>
      <p:sp>
        <p:nvSpPr>
          <p:cNvPr id="81925" name="Rectangle 5"/>
          <p:cNvSpPr>
            <a:spLocks noGrp="1" noChangeArrowheads="1"/>
          </p:cNvSpPr>
          <p:nvPr>
            <p:ph type="sldNum" sz="quarter" idx="3"/>
          </p:nvPr>
        </p:nvSpPr>
        <p:spPr bwMode="auto">
          <a:xfrm>
            <a:off x="3900488" y="8831263"/>
            <a:ext cx="2981325" cy="465137"/>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lgn="r" defTabSz="930275">
              <a:defRPr sz="1200"/>
            </a:lvl1pPr>
          </a:lstStyle>
          <a:p>
            <a:fld id="{9E7165BB-C6AD-4C51-A67F-21B15F838B2F}"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81325" cy="465138"/>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defTabSz="930275" eaLnBrk="1" hangingPunct="1">
              <a:defRPr sz="1200"/>
            </a:lvl1pPr>
          </a:lstStyle>
          <a:p>
            <a:endParaRPr lang="en-US"/>
          </a:p>
        </p:txBody>
      </p:sp>
      <p:sp>
        <p:nvSpPr>
          <p:cNvPr id="9219" name="Rectangle 3"/>
          <p:cNvSpPr>
            <a:spLocks noGrp="1" noChangeArrowheads="1"/>
          </p:cNvSpPr>
          <p:nvPr>
            <p:ph type="dt" idx="1"/>
          </p:nvPr>
        </p:nvSpPr>
        <p:spPr bwMode="auto">
          <a:xfrm>
            <a:off x="3898900" y="0"/>
            <a:ext cx="2981325" cy="465138"/>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lgn="r" defTabSz="930275" eaLnBrk="1" hangingPunct="1">
              <a:defRPr sz="1200"/>
            </a:lvl1pPr>
          </a:lstStyle>
          <a:p>
            <a:endParaRPr lang="en-US"/>
          </a:p>
        </p:txBody>
      </p:sp>
      <p:sp>
        <p:nvSpPr>
          <p:cNvPr id="9220" name="Rectangle 4"/>
          <p:cNvSpPr>
            <a:spLocks noRot="1" noChangeArrowheads="1" noTextEdit="1"/>
          </p:cNvSpPr>
          <p:nvPr>
            <p:ph type="sldImg" idx="2"/>
          </p:nvPr>
        </p:nvSpPr>
        <p:spPr bwMode="auto">
          <a:xfrm>
            <a:off x="1117600" y="696913"/>
            <a:ext cx="4648200" cy="3486150"/>
          </a:xfrm>
          <a:prstGeom prst="rect">
            <a:avLst/>
          </a:prstGeom>
          <a:noFill/>
          <a:ln w="9525">
            <a:solidFill>
              <a:srgbClr val="000000"/>
            </a:solidFill>
            <a:miter lim="800000"/>
            <a:headEnd/>
            <a:tailEnd/>
          </a:ln>
          <a:effectLst/>
        </p:spPr>
      </p:sp>
      <p:sp>
        <p:nvSpPr>
          <p:cNvPr id="9221" name="Rectangle 5"/>
          <p:cNvSpPr>
            <a:spLocks noGrp="1" noChangeArrowheads="1"/>
          </p:cNvSpPr>
          <p:nvPr>
            <p:ph type="body" sz="quarter" idx="3"/>
          </p:nvPr>
        </p:nvSpPr>
        <p:spPr bwMode="auto">
          <a:xfrm>
            <a:off x="688975" y="4416425"/>
            <a:ext cx="5503863" cy="4183063"/>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2" name="Rectangle 6"/>
          <p:cNvSpPr>
            <a:spLocks noGrp="1" noChangeArrowheads="1"/>
          </p:cNvSpPr>
          <p:nvPr>
            <p:ph type="ftr" sz="quarter" idx="4"/>
          </p:nvPr>
        </p:nvSpPr>
        <p:spPr bwMode="auto">
          <a:xfrm>
            <a:off x="0" y="8829675"/>
            <a:ext cx="2981325" cy="465138"/>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defTabSz="930275" eaLnBrk="1" hangingPunct="1">
              <a:defRPr sz="1200"/>
            </a:lvl1pPr>
          </a:lstStyle>
          <a:p>
            <a:endParaRPr lang="en-US"/>
          </a:p>
        </p:txBody>
      </p:sp>
      <p:sp>
        <p:nvSpPr>
          <p:cNvPr id="9223" name="Rectangle 7"/>
          <p:cNvSpPr>
            <a:spLocks noGrp="1" noChangeArrowheads="1"/>
          </p:cNvSpPr>
          <p:nvPr>
            <p:ph type="sldNum" sz="quarter" idx="5"/>
          </p:nvPr>
        </p:nvSpPr>
        <p:spPr bwMode="auto">
          <a:xfrm>
            <a:off x="3898900" y="8829675"/>
            <a:ext cx="2981325" cy="465138"/>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lgn="r" defTabSz="930275" eaLnBrk="1" hangingPunct="1">
              <a:defRPr sz="1200"/>
            </a:lvl1pPr>
          </a:lstStyle>
          <a:p>
            <a:fld id="{CE922E2C-7208-44DC-B4E4-89283E679684}"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0DB29C-AAAA-42BB-B3AB-0B6DD45CFC48}" type="slidenum">
              <a:rPr lang="en-US"/>
              <a:pPr/>
              <a:t>1</a:t>
            </a:fld>
            <a:endParaRPr lang="en-US"/>
          </a:p>
        </p:txBody>
      </p:sp>
      <p:sp>
        <p:nvSpPr>
          <p:cNvPr id="10242" name="Rectangle 2"/>
          <p:cNvSpPr>
            <a:spLocks noRo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es-MX"/>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A9D732-B26D-4AA4-8C26-6E4928603E2D}" type="slidenum">
              <a:rPr lang="en-US"/>
              <a:pPr/>
              <a:t>11</a:t>
            </a:fld>
            <a:endParaRPr lang="en-US"/>
          </a:p>
        </p:txBody>
      </p:sp>
      <p:sp>
        <p:nvSpPr>
          <p:cNvPr id="109570" name="Rectangle 2"/>
          <p:cNvSpPr>
            <a:spLocks noRo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es-MX"/>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019C5A-FE74-4292-A7ED-47FA111DE7DD}" type="slidenum">
              <a:rPr lang="en-US"/>
              <a:pPr/>
              <a:t>12</a:t>
            </a:fld>
            <a:endParaRPr lang="en-US"/>
          </a:p>
        </p:txBody>
      </p:sp>
      <p:sp>
        <p:nvSpPr>
          <p:cNvPr id="117762" name="Rectangle 2"/>
          <p:cNvSpPr>
            <a:spLocks noRot="1" noChangeArrowheads="1" noTextEdit="1"/>
          </p:cNvSpPr>
          <p:nvPr>
            <p:ph type="sldImg"/>
          </p:nvPr>
        </p:nvSpPr>
        <p:spPr>
          <a:ln/>
        </p:spPr>
      </p:sp>
      <p:sp>
        <p:nvSpPr>
          <p:cNvPr id="117763" name="Rectangle 3"/>
          <p:cNvSpPr>
            <a:spLocks noGrp="1" noChangeArrowheads="1"/>
          </p:cNvSpPr>
          <p:nvPr>
            <p:ph type="body" idx="1"/>
          </p:nvPr>
        </p:nvSpPr>
        <p:spPr>
          <a:xfrm>
            <a:off x="917575" y="4416425"/>
            <a:ext cx="5046663" cy="4183063"/>
          </a:xfrm>
        </p:spPr>
        <p:txBody>
          <a:bodyPr/>
          <a:lstStyle/>
          <a:p>
            <a:pPr lvl="1" fontAlgn="b"/>
            <a:r>
              <a:rPr lang="en-US" sz="900">
                <a:solidFill>
                  <a:srgbClr val="000000"/>
                </a:solidFill>
                <a:cs typeface="Times New Roman" pitchFamily="18" charset="0"/>
              </a:rPr>
              <a:t>Argentina, Chile, Colombia, Costa Rica, Dominican Republic, Ecuador, El Salvador, Guatemala, Jamaica, Mexico, Peru, and Trinidad and Tobago</a:t>
            </a:r>
            <a:r>
              <a:rPr lang="en-US">
                <a:solidFill>
                  <a:srgbClr val="000000"/>
                </a:solidFill>
                <a:cs typeface="Times New Roman" pitchFamily="18" charset="0"/>
              </a:rPr>
              <a:t>.</a:t>
            </a:r>
          </a:p>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FBECF6-6EFE-4A20-B1DA-A25773E21AAA}" type="slidenum">
              <a:rPr lang="en-US"/>
              <a:pPr/>
              <a:t>13</a:t>
            </a:fld>
            <a:endParaRPr lang="en-US"/>
          </a:p>
        </p:txBody>
      </p:sp>
      <p:sp>
        <p:nvSpPr>
          <p:cNvPr id="119810" name="Rectangle 2"/>
          <p:cNvSpPr>
            <a:spLocks noRot="1" noChangeArrowheads="1" noTextEdit="1"/>
          </p:cNvSpPr>
          <p:nvPr>
            <p:ph type="sldImg"/>
          </p:nvPr>
        </p:nvSpPr>
        <p:spPr>
          <a:ln/>
        </p:spPr>
      </p:sp>
      <p:sp>
        <p:nvSpPr>
          <p:cNvPr id="119811" name="Rectangle 3"/>
          <p:cNvSpPr>
            <a:spLocks noGrp="1" noChangeArrowheads="1"/>
          </p:cNvSpPr>
          <p:nvPr>
            <p:ph type="body" idx="1"/>
          </p:nvPr>
        </p:nvSpPr>
        <p:spPr/>
        <p:txBody>
          <a:bodyPr/>
          <a:lstStyle/>
          <a:p>
            <a:endParaRPr lang="es-MX"/>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F3EEC4-10FE-437C-BAE6-AB314B395EB1}" type="slidenum">
              <a:rPr lang="en-US"/>
              <a:pPr/>
              <a:t>14</a:t>
            </a:fld>
            <a:endParaRPr lang="en-US"/>
          </a:p>
        </p:txBody>
      </p:sp>
      <p:sp>
        <p:nvSpPr>
          <p:cNvPr id="121858" name="Rectangle 2"/>
          <p:cNvSpPr>
            <a:spLocks noRot="1" noChangeArrowheads="1" noTextEdit="1"/>
          </p:cNvSpPr>
          <p:nvPr>
            <p:ph type="sldImg"/>
          </p:nvPr>
        </p:nvSpPr>
        <p:spPr>
          <a:ln/>
        </p:spPr>
      </p:sp>
      <p:sp>
        <p:nvSpPr>
          <p:cNvPr id="121859" name="Rectangle 3"/>
          <p:cNvSpPr>
            <a:spLocks noGrp="1" noChangeArrowheads="1"/>
          </p:cNvSpPr>
          <p:nvPr>
            <p:ph type="body" idx="1"/>
          </p:nvPr>
        </p:nvSpPr>
        <p:spPr/>
        <p:txBody>
          <a:bodyPr/>
          <a:lstStyle/>
          <a:p>
            <a:pPr algn="just"/>
            <a:r>
              <a:rPr lang="en-US">
                <a:solidFill>
                  <a:srgbClr val="000080"/>
                </a:solidFill>
                <a:cs typeface="Times New Roman" pitchFamily="18" charset="0"/>
              </a:rPr>
              <a:t>The values in this graph are obtained by adding the three components: exposure and susceptibility, social fragility and lack of resilience. This aggregate value takes into account the physical exposure of infrastructure and persons (direct impact), as well as social and economic fragility (indirect and intangible impact). In addition, it reflects a country’s inability to deal with the consequences of a disaster, responding efficiently to it, and recovering from it. In order to reduce these factors of vulnerability, countries need to embark in a sustainable development process and enact explicit policies to reduce risk.</a:t>
            </a:r>
            <a:endParaRPr lang="es-CR">
              <a:solidFill>
                <a:srgbClr val="000080"/>
              </a:solidFill>
              <a:cs typeface="Times New Roman" pitchFamily="18" charset="0"/>
            </a:endParaRPr>
          </a:p>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8137F0-F1AA-4E56-A780-39E2B52834B1}" type="slidenum">
              <a:rPr lang="en-US"/>
              <a:pPr/>
              <a:t>15</a:t>
            </a:fld>
            <a:endParaRPr lang="en-US"/>
          </a:p>
        </p:txBody>
      </p:sp>
      <p:sp>
        <p:nvSpPr>
          <p:cNvPr id="113666" name="Rectangle 2"/>
          <p:cNvSpPr>
            <a:spLocks noRot="1" noChangeArrowheads="1" noTextEdit="1"/>
          </p:cNvSpPr>
          <p:nvPr>
            <p:ph type="sldImg"/>
          </p:nvPr>
        </p:nvSpPr>
        <p:spPr>
          <a:ln/>
        </p:spPr>
      </p:sp>
      <p:sp>
        <p:nvSpPr>
          <p:cNvPr id="113667" name="Rectangle 3"/>
          <p:cNvSpPr>
            <a:spLocks noGrp="1" noChangeArrowheads="1"/>
          </p:cNvSpPr>
          <p:nvPr>
            <p:ph type="body" idx="1"/>
          </p:nvPr>
        </p:nvSpPr>
        <p:spPr>
          <a:xfrm>
            <a:off x="917575" y="4416425"/>
            <a:ext cx="5046663" cy="4183063"/>
          </a:xfrm>
        </p:spPr>
        <p:txBody>
          <a:bodyPr/>
          <a:lstStyle/>
          <a:p>
            <a:endParaRPr lang="es-MX"/>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1E5A7C-7337-4352-901E-EECB5BF49E44}" type="slidenum">
              <a:rPr lang="en-US"/>
              <a:pPr/>
              <a:t>16</a:t>
            </a:fld>
            <a:endParaRPr lang="en-US"/>
          </a:p>
        </p:txBody>
      </p:sp>
      <p:sp>
        <p:nvSpPr>
          <p:cNvPr id="115714" name="Rectangle 2"/>
          <p:cNvSpPr>
            <a:spLocks noRot="1" noChangeArrowheads="1" noTextEdit="1"/>
          </p:cNvSpPr>
          <p:nvPr>
            <p:ph type="sldImg"/>
          </p:nvPr>
        </p:nvSpPr>
        <p:spPr>
          <a:ln/>
        </p:spPr>
      </p:sp>
      <p:sp>
        <p:nvSpPr>
          <p:cNvPr id="115715" name="Rectangle 3"/>
          <p:cNvSpPr>
            <a:spLocks noGrp="1" noChangeArrowheads="1"/>
          </p:cNvSpPr>
          <p:nvPr>
            <p:ph type="body" idx="1"/>
          </p:nvPr>
        </p:nvSpPr>
        <p:spPr/>
        <p:txBody>
          <a:bodyPr/>
          <a:lstStyle/>
          <a:p>
            <a:endParaRPr lang="es-MX"/>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81F284-B887-42CB-BB94-150BCAC9320B}" type="slidenum">
              <a:rPr lang="en-US"/>
              <a:pPr/>
              <a:t>17</a:t>
            </a:fld>
            <a:endParaRPr lang="en-US"/>
          </a:p>
        </p:txBody>
      </p:sp>
      <p:sp>
        <p:nvSpPr>
          <p:cNvPr id="123906" name="Rectangle 2"/>
          <p:cNvSpPr>
            <a:spLocks noRot="1" noChangeArrowheads="1" noTextEdit="1"/>
          </p:cNvSpPr>
          <p:nvPr>
            <p:ph type="sldImg"/>
          </p:nvPr>
        </p:nvSpPr>
        <p:spPr>
          <a:ln/>
        </p:spPr>
      </p:sp>
      <p:sp>
        <p:nvSpPr>
          <p:cNvPr id="123907" name="Rectangle 3"/>
          <p:cNvSpPr>
            <a:spLocks noGrp="1" noChangeArrowheads="1"/>
          </p:cNvSpPr>
          <p:nvPr>
            <p:ph type="body" idx="1"/>
          </p:nvPr>
        </p:nvSpPr>
        <p:spPr/>
        <p:txBody>
          <a:bodyPr/>
          <a:lstStyle/>
          <a:p>
            <a:r>
              <a:rPr lang="en-US" sz="900"/>
              <a:t>Disaster relief operations are often centralized and bypass the poor and the most vulnerable sections of society. Maskrey (1999, 86) notes, “in the year or so between the occurrence of a disaster and approved national reconstruction plans, many vulnerable communities revert to coping with risk, often in the same or worse conditions than before the disaster actually struck.”</a:t>
            </a:r>
          </a:p>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8F7A0D-94FC-4893-A331-E3C3EAD0FCFD}" type="slidenum">
              <a:rPr lang="en-US"/>
              <a:pPr/>
              <a:t>2</a:t>
            </a:fld>
            <a:endParaRPr lang="en-US"/>
          </a:p>
        </p:txBody>
      </p:sp>
      <p:sp>
        <p:nvSpPr>
          <p:cNvPr id="99330" name="Rectangle 2"/>
          <p:cNvSpPr>
            <a:spLocks noRot="1" noChangeArrowheads="1" noTextEdit="1"/>
          </p:cNvSpPr>
          <p:nvPr>
            <p:ph type="sldImg"/>
          </p:nvPr>
        </p:nvSpPr>
        <p:spPr>
          <a:ln/>
        </p:spPr>
      </p:sp>
      <p:sp>
        <p:nvSpPr>
          <p:cNvPr id="99331" name="Rectangle 3"/>
          <p:cNvSpPr>
            <a:spLocks noGrp="1" noChangeArrowheads="1"/>
          </p:cNvSpPr>
          <p:nvPr>
            <p:ph type="body" idx="1"/>
          </p:nvPr>
        </p:nvSpPr>
        <p:spPr>
          <a:xfrm>
            <a:off x="917575" y="4416425"/>
            <a:ext cx="5046663" cy="4183063"/>
          </a:xfrm>
        </p:spPr>
        <p:txBody>
          <a:bodyPr/>
          <a:lstStyle/>
          <a:p>
            <a:endParaRPr lang="es-MX"/>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10979C-7047-4B93-A415-53DB75B94704}" type="slidenum">
              <a:rPr lang="en-US"/>
              <a:pPr/>
              <a:t>4</a:t>
            </a:fld>
            <a:endParaRPr lang="en-US"/>
          </a:p>
        </p:txBody>
      </p:sp>
      <p:sp>
        <p:nvSpPr>
          <p:cNvPr id="97282" name="Rectangle 2"/>
          <p:cNvSpPr>
            <a:spLocks noRot="1" noChangeArrowheads="1" noTextEdit="1"/>
          </p:cNvSpPr>
          <p:nvPr>
            <p:ph type="sldImg"/>
          </p:nvPr>
        </p:nvSpPr>
        <p:spPr>
          <a:ln/>
        </p:spPr>
      </p:sp>
      <p:sp>
        <p:nvSpPr>
          <p:cNvPr id="97283" name="Rectangle 3"/>
          <p:cNvSpPr>
            <a:spLocks noGrp="1" noChangeArrowheads="1"/>
          </p:cNvSpPr>
          <p:nvPr>
            <p:ph type="body" idx="1"/>
          </p:nvPr>
        </p:nvSpPr>
        <p:spPr>
          <a:xfrm>
            <a:off x="917575" y="4416425"/>
            <a:ext cx="5046663" cy="4183063"/>
          </a:xfrm>
        </p:spPr>
        <p:txBody>
          <a:bodyPr/>
          <a:lstStyle/>
          <a:p>
            <a:endParaRPr lang="es-MX"/>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483FC4-13C9-4460-BA61-8652A68AB6CC}" type="slidenum">
              <a:rPr lang="en-US"/>
              <a:pPr/>
              <a:t>5</a:t>
            </a:fld>
            <a:endParaRPr lang="en-US"/>
          </a:p>
        </p:txBody>
      </p:sp>
      <p:sp>
        <p:nvSpPr>
          <p:cNvPr id="128002" name="Rectangle 2"/>
          <p:cNvSpPr>
            <a:spLocks noRot="1" noChangeArrowheads="1" noTextEdit="1"/>
          </p:cNvSpPr>
          <p:nvPr>
            <p:ph type="sldImg"/>
          </p:nvPr>
        </p:nvSpPr>
        <p:spPr>
          <a:xfrm>
            <a:off x="1103313" y="685800"/>
            <a:ext cx="4673600" cy="3505200"/>
          </a:xfrm>
          <a:ln/>
        </p:spPr>
      </p:sp>
      <p:sp>
        <p:nvSpPr>
          <p:cNvPr id="128003" name="Rectangle 3"/>
          <p:cNvSpPr>
            <a:spLocks noGrp="1" noChangeArrowheads="1"/>
          </p:cNvSpPr>
          <p:nvPr>
            <p:ph type="body" idx="1"/>
          </p:nvPr>
        </p:nvSpPr>
        <p:spPr>
          <a:xfrm>
            <a:off x="917575" y="4419600"/>
            <a:ext cx="5046663" cy="4191000"/>
          </a:xfrm>
        </p:spPr>
        <p:txBody>
          <a:bodyPr/>
          <a:lstStyle/>
          <a:p>
            <a:endParaRPr lang="es-MX"/>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F26C8F-CC16-463D-8376-5A45280B0034}" type="slidenum">
              <a:rPr lang="en-US"/>
              <a:pPr/>
              <a:t>6</a:t>
            </a:fld>
            <a:endParaRPr lang="en-US"/>
          </a:p>
        </p:txBody>
      </p:sp>
      <p:sp>
        <p:nvSpPr>
          <p:cNvPr id="125954" name="Rectangle 2"/>
          <p:cNvSpPr>
            <a:spLocks noRot="1" noChangeArrowheads="1" noTextEdit="1"/>
          </p:cNvSpPr>
          <p:nvPr>
            <p:ph type="sldImg"/>
          </p:nvPr>
        </p:nvSpPr>
        <p:spPr>
          <a:ln/>
        </p:spPr>
      </p:sp>
      <p:sp>
        <p:nvSpPr>
          <p:cNvPr id="125955" name="Rectangle 3"/>
          <p:cNvSpPr>
            <a:spLocks noGrp="1" noChangeArrowheads="1"/>
          </p:cNvSpPr>
          <p:nvPr>
            <p:ph type="body" idx="1"/>
          </p:nvPr>
        </p:nvSpPr>
        <p:spPr/>
        <p:txBody>
          <a:bodyPr/>
          <a:lstStyle/>
          <a:p>
            <a:endParaRPr lang="es-MX"/>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5CBDFE-521D-450E-981E-D50F947FD7F1}" type="slidenum">
              <a:rPr lang="en-US"/>
              <a:pPr/>
              <a:t>7</a:t>
            </a:fld>
            <a:endParaRPr lang="en-US"/>
          </a:p>
        </p:txBody>
      </p:sp>
      <p:sp>
        <p:nvSpPr>
          <p:cNvPr id="107522" name="Rectangle 2"/>
          <p:cNvSpPr>
            <a:spLocks noRo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es-MX"/>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5E13E2-AEE2-4765-B396-168AE552B11A}" type="slidenum">
              <a:rPr lang="en-US"/>
              <a:pPr/>
              <a:t>8</a:t>
            </a:fld>
            <a:endParaRPr lang="en-US"/>
          </a:p>
        </p:txBody>
      </p:sp>
      <p:sp>
        <p:nvSpPr>
          <p:cNvPr id="95234" name="Rectangle 2"/>
          <p:cNvSpPr>
            <a:spLocks noRot="1" noChangeArrowheads="1" noTextEdit="1"/>
          </p:cNvSpPr>
          <p:nvPr>
            <p:ph type="sldImg"/>
          </p:nvPr>
        </p:nvSpPr>
        <p:spPr>
          <a:ln/>
        </p:spPr>
      </p:sp>
      <p:sp>
        <p:nvSpPr>
          <p:cNvPr id="95235" name="Rectangle 3"/>
          <p:cNvSpPr>
            <a:spLocks noGrp="1" noChangeArrowheads="1"/>
          </p:cNvSpPr>
          <p:nvPr>
            <p:ph type="body" idx="1"/>
          </p:nvPr>
        </p:nvSpPr>
        <p:spPr/>
        <p:txBody>
          <a:bodyPr/>
          <a:lstStyle/>
          <a:p>
            <a:r>
              <a:rPr lang="en-US"/>
              <a:t>Poverty triggers a series of conditions that contribute to the vulnerability of communities, households and individuals.  These factors, when faced with a natural hazard, increase the risk of disaster.  The degree of economic impact of a disaster depends largely on the various macro-level factors of vulnerability of the country.  These economic repercussions can further stunt the process towards poverty reduction, thus, perpetuating the cycle.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165094-D76D-45DF-992C-1B6E93F27A7B}" type="slidenum">
              <a:rPr lang="en-US"/>
              <a:pPr/>
              <a:t>9</a:t>
            </a:fld>
            <a:endParaRPr lang="en-US"/>
          </a:p>
        </p:txBody>
      </p:sp>
      <p:sp>
        <p:nvSpPr>
          <p:cNvPr id="101378" name="Rectangle 2"/>
          <p:cNvSpPr>
            <a:spLocks noRot="1" noChangeArrowheads="1" noTextEdit="1"/>
          </p:cNvSpPr>
          <p:nvPr>
            <p:ph type="sldImg"/>
          </p:nvPr>
        </p:nvSpPr>
        <p:spPr>
          <a:ln/>
        </p:spPr>
      </p:sp>
      <p:sp>
        <p:nvSpPr>
          <p:cNvPr id="101379" name="Rectangle 3"/>
          <p:cNvSpPr>
            <a:spLocks noGrp="1" noChangeArrowheads="1"/>
          </p:cNvSpPr>
          <p:nvPr>
            <p:ph type="body" idx="1"/>
          </p:nvPr>
        </p:nvSpPr>
        <p:spPr>
          <a:xfrm>
            <a:off x="917575" y="4416425"/>
            <a:ext cx="5046663" cy="4183063"/>
          </a:xfrm>
        </p:spPr>
        <p:txBody>
          <a:bodyPr/>
          <a:lstStyle/>
          <a:p>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A05F44-FC4C-4106-902B-95F3B940C951}" type="slidenum">
              <a:rPr lang="en-US"/>
              <a:pPr/>
              <a:t>10</a:t>
            </a:fld>
            <a:endParaRPr lang="en-US"/>
          </a:p>
        </p:txBody>
      </p:sp>
      <p:sp>
        <p:nvSpPr>
          <p:cNvPr id="103426" name="Rectangle 2"/>
          <p:cNvSpPr>
            <a:spLocks noRot="1" noChangeArrowheads="1" noTextEdit="1"/>
          </p:cNvSpPr>
          <p:nvPr>
            <p:ph type="sldImg"/>
          </p:nvPr>
        </p:nvSpPr>
        <p:spPr>
          <a:ln/>
        </p:spPr>
      </p:sp>
      <p:sp>
        <p:nvSpPr>
          <p:cNvPr id="103427" name="Rectangle 3"/>
          <p:cNvSpPr>
            <a:spLocks noGrp="1" noChangeArrowheads="1"/>
          </p:cNvSpPr>
          <p:nvPr>
            <p:ph type="body" idx="1"/>
          </p:nvPr>
        </p:nvSpPr>
        <p:spPr>
          <a:xfrm>
            <a:off x="917575" y="4416425"/>
            <a:ext cx="5046663" cy="4183063"/>
          </a:xfrm>
        </p:spPr>
        <p:txBody>
          <a:bodyPr/>
          <a:lstStyle/>
          <a:p>
            <a:endParaRPr lang="es-MX"/>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ctrTitle"/>
          </p:nvPr>
        </p:nvSpPr>
        <p:spPr>
          <a:xfrm>
            <a:off x="1295400" y="2209800"/>
            <a:ext cx="7162800" cy="1143000"/>
          </a:xfrm>
        </p:spPr>
        <p:txBody>
          <a:bodyPr/>
          <a:lstStyle>
            <a:lvl1pPr>
              <a:defRPr sz="4400"/>
            </a:lvl1pPr>
          </a:lstStyle>
          <a:p>
            <a:r>
              <a:rPr lang="en-US"/>
              <a:t>Click to edit Master title style</a:t>
            </a:r>
          </a:p>
        </p:txBody>
      </p:sp>
      <p:sp>
        <p:nvSpPr>
          <p:cNvPr id="47107" name="Rectangle 3"/>
          <p:cNvSpPr>
            <a:spLocks noGrp="1" noChangeArrowheads="1"/>
          </p:cNvSpPr>
          <p:nvPr>
            <p:ph type="subTitle" idx="1"/>
          </p:nvPr>
        </p:nvSpPr>
        <p:spPr>
          <a:xfrm>
            <a:off x="1524000" y="3505200"/>
            <a:ext cx="6400800" cy="1066800"/>
          </a:xfrm>
        </p:spPr>
        <p:txBody>
          <a:bodyPr/>
          <a:lstStyle>
            <a:lvl1pPr marL="0" indent="0" algn="ctr">
              <a:buFontTx/>
              <a:buNone/>
              <a:defRPr b="1"/>
            </a:lvl1pPr>
          </a:lstStyle>
          <a:p>
            <a:r>
              <a:rPr lang="en-US"/>
              <a:t>Click to edit Master subtitle style</a:t>
            </a:r>
          </a:p>
        </p:txBody>
      </p:sp>
      <p:sp>
        <p:nvSpPr>
          <p:cNvPr id="47108" name="Rectangle 4"/>
          <p:cNvSpPr>
            <a:spLocks noGrp="1" noChangeArrowheads="1"/>
          </p:cNvSpPr>
          <p:nvPr>
            <p:ph type="dt" sz="half" idx="2"/>
          </p:nvPr>
        </p:nvSpPr>
        <p:spPr>
          <a:xfrm>
            <a:off x="685800" y="6096000"/>
            <a:ext cx="1905000" cy="381000"/>
          </a:xfrm>
        </p:spPr>
        <p:txBody>
          <a:bodyPr/>
          <a:lstStyle>
            <a:lvl1pPr>
              <a:defRPr/>
            </a:lvl1pPr>
          </a:lstStyle>
          <a:p>
            <a:endParaRPr lang="en-US"/>
          </a:p>
        </p:txBody>
      </p:sp>
      <p:sp>
        <p:nvSpPr>
          <p:cNvPr id="47109" name="Rectangle 5"/>
          <p:cNvSpPr>
            <a:spLocks noGrp="1" noChangeArrowheads="1"/>
          </p:cNvSpPr>
          <p:nvPr>
            <p:ph type="ftr" sz="quarter" idx="3"/>
          </p:nvPr>
        </p:nvSpPr>
        <p:spPr>
          <a:xfrm>
            <a:off x="3124200" y="6096000"/>
            <a:ext cx="2895600" cy="381000"/>
          </a:xfrm>
        </p:spPr>
        <p:txBody>
          <a:bodyPr/>
          <a:lstStyle>
            <a:lvl1pPr>
              <a:defRPr/>
            </a:lvl1pPr>
          </a:lstStyle>
          <a:p>
            <a:endParaRPr lang="en-US"/>
          </a:p>
        </p:txBody>
      </p:sp>
      <p:sp>
        <p:nvSpPr>
          <p:cNvPr id="47110" name="Rectangle 6"/>
          <p:cNvSpPr>
            <a:spLocks noGrp="1" noChangeArrowheads="1"/>
          </p:cNvSpPr>
          <p:nvPr>
            <p:ph type="sldNum" sz="quarter" idx="4"/>
          </p:nvPr>
        </p:nvSpPr>
        <p:spPr>
          <a:xfrm>
            <a:off x="6553200" y="6096000"/>
            <a:ext cx="1905000" cy="381000"/>
          </a:xfrm>
        </p:spPr>
        <p:txBody>
          <a:bodyPr/>
          <a:lstStyle>
            <a:lvl1pPr>
              <a:defRPr/>
            </a:lvl1pPr>
          </a:lstStyle>
          <a:p>
            <a:fld id="{A665E86D-D3E5-4E1B-8054-A0D4B2199933}" type="slidenum">
              <a:rPr lang="en-US"/>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3B2FB82-A58B-4E46-BBD3-9A41E983F62C}" type="slidenum">
              <a:rPr lang="en-US"/>
              <a:pPr/>
              <a:t>‹#›</a:t>
            </a:fld>
            <a:endParaRPr lang="en-US"/>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152400"/>
            <a:ext cx="1924050" cy="5257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152400"/>
            <a:ext cx="561975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E148D00-C12F-47B5-B0FD-ECAB68786ECB}" type="slidenum">
              <a:rPr lang="en-US"/>
              <a:pPr/>
              <a:t>‹#›</a:t>
            </a:fld>
            <a:endParaRPr lang="en-US"/>
          </a:p>
        </p:txBody>
      </p:sp>
    </p:spTree>
  </p:cSld>
  <p:clrMapOvr>
    <a:masterClrMapping/>
  </p:clrMapOvr>
  <p:transition spd="med">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6962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43000" y="1447800"/>
            <a:ext cx="37719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067300" y="1447800"/>
            <a:ext cx="3771900" cy="3962400"/>
          </a:xfrm>
        </p:spPr>
        <p:txBody>
          <a:bodyPr/>
          <a:lstStyle/>
          <a:p>
            <a:endParaRPr lang="en-US"/>
          </a:p>
        </p:txBody>
      </p:sp>
      <p:sp>
        <p:nvSpPr>
          <p:cNvPr id="5" name="Date Placeholder 4"/>
          <p:cNvSpPr>
            <a:spLocks noGrp="1"/>
          </p:cNvSpPr>
          <p:nvPr>
            <p:ph type="dt" sz="half" idx="10"/>
          </p:nvPr>
        </p:nvSpPr>
        <p:spPr>
          <a:xfrm>
            <a:off x="304800" y="6324600"/>
            <a:ext cx="1905000" cy="381000"/>
          </a:xfrm>
        </p:spPr>
        <p:txBody>
          <a:bodyPr/>
          <a:lstStyle>
            <a:lvl1pPr>
              <a:defRPr/>
            </a:lvl1pPr>
          </a:lstStyle>
          <a:p>
            <a:endParaRPr lang="en-US"/>
          </a:p>
        </p:txBody>
      </p:sp>
      <p:sp>
        <p:nvSpPr>
          <p:cNvPr id="6" name="Footer Placeholder 5"/>
          <p:cNvSpPr>
            <a:spLocks noGrp="1"/>
          </p:cNvSpPr>
          <p:nvPr>
            <p:ph type="ftr" sz="quarter" idx="11"/>
          </p:nvPr>
        </p:nvSpPr>
        <p:spPr>
          <a:xfrm>
            <a:off x="3200400" y="6324600"/>
            <a:ext cx="2895600" cy="381000"/>
          </a:xfrm>
        </p:spPr>
        <p:txBody>
          <a:bodyPr/>
          <a:lstStyle>
            <a:lvl1pPr>
              <a:defRPr/>
            </a:lvl1pPr>
          </a:lstStyle>
          <a:p>
            <a:endParaRPr lang="en-US"/>
          </a:p>
        </p:txBody>
      </p:sp>
      <p:sp>
        <p:nvSpPr>
          <p:cNvPr id="7" name="Slide Number Placeholder 6"/>
          <p:cNvSpPr>
            <a:spLocks noGrp="1"/>
          </p:cNvSpPr>
          <p:nvPr>
            <p:ph type="sldNum" sz="quarter" idx="12"/>
          </p:nvPr>
        </p:nvSpPr>
        <p:spPr>
          <a:xfrm>
            <a:off x="7010400" y="6324600"/>
            <a:ext cx="1905000" cy="381000"/>
          </a:xfrm>
        </p:spPr>
        <p:txBody>
          <a:bodyPr/>
          <a:lstStyle>
            <a:lvl1pPr>
              <a:defRPr/>
            </a:lvl1pPr>
          </a:lstStyle>
          <a:p>
            <a:fld id="{ADF2B336-AEEC-4D3C-B5D4-6A7455A7EC65}" type="slidenum">
              <a:rPr lang="en-US"/>
              <a:pPr/>
              <a:t>‹#›</a:t>
            </a:fld>
            <a:endParaRPr lang="en-US"/>
          </a:p>
        </p:txBody>
      </p:sp>
    </p:spTree>
  </p:cSld>
  <p:clrMapOvr>
    <a:masterClrMapping/>
  </p:clrMapOvr>
  <p:transition spd="med">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696200" cy="9144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1143000" y="1447800"/>
            <a:ext cx="7696200" cy="3962400"/>
          </a:xfrm>
        </p:spPr>
        <p:txBody>
          <a:bodyPr/>
          <a:lstStyle/>
          <a:p>
            <a:endParaRPr lang="en-US"/>
          </a:p>
        </p:txBody>
      </p:sp>
      <p:sp>
        <p:nvSpPr>
          <p:cNvPr id="4" name="Date Placeholder 3"/>
          <p:cNvSpPr>
            <a:spLocks noGrp="1"/>
          </p:cNvSpPr>
          <p:nvPr>
            <p:ph type="dt" sz="half" idx="10"/>
          </p:nvPr>
        </p:nvSpPr>
        <p:spPr>
          <a:xfrm>
            <a:off x="304800" y="6324600"/>
            <a:ext cx="1905000" cy="381000"/>
          </a:xfrm>
        </p:spPr>
        <p:txBody>
          <a:bodyPr/>
          <a:lstStyle>
            <a:lvl1pPr>
              <a:defRPr/>
            </a:lvl1pPr>
          </a:lstStyle>
          <a:p>
            <a:endParaRPr lang="en-US"/>
          </a:p>
        </p:txBody>
      </p:sp>
      <p:sp>
        <p:nvSpPr>
          <p:cNvPr id="5" name="Footer Placeholder 4"/>
          <p:cNvSpPr>
            <a:spLocks noGrp="1"/>
          </p:cNvSpPr>
          <p:nvPr>
            <p:ph type="ftr" sz="quarter" idx="11"/>
          </p:nvPr>
        </p:nvSpPr>
        <p:spPr>
          <a:xfrm>
            <a:off x="3200400" y="6324600"/>
            <a:ext cx="2895600" cy="381000"/>
          </a:xfrm>
        </p:spPr>
        <p:txBody>
          <a:bodyPr/>
          <a:lstStyle>
            <a:lvl1pPr>
              <a:defRPr/>
            </a:lvl1pPr>
          </a:lstStyle>
          <a:p>
            <a:endParaRPr lang="en-US"/>
          </a:p>
        </p:txBody>
      </p:sp>
      <p:sp>
        <p:nvSpPr>
          <p:cNvPr id="6" name="Slide Number Placeholder 5"/>
          <p:cNvSpPr>
            <a:spLocks noGrp="1"/>
          </p:cNvSpPr>
          <p:nvPr>
            <p:ph type="sldNum" sz="quarter" idx="12"/>
          </p:nvPr>
        </p:nvSpPr>
        <p:spPr>
          <a:xfrm>
            <a:off x="7010400" y="6324600"/>
            <a:ext cx="1905000" cy="381000"/>
          </a:xfrm>
        </p:spPr>
        <p:txBody>
          <a:bodyPr/>
          <a:lstStyle>
            <a:lvl1pPr>
              <a:defRPr/>
            </a:lvl1pPr>
          </a:lstStyle>
          <a:p>
            <a:fld id="{65A5FA3F-3AC4-46B9-A4FE-3793A7F3CAFF}" type="slidenum">
              <a:rPr lang="en-US"/>
              <a:pPr/>
              <a:t>‹#›</a:t>
            </a:fld>
            <a:endParaRPr lang="en-US"/>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15CCBC0-BDB6-4AE0-A5C9-6A8CB43A8C5F}" type="slidenum">
              <a:rPr lang="en-US"/>
              <a:pPr/>
              <a:t>‹#›</a:t>
            </a:fld>
            <a:endParaRPr lang="en-US"/>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60DE0EF-F092-41D1-A90C-086A83B56422}" type="slidenum">
              <a:rPr lang="en-US"/>
              <a:pPr/>
              <a:t>‹#›</a:t>
            </a:fld>
            <a:endParaRPr lang="en-US"/>
          </a:p>
        </p:txBody>
      </p:sp>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43000" y="1447800"/>
            <a:ext cx="37719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67300" y="1447800"/>
            <a:ext cx="37719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39F9DA9-FB5F-4FE3-B5DB-56406FA7062E}" type="slidenum">
              <a:rPr lang="en-US"/>
              <a:pPr/>
              <a:t>‹#›</a:t>
            </a:fld>
            <a:endParaRPr lang="en-US"/>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DF91D45-230C-487D-B2C5-3BA562238A93}" type="slidenum">
              <a:rPr lang="en-US"/>
              <a:pPr/>
              <a:t>‹#›</a:t>
            </a:fld>
            <a:endParaRPr lang="en-US"/>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247CBE5-5BB7-44C4-B047-980DF9E4F875}" type="slidenum">
              <a:rPr lang="en-US"/>
              <a:pPr/>
              <a:t>‹#›</a:t>
            </a:fld>
            <a:endParaRPr lang="en-US"/>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292B72C-AADB-4776-B220-B9D77EAC6C48}" type="slidenum">
              <a:rPr lang="en-US"/>
              <a:pPr/>
              <a:t>‹#›</a:t>
            </a:fld>
            <a:endParaRPr lang="en-US"/>
          </a:p>
        </p:txBody>
      </p:sp>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114CD82-200E-4171-97C9-3E5334F74D8B}" type="slidenum">
              <a:rPr lang="en-US"/>
              <a:pPr/>
              <a:t>‹#›</a:t>
            </a:fld>
            <a:endParaRPr lang="en-US"/>
          </a:p>
        </p:txBody>
      </p:sp>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595C8C3-D791-42D6-8428-5AA893FBAE7B}" type="slidenum">
              <a:rPr lang="en-US"/>
              <a:pPr/>
              <a:t>‹#›</a:t>
            </a:fld>
            <a:endParaRPr lang="en-US"/>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bwMode="auto">
          <a:xfrm>
            <a:off x="1143000" y="152400"/>
            <a:ext cx="76962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6083" name="Rectangle 3"/>
          <p:cNvSpPr>
            <a:spLocks noGrp="1" noChangeArrowheads="1"/>
          </p:cNvSpPr>
          <p:nvPr>
            <p:ph type="body" idx="1"/>
          </p:nvPr>
        </p:nvSpPr>
        <p:spPr bwMode="auto">
          <a:xfrm>
            <a:off x="1143000" y="1447800"/>
            <a:ext cx="7696200" cy="3962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6084" name="Rectangle 4"/>
          <p:cNvSpPr>
            <a:spLocks noGrp="1" noChangeArrowheads="1"/>
          </p:cNvSpPr>
          <p:nvPr>
            <p:ph type="dt" sz="half" idx="2"/>
          </p:nvPr>
        </p:nvSpPr>
        <p:spPr bwMode="auto">
          <a:xfrm>
            <a:off x="304800" y="632460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endParaRPr lang="en-US"/>
          </a:p>
        </p:txBody>
      </p:sp>
      <p:sp>
        <p:nvSpPr>
          <p:cNvPr id="46085" name="Rectangle 5"/>
          <p:cNvSpPr>
            <a:spLocks noGrp="1" noChangeArrowheads="1"/>
          </p:cNvSpPr>
          <p:nvPr>
            <p:ph type="ftr" sz="quarter" idx="3"/>
          </p:nvPr>
        </p:nvSpPr>
        <p:spPr bwMode="auto">
          <a:xfrm>
            <a:off x="3200400" y="6324600"/>
            <a:ext cx="2895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p>
        </p:txBody>
      </p:sp>
      <p:sp>
        <p:nvSpPr>
          <p:cNvPr id="46086" name="Rectangle 6"/>
          <p:cNvSpPr>
            <a:spLocks noGrp="1" noChangeArrowheads="1"/>
          </p:cNvSpPr>
          <p:nvPr>
            <p:ph type="sldNum" sz="quarter" idx="4"/>
          </p:nvPr>
        </p:nvSpPr>
        <p:spPr bwMode="auto">
          <a:xfrm>
            <a:off x="7010400" y="632460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fld id="{58E229C9-1F5F-4FC3-BCBD-20E55ACB350D}"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ransition spd="med">
    <p:fade thruBlk="1"/>
  </p:transition>
  <p:timing>
    <p:tnLst>
      <p:par>
        <p:cTn id="1" dur="indefinite" restart="never" nodeType="tmRoot"/>
      </p:par>
    </p:tnLst>
  </p:timing>
  <p:hf hdr="0" ftr="0" dt="0"/>
  <p:txStyles>
    <p:titleStyle>
      <a:lvl1pPr algn="l" rtl="0" fontAlgn="base">
        <a:spcBef>
          <a:spcPct val="0"/>
        </a:spcBef>
        <a:spcAft>
          <a:spcPct val="0"/>
        </a:spcAft>
        <a:defRPr sz="40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Black" pitchFamily="34" charset="0"/>
        </a:defRPr>
      </a:lvl2pPr>
      <a:lvl3pPr algn="l" rtl="0" fontAlgn="base">
        <a:spcBef>
          <a:spcPct val="0"/>
        </a:spcBef>
        <a:spcAft>
          <a:spcPct val="0"/>
        </a:spcAft>
        <a:defRPr sz="4000">
          <a:solidFill>
            <a:schemeClr val="tx2"/>
          </a:solidFill>
          <a:latin typeface="Arial Black" pitchFamily="34" charset="0"/>
        </a:defRPr>
      </a:lvl3pPr>
      <a:lvl4pPr algn="l" rtl="0" fontAlgn="base">
        <a:spcBef>
          <a:spcPct val="0"/>
        </a:spcBef>
        <a:spcAft>
          <a:spcPct val="0"/>
        </a:spcAft>
        <a:defRPr sz="4000">
          <a:solidFill>
            <a:schemeClr val="tx2"/>
          </a:solidFill>
          <a:latin typeface="Arial Black" pitchFamily="34" charset="0"/>
        </a:defRPr>
      </a:lvl4pPr>
      <a:lvl5pPr algn="l" rtl="0" fontAlgn="base">
        <a:spcBef>
          <a:spcPct val="0"/>
        </a:spcBef>
        <a:spcAft>
          <a:spcPct val="0"/>
        </a:spcAft>
        <a:defRPr sz="4000">
          <a:solidFill>
            <a:schemeClr val="tx2"/>
          </a:solidFill>
          <a:latin typeface="Arial Black" pitchFamily="34" charset="0"/>
        </a:defRPr>
      </a:lvl5pPr>
      <a:lvl6pPr marL="457200" algn="l" rtl="0" fontAlgn="base">
        <a:spcBef>
          <a:spcPct val="0"/>
        </a:spcBef>
        <a:spcAft>
          <a:spcPct val="0"/>
        </a:spcAft>
        <a:defRPr sz="4000">
          <a:solidFill>
            <a:schemeClr val="tx2"/>
          </a:solidFill>
          <a:latin typeface="Arial Black" pitchFamily="34" charset="0"/>
        </a:defRPr>
      </a:lvl6pPr>
      <a:lvl7pPr marL="914400" algn="l" rtl="0" fontAlgn="base">
        <a:spcBef>
          <a:spcPct val="0"/>
        </a:spcBef>
        <a:spcAft>
          <a:spcPct val="0"/>
        </a:spcAft>
        <a:defRPr sz="4000">
          <a:solidFill>
            <a:schemeClr val="tx2"/>
          </a:solidFill>
          <a:latin typeface="Arial Black" pitchFamily="34" charset="0"/>
        </a:defRPr>
      </a:lvl7pPr>
      <a:lvl8pPr marL="1371600" algn="l" rtl="0" fontAlgn="base">
        <a:spcBef>
          <a:spcPct val="0"/>
        </a:spcBef>
        <a:spcAft>
          <a:spcPct val="0"/>
        </a:spcAft>
        <a:defRPr sz="4000">
          <a:solidFill>
            <a:schemeClr val="tx2"/>
          </a:solidFill>
          <a:latin typeface="Arial Black" pitchFamily="34" charset="0"/>
        </a:defRPr>
      </a:lvl8pPr>
      <a:lvl9pPr marL="1828800" algn="l" rtl="0" fontAlgn="base">
        <a:spcBef>
          <a:spcPct val="0"/>
        </a:spcBef>
        <a:spcAft>
          <a:spcPct val="0"/>
        </a:spcAft>
        <a:defRPr sz="4000">
          <a:solidFill>
            <a:schemeClr val="tx2"/>
          </a:solidFill>
          <a:latin typeface="Arial Black"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oleObject" Target="../embeddings/Microsoft_Office_Excel_Chart2.xls"/></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Microsoft_Office_Word_97_-_2003_Document1.doc"/></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vmlDrawing" Target="../drawings/vmlDrawing3.v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sldNum" sz="quarter" idx="4"/>
          </p:nvPr>
        </p:nvSpPr>
        <p:spPr/>
        <p:txBody>
          <a:bodyPr/>
          <a:lstStyle/>
          <a:p>
            <a:fld id="{2588DFE8-48D0-4648-AAF9-52399B2B3D40}" type="slidenum">
              <a:rPr lang="en-US"/>
              <a:pPr/>
              <a:t>1</a:t>
            </a:fld>
            <a:endParaRPr lang="en-US"/>
          </a:p>
        </p:txBody>
      </p:sp>
      <p:sp>
        <p:nvSpPr>
          <p:cNvPr id="2050" name="Rectangle 2"/>
          <p:cNvSpPr>
            <a:spLocks noGrp="1" noChangeArrowheads="1"/>
          </p:cNvSpPr>
          <p:nvPr>
            <p:ph type="ctrTitle"/>
          </p:nvPr>
        </p:nvSpPr>
        <p:spPr>
          <a:xfrm>
            <a:off x="457200" y="1447800"/>
            <a:ext cx="8229600" cy="3352800"/>
          </a:xfrm>
        </p:spPr>
        <p:txBody>
          <a:bodyPr/>
          <a:lstStyle/>
          <a:p>
            <a:pPr algn="ctr"/>
            <a:r>
              <a:rPr lang="en-US" sz="4000"/>
              <a:t>The Poor Suffer the Most: Dual Challenge of Poverty and Disaster Reduction in Latin America and the Caribbean</a:t>
            </a:r>
          </a:p>
        </p:txBody>
      </p:sp>
      <p:sp>
        <p:nvSpPr>
          <p:cNvPr id="2052" name="Text Box 4"/>
          <p:cNvSpPr txBox="1">
            <a:spLocks noChangeArrowheads="1"/>
          </p:cNvSpPr>
          <p:nvPr/>
        </p:nvSpPr>
        <p:spPr bwMode="auto">
          <a:xfrm>
            <a:off x="914400" y="5334000"/>
            <a:ext cx="7924800" cy="1341438"/>
          </a:xfrm>
          <a:prstGeom prst="rect">
            <a:avLst/>
          </a:prstGeom>
          <a:noFill/>
          <a:ln w="12700" cap="sq">
            <a:noFill/>
            <a:miter lim="800000"/>
            <a:headEnd type="none" w="sm" len="sm"/>
            <a:tailEnd type="none" w="sm" len="sm"/>
          </a:ln>
          <a:effectLst/>
        </p:spPr>
        <p:txBody>
          <a:bodyPr>
            <a:spAutoFit/>
          </a:bodyPr>
          <a:lstStyle/>
          <a:p>
            <a:pPr algn="ctr"/>
            <a:r>
              <a:rPr lang="en-US"/>
              <a:t>Presentation at the VI Meeting of the Natural Disasters</a:t>
            </a:r>
          </a:p>
          <a:p>
            <a:pPr algn="ctr"/>
            <a:r>
              <a:rPr lang="en-US"/>
              <a:t>Network</a:t>
            </a:r>
          </a:p>
          <a:p>
            <a:pPr algn="ctr"/>
            <a:endParaRPr lang="en-US"/>
          </a:p>
          <a:p>
            <a:pPr algn="ctr"/>
            <a:r>
              <a:rPr lang="en-US" sz="1400"/>
              <a:t>Joint Session with the Poverty Network, April 25</a:t>
            </a:r>
            <a:r>
              <a:rPr lang="en-US" sz="1400" baseline="30000"/>
              <a:t>th</a:t>
            </a:r>
            <a:r>
              <a:rPr lang="en-US" sz="1400"/>
              <a:t> 2005</a:t>
            </a:r>
          </a:p>
          <a:p>
            <a:pPr algn="ctr"/>
            <a:r>
              <a:rPr lang="en-US" sz="1400"/>
              <a:t>IDB Headquarters, Washington D.C.</a:t>
            </a:r>
          </a:p>
        </p:txBody>
      </p:sp>
      <p:sp>
        <p:nvSpPr>
          <p:cNvPr id="2053" name="Text Box 5"/>
          <p:cNvSpPr txBox="1">
            <a:spLocks noChangeArrowheads="1"/>
          </p:cNvSpPr>
          <p:nvPr/>
        </p:nvSpPr>
        <p:spPr bwMode="auto">
          <a:xfrm>
            <a:off x="1752600" y="4800600"/>
            <a:ext cx="5486400" cy="457200"/>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US" sz="2400">
                <a:solidFill>
                  <a:srgbClr val="FFFF00"/>
                </a:solidFill>
              </a:rPr>
              <a:t>Kari Keipi, Senior Specialist, IDB</a:t>
            </a:r>
          </a:p>
        </p:txBody>
      </p:sp>
    </p:spTree>
  </p:cSld>
  <p:clrMapOvr>
    <a:masterClrMapping/>
  </p:clrMapOvr>
  <p:transition spd="med">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99D490FB-74D0-4B54-8336-04B79995C7B3}" type="slidenum">
              <a:rPr lang="en-US"/>
              <a:pPr/>
              <a:t>10</a:t>
            </a:fld>
            <a:endParaRPr lang="en-US"/>
          </a:p>
        </p:txBody>
      </p:sp>
      <p:sp>
        <p:nvSpPr>
          <p:cNvPr id="102402" name="Rectangle 2"/>
          <p:cNvSpPr>
            <a:spLocks noChangeArrowheads="1"/>
          </p:cNvSpPr>
          <p:nvPr/>
        </p:nvSpPr>
        <p:spPr bwMode="auto">
          <a:xfrm>
            <a:off x="152400" y="1524000"/>
            <a:ext cx="8991600" cy="5154613"/>
          </a:xfrm>
          <a:prstGeom prst="rect">
            <a:avLst/>
          </a:prstGeom>
          <a:noFill/>
          <a:ln w="9525">
            <a:noFill/>
            <a:miter lim="800000"/>
            <a:headEnd/>
            <a:tailEnd/>
          </a:ln>
          <a:effectLst/>
        </p:spPr>
        <p:txBody>
          <a:bodyPr>
            <a:spAutoFit/>
          </a:bodyPr>
          <a:lstStyle/>
          <a:p>
            <a:pPr marL="566738" indent="-331788" eaLnBrk="1" hangingPunct="1"/>
            <a:r>
              <a:rPr lang="en-US" sz="2800">
                <a:latin typeface="Times New Roman" pitchFamily="18" charset="0"/>
              </a:rPr>
              <a:t>	</a:t>
            </a:r>
            <a:endParaRPr lang="en-US">
              <a:latin typeface="Times New Roman" pitchFamily="18" charset="0"/>
            </a:endParaRPr>
          </a:p>
          <a:p>
            <a:pPr marL="566738" indent="-331788" eaLnBrk="1" hangingPunct="1">
              <a:buFontTx/>
              <a:buChar char="•"/>
            </a:pPr>
            <a:r>
              <a:rPr lang="en-US" sz="2800" b="1">
                <a:latin typeface="Times New Roman" pitchFamily="18" charset="0"/>
              </a:rPr>
              <a:t>Land use planning (know risk, avoid settlements in hazard prone areas, provide alternatives)</a:t>
            </a:r>
          </a:p>
          <a:p>
            <a:pPr marL="566738" indent="-331788" eaLnBrk="1" hangingPunct="1">
              <a:buFontTx/>
              <a:buChar char="•"/>
            </a:pPr>
            <a:endParaRPr lang="en-US" sz="2800" b="1">
              <a:latin typeface="Times New Roman" pitchFamily="18" charset="0"/>
            </a:endParaRPr>
          </a:p>
          <a:p>
            <a:pPr marL="566738" indent="-331788" eaLnBrk="1" hangingPunct="1">
              <a:buFontTx/>
              <a:buChar char="•"/>
            </a:pPr>
            <a:r>
              <a:rPr lang="en-US" sz="2800" b="1">
                <a:latin typeface="Times New Roman" pitchFamily="18" charset="0"/>
              </a:rPr>
              <a:t>Construct to reasonable standards (raise awareness, build in accordance with the hazard environment)</a:t>
            </a:r>
          </a:p>
          <a:p>
            <a:pPr marL="566738" indent="-331788" eaLnBrk="1" hangingPunct="1">
              <a:buFontTx/>
              <a:buChar char="•"/>
            </a:pPr>
            <a:endParaRPr lang="en-US" sz="2800" b="1">
              <a:latin typeface="Times New Roman" pitchFamily="18" charset="0"/>
            </a:endParaRPr>
          </a:p>
          <a:p>
            <a:pPr marL="566738" indent="-331788" eaLnBrk="1" hangingPunct="1">
              <a:buFontTx/>
              <a:buChar char="•"/>
            </a:pPr>
            <a:r>
              <a:rPr lang="en-US" sz="2800" b="1">
                <a:latin typeface="Times New Roman" pitchFamily="18" charset="0"/>
              </a:rPr>
              <a:t>Increase savings opportunities </a:t>
            </a:r>
            <a:r>
              <a:rPr lang="en-US" sz="2400" b="1">
                <a:latin typeface="Times New Roman" pitchFamily="18" charset="0"/>
              </a:rPr>
              <a:t>	</a:t>
            </a:r>
          </a:p>
          <a:p>
            <a:pPr marL="566738" indent="-331788" eaLnBrk="1" hangingPunct="1">
              <a:buFontTx/>
              <a:buChar char="•"/>
            </a:pPr>
            <a:endParaRPr lang="en-US" sz="2400" b="1">
              <a:latin typeface="Times New Roman" pitchFamily="18" charset="0"/>
            </a:endParaRPr>
          </a:p>
          <a:p>
            <a:pPr marL="566738" indent="-331788" eaLnBrk="1" hangingPunct="1">
              <a:buFontTx/>
              <a:buChar char="•"/>
            </a:pPr>
            <a:r>
              <a:rPr lang="en-US" sz="2800" b="1">
                <a:latin typeface="Times New Roman" pitchFamily="18" charset="0"/>
              </a:rPr>
              <a:t>Establish viable contingency plans at community level</a:t>
            </a:r>
          </a:p>
          <a:p>
            <a:pPr marL="566738" indent="-331788" eaLnBrk="1" hangingPunct="1">
              <a:buFontTx/>
              <a:buChar char="•"/>
            </a:pPr>
            <a:endParaRPr lang="en-US" sz="2800" b="1">
              <a:latin typeface="Times New Roman" pitchFamily="18" charset="0"/>
            </a:endParaRPr>
          </a:p>
          <a:p>
            <a:pPr marL="566738" indent="-331788" eaLnBrk="1" hangingPunct="1">
              <a:buFontTx/>
              <a:buChar char="•"/>
            </a:pPr>
            <a:r>
              <a:rPr lang="en-US" sz="2800" b="1">
                <a:latin typeface="Times New Roman" pitchFamily="18" charset="0"/>
              </a:rPr>
              <a:t>Consider (small) business continuity needs</a:t>
            </a:r>
            <a:endParaRPr lang="en-US" sz="2400" b="1">
              <a:latin typeface="Times New Roman" pitchFamily="18" charset="0"/>
            </a:endParaRPr>
          </a:p>
        </p:txBody>
      </p:sp>
      <p:sp>
        <p:nvSpPr>
          <p:cNvPr id="102403" name="Rectangle 3"/>
          <p:cNvSpPr>
            <a:spLocks noChangeArrowheads="1"/>
          </p:cNvSpPr>
          <p:nvPr/>
        </p:nvSpPr>
        <p:spPr bwMode="auto">
          <a:xfrm>
            <a:off x="914400" y="457200"/>
            <a:ext cx="7239000" cy="1311275"/>
          </a:xfrm>
          <a:prstGeom prst="rect">
            <a:avLst/>
          </a:prstGeom>
          <a:noFill/>
          <a:ln w="9525">
            <a:noFill/>
            <a:miter lim="800000"/>
            <a:headEnd/>
            <a:tailEnd/>
          </a:ln>
          <a:effectLst/>
        </p:spPr>
        <p:txBody>
          <a:bodyPr>
            <a:spAutoFit/>
          </a:bodyPr>
          <a:lstStyle/>
          <a:p>
            <a:pPr algn="ctr" eaLnBrk="1" hangingPunct="1"/>
            <a:r>
              <a:rPr lang="es-BO" sz="4000" b="1">
                <a:solidFill>
                  <a:schemeClr val="tx2"/>
                </a:solidFill>
                <a:latin typeface="Times New Roman" pitchFamily="18" charset="0"/>
              </a:rPr>
              <a:t>Sustainable poverty reduction must address disaster risk</a:t>
            </a:r>
            <a:endParaRPr lang="es-BO" sz="4000">
              <a:solidFill>
                <a:schemeClr val="tx2"/>
              </a:solidFill>
              <a:latin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8A0C259-D6F4-4BDB-94E0-07764B0324F3}" type="slidenum">
              <a:rPr lang="en-US"/>
              <a:pPr/>
              <a:t>11</a:t>
            </a:fld>
            <a:endParaRPr lang="en-US"/>
          </a:p>
        </p:txBody>
      </p:sp>
      <p:sp>
        <p:nvSpPr>
          <p:cNvPr id="108546" name="Rectangle 2"/>
          <p:cNvSpPr>
            <a:spLocks noGrp="1" noChangeArrowheads="1"/>
          </p:cNvSpPr>
          <p:nvPr>
            <p:ph type="title"/>
          </p:nvPr>
        </p:nvSpPr>
        <p:spPr>
          <a:xfrm>
            <a:off x="1066800" y="457200"/>
            <a:ext cx="7696200" cy="914400"/>
          </a:xfrm>
        </p:spPr>
        <p:txBody>
          <a:bodyPr/>
          <a:lstStyle/>
          <a:p>
            <a:pPr algn="ctr"/>
            <a:r>
              <a:rPr lang="en-US" sz="3200"/>
              <a:t>Sustainable poverty reduction must address practices to decrease vulnerability</a:t>
            </a:r>
          </a:p>
        </p:txBody>
      </p:sp>
      <p:sp>
        <p:nvSpPr>
          <p:cNvPr id="108547" name="Rectangle 3"/>
          <p:cNvSpPr>
            <a:spLocks noGrp="1" noChangeArrowheads="1"/>
          </p:cNvSpPr>
          <p:nvPr>
            <p:ph type="body" idx="1"/>
          </p:nvPr>
        </p:nvSpPr>
        <p:spPr>
          <a:xfrm>
            <a:off x="609600" y="1828800"/>
            <a:ext cx="7924800" cy="4800600"/>
          </a:xfrm>
        </p:spPr>
        <p:txBody>
          <a:bodyPr/>
          <a:lstStyle/>
          <a:p>
            <a:r>
              <a:rPr lang="en-US"/>
              <a:t>Hillside farming, slash and burn techniques in rural areas which remove soil cover could cause mudslides and flooding from heavy rains</a:t>
            </a:r>
          </a:p>
          <a:p>
            <a:r>
              <a:rPr lang="en-US"/>
              <a:t>Clogging of urban drainage or natural run-off leads to flooding.</a:t>
            </a:r>
          </a:p>
          <a:p>
            <a:pPr>
              <a:buFontTx/>
              <a:buNone/>
            </a:pPr>
            <a:endParaRPr lang="en-US"/>
          </a:p>
        </p:txBody>
      </p:sp>
    </p:spTree>
  </p:cSld>
  <p:clrMapOvr>
    <a:masterClrMapping/>
  </p:clrMapOvr>
  <p:transition spd="med">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C7269CD-6499-4767-A3A9-EBC17F50007C}" type="slidenum">
              <a:rPr lang="en-US"/>
              <a:pPr/>
              <a:t>12</a:t>
            </a:fld>
            <a:endParaRPr lang="en-US"/>
          </a:p>
        </p:txBody>
      </p:sp>
      <p:sp>
        <p:nvSpPr>
          <p:cNvPr id="116738" name="Rectangle 2"/>
          <p:cNvSpPr>
            <a:spLocks noGrp="1" noChangeArrowheads="1"/>
          </p:cNvSpPr>
          <p:nvPr>
            <p:ph type="title"/>
          </p:nvPr>
        </p:nvSpPr>
        <p:spPr>
          <a:xfrm>
            <a:off x="685800" y="228600"/>
            <a:ext cx="7772400" cy="685800"/>
          </a:xfrm>
        </p:spPr>
        <p:txBody>
          <a:bodyPr/>
          <a:lstStyle/>
          <a:p>
            <a:pPr algn="ctr"/>
            <a:r>
              <a:rPr lang="en-US"/>
              <a:t>The Indicators Program</a:t>
            </a:r>
          </a:p>
        </p:txBody>
      </p:sp>
      <p:sp>
        <p:nvSpPr>
          <p:cNvPr id="116739" name="Rectangle 3"/>
          <p:cNvSpPr>
            <a:spLocks noGrp="1" noChangeArrowheads="1"/>
          </p:cNvSpPr>
          <p:nvPr>
            <p:ph type="body" idx="1"/>
          </p:nvPr>
        </p:nvSpPr>
        <p:spPr>
          <a:xfrm>
            <a:off x="609600" y="1219200"/>
            <a:ext cx="7772400" cy="5105400"/>
          </a:xfrm>
        </p:spPr>
        <p:txBody>
          <a:bodyPr/>
          <a:lstStyle/>
          <a:p>
            <a:pPr marL="457200" indent="-457200" fontAlgn="b"/>
            <a:r>
              <a:rPr lang="en-US" sz="2800">
                <a:cs typeface="Times New Roman" pitchFamily="18" charset="0"/>
              </a:rPr>
              <a:t>Indicators have on a pilot basis been developed for 12 countries.</a:t>
            </a:r>
            <a:r>
              <a:rPr lang="en-US">
                <a:cs typeface="Times New Roman" pitchFamily="18" charset="0"/>
              </a:rPr>
              <a:t> </a:t>
            </a:r>
          </a:p>
          <a:p>
            <a:pPr marL="457200" indent="-457200" fontAlgn="b"/>
            <a:r>
              <a:rPr lang="en-US" sz="2800">
                <a:cs typeface="Times New Roman" pitchFamily="18" charset="0"/>
              </a:rPr>
              <a:t>Consists of four major measures (comprised of composite indicators)</a:t>
            </a:r>
          </a:p>
          <a:p>
            <a:pPr marL="457200" indent="-457200" fontAlgn="b"/>
            <a:endParaRPr lang="en-US" sz="2800">
              <a:cs typeface="Times New Roman" pitchFamily="18" charset="0"/>
            </a:endParaRPr>
          </a:p>
          <a:p>
            <a:pPr marL="1027113" lvl="1" indent="-455613" fontAlgn="b"/>
            <a:r>
              <a:rPr lang="en-US">
                <a:cs typeface="Times New Roman" pitchFamily="18" charset="0"/>
              </a:rPr>
              <a:t>The Disaster Deficit Index  (DDI)</a:t>
            </a:r>
          </a:p>
          <a:p>
            <a:pPr marL="1027113" lvl="1" indent="-455613" fontAlgn="b"/>
            <a:r>
              <a:rPr lang="en-US">
                <a:cs typeface="Times New Roman" pitchFamily="18" charset="0"/>
              </a:rPr>
              <a:t>The Local Disaster Index (LDI)</a:t>
            </a:r>
          </a:p>
          <a:p>
            <a:pPr marL="1027113" lvl="1" indent="-455613" fontAlgn="b"/>
            <a:r>
              <a:rPr lang="en-US">
                <a:cs typeface="Times New Roman" pitchFamily="18" charset="0"/>
              </a:rPr>
              <a:t>The Prevalent Vulnerability Index (PVI)</a:t>
            </a:r>
          </a:p>
          <a:p>
            <a:pPr marL="1027113" lvl="1" indent="-455613" fontAlgn="b"/>
            <a:r>
              <a:rPr lang="en-US">
                <a:cs typeface="Times New Roman" pitchFamily="18" charset="0"/>
              </a:rPr>
              <a:t>The Risk Management Index (RMI)</a:t>
            </a: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A9EBF9B-5357-4BF5-9162-8657E6602076}" type="slidenum">
              <a:rPr lang="en-US"/>
              <a:pPr/>
              <a:t>13</a:t>
            </a:fld>
            <a:endParaRPr lang="en-US"/>
          </a:p>
        </p:txBody>
      </p:sp>
      <p:sp>
        <p:nvSpPr>
          <p:cNvPr id="118786" name="Rectangle 2"/>
          <p:cNvSpPr>
            <a:spLocks noGrp="1" noChangeArrowheads="1"/>
          </p:cNvSpPr>
          <p:nvPr>
            <p:ph type="title"/>
          </p:nvPr>
        </p:nvSpPr>
        <p:spPr>
          <a:xfrm>
            <a:off x="1143000" y="152400"/>
            <a:ext cx="6705600" cy="914400"/>
          </a:xfrm>
        </p:spPr>
        <p:txBody>
          <a:bodyPr/>
          <a:lstStyle/>
          <a:p>
            <a:pPr algn="ctr"/>
            <a:r>
              <a:rPr lang="en-US"/>
              <a:t>PVI</a:t>
            </a:r>
          </a:p>
        </p:txBody>
      </p:sp>
      <p:sp>
        <p:nvSpPr>
          <p:cNvPr id="118787" name="Rectangle 3"/>
          <p:cNvSpPr>
            <a:spLocks noGrp="1" noChangeArrowheads="1"/>
          </p:cNvSpPr>
          <p:nvPr>
            <p:ph type="body" idx="1"/>
          </p:nvPr>
        </p:nvSpPr>
        <p:spPr>
          <a:xfrm>
            <a:off x="228600" y="1143000"/>
            <a:ext cx="8610600" cy="5181600"/>
          </a:xfrm>
          <a:ln/>
        </p:spPr>
        <p:txBody>
          <a:bodyPr/>
          <a:lstStyle/>
          <a:p>
            <a:pPr algn="just"/>
            <a:r>
              <a:rPr lang="en-US" sz="2800">
                <a:cs typeface="Times New Roman" pitchFamily="18" charset="0"/>
              </a:rPr>
              <a:t>The </a:t>
            </a:r>
            <a:r>
              <a:rPr lang="en-US" sz="2800" i="1">
                <a:cs typeface="Times New Roman" pitchFamily="18" charset="0"/>
              </a:rPr>
              <a:t>Prevalent Vulnerability Index</a:t>
            </a:r>
            <a:r>
              <a:rPr lang="en-US" sz="2800">
                <a:cs typeface="Times New Roman" pitchFamily="18" charset="0"/>
              </a:rPr>
              <a:t> is made up of a series of indicators that characterize prevalent vulnerability conditions reflected in exposure in prone areas, </a:t>
            </a:r>
            <a:r>
              <a:rPr lang="en-US" sz="2800" u="sng">
                <a:cs typeface="Times New Roman" pitchFamily="18" charset="0"/>
              </a:rPr>
              <a:t>socioeconomic weaknesses and lack of social resilience in general</a:t>
            </a:r>
            <a:r>
              <a:rPr lang="en-US" sz="2800" i="1" u="sng">
                <a:cs typeface="Times New Roman" pitchFamily="18" charset="0"/>
              </a:rPr>
              <a:t>.</a:t>
            </a:r>
          </a:p>
          <a:p>
            <a:pPr algn="just"/>
            <a:endParaRPr lang="en-US" sz="2800" i="1" u="sng">
              <a:cs typeface="Times New Roman" pitchFamily="18" charset="0"/>
            </a:endParaRPr>
          </a:p>
          <a:p>
            <a:pPr lvl="1"/>
            <a:r>
              <a:rPr lang="en-US" b="1">
                <a:cs typeface="Times New Roman" pitchFamily="18" charset="0"/>
              </a:rPr>
              <a:t>Indicators of Exposure and  Susceptibility (PVI</a:t>
            </a:r>
            <a:r>
              <a:rPr lang="en-US" b="1" baseline="-25000">
                <a:cs typeface="Times New Roman" pitchFamily="18" charset="0"/>
              </a:rPr>
              <a:t>es</a:t>
            </a:r>
            <a:r>
              <a:rPr lang="en-US" b="1">
                <a:cs typeface="Times New Roman" pitchFamily="18" charset="0"/>
              </a:rPr>
              <a:t>)</a:t>
            </a:r>
            <a:endParaRPr lang="es-CR">
              <a:cs typeface="Times New Roman" pitchFamily="18" charset="0"/>
            </a:endParaRPr>
          </a:p>
          <a:p>
            <a:pPr lvl="1"/>
            <a:r>
              <a:rPr lang="en-US" b="1">
                <a:cs typeface="Times New Roman" pitchFamily="18" charset="0"/>
              </a:rPr>
              <a:t>Indicators of Socioeconomic Fragility(PVI</a:t>
            </a:r>
            <a:r>
              <a:rPr lang="en-US" b="1" baseline="-25000">
                <a:cs typeface="Times New Roman" pitchFamily="18" charset="0"/>
              </a:rPr>
              <a:t>sf</a:t>
            </a:r>
            <a:r>
              <a:rPr lang="en-US" b="1">
                <a:cs typeface="Times New Roman" pitchFamily="18" charset="0"/>
              </a:rPr>
              <a:t>)</a:t>
            </a:r>
            <a:endParaRPr lang="es-CR">
              <a:cs typeface="Times New Roman" pitchFamily="18" charset="0"/>
            </a:endParaRPr>
          </a:p>
          <a:p>
            <a:pPr lvl="1"/>
            <a:r>
              <a:rPr lang="en-US" b="1">
                <a:cs typeface="Times New Roman" pitchFamily="18" charset="0"/>
              </a:rPr>
              <a:t>Indicators of (Lack of) Resilience</a:t>
            </a:r>
            <a:r>
              <a:rPr lang="en-US">
                <a:cs typeface="Times New Roman" pitchFamily="18" charset="0"/>
              </a:rPr>
              <a:t>  (PVI</a:t>
            </a:r>
            <a:r>
              <a:rPr lang="en-US" baseline="-25000">
                <a:cs typeface="Times New Roman" pitchFamily="18" charset="0"/>
              </a:rPr>
              <a:t>lr</a:t>
            </a:r>
            <a:r>
              <a:rPr lang="en-US">
                <a:cs typeface="Times New Roman" pitchFamily="18" charset="0"/>
              </a:rPr>
              <a:t>)</a:t>
            </a:r>
          </a:p>
          <a:p>
            <a:endParaRPr lang="en-US" sz="2800"/>
          </a:p>
        </p:txBody>
      </p:sp>
    </p:spTree>
  </p:cSld>
  <p:clrMapOvr>
    <a:masterClrMapping/>
  </p:clrMapOvr>
  <p:transition spd="med">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fld id="{3032215D-06C4-4439-8E25-640EE0B16525}" type="slidenum">
              <a:rPr lang="en-US"/>
              <a:pPr/>
              <a:t>14</a:t>
            </a:fld>
            <a:endParaRPr lang="en-US"/>
          </a:p>
        </p:txBody>
      </p:sp>
      <p:sp>
        <p:nvSpPr>
          <p:cNvPr id="120834" name="Rectangle 2"/>
          <p:cNvSpPr>
            <a:spLocks noGrp="1" noChangeArrowheads="1"/>
          </p:cNvSpPr>
          <p:nvPr>
            <p:ph type="title"/>
          </p:nvPr>
        </p:nvSpPr>
        <p:spPr>
          <a:xfrm>
            <a:off x="533400" y="152400"/>
            <a:ext cx="8305800" cy="914400"/>
          </a:xfrm>
        </p:spPr>
        <p:txBody>
          <a:bodyPr/>
          <a:lstStyle/>
          <a:p>
            <a:pPr algn="ctr"/>
            <a:r>
              <a:rPr lang="en-US"/>
              <a:t>PVI for Selected IDB</a:t>
            </a:r>
            <a:br>
              <a:rPr lang="en-US"/>
            </a:br>
            <a:r>
              <a:rPr lang="en-US"/>
              <a:t>Member Countries</a:t>
            </a:r>
          </a:p>
        </p:txBody>
      </p:sp>
      <p:sp>
        <p:nvSpPr>
          <p:cNvPr id="120835" name="Rectangle 3"/>
          <p:cNvSpPr>
            <a:spLocks noChangeArrowheads="1"/>
          </p:cNvSpPr>
          <p:nvPr/>
        </p:nvSpPr>
        <p:spPr bwMode="auto">
          <a:xfrm>
            <a:off x="2052638" y="1990725"/>
            <a:ext cx="9144000" cy="0"/>
          </a:xfrm>
          <a:prstGeom prst="rect">
            <a:avLst/>
          </a:prstGeom>
          <a:noFill/>
          <a:ln w="12700" cap="sq">
            <a:noFill/>
            <a:miter lim="800000"/>
            <a:headEnd type="none" w="sm" len="sm"/>
            <a:tailEnd type="none" w="sm" len="sm"/>
          </a:ln>
          <a:effectLst/>
        </p:spPr>
        <p:txBody>
          <a:bodyPr>
            <a:spAutoFit/>
          </a:bodyPr>
          <a:lstStyle/>
          <a:p>
            <a:endParaRPr lang="en-US"/>
          </a:p>
        </p:txBody>
      </p:sp>
      <p:graphicFrame>
        <p:nvGraphicFramePr>
          <p:cNvPr id="120836" name="Object 4"/>
          <p:cNvGraphicFramePr>
            <a:graphicFrameLocks/>
          </p:cNvGraphicFramePr>
          <p:nvPr/>
        </p:nvGraphicFramePr>
        <p:xfrm>
          <a:off x="1066800" y="1371600"/>
          <a:ext cx="7467600" cy="5181600"/>
        </p:xfrm>
        <a:graphic>
          <a:graphicData uri="http://schemas.openxmlformats.org/presentationml/2006/ole">
            <p:oleObj spid="_x0000_s120836" r:id="rId4" imgW="5038954" imgH="2877007" progId="Excel.Chart.8">
              <p:embed/>
            </p:oleObj>
          </a:graphicData>
        </a:graphic>
      </p:graphicFrame>
    </p:spTree>
  </p:cSld>
  <p:clrMapOvr>
    <a:masterClrMapping/>
  </p:clrMapOvr>
  <p:transition spd="med">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3"/>
          <p:cNvSpPr>
            <a:spLocks noGrp="1"/>
          </p:cNvSpPr>
          <p:nvPr>
            <p:ph type="sldNum" sz="quarter" idx="12"/>
          </p:nvPr>
        </p:nvSpPr>
        <p:spPr/>
        <p:txBody>
          <a:bodyPr/>
          <a:lstStyle/>
          <a:p>
            <a:fld id="{06B35FAB-121F-48AE-80D4-41C9454605BF}" type="slidenum">
              <a:rPr lang="en-US"/>
              <a:pPr/>
              <a:t>15</a:t>
            </a:fld>
            <a:endParaRPr lang="en-US"/>
          </a:p>
        </p:txBody>
      </p:sp>
      <p:sp>
        <p:nvSpPr>
          <p:cNvPr id="112642" name="Text Box 2"/>
          <p:cNvSpPr txBox="1">
            <a:spLocks noChangeArrowheads="1"/>
          </p:cNvSpPr>
          <p:nvPr/>
        </p:nvSpPr>
        <p:spPr bwMode="auto">
          <a:xfrm>
            <a:off x="381000" y="1295400"/>
            <a:ext cx="8229600" cy="457200"/>
          </a:xfrm>
          <a:prstGeom prst="rect">
            <a:avLst/>
          </a:prstGeom>
          <a:noFill/>
          <a:ln w="9525">
            <a:noFill/>
            <a:miter lim="800000"/>
            <a:headEnd/>
            <a:tailEnd/>
          </a:ln>
          <a:effectLst/>
        </p:spPr>
        <p:txBody>
          <a:bodyPr>
            <a:spAutoFit/>
          </a:bodyPr>
          <a:lstStyle/>
          <a:p>
            <a:r>
              <a:rPr lang="es-ES_tradnl" sz="2400" b="1">
                <a:solidFill>
                  <a:srgbClr val="FF0000"/>
                </a:solidFill>
              </a:rPr>
              <a:t>BEFORE		     EMERGENCY		AFTER</a:t>
            </a:r>
            <a:endParaRPr lang="es-ES_tradnl" sz="2400">
              <a:latin typeface="Times New Roman" pitchFamily="18" charset="0"/>
            </a:endParaRPr>
          </a:p>
        </p:txBody>
      </p:sp>
      <p:cxnSp>
        <p:nvCxnSpPr>
          <p:cNvPr id="112643" name="AutoShape 3"/>
          <p:cNvCxnSpPr>
            <a:cxnSpLocks noChangeShapeType="1"/>
          </p:cNvCxnSpPr>
          <p:nvPr/>
        </p:nvCxnSpPr>
        <p:spPr bwMode="auto">
          <a:xfrm>
            <a:off x="381000" y="1981200"/>
            <a:ext cx="8153400" cy="0"/>
          </a:xfrm>
          <a:prstGeom prst="straightConnector1">
            <a:avLst/>
          </a:prstGeom>
          <a:noFill/>
          <a:ln w="38100">
            <a:solidFill>
              <a:srgbClr val="FF0000"/>
            </a:solidFill>
            <a:round/>
            <a:headEnd type="diamond" w="med" len="med"/>
            <a:tailEnd type="triangle" w="lg" len="lg"/>
          </a:ln>
          <a:effectLst/>
        </p:spPr>
      </p:cxnSp>
      <p:sp>
        <p:nvSpPr>
          <p:cNvPr id="112644" name="Rectangle 4"/>
          <p:cNvSpPr>
            <a:spLocks noChangeArrowheads="1"/>
          </p:cNvSpPr>
          <p:nvPr/>
        </p:nvSpPr>
        <p:spPr bwMode="auto">
          <a:xfrm>
            <a:off x="304800" y="381000"/>
            <a:ext cx="8839200" cy="701675"/>
          </a:xfrm>
          <a:prstGeom prst="rect">
            <a:avLst/>
          </a:prstGeom>
          <a:noFill/>
          <a:ln w="9525">
            <a:noFill/>
            <a:miter lim="800000"/>
            <a:headEnd/>
            <a:tailEnd/>
          </a:ln>
          <a:effectLst/>
        </p:spPr>
        <p:txBody>
          <a:bodyPr>
            <a:spAutoFit/>
          </a:bodyPr>
          <a:lstStyle/>
          <a:p>
            <a:pPr algn="ctr"/>
            <a:r>
              <a:rPr lang="es-CL" sz="4000">
                <a:solidFill>
                  <a:schemeClr val="tx2"/>
                </a:solidFill>
                <a:latin typeface="Arial Black" pitchFamily="34" charset="0"/>
              </a:rPr>
              <a:t>IDB Financial Instruments</a:t>
            </a:r>
            <a:endParaRPr lang="en-US" sz="4000">
              <a:solidFill>
                <a:schemeClr val="tx2"/>
              </a:solidFill>
              <a:latin typeface="Arial Black" pitchFamily="34" charset="0"/>
            </a:endParaRPr>
          </a:p>
        </p:txBody>
      </p:sp>
      <p:sp>
        <p:nvSpPr>
          <p:cNvPr id="112645" name="Rectangle 5"/>
          <p:cNvSpPr>
            <a:spLocks noChangeArrowheads="1"/>
          </p:cNvSpPr>
          <p:nvPr/>
        </p:nvSpPr>
        <p:spPr bwMode="auto">
          <a:xfrm>
            <a:off x="3657600" y="2514600"/>
            <a:ext cx="2743200" cy="835025"/>
          </a:xfrm>
          <a:prstGeom prst="rect">
            <a:avLst/>
          </a:prstGeom>
          <a:solidFill>
            <a:srgbClr val="99CCFF"/>
          </a:solidFill>
          <a:ln w="9525">
            <a:solidFill>
              <a:srgbClr val="0000FF"/>
            </a:solidFill>
            <a:miter lim="800000"/>
            <a:headEnd/>
            <a:tailEnd/>
          </a:ln>
          <a:effectLst/>
        </p:spPr>
        <p:txBody>
          <a:bodyPr>
            <a:spAutoFit/>
          </a:bodyPr>
          <a:lstStyle/>
          <a:p>
            <a:r>
              <a:rPr lang="es-CL" sz="1600" b="1"/>
              <a:t>Immediate Emergency Response Facilty: $20 million </a:t>
            </a:r>
          </a:p>
        </p:txBody>
      </p:sp>
      <p:sp>
        <p:nvSpPr>
          <p:cNvPr id="112646" name="Rectangle 6"/>
          <p:cNvSpPr>
            <a:spLocks noChangeArrowheads="1"/>
          </p:cNvSpPr>
          <p:nvPr/>
        </p:nvSpPr>
        <p:spPr bwMode="auto">
          <a:xfrm>
            <a:off x="838200" y="2514600"/>
            <a:ext cx="2514600" cy="590550"/>
          </a:xfrm>
          <a:prstGeom prst="rect">
            <a:avLst/>
          </a:prstGeom>
          <a:solidFill>
            <a:srgbClr val="99CCFF"/>
          </a:solidFill>
          <a:ln w="9525">
            <a:solidFill>
              <a:srgbClr val="0000FF"/>
            </a:solidFill>
            <a:miter lim="800000"/>
            <a:headEnd/>
            <a:tailEnd/>
          </a:ln>
          <a:effectLst/>
        </p:spPr>
        <p:txBody>
          <a:bodyPr>
            <a:spAutoFit/>
          </a:bodyPr>
          <a:lstStyle/>
          <a:p>
            <a:r>
              <a:rPr lang="es-CL" sz="1600" b="1"/>
              <a:t>Disaster Prevention Facility: $5 million </a:t>
            </a:r>
          </a:p>
        </p:txBody>
      </p:sp>
      <p:sp>
        <p:nvSpPr>
          <p:cNvPr id="112647" name="Rectangle 7"/>
          <p:cNvSpPr>
            <a:spLocks noChangeArrowheads="1"/>
          </p:cNvSpPr>
          <p:nvPr/>
        </p:nvSpPr>
        <p:spPr bwMode="auto">
          <a:xfrm>
            <a:off x="3657600" y="3810000"/>
            <a:ext cx="2743200" cy="590550"/>
          </a:xfrm>
          <a:prstGeom prst="rect">
            <a:avLst/>
          </a:prstGeom>
          <a:solidFill>
            <a:srgbClr val="99CCFF"/>
          </a:solidFill>
          <a:ln w="9525">
            <a:solidFill>
              <a:srgbClr val="0000FF"/>
            </a:solidFill>
            <a:miter lim="800000"/>
            <a:headEnd/>
            <a:tailEnd/>
          </a:ln>
          <a:effectLst/>
        </p:spPr>
        <p:txBody>
          <a:bodyPr>
            <a:spAutoFit/>
          </a:bodyPr>
          <a:lstStyle/>
          <a:p>
            <a:r>
              <a:rPr lang="es-CL" sz="1600" b="1"/>
              <a:t>Re-orientaction of loans under execution</a:t>
            </a:r>
          </a:p>
        </p:txBody>
      </p:sp>
      <p:sp>
        <p:nvSpPr>
          <p:cNvPr id="112648" name="Rectangle 8"/>
          <p:cNvSpPr>
            <a:spLocks noChangeArrowheads="1"/>
          </p:cNvSpPr>
          <p:nvPr/>
        </p:nvSpPr>
        <p:spPr bwMode="auto">
          <a:xfrm>
            <a:off x="3657600" y="4800600"/>
            <a:ext cx="2743200" cy="1079500"/>
          </a:xfrm>
          <a:prstGeom prst="rect">
            <a:avLst/>
          </a:prstGeom>
          <a:solidFill>
            <a:srgbClr val="99CCFF"/>
          </a:solidFill>
          <a:ln w="9525">
            <a:solidFill>
              <a:srgbClr val="0000FF"/>
            </a:solidFill>
            <a:miter lim="800000"/>
            <a:headEnd/>
            <a:tailEnd/>
          </a:ln>
          <a:effectLst/>
        </p:spPr>
        <p:txBody>
          <a:bodyPr>
            <a:spAutoFit/>
          </a:bodyPr>
          <a:lstStyle/>
          <a:p>
            <a:r>
              <a:rPr lang="es-CL" sz="1600" b="1"/>
              <a:t>Emergency Technical Cooperation to the Country Offices’ discretion: $200,000</a:t>
            </a:r>
          </a:p>
        </p:txBody>
      </p:sp>
      <p:sp>
        <p:nvSpPr>
          <p:cNvPr id="112649" name="Rectangle 9"/>
          <p:cNvSpPr>
            <a:spLocks noChangeArrowheads="1"/>
          </p:cNvSpPr>
          <p:nvPr/>
        </p:nvSpPr>
        <p:spPr bwMode="auto">
          <a:xfrm>
            <a:off x="6629400" y="2514600"/>
            <a:ext cx="1905000" cy="346075"/>
          </a:xfrm>
          <a:prstGeom prst="rect">
            <a:avLst/>
          </a:prstGeom>
          <a:solidFill>
            <a:srgbClr val="99CCFF"/>
          </a:solidFill>
          <a:ln w="9525">
            <a:solidFill>
              <a:srgbClr val="0000FF"/>
            </a:solidFill>
            <a:miter lim="800000"/>
            <a:headEnd/>
            <a:tailEnd/>
          </a:ln>
          <a:effectLst/>
        </p:spPr>
        <p:txBody>
          <a:bodyPr>
            <a:spAutoFit/>
          </a:bodyPr>
          <a:lstStyle/>
          <a:p>
            <a:r>
              <a:rPr lang="es-CL" sz="1600" b="1"/>
              <a:t>Reconstruction</a:t>
            </a:r>
            <a:endParaRPr lang="en-US" sz="1600" b="1"/>
          </a:p>
        </p:txBody>
      </p:sp>
      <p:sp>
        <p:nvSpPr>
          <p:cNvPr id="112650" name="Rectangle 10"/>
          <p:cNvSpPr>
            <a:spLocks noChangeArrowheads="1"/>
          </p:cNvSpPr>
          <p:nvPr/>
        </p:nvSpPr>
        <p:spPr bwMode="auto">
          <a:xfrm>
            <a:off x="838200" y="3505200"/>
            <a:ext cx="2514600" cy="835025"/>
          </a:xfrm>
          <a:prstGeom prst="rect">
            <a:avLst/>
          </a:prstGeom>
          <a:solidFill>
            <a:srgbClr val="99CCFF"/>
          </a:solidFill>
          <a:ln w="9525">
            <a:solidFill>
              <a:srgbClr val="0000FF"/>
            </a:solidFill>
            <a:miter lim="800000"/>
            <a:headEnd/>
            <a:tailEnd/>
          </a:ln>
          <a:effectLst/>
        </p:spPr>
        <p:txBody>
          <a:bodyPr>
            <a:spAutoFit/>
          </a:bodyPr>
          <a:lstStyle/>
          <a:p>
            <a:r>
              <a:rPr lang="es-CL" sz="1600" b="1"/>
              <a:t>Operations with risk reduction components or activities</a:t>
            </a:r>
          </a:p>
        </p:txBody>
      </p:sp>
      <p:sp>
        <p:nvSpPr>
          <p:cNvPr id="112651" name="Rectangle 11"/>
          <p:cNvSpPr>
            <a:spLocks noChangeArrowheads="1"/>
          </p:cNvSpPr>
          <p:nvPr/>
        </p:nvSpPr>
        <p:spPr bwMode="auto">
          <a:xfrm>
            <a:off x="838200" y="4648200"/>
            <a:ext cx="2514600" cy="590550"/>
          </a:xfrm>
          <a:prstGeom prst="rect">
            <a:avLst/>
          </a:prstGeom>
          <a:solidFill>
            <a:srgbClr val="99CCFF"/>
          </a:solidFill>
          <a:ln w="9525">
            <a:solidFill>
              <a:srgbClr val="0000FF"/>
            </a:solidFill>
            <a:miter lim="800000"/>
            <a:headEnd/>
            <a:tailEnd/>
          </a:ln>
          <a:effectLst/>
        </p:spPr>
        <p:txBody>
          <a:bodyPr>
            <a:spAutoFit/>
          </a:bodyPr>
          <a:lstStyle/>
          <a:p>
            <a:r>
              <a:rPr lang="en-US" sz="1600" b="1"/>
              <a:t>Disaster Prevention Fund</a:t>
            </a:r>
            <a:endParaRPr lang="es-CL" sz="1600" b="1"/>
          </a:p>
        </p:txBody>
      </p:sp>
      <p:pic>
        <p:nvPicPr>
          <p:cNvPr id="112652" name="Picture 12"/>
          <p:cNvPicPr>
            <a:picLocks noChangeAspect="1" noChangeArrowheads="1"/>
          </p:cNvPicPr>
          <p:nvPr/>
        </p:nvPicPr>
        <p:blipFill>
          <a:blip r:embed="rId3" cstate="print"/>
          <a:srcRect/>
          <a:stretch>
            <a:fillRect/>
          </a:stretch>
        </p:blipFill>
        <p:spPr bwMode="auto">
          <a:xfrm>
            <a:off x="4114800" y="1724025"/>
            <a:ext cx="552450" cy="485775"/>
          </a:xfrm>
          <a:prstGeom prst="rect">
            <a:avLst/>
          </a:prstGeom>
          <a:noFill/>
          <a:ln w="9525">
            <a:noFill/>
            <a:miter lim="800000"/>
            <a:headEnd/>
            <a:tailEnd/>
          </a:ln>
          <a:effectLst/>
        </p:spPr>
      </p:pic>
      <p:sp>
        <p:nvSpPr>
          <p:cNvPr id="112653" name="Text Box 13"/>
          <p:cNvSpPr txBox="1">
            <a:spLocks noChangeArrowheads="1"/>
          </p:cNvSpPr>
          <p:nvPr/>
        </p:nvSpPr>
        <p:spPr bwMode="auto">
          <a:xfrm rot="-5416199">
            <a:off x="-1452562" y="3814763"/>
            <a:ext cx="3732212" cy="519112"/>
          </a:xfrm>
          <a:prstGeom prst="rect">
            <a:avLst/>
          </a:prstGeom>
          <a:noFill/>
          <a:ln w="9525">
            <a:noFill/>
            <a:miter lim="800000"/>
            <a:headEnd/>
            <a:tailEnd/>
          </a:ln>
          <a:effectLst/>
        </p:spPr>
        <p:txBody>
          <a:bodyPr>
            <a:spAutoFit/>
          </a:bodyPr>
          <a:lstStyle/>
          <a:p>
            <a:pPr>
              <a:spcBef>
                <a:spcPct val="50000"/>
              </a:spcBef>
            </a:pPr>
            <a:r>
              <a:rPr lang="es-CL" sz="2800" b="1" i="1">
                <a:solidFill>
                  <a:srgbClr val="FF0000"/>
                </a:solidFill>
                <a:latin typeface="Times New Roman" pitchFamily="18" charset="0"/>
              </a:rPr>
              <a:t>Bank Instruments</a:t>
            </a:r>
          </a:p>
        </p:txBody>
      </p:sp>
      <p:sp>
        <p:nvSpPr>
          <p:cNvPr id="112654" name="Rectangle 14"/>
          <p:cNvSpPr>
            <a:spLocks noChangeArrowheads="1"/>
          </p:cNvSpPr>
          <p:nvPr/>
        </p:nvSpPr>
        <p:spPr bwMode="auto">
          <a:xfrm>
            <a:off x="6629400" y="3810000"/>
            <a:ext cx="2362200" cy="590550"/>
          </a:xfrm>
          <a:prstGeom prst="rect">
            <a:avLst/>
          </a:prstGeom>
          <a:solidFill>
            <a:srgbClr val="99CCFF"/>
          </a:solidFill>
          <a:ln w="9525">
            <a:solidFill>
              <a:srgbClr val="0000FF"/>
            </a:solidFill>
            <a:miter lim="800000"/>
            <a:headEnd/>
            <a:tailEnd/>
          </a:ln>
          <a:effectLst/>
        </p:spPr>
        <p:txBody>
          <a:bodyPr>
            <a:spAutoFit/>
          </a:bodyPr>
          <a:lstStyle/>
          <a:p>
            <a:r>
              <a:rPr lang="es-CL" sz="1600" b="1"/>
              <a:t>Re-orientation of loans under execution</a:t>
            </a:r>
          </a:p>
        </p:txBody>
      </p:sp>
      <p:sp>
        <p:nvSpPr>
          <p:cNvPr id="112655" name="Rectangle 15"/>
          <p:cNvSpPr>
            <a:spLocks noChangeArrowheads="1"/>
          </p:cNvSpPr>
          <p:nvPr/>
        </p:nvSpPr>
        <p:spPr bwMode="auto">
          <a:xfrm>
            <a:off x="838200" y="5486400"/>
            <a:ext cx="2514600" cy="346075"/>
          </a:xfrm>
          <a:prstGeom prst="rect">
            <a:avLst/>
          </a:prstGeom>
          <a:solidFill>
            <a:srgbClr val="99CCFF"/>
          </a:solidFill>
          <a:ln w="9525">
            <a:solidFill>
              <a:srgbClr val="0000FF"/>
            </a:solidFill>
            <a:miter lim="800000"/>
            <a:headEnd/>
            <a:tailEnd/>
          </a:ln>
          <a:effectLst/>
        </p:spPr>
        <p:txBody>
          <a:bodyPr>
            <a:spAutoFit/>
          </a:bodyPr>
          <a:lstStyle/>
          <a:p>
            <a:r>
              <a:rPr lang="es-CL" sz="1600" b="1"/>
              <a:t>Technical Cooperations</a:t>
            </a:r>
          </a:p>
        </p:txBody>
      </p:sp>
      <p:sp>
        <p:nvSpPr>
          <p:cNvPr id="112656" name="Rectangle 16"/>
          <p:cNvSpPr>
            <a:spLocks noChangeArrowheads="1"/>
          </p:cNvSpPr>
          <p:nvPr/>
        </p:nvSpPr>
        <p:spPr bwMode="auto">
          <a:xfrm>
            <a:off x="6629400" y="4876800"/>
            <a:ext cx="2362200" cy="590550"/>
          </a:xfrm>
          <a:prstGeom prst="rect">
            <a:avLst/>
          </a:prstGeom>
          <a:solidFill>
            <a:srgbClr val="99CCFF"/>
          </a:solidFill>
          <a:ln w="9525">
            <a:solidFill>
              <a:srgbClr val="0000FF"/>
            </a:solidFill>
            <a:miter lim="800000"/>
            <a:headEnd/>
            <a:tailEnd/>
          </a:ln>
          <a:effectLst/>
        </p:spPr>
        <p:txBody>
          <a:bodyPr>
            <a:spAutoFit/>
          </a:bodyPr>
          <a:lstStyle/>
          <a:p>
            <a:r>
              <a:rPr lang="es-CL" sz="1600" b="1"/>
              <a:t>Technical Cooperations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CBB7C22-A71D-4B27-BF2E-03771B92BAF8}" type="slidenum">
              <a:rPr lang="en-US"/>
              <a:pPr/>
              <a:t>16</a:t>
            </a:fld>
            <a:endParaRPr lang="en-US"/>
          </a:p>
        </p:txBody>
      </p:sp>
      <p:sp>
        <p:nvSpPr>
          <p:cNvPr id="114690" name="Rectangle 2"/>
          <p:cNvSpPr>
            <a:spLocks noGrp="1" noChangeArrowheads="1"/>
          </p:cNvSpPr>
          <p:nvPr>
            <p:ph type="title"/>
          </p:nvPr>
        </p:nvSpPr>
        <p:spPr>
          <a:xfrm>
            <a:off x="228600" y="304800"/>
            <a:ext cx="8763000" cy="914400"/>
          </a:xfrm>
        </p:spPr>
        <p:txBody>
          <a:bodyPr/>
          <a:lstStyle/>
          <a:p>
            <a:pPr algn="ctr"/>
            <a:r>
              <a:rPr lang="en-US" sz="3600"/>
              <a:t>The IDB Disaster Prevention Fund</a:t>
            </a:r>
          </a:p>
        </p:txBody>
      </p:sp>
      <p:sp>
        <p:nvSpPr>
          <p:cNvPr id="114691" name="Rectangle 3"/>
          <p:cNvSpPr>
            <a:spLocks noGrp="1" noChangeArrowheads="1"/>
          </p:cNvSpPr>
          <p:nvPr>
            <p:ph type="body" idx="1"/>
          </p:nvPr>
        </p:nvSpPr>
        <p:spPr>
          <a:xfrm>
            <a:off x="228600" y="1143000"/>
            <a:ext cx="8915400" cy="5410200"/>
          </a:xfrm>
        </p:spPr>
        <p:txBody>
          <a:bodyPr/>
          <a:lstStyle/>
          <a:p>
            <a:pPr algn="just"/>
            <a:r>
              <a:rPr lang="en-US" sz="2400" b="1">
                <a:cs typeface="Times New Roman" pitchFamily="18" charset="0"/>
              </a:rPr>
              <a:t>This fund has been created by the Bank to facilitate investments by countries in disaster prevention </a:t>
            </a:r>
          </a:p>
          <a:p>
            <a:pPr algn="just"/>
            <a:endParaRPr lang="en-US" sz="2400" b="1">
              <a:cs typeface="Times New Roman" pitchFamily="18" charset="0"/>
            </a:endParaRPr>
          </a:p>
          <a:p>
            <a:pPr algn="just"/>
            <a:r>
              <a:rPr lang="en-US" sz="2400" b="1">
                <a:cs typeface="Times New Roman" pitchFamily="18" charset="0"/>
              </a:rPr>
              <a:t>Fund to finance individual non-reimbursable operations, including studies concerning the preparation and design of prevention projects and components of loans in high-risk areas and sectors. </a:t>
            </a:r>
          </a:p>
          <a:p>
            <a:pPr algn="just"/>
            <a:endParaRPr lang="en-US" sz="2400" b="1">
              <a:cs typeface="Times New Roman" pitchFamily="18" charset="0"/>
            </a:endParaRPr>
          </a:p>
          <a:p>
            <a:pPr algn="just"/>
            <a:r>
              <a:rPr lang="en-US" sz="2400" b="1">
                <a:cs typeface="Times New Roman" pitchFamily="18" charset="0"/>
              </a:rPr>
              <a:t>Each individual grant is capped at US$ 1 million. </a:t>
            </a:r>
          </a:p>
          <a:p>
            <a:pPr algn="just"/>
            <a:endParaRPr lang="en-US" sz="2400" b="1">
              <a:cs typeface="Times New Roman" pitchFamily="18" charset="0"/>
            </a:endParaRPr>
          </a:p>
          <a:p>
            <a:pPr algn="just"/>
            <a:r>
              <a:rPr lang="en-US" sz="2400" b="1">
                <a:cs typeface="Times New Roman" pitchFamily="18" charset="0"/>
              </a:rPr>
              <a:t>The fund can be used to finance strategic interventions to improve disaster prevention at local, national and regional level.</a:t>
            </a:r>
          </a:p>
          <a:p>
            <a:endParaRPr lang="en-US" sz="2400" b="1"/>
          </a:p>
        </p:txBody>
      </p:sp>
    </p:spTree>
  </p:cSld>
  <p:clrMapOvr>
    <a:masterClrMapping/>
  </p:clrMapOvr>
  <p:transition spd="med">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F66D57D-E3C5-4B98-AEF7-A8D20D47BC81}" type="slidenum">
              <a:rPr lang="en-US"/>
              <a:pPr/>
              <a:t>17</a:t>
            </a:fld>
            <a:endParaRPr lang="en-US"/>
          </a:p>
        </p:txBody>
      </p:sp>
      <p:sp>
        <p:nvSpPr>
          <p:cNvPr id="122882" name="Rectangle 2"/>
          <p:cNvSpPr>
            <a:spLocks noGrp="1" noChangeArrowheads="1"/>
          </p:cNvSpPr>
          <p:nvPr>
            <p:ph type="title"/>
          </p:nvPr>
        </p:nvSpPr>
        <p:spPr>
          <a:xfrm>
            <a:off x="533400" y="381000"/>
            <a:ext cx="8229600" cy="914400"/>
          </a:xfrm>
        </p:spPr>
        <p:txBody>
          <a:bodyPr/>
          <a:lstStyle/>
          <a:p>
            <a:pPr algn="ctr"/>
            <a:r>
              <a:rPr lang="en-US"/>
              <a:t>Meeting the dual challenge</a:t>
            </a:r>
          </a:p>
        </p:txBody>
      </p:sp>
      <p:sp>
        <p:nvSpPr>
          <p:cNvPr id="122883" name="Rectangle 3"/>
          <p:cNvSpPr>
            <a:spLocks noGrp="1" noChangeArrowheads="1"/>
          </p:cNvSpPr>
          <p:nvPr>
            <p:ph type="body" idx="1"/>
          </p:nvPr>
        </p:nvSpPr>
        <p:spPr>
          <a:xfrm>
            <a:off x="533400" y="1676400"/>
            <a:ext cx="7924800" cy="4648200"/>
          </a:xfrm>
        </p:spPr>
        <p:txBody>
          <a:bodyPr/>
          <a:lstStyle/>
          <a:p>
            <a:pPr>
              <a:lnSpc>
                <a:spcPct val="110000"/>
              </a:lnSpc>
            </a:pPr>
            <a:r>
              <a:rPr lang="en-US" sz="2400" b="1"/>
              <a:t>People’s vulnerability to natural hazards has a strong influence on poverty in its multiple dimensions, and vice versa.</a:t>
            </a:r>
          </a:p>
          <a:p>
            <a:pPr lvl="1">
              <a:lnSpc>
                <a:spcPct val="110000"/>
              </a:lnSpc>
              <a:buFont typeface="Wingdings" pitchFamily="2" charset="2"/>
              <a:buChar char="Ø"/>
            </a:pPr>
            <a:r>
              <a:rPr lang="en-US" sz="2000" b="1"/>
              <a:t>Poverty reduction strategies must address the risk to natural hazards and </a:t>
            </a:r>
            <a:r>
              <a:rPr lang="en-US" sz="2000" b="1" u="sng"/>
              <a:t>integrate vulnerability reduction</a:t>
            </a:r>
            <a:r>
              <a:rPr lang="en-US" sz="2000" b="1"/>
              <a:t>. </a:t>
            </a:r>
          </a:p>
          <a:p>
            <a:pPr lvl="1">
              <a:lnSpc>
                <a:spcPct val="110000"/>
              </a:lnSpc>
              <a:buFont typeface="Wingdings" pitchFamily="2" charset="2"/>
              <a:buChar char="Ø"/>
            </a:pPr>
            <a:r>
              <a:rPr lang="en-US" sz="2000" b="1"/>
              <a:t>Action is needed </a:t>
            </a:r>
            <a:r>
              <a:rPr lang="en-US" sz="2000" b="1" u="sng"/>
              <a:t>now</a:t>
            </a:r>
            <a:r>
              <a:rPr lang="en-US" sz="2000" b="1"/>
              <a:t>. Current demographic trends (with uncontrolled urban settlement) will lead to much increased vulnerability in the future, </a:t>
            </a:r>
            <a:r>
              <a:rPr lang="en-US" sz="2000" b="1">
                <a:cs typeface="Times New Roman" pitchFamily="18" charset="0"/>
              </a:rPr>
              <a:t>unless systematic efforts are made to reduce vulnerability</a:t>
            </a:r>
            <a:r>
              <a:rPr lang="en-US" sz="2000" b="1"/>
              <a:t>. </a:t>
            </a:r>
          </a:p>
          <a:p>
            <a:pPr lvl="1">
              <a:lnSpc>
                <a:spcPct val="110000"/>
              </a:lnSpc>
              <a:buFont typeface="Wingdings" pitchFamily="2" charset="2"/>
              <a:buChar char="Ø"/>
            </a:pPr>
            <a:r>
              <a:rPr lang="en-US" sz="2000" b="1" u="sng"/>
              <a:t>Collaboration</a:t>
            </a:r>
            <a:r>
              <a:rPr lang="en-US" sz="2000" b="1"/>
              <a:t> is needed between urban and rural planners, civil defense, and professionals responsible for social services and investments.</a:t>
            </a:r>
          </a:p>
        </p:txBody>
      </p:sp>
    </p:spTree>
  </p:cSld>
  <p:clrMapOvr>
    <a:masterClrMapping/>
  </p:clrMapOvr>
  <p:transition spd="med">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700CC69C-64A4-4EDE-96A8-767439DE5729}" type="slidenum">
              <a:rPr lang="en-US"/>
              <a:pPr/>
              <a:t>2</a:t>
            </a:fld>
            <a:endParaRPr lang="en-US"/>
          </a:p>
        </p:txBody>
      </p:sp>
      <p:graphicFrame>
        <p:nvGraphicFramePr>
          <p:cNvPr id="98307" name="Object 3"/>
          <p:cNvGraphicFramePr>
            <a:graphicFrameLocks noChangeAspect="1"/>
          </p:cNvGraphicFramePr>
          <p:nvPr/>
        </p:nvGraphicFramePr>
        <p:xfrm>
          <a:off x="685800" y="0"/>
          <a:ext cx="8153400" cy="6873875"/>
        </p:xfrm>
        <a:graphic>
          <a:graphicData uri="http://schemas.openxmlformats.org/presentationml/2006/ole">
            <p:oleObj spid="_x0000_s98307" name="Document" r:id="rId4" imgW="4163040" imgH="3171960" progId="Word.Document.8">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98307"/>
                                        </p:tgtEl>
                                        <p:attrNameLst>
                                          <p:attrName>style.visibility</p:attrName>
                                        </p:attrNameLst>
                                      </p:cBhvr>
                                      <p:to>
                                        <p:strVal val="visible"/>
                                      </p:to>
                                    </p:set>
                                    <p:animEffect transition="in" filter="dissolve">
                                      <p:cBhvr>
                                        <p:cTn id="7" dur="500"/>
                                        <p:tgtEl>
                                          <p:spTgt spid="983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9FD2795-4A58-4000-AC63-FE28B7F06BB1}" type="slidenum">
              <a:rPr lang="en-US"/>
              <a:pPr/>
              <a:t>3</a:t>
            </a:fld>
            <a:endParaRPr lang="en-US"/>
          </a:p>
        </p:txBody>
      </p:sp>
      <p:sp>
        <p:nvSpPr>
          <p:cNvPr id="129026" name="Rectangle 2"/>
          <p:cNvSpPr>
            <a:spLocks noGrp="1" noChangeArrowheads="1"/>
          </p:cNvSpPr>
          <p:nvPr>
            <p:ph type="title"/>
          </p:nvPr>
        </p:nvSpPr>
        <p:spPr/>
        <p:txBody>
          <a:bodyPr/>
          <a:lstStyle/>
          <a:p>
            <a:r>
              <a:rPr lang="en-US"/>
              <a:t>Poverty and Disasters</a:t>
            </a:r>
          </a:p>
        </p:txBody>
      </p:sp>
      <p:sp>
        <p:nvSpPr>
          <p:cNvPr id="129027" name="Rectangle 3"/>
          <p:cNvSpPr>
            <a:spLocks noGrp="1" noChangeArrowheads="1"/>
          </p:cNvSpPr>
          <p:nvPr>
            <p:ph type="body" idx="1"/>
          </p:nvPr>
        </p:nvSpPr>
        <p:spPr>
          <a:xfrm>
            <a:off x="533400" y="1447800"/>
            <a:ext cx="8305800" cy="3962400"/>
          </a:xfrm>
        </p:spPr>
        <p:txBody>
          <a:bodyPr/>
          <a:lstStyle/>
          <a:p>
            <a:pPr>
              <a:lnSpc>
                <a:spcPct val="90000"/>
              </a:lnSpc>
            </a:pPr>
            <a:r>
              <a:rPr lang="en-US" sz="2800"/>
              <a:t>People in low-income countries are four times as likely to die in a natural disaster as people in high-income countries</a:t>
            </a:r>
          </a:p>
          <a:p>
            <a:pPr>
              <a:lnSpc>
                <a:spcPct val="90000"/>
              </a:lnSpc>
            </a:pPr>
            <a:r>
              <a:rPr lang="en-US" sz="2800"/>
              <a:t>The poor are more vulnerable to natural hazards because poor people tend to: </a:t>
            </a:r>
          </a:p>
          <a:p>
            <a:pPr lvl="1">
              <a:lnSpc>
                <a:spcPct val="90000"/>
              </a:lnSpc>
            </a:pPr>
            <a:r>
              <a:rPr lang="en-US" sz="2400" b="1"/>
              <a:t>have less savings and lack financial flexibility (impedes investing in disaster prevention and financing of disaster recovery)</a:t>
            </a:r>
          </a:p>
          <a:p>
            <a:pPr lvl="1">
              <a:lnSpc>
                <a:spcPct val="90000"/>
              </a:lnSpc>
            </a:pPr>
            <a:r>
              <a:rPr lang="en-US" sz="2400" b="1"/>
              <a:t>live on marginal lands (urban and rural)</a:t>
            </a:r>
          </a:p>
          <a:p>
            <a:pPr lvl="1">
              <a:lnSpc>
                <a:spcPct val="90000"/>
              </a:lnSpc>
            </a:pPr>
            <a:r>
              <a:rPr lang="en-US" sz="2400" b="1"/>
              <a:t>lack land titles (no incentives to invest in mitigating)</a:t>
            </a:r>
          </a:p>
          <a:p>
            <a:pPr lvl="1">
              <a:lnSpc>
                <a:spcPct val="90000"/>
              </a:lnSpc>
            </a:pPr>
            <a:r>
              <a:rPr lang="en-US" sz="2400" b="1"/>
              <a:t>have no means to built safe infrastructure</a:t>
            </a:r>
          </a:p>
          <a:p>
            <a:pPr lvl="1">
              <a:lnSpc>
                <a:spcPct val="90000"/>
              </a:lnSpc>
            </a:pPr>
            <a:r>
              <a:rPr lang="en-US" sz="2400" b="1"/>
              <a:t>not be warned of impeding disasters</a:t>
            </a:r>
          </a:p>
          <a:p>
            <a:pPr lvl="1">
              <a:lnSpc>
                <a:spcPct val="90000"/>
              </a:lnSpc>
            </a:pPr>
            <a:r>
              <a:rPr lang="en-US" sz="2400" b="1"/>
              <a:t>lack means of evacuation (when warned)</a:t>
            </a:r>
          </a:p>
        </p:txBody>
      </p:sp>
    </p:spTree>
  </p:cSld>
  <p:clrMapOvr>
    <a:masterClrMapping/>
  </p:clrMapOvr>
  <p:transition spd="med">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E71DC432-757F-43F2-869D-EAE16ADA99B4}" type="slidenum">
              <a:rPr lang="en-US"/>
              <a:pPr/>
              <a:t>4</a:t>
            </a:fld>
            <a:endParaRPr lang="en-US"/>
          </a:p>
        </p:txBody>
      </p:sp>
      <p:sp>
        <p:nvSpPr>
          <p:cNvPr id="96258" name="Rectangle 2"/>
          <p:cNvSpPr>
            <a:spLocks noGrp="1" noChangeArrowheads="1"/>
          </p:cNvSpPr>
          <p:nvPr>
            <p:ph type="title"/>
          </p:nvPr>
        </p:nvSpPr>
        <p:spPr>
          <a:xfrm>
            <a:off x="0" y="381000"/>
            <a:ext cx="8915400" cy="1143000"/>
          </a:xfrm>
        </p:spPr>
        <p:txBody>
          <a:bodyPr/>
          <a:lstStyle/>
          <a:p>
            <a:pPr marL="838200" indent="-838200" algn="ctr"/>
            <a:r>
              <a:rPr lang="en-US" sz="3600" b="1"/>
              <a:t>Diagnosis: </a:t>
            </a:r>
            <a:br>
              <a:rPr lang="en-US" sz="3600" b="1"/>
            </a:br>
            <a:r>
              <a:rPr lang="en-US" sz="3600" b="1"/>
              <a:t>Risk Profile for the Region</a:t>
            </a:r>
          </a:p>
        </p:txBody>
      </p:sp>
      <p:sp>
        <p:nvSpPr>
          <p:cNvPr id="96259" name="Rectangle 3"/>
          <p:cNvSpPr>
            <a:spLocks noGrp="1" noChangeArrowheads="1"/>
          </p:cNvSpPr>
          <p:nvPr>
            <p:ph type="body" sz="half" idx="1"/>
          </p:nvPr>
        </p:nvSpPr>
        <p:spPr>
          <a:xfrm>
            <a:off x="304800" y="2209800"/>
            <a:ext cx="4114800" cy="4114800"/>
          </a:xfrm>
        </p:spPr>
        <p:txBody>
          <a:bodyPr/>
          <a:lstStyle/>
          <a:p>
            <a:pPr marL="457200" indent="-457200">
              <a:lnSpc>
                <a:spcPct val="90000"/>
              </a:lnSpc>
            </a:pPr>
            <a:r>
              <a:rPr lang="en-US" sz="2400" b="1">
                <a:cs typeface="Times New Roman" pitchFamily="18" charset="0"/>
              </a:rPr>
              <a:t>Average of 40 important disasters annually in the region.</a:t>
            </a:r>
          </a:p>
          <a:p>
            <a:pPr marL="457200" indent="-457200">
              <a:lnSpc>
                <a:spcPct val="90000"/>
              </a:lnSpc>
            </a:pPr>
            <a:r>
              <a:rPr lang="en-US" sz="2400" b="1">
                <a:cs typeface="Times New Roman" pitchFamily="18" charset="0"/>
              </a:rPr>
              <a:t>4 million people affected</a:t>
            </a:r>
          </a:p>
          <a:p>
            <a:pPr marL="457200" indent="-457200">
              <a:lnSpc>
                <a:spcPct val="90000"/>
              </a:lnSpc>
            </a:pPr>
            <a:r>
              <a:rPr lang="en-US" sz="2400" b="1">
                <a:cs typeface="Times New Roman" pitchFamily="18" charset="0"/>
              </a:rPr>
              <a:t>5,000 deaths</a:t>
            </a:r>
          </a:p>
          <a:p>
            <a:pPr marL="457200" indent="-457200">
              <a:lnSpc>
                <a:spcPct val="90000"/>
              </a:lnSpc>
            </a:pPr>
            <a:r>
              <a:rPr lang="en-US" sz="2400" b="1">
                <a:cs typeface="Times New Roman" pitchFamily="18" charset="0"/>
              </a:rPr>
              <a:t>US$3.2 billion in direct losses and an estimated similar or larger amount of indirect losses.</a:t>
            </a:r>
          </a:p>
        </p:txBody>
      </p:sp>
      <p:pic>
        <p:nvPicPr>
          <p:cNvPr id="96260" name="Picture 4"/>
          <p:cNvPicPr preferRelativeResize="0">
            <a:picLocks noChangeArrowheads="1"/>
          </p:cNvPicPr>
          <p:nvPr>
            <p:ph type="clipArt" sz="half" idx="2"/>
          </p:nvPr>
        </p:nvPicPr>
        <p:blipFill>
          <a:blip r:embed="rId3" cstate="print"/>
          <a:srcRect/>
          <a:stretch>
            <a:fillRect/>
          </a:stretch>
        </p:blipFill>
        <p:spPr>
          <a:xfrm>
            <a:off x="4419600" y="1828800"/>
            <a:ext cx="4343400" cy="4381500"/>
          </a:xfrm>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p:cNvSpPr>
            <a:spLocks noGrp="1"/>
          </p:cNvSpPr>
          <p:nvPr>
            <p:ph type="sldNum" sz="quarter" idx="12"/>
          </p:nvPr>
        </p:nvSpPr>
        <p:spPr/>
        <p:txBody>
          <a:bodyPr/>
          <a:lstStyle/>
          <a:p>
            <a:fld id="{18D522A4-8F3C-4494-BEFA-15A0CFD26719}" type="slidenum">
              <a:rPr lang="en-US"/>
              <a:pPr/>
              <a:t>5</a:t>
            </a:fld>
            <a:endParaRPr lang="en-US"/>
          </a:p>
        </p:txBody>
      </p:sp>
      <p:sp>
        <p:nvSpPr>
          <p:cNvPr id="126978" name="Rectangle 2"/>
          <p:cNvSpPr>
            <a:spLocks noGrp="1" noChangeArrowheads="1"/>
          </p:cNvSpPr>
          <p:nvPr>
            <p:ph type="title"/>
          </p:nvPr>
        </p:nvSpPr>
        <p:spPr>
          <a:xfrm>
            <a:off x="609600" y="457200"/>
            <a:ext cx="7772400" cy="608013"/>
          </a:xfrm>
        </p:spPr>
        <p:txBody>
          <a:bodyPr/>
          <a:lstStyle/>
          <a:p>
            <a:pPr algn="ctr"/>
            <a:r>
              <a:rPr lang="es-ES" b="1"/>
              <a:t>GNP and Disasters</a:t>
            </a:r>
            <a:endParaRPr lang="en-US" b="1"/>
          </a:p>
        </p:txBody>
      </p:sp>
      <p:sp>
        <p:nvSpPr>
          <p:cNvPr id="126979" name="Rectangle 3"/>
          <p:cNvSpPr>
            <a:spLocks noChangeArrowheads="1"/>
          </p:cNvSpPr>
          <p:nvPr/>
        </p:nvSpPr>
        <p:spPr bwMode="auto">
          <a:xfrm>
            <a:off x="2090738" y="1781175"/>
            <a:ext cx="9144000" cy="0"/>
          </a:xfrm>
          <a:prstGeom prst="rect">
            <a:avLst/>
          </a:prstGeom>
          <a:noFill/>
          <a:ln w="9525">
            <a:noFill/>
            <a:miter lim="800000"/>
            <a:headEnd/>
            <a:tailEnd/>
          </a:ln>
          <a:effectLst/>
        </p:spPr>
        <p:txBody>
          <a:bodyPr>
            <a:spAutoFit/>
          </a:bodyPr>
          <a:lstStyle/>
          <a:p>
            <a:endParaRPr lang="en-US"/>
          </a:p>
        </p:txBody>
      </p:sp>
      <p:graphicFrame>
        <p:nvGraphicFramePr>
          <p:cNvPr id="126980" name="Object 4"/>
          <p:cNvGraphicFramePr>
            <a:graphicFrameLocks noChangeAspect="1"/>
          </p:cNvGraphicFramePr>
          <p:nvPr/>
        </p:nvGraphicFramePr>
        <p:xfrm>
          <a:off x="457200" y="1143000"/>
          <a:ext cx="8001000" cy="5313363"/>
        </p:xfrm>
        <a:graphic>
          <a:graphicData uri="http://schemas.openxmlformats.org/presentationml/2006/ole">
            <p:oleObj spid="_x0000_s126980" name="Chart" r:id="rId4" imgW="4962754" imgH="3296107" progId="MSGraph.Chart.8">
              <p:embed/>
            </p:oleObj>
          </a:graphicData>
        </a:graphic>
      </p:graphicFrame>
      <p:sp>
        <p:nvSpPr>
          <p:cNvPr id="126981" name="Text Box 5"/>
          <p:cNvSpPr txBox="1">
            <a:spLocks noChangeArrowheads="1"/>
          </p:cNvSpPr>
          <p:nvPr/>
        </p:nvSpPr>
        <p:spPr bwMode="auto">
          <a:xfrm>
            <a:off x="2286000" y="3352800"/>
            <a:ext cx="1066800" cy="336550"/>
          </a:xfrm>
          <a:prstGeom prst="rect">
            <a:avLst/>
          </a:prstGeom>
          <a:noFill/>
          <a:ln w="9525">
            <a:noFill/>
            <a:miter lim="800000"/>
            <a:headEnd/>
            <a:tailEnd/>
          </a:ln>
          <a:effectLst/>
        </p:spPr>
        <p:txBody>
          <a:bodyPr>
            <a:spAutoFit/>
          </a:bodyPr>
          <a:lstStyle/>
          <a:p>
            <a:pPr eaLnBrk="1" hangingPunct="1">
              <a:spcBef>
                <a:spcPct val="50000"/>
              </a:spcBef>
            </a:pPr>
            <a:r>
              <a:rPr lang="es-ES" sz="1600">
                <a:latin typeface="Verdana" pitchFamily="34" charset="0"/>
              </a:rPr>
              <a:t>FEN</a:t>
            </a:r>
            <a:endParaRPr lang="en-US" sz="1600">
              <a:latin typeface="Verdana" pitchFamily="34" charset="0"/>
            </a:endParaRPr>
          </a:p>
        </p:txBody>
      </p:sp>
      <p:sp>
        <p:nvSpPr>
          <p:cNvPr id="126982" name="Text Box 6"/>
          <p:cNvSpPr txBox="1">
            <a:spLocks noChangeArrowheads="1"/>
          </p:cNvSpPr>
          <p:nvPr/>
        </p:nvSpPr>
        <p:spPr bwMode="auto">
          <a:xfrm>
            <a:off x="6248400" y="3657600"/>
            <a:ext cx="762000" cy="884238"/>
          </a:xfrm>
          <a:prstGeom prst="rect">
            <a:avLst/>
          </a:prstGeom>
          <a:noFill/>
          <a:ln w="9525">
            <a:noFill/>
            <a:miter lim="800000"/>
            <a:headEnd/>
            <a:tailEnd/>
          </a:ln>
          <a:effectLst/>
        </p:spPr>
        <p:txBody>
          <a:bodyPr>
            <a:spAutoFit/>
          </a:bodyPr>
          <a:lstStyle/>
          <a:p>
            <a:pPr eaLnBrk="1" hangingPunct="1">
              <a:spcBef>
                <a:spcPct val="50000"/>
              </a:spcBef>
            </a:pPr>
            <a:r>
              <a:rPr lang="es-ES" sz="1600">
                <a:latin typeface="Verdana" pitchFamily="34" charset="0"/>
              </a:rPr>
              <a:t>FEN</a:t>
            </a:r>
            <a:endParaRPr lang="en-US" sz="1600">
              <a:latin typeface="Verdana" pitchFamily="34" charset="0"/>
            </a:endParaRPr>
          </a:p>
          <a:p>
            <a:pPr eaLnBrk="1" hangingPunct="1">
              <a:spcBef>
                <a:spcPct val="50000"/>
              </a:spcBef>
            </a:pPr>
            <a:endParaRPr lang="en-US" sz="2400">
              <a:latin typeface="Verdana" pitchFamily="34" charset="0"/>
            </a:endParaRPr>
          </a:p>
        </p:txBody>
      </p:sp>
      <p:sp>
        <p:nvSpPr>
          <p:cNvPr id="126983" name="Text Box 7"/>
          <p:cNvSpPr txBox="1">
            <a:spLocks noChangeArrowheads="1"/>
          </p:cNvSpPr>
          <p:nvPr/>
        </p:nvSpPr>
        <p:spPr bwMode="auto">
          <a:xfrm>
            <a:off x="4191000" y="4876800"/>
            <a:ext cx="1752600" cy="366713"/>
          </a:xfrm>
          <a:prstGeom prst="rect">
            <a:avLst/>
          </a:prstGeom>
          <a:noFill/>
          <a:ln w="9525">
            <a:noFill/>
            <a:miter lim="800000"/>
            <a:headEnd/>
            <a:tailEnd/>
          </a:ln>
          <a:effectLst/>
        </p:spPr>
        <p:txBody>
          <a:bodyPr>
            <a:spAutoFit/>
          </a:bodyPr>
          <a:lstStyle/>
          <a:p>
            <a:pPr eaLnBrk="1" hangingPunct="1">
              <a:spcBef>
                <a:spcPct val="50000"/>
              </a:spcBef>
            </a:pPr>
            <a:r>
              <a:rPr lang="es-ES">
                <a:latin typeface="Verdana" pitchFamily="34" charset="0"/>
              </a:rPr>
              <a:t>Terremoto</a:t>
            </a:r>
            <a:endParaRPr lang="en-US">
              <a:latin typeface="Verdana" pitchFamily="34" charset="0"/>
            </a:endParaRPr>
          </a:p>
        </p:txBody>
      </p:sp>
      <p:sp>
        <p:nvSpPr>
          <p:cNvPr id="126984" name="Line 8"/>
          <p:cNvSpPr>
            <a:spLocks noChangeShapeType="1"/>
          </p:cNvSpPr>
          <p:nvPr/>
        </p:nvSpPr>
        <p:spPr bwMode="auto">
          <a:xfrm>
            <a:off x="6934200" y="3886200"/>
            <a:ext cx="152400" cy="457200"/>
          </a:xfrm>
          <a:prstGeom prst="line">
            <a:avLst/>
          </a:prstGeom>
          <a:noFill/>
          <a:ln w="9525">
            <a:solidFill>
              <a:schemeClr val="tx1"/>
            </a:solidFill>
            <a:miter lim="800000"/>
            <a:headEnd/>
            <a:tailEnd type="triangle" w="med" len="med"/>
          </a:ln>
          <a:effectLst/>
        </p:spPr>
        <p:txBody>
          <a:bodyPr wrap="none"/>
          <a:lstStyle/>
          <a:p>
            <a:endParaRPr lang="en-US"/>
          </a:p>
        </p:txBody>
      </p:sp>
      <p:sp>
        <p:nvSpPr>
          <p:cNvPr id="126985" name="Line 9"/>
          <p:cNvSpPr>
            <a:spLocks noChangeShapeType="1"/>
          </p:cNvSpPr>
          <p:nvPr/>
        </p:nvSpPr>
        <p:spPr bwMode="auto">
          <a:xfrm>
            <a:off x="2590800" y="3810000"/>
            <a:ext cx="0" cy="533400"/>
          </a:xfrm>
          <a:prstGeom prst="line">
            <a:avLst/>
          </a:prstGeom>
          <a:noFill/>
          <a:ln w="9525">
            <a:solidFill>
              <a:schemeClr val="tx1"/>
            </a:solidFill>
            <a:miter lim="800000"/>
            <a:headEnd/>
            <a:tailEnd type="triangle" w="med" len="med"/>
          </a:ln>
          <a:effectLst/>
        </p:spPr>
        <p:txBody>
          <a:bodyPr wrap="none"/>
          <a:lstStyle/>
          <a:p>
            <a:endParaRPr lang="en-US"/>
          </a:p>
        </p:txBody>
      </p:sp>
      <p:sp>
        <p:nvSpPr>
          <p:cNvPr id="126986" name="Line 10"/>
          <p:cNvSpPr>
            <a:spLocks noChangeShapeType="1"/>
          </p:cNvSpPr>
          <p:nvPr/>
        </p:nvSpPr>
        <p:spPr bwMode="auto">
          <a:xfrm flipH="1" flipV="1">
            <a:off x="3962400" y="4724400"/>
            <a:ext cx="228600" cy="152400"/>
          </a:xfrm>
          <a:prstGeom prst="line">
            <a:avLst/>
          </a:prstGeom>
          <a:noFill/>
          <a:ln w="9525">
            <a:solidFill>
              <a:schemeClr val="tx1"/>
            </a:solidFill>
            <a:miter lim="800000"/>
            <a:headEnd/>
            <a:tailEnd type="triangle" w="med" len="med"/>
          </a:ln>
          <a:effectLst/>
        </p:spPr>
        <p:txBody>
          <a:bodyPr wrap="none"/>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fld id="{CF1615A6-97FB-4734-8126-1D7031B36DA8}" type="slidenum">
              <a:rPr lang="en-US"/>
              <a:pPr/>
              <a:t>6</a:t>
            </a:fld>
            <a:endParaRPr lang="en-US"/>
          </a:p>
        </p:txBody>
      </p:sp>
      <p:sp>
        <p:nvSpPr>
          <p:cNvPr id="124930" name="Rectangle 2"/>
          <p:cNvSpPr>
            <a:spLocks noGrp="1" noChangeArrowheads="1"/>
          </p:cNvSpPr>
          <p:nvPr>
            <p:ph type="title"/>
          </p:nvPr>
        </p:nvSpPr>
        <p:spPr>
          <a:xfrm>
            <a:off x="533400" y="152400"/>
            <a:ext cx="8153400" cy="914400"/>
          </a:xfrm>
        </p:spPr>
        <p:txBody>
          <a:bodyPr/>
          <a:lstStyle/>
          <a:p>
            <a:pPr algn="ctr"/>
            <a:r>
              <a:rPr lang="en-US"/>
              <a:t>Life and death effects </a:t>
            </a:r>
            <a:br>
              <a:rPr lang="en-US"/>
            </a:br>
            <a:r>
              <a:rPr lang="en-US"/>
              <a:t>of disasters</a:t>
            </a:r>
          </a:p>
        </p:txBody>
      </p:sp>
      <p:pic>
        <p:nvPicPr>
          <p:cNvPr id="124931" name="Picture 3"/>
          <p:cNvPicPr>
            <a:picLocks noChangeAspect="1" noChangeArrowheads="1"/>
          </p:cNvPicPr>
          <p:nvPr/>
        </p:nvPicPr>
        <p:blipFill>
          <a:blip r:embed="rId3" cstate="print"/>
          <a:srcRect/>
          <a:stretch>
            <a:fillRect/>
          </a:stretch>
        </p:blipFill>
        <p:spPr bwMode="auto">
          <a:xfrm>
            <a:off x="609600" y="1371600"/>
            <a:ext cx="7924800" cy="4953000"/>
          </a:xfrm>
          <a:prstGeom prst="rect">
            <a:avLst/>
          </a:prstGeom>
          <a:noFill/>
          <a:ln w="12700" cap="sq">
            <a:noFill/>
            <a:miter lim="800000"/>
            <a:headEnd type="none" w="sm" len="sm"/>
            <a:tailEnd type="none" w="sm" len="sm"/>
          </a:ln>
          <a:effectLst/>
        </p:spPr>
      </p:pic>
    </p:spTree>
  </p:cSld>
  <p:clrMapOvr>
    <a:masterClrMapping/>
  </p:clrMapOvr>
  <p:transition spd="med">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3D6DF17-73F5-4FED-90B7-D8B746EB3CCB}" type="slidenum">
              <a:rPr lang="en-US"/>
              <a:pPr/>
              <a:t>7</a:t>
            </a:fld>
            <a:endParaRPr lang="en-US"/>
          </a:p>
        </p:txBody>
      </p:sp>
      <p:sp>
        <p:nvSpPr>
          <p:cNvPr id="106498" name="Rectangle 2"/>
          <p:cNvSpPr>
            <a:spLocks noGrp="1" noChangeArrowheads="1"/>
          </p:cNvSpPr>
          <p:nvPr>
            <p:ph type="title"/>
          </p:nvPr>
        </p:nvSpPr>
        <p:spPr>
          <a:xfrm>
            <a:off x="609600" y="533400"/>
            <a:ext cx="8001000" cy="914400"/>
          </a:xfrm>
        </p:spPr>
        <p:txBody>
          <a:bodyPr/>
          <a:lstStyle/>
          <a:p>
            <a:pPr algn="ctr"/>
            <a:r>
              <a:rPr lang="en-US" sz="3600"/>
              <a:t>Development trends and future disasters</a:t>
            </a:r>
          </a:p>
        </p:txBody>
      </p:sp>
      <p:sp>
        <p:nvSpPr>
          <p:cNvPr id="106499" name="Rectangle 3"/>
          <p:cNvSpPr>
            <a:spLocks noGrp="1" noChangeArrowheads="1"/>
          </p:cNvSpPr>
          <p:nvPr>
            <p:ph type="body" idx="1"/>
          </p:nvPr>
        </p:nvSpPr>
        <p:spPr>
          <a:xfrm>
            <a:off x="304800" y="1828800"/>
            <a:ext cx="8610600" cy="4191000"/>
          </a:xfrm>
        </p:spPr>
        <p:txBody>
          <a:bodyPr/>
          <a:lstStyle/>
          <a:p>
            <a:r>
              <a:rPr lang="en-US" sz="2400">
                <a:cs typeface="Times New Roman" pitchFamily="18" charset="0"/>
              </a:rPr>
              <a:t>“</a:t>
            </a:r>
            <a:r>
              <a:rPr lang="en-US" sz="2400" b="1" u="sng">
                <a:cs typeface="Times New Roman" pitchFamily="18" charset="0"/>
              </a:rPr>
              <a:t>Losses per event will rise in the future</a:t>
            </a:r>
            <a:r>
              <a:rPr lang="en-US" sz="2400" b="1">
                <a:cs typeface="Times New Roman" pitchFamily="18" charset="0"/>
              </a:rPr>
              <a:t>, particularly in rapidly growing urban areas, unless systematic efforts are made to reduce vulnerability</a:t>
            </a:r>
            <a:r>
              <a:rPr lang="en-US" sz="2400">
                <a:cs typeface="Times New Roman" pitchFamily="18" charset="0"/>
              </a:rPr>
              <a:t>.” Jeffrey Sachs (2006), </a:t>
            </a:r>
            <a:r>
              <a:rPr lang="en-US" sz="2400" i="1">
                <a:cs typeface="Times New Roman" pitchFamily="18" charset="0"/>
              </a:rPr>
              <a:t>Investing in Development: A practical plan to achieve the Millennium Development Goals</a:t>
            </a:r>
            <a:r>
              <a:rPr lang="en-US" sz="2400">
                <a:cs typeface="Times New Roman" pitchFamily="18" charset="0"/>
              </a:rPr>
              <a:t>, p. 179. </a:t>
            </a:r>
          </a:p>
          <a:p>
            <a:r>
              <a:rPr lang="en-US" sz="2400"/>
              <a:t>“...</a:t>
            </a:r>
            <a:r>
              <a:rPr lang="en-US" sz="2400" b="1"/>
              <a:t>poverty and population pressure force </a:t>
            </a:r>
            <a:r>
              <a:rPr lang="en-US" sz="2400" b="1" u="sng"/>
              <a:t>growing numbers of poor people to live in harm’s way</a:t>
            </a:r>
            <a:r>
              <a:rPr lang="en-US" sz="2400" b="1"/>
              <a:t>—on flood plains, in earthquake-prone zones and on unstable hillsides</a:t>
            </a:r>
            <a:r>
              <a:rPr lang="en-US" sz="2400"/>
              <a:t>.” UN Secretary General Kofi Annan (2004).</a:t>
            </a:r>
            <a:endParaRPr lang="en-US" sz="2800"/>
          </a:p>
        </p:txBody>
      </p:sp>
    </p:spTree>
  </p:cSld>
  <p:clrMapOvr>
    <a:masterClrMapping/>
  </p:clrMapOvr>
  <p:transition spd="med">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8556F940-4DB5-4C1D-9E0E-402AB089BE1B}" type="slidenum">
              <a:rPr lang="en-US"/>
              <a:pPr/>
              <a:t>8</a:t>
            </a:fld>
            <a:endParaRPr lang="en-US"/>
          </a:p>
        </p:txBody>
      </p:sp>
      <p:sp>
        <p:nvSpPr>
          <p:cNvPr id="94210" name="Rectangle 2"/>
          <p:cNvSpPr>
            <a:spLocks noGrp="1" noChangeArrowheads="1"/>
          </p:cNvSpPr>
          <p:nvPr>
            <p:ph type="title"/>
          </p:nvPr>
        </p:nvSpPr>
        <p:spPr>
          <a:xfrm>
            <a:off x="1066800" y="304800"/>
            <a:ext cx="7696200" cy="914400"/>
          </a:xfrm>
        </p:spPr>
        <p:txBody>
          <a:bodyPr/>
          <a:lstStyle/>
          <a:p>
            <a:r>
              <a:rPr lang="en-US" sz="3600"/>
              <a:t>The Cycle of Vulnerability</a:t>
            </a:r>
          </a:p>
        </p:txBody>
      </p:sp>
      <p:graphicFrame>
        <p:nvGraphicFramePr>
          <p:cNvPr id="94211" name="Diagram 3"/>
          <p:cNvGraphicFramePr>
            <a:graphicFrameLocks noChangeAspect="1"/>
          </p:cNvGraphicFramePr>
          <p:nvPr/>
        </p:nvGraphicFramePr>
        <p:xfrm>
          <a:off x="-381000" y="685800"/>
          <a:ext cx="9525000" cy="6019800"/>
        </p:xfrm>
        <a:graphic>
          <a:graphicData uri="http://schemas.openxmlformats.org/drawingml/2006/compatibility">
            <com:legacyDrawing xmlns:com="http://schemas.openxmlformats.org/drawingml/2006/compatibility" spid="_x0000_s94211"/>
          </a:graphicData>
        </a:graphic>
      </p:graphicFrame>
      <p:sp>
        <p:nvSpPr>
          <p:cNvPr id="94213" name="Rectangle 5"/>
          <p:cNvSpPr>
            <a:spLocks noChangeArrowheads="1"/>
          </p:cNvSpPr>
          <p:nvPr/>
        </p:nvSpPr>
        <p:spPr bwMode="auto">
          <a:xfrm>
            <a:off x="0" y="3429000"/>
            <a:ext cx="9144000" cy="0"/>
          </a:xfrm>
          <a:prstGeom prst="rect">
            <a:avLst/>
          </a:prstGeom>
          <a:noFill/>
          <a:ln w="9525">
            <a:noFill/>
            <a:miter lim="800000"/>
            <a:headEnd/>
            <a:tailEnd/>
          </a:ln>
          <a:effectLst/>
        </p:spPr>
        <p:txBody>
          <a:bodyPr wrap="none" anchor="ctr">
            <a:spAutoFit/>
          </a:bodyPr>
          <a:lstStyle/>
          <a:p>
            <a:pPr eaLnBrk="1" hangingPunct="1"/>
            <a:endParaRPr lang="es-MX" sz="2400">
              <a:latin typeface="Times New Roman" pitchFamily="18" charset="0"/>
              <a:cs typeface="Arial" pitchFamily="34" charset="0"/>
            </a:endParaRPr>
          </a:p>
        </p:txBody>
      </p:sp>
      <p:graphicFrame>
        <p:nvGraphicFramePr>
          <p:cNvPr id="94214" name="Diagram 6"/>
          <p:cNvGraphicFramePr>
            <a:graphicFrameLocks/>
          </p:cNvGraphicFramePr>
          <p:nvPr>
            <p:ph idx="1"/>
          </p:nvPr>
        </p:nvGraphicFramePr>
        <p:xfrm>
          <a:off x="0" y="990600"/>
          <a:ext cx="9144000" cy="5867400"/>
        </p:xfrm>
        <a:graphic>
          <a:graphicData uri="http://schemas.openxmlformats.org/drawingml/2006/compatibility">
            <com:legacyDrawing xmlns:com="http://schemas.openxmlformats.org/drawingml/2006/compatibility" spid="_x0000_s94214"/>
          </a:graphicData>
        </a:graphic>
      </p:graphicFrame>
      <p:sp>
        <p:nvSpPr>
          <p:cNvPr id="94224" name="Text Box 16"/>
          <p:cNvSpPr txBox="1">
            <a:spLocks noChangeArrowheads="1"/>
          </p:cNvSpPr>
          <p:nvPr/>
        </p:nvSpPr>
        <p:spPr bwMode="auto">
          <a:xfrm>
            <a:off x="3962400" y="5486400"/>
            <a:ext cx="1066800" cy="396875"/>
          </a:xfrm>
          <a:prstGeom prst="rect">
            <a:avLst/>
          </a:prstGeom>
          <a:noFill/>
          <a:ln w="9525">
            <a:noFill/>
            <a:miter lim="800000"/>
            <a:headEnd/>
            <a:tailEnd/>
          </a:ln>
          <a:effectLst/>
        </p:spPr>
        <p:txBody>
          <a:bodyPr>
            <a:spAutoFit/>
          </a:bodyPr>
          <a:lstStyle/>
          <a:p>
            <a:pPr algn="ctr">
              <a:spcBef>
                <a:spcPct val="50000"/>
              </a:spcBef>
            </a:pPr>
            <a:r>
              <a:rPr lang="en-US" sz="1000" b="1">
                <a:latin typeface="Tahoma" pitchFamily="34" charset="0"/>
                <a:cs typeface="Arial" pitchFamily="34" charset="0"/>
              </a:rPr>
              <a:t>NATURAL HAZARD</a:t>
            </a:r>
          </a:p>
        </p:txBody>
      </p:sp>
      <p:sp>
        <p:nvSpPr>
          <p:cNvPr id="94225" name="Text Box 17"/>
          <p:cNvSpPr txBox="1">
            <a:spLocks noChangeArrowheads="1"/>
          </p:cNvSpPr>
          <p:nvPr/>
        </p:nvSpPr>
        <p:spPr bwMode="auto">
          <a:xfrm>
            <a:off x="2286000" y="3657600"/>
            <a:ext cx="1295400" cy="396875"/>
          </a:xfrm>
          <a:prstGeom prst="rect">
            <a:avLst/>
          </a:prstGeom>
          <a:noFill/>
          <a:ln w="9525">
            <a:noFill/>
            <a:miter lim="800000"/>
            <a:headEnd/>
            <a:tailEnd/>
          </a:ln>
          <a:effectLst/>
        </p:spPr>
        <p:txBody>
          <a:bodyPr>
            <a:spAutoFit/>
          </a:bodyPr>
          <a:lstStyle/>
          <a:p>
            <a:pPr>
              <a:spcBef>
                <a:spcPct val="50000"/>
              </a:spcBef>
            </a:pPr>
            <a:r>
              <a:rPr lang="en-US" sz="1000" b="1">
                <a:latin typeface="Tahoma" pitchFamily="34" charset="0"/>
                <a:cs typeface="Arial" pitchFamily="34" charset="0"/>
              </a:rPr>
              <a:t>MACRO-LEVEL VULNERABILITY</a:t>
            </a:r>
          </a:p>
        </p:txBody>
      </p:sp>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Slide Number Placeholder 3"/>
          <p:cNvSpPr>
            <a:spLocks noGrp="1"/>
          </p:cNvSpPr>
          <p:nvPr>
            <p:ph type="sldNum" sz="quarter" idx="12"/>
          </p:nvPr>
        </p:nvSpPr>
        <p:spPr/>
        <p:txBody>
          <a:bodyPr/>
          <a:lstStyle/>
          <a:p>
            <a:fld id="{26C50395-628F-44D3-9F57-61C4E0A0197B}" type="slidenum">
              <a:rPr lang="en-US"/>
              <a:pPr/>
              <a:t>9</a:t>
            </a:fld>
            <a:endParaRPr lang="en-US"/>
          </a:p>
        </p:txBody>
      </p:sp>
      <p:sp>
        <p:nvSpPr>
          <p:cNvPr id="100354" name="Line 1026"/>
          <p:cNvSpPr>
            <a:spLocks noChangeShapeType="1"/>
          </p:cNvSpPr>
          <p:nvPr/>
        </p:nvSpPr>
        <p:spPr bwMode="auto">
          <a:xfrm flipV="1">
            <a:off x="3927475" y="1512888"/>
            <a:ext cx="503238" cy="0"/>
          </a:xfrm>
          <a:prstGeom prst="line">
            <a:avLst/>
          </a:prstGeom>
          <a:noFill/>
          <a:ln w="28575">
            <a:solidFill>
              <a:srgbClr val="FF3300"/>
            </a:solidFill>
            <a:round/>
            <a:headEnd/>
            <a:tailEnd type="triangle" w="med" len="med"/>
          </a:ln>
          <a:effectLst/>
        </p:spPr>
        <p:txBody>
          <a:bodyPr wrap="none" anchor="ctr"/>
          <a:lstStyle/>
          <a:p>
            <a:endParaRPr lang="en-US"/>
          </a:p>
        </p:txBody>
      </p:sp>
      <p:sp>
        <p:nvSpPr>
          <p:cNvPr id="100355" name="Line 1027"/>
          <p:cNvSpPr>
            <a:spLocks noChangeShapeType="1"/>
          </p:cNvSpPr>
          <p:nvPr/>
        </p:nvSpPr>
        <p:spPr bwMode="auto">
          <a:xfrm flipV="1">
            <a:off x="6208713" y="1303338"/>
            <a:ext cx="503237" cy="0"/>
          </a:xfrm>
          <a:prstGeom prst="line">
            <a:avLst/>
          </a:prstGeom>
          <a:noFill/>
          <a:ln w="28575">
            <a:solidFill>
              <a:srgbClr val="660033"/>
            </a:solidFill>
            <a:round/>
            <a:headEnd/>
            <a:tailEnd type="triangle" w="med" len="med"/>
          </a:ln>
          <a:effectLst/>
        </p:spPr>
        <p:txBody>
          <a:bodyPr wrap="none" anchor="ctr"/>
          <a:lstStyle/>
          <a:p>
            <a:endParaRPr lang="en-US"/>
          </a:p>
        </p:txBody>
      </p:sp>
      <p:sp>
        <p:nvSpPr>
          <p:cNvPr id="100356" name="Line 1028"/>
          <p:cNvSpPr>
            <a:spLocks noChangeShapeType="1"/>
          </p:cNvSpPr>
          <p:nvPr/>
        </p:nvSpPr>
        <p:spPr bwMode="auto">
          <a:xfrm>
            <a:off x="2949575" y="4241800"/>
            <a:ext cx="527050" cy="0"/>
          </a:xfrm>
          <a:prstGeom prst="line">
            <a:avLst/>
          </a:prstGeom>
          <a:noFill/>
          <a:ln w="28575">
            <a:solidFill>
              <a:srgbClr val="FF3300"/>
            </a:solidFill>
            <a:round/>
            <a:headEnd/>
            <a:tailEnd/>
          </a:ln>
          <a:effectLst/>
        </p:spPr>
        <p:txBody>
          <a:bodyPr wrap="none" anchor="ctr"/>
          <a:lstStyle/>
          <a:p>
            <a:endParaRPr lang="en-US"/>
          </a:p>
        </p:txBody>
      </p:sp>
      <p:sp>
        <p:nvSpPr>
          <p:cNvPr id="100357" name="Line 1029"/>
          <p:cNvSpPr>
            <a:spLocks noChangeShapeType="1"/>
          </p:cNvSpPr>
          <p:nvPr/>
        </p:nvSpPr>
        <p:spPr bwMode="auto">
          <a:xfrm flipV="1">
            <a:off x="6384925" y="3419475"/>
            <a:ext cx="0" cy="819150"/>
          </a:xfrm>
          <a:prstGeom prst="line">
            <a:avLst/>
          </a:prstGeom>
          <a:noFill/>
          <a:ln w="28575">
            <a:solidFill>
              <a:srgbClr val="FF3300"/>
            </a:solidFill>
            <a:round/>
            <a:headEnd/>
            <a:tailEnd type="triangle" w="med" len="med"/>
          </a:ln>
          <a:effectLst/>
        </p:spPr>
        <p:txBody>
          <a:bodyPr wrap="none" anchor="ctr"/>
          <a:lstStyle/>
          <a:p>
            <a:endParaRPr lang="en-US"/>
          </a:p>
        </p:txBody>
      </p:sp>
      <p:sp>
        <p:nvSpPr>
          <p:cNvPr id="100358" name="Rectangle 1030"/>
          <p:cNvSpPr>
            <a:spLocks noChangeArrowheads="1"/>
          </p:cNvSpPr>
          <p:nvPr/>
        </p:nvSpPr>
        <p:spPr bwMode="auto">
          <a:xfrm>
            <a:off x="6718300" y="941388"/>
            <a:ext cx="1528763" cy="696912"/>
          </a:xfrm>
          <a:prstGeom prst="rect">
            <a:avLst/>
          </a:prstGeom>
          <a:solidFill>
            <a:srgbClr val="A50021"/>
          </a:solidFill>
          <a:ln w="19050">
            <a:solidFill>
              <a:srgbClr val="000066"/>
            </a:solidFill>
            <a:miter lim="800000"/>
            <a:headEnd/>
            <a:tailEnd/>
          </a:ln>
          <a:effectLst/>
        </p:spPr>
        <p:txBody>
          <a:bodyPr>
            <a:spAutoFit/>
          </a:bodyPr>
          <a:lstStyle/>
          <a:p>
            <a:pPr algn="ctr">
              <a:lnSpc>
                <a:spcPct val="80000"/>
              </a:lnSpc>
            </a:pPr>
            <a:r>
              <a:rPr lang="en-US" sz="1600" b="1">
                <a:effectLst>
                  <a:outerShdw blurRad="38100" dist="38100" dir="2700000" algn="tl">
                    <a:srgbClr val="000000"/>
                  </a:outerShdw>
                </a:effectLst>
                <a:latin typeface="Arial Narrow" pitchFamily="34" charset="0"/>
                <a:cs typeface="Arial" pitchFamily="34" charset="0"/>
              </a:rPr>
              <a:t>Inadequate capacity for risk management</a:t>
            </a:r>
          </a:p>
        </p:txBody>
      </p:sp>
      <p:grpSp>
        <p:nvGrpSpPr>
          <p:cNvPr id="100359" name="Group 1031"/>
          <p:cNvGrpSpPr>
            <a:grpSpLocks/>
          </p:cNvGrpSpPr>
          <p:nvPr/>
        </p:nvGrpSpPr>
        <p:grpSpPr bwMode="auto">
          <a:xfrm>
            <a:off x="1663700" y="5003800"/>
            <a:ext cx="1828800" cy="800100"/>
            <a:chOff x="1056" y="3408"/>
            <a:chExt cx="1152" cy="336"/>
          </a:xfrm>
        </p:grpSpPr>
        <p:sp>
          <p:nvSpPr>
            <p:cNvPr id="100360" name="Line 1032"/>
            <p:cNvSpPr>
              <a:spLocks noChangeShapeType="1"/>
            </p:cNvSpPr>
            <p:nvPr/>
          </p:nvSpPr>
          <p:spPr bwMode="auto">
            <a:xfrm flipV="1">
              <a:off x="2208" y="3408"/>
              <a:ext cx="0" cy="336"/>
            </a:xfrm>
            <a:prstGeom prst="line">
              <a:avLst/>
            </a:prstGeom>
            <a:noFill/>
            <a:ln w="28575">
              <a:solidFill>
                <a:srgbClr val="FF3300"/>
              </a:solidFill>
              <a:round/>
              <a:headEnd/>
              <a:tailEnd/>
            </a:ln>
            <a:effectLst/>
          </p:spPr>
          <p:txBody>
            <a:bodyPr wrap="none" anchor="ctr"/>
            <a:lstStyle/>
            <a:p>
              <a:endParaRPr lang="en-US"/>
            </a:p>
          </p:txBody>
        </p:sp>
        <p:sp>
          <p:nvSpPr>
            <p:cNvPr id="100361" name="Line 1033"/>
            <p:cNvSpPr>
              <a:spLocks noChangeShapeType="1"/>
            </p:cNvSpPr>
            <p:nvPr/>
          </p:nvSpPr>
          <p:spPr bwMode="auto">
            <a:xfrm flipV="1">
              <a:off x="1056" y="3408"/>
              <a:ext cx="0" cy="192"/>
            </a:xfrm>
            <a:prstGeom prst="line">
              <a:avLst/>
            </a:prstGeom>
            <a:noFill/>
            <a:ln w="28575">
              <a:solidFill>
                <a:srgbClr val="FF3300"/>
              </a:solidFill>
              <a:round/>
              <a:headEnd/>
              <a:tailEnd/>
            </a:ln>
            <a:effectLst/>
          </p:spPr>
          <p:txBody>
            <a:bodyPr wrap="none" anchor="ctr"/>
            <a:lstStyle/>
            <a:p>
              <a:endParaRPr lang="en-US"/>
            </a:p>
          </p:txBody>
        </p:sp>
        <p:sp>
          <p:nvSpPr>
            <p:cNvPr id="100362" name="Line 1034"/>
            <p:cNvSpPr>
              <a:spLocks noChangeShapeType="1"/>
            </p:cNvSpPr>
            <p:nvPr/>
          </p:nvSpPr>
          <p:spPr bwMode="auto">
            <a:xfrm>
              <a:off x="1056" y="3408"/>
              <a:ext cx="1152" cy="0"/>
            </a:xfrm>
            <a:prstGeom prst="line">
              <a:avLst/>
            </a:prstGeom>
            <a:noFill/>
            <a:ln w="28575">
              <a:solidFill>
                <a:srgbClr val="FF3300"/>
              </a:solidFill>
              <a:round/>
              <a:headEnd/>
              <a:tailEnd/>
            </a:ln>
            <a:effectLst/>
          </p:spPr>
          <p:txBody>
            <a:bodyPr wrap="none" anchor="ctr"/>
            <a:lstStyle/>
            <a:p>
              <a:endParaRPr lang="en-US"/>
            </a:p>
          </p:txBody>
        </p:sp>
      </p:grpSp>
      <p:sp>
        <p:nvSpPr>
          <p:cNvPr id="100363" name="Line 1035"/>
          <p:cNvSpPr>
            <a:spLocks noChangeShapeType="1"/>
          </p:cNvSpPr>
          <p:nvPr/>
        </p:nvSpPr>
        <p:spPr bwMode="auto">
          <a:xfrm flipV="1">
            <a:off x="2387600" y="4503738"/>
            <a:ext cx="0" cy="512762"/>
          </a:xfrm>
          <a:prstGeom prst="line">
            <a:avLst/>
          </a:prstGeom>
          <a:noFill/>
          <a:ln w="28575">
            <a:solidFill>
              <a:srgbClr val="FF3300"/>
            </a:solidFill>
            <a:round/>
            <a:headEnd/>
            <a:tailEnd type="triangle" w="med" len="med"/>
          </a:ln>
          <a:effectLst/>
        </p:spPr>
        <p:txBody>
          <a:bodyPr wrap="none" anchor="ctr"/>
          <a:lstStyle/>
          <a:p>
            <a:endParaRPr lang="en-US"/>
          </a:p>
        </p:txBody>
      </p:sp>
      <p:sp>
        <p:nvSpPr>
          <p:cNvPr id="100364" name="Line 1036"/>
          <p:cNvSpPr>
            <a:spLocks noChangeShapeType="1"/>
          </p:cNvSpPr>
          <p:nvPr/>
        </p:nvSpPr>
        <p:spPr bwMode="auto">
          <a:xfrm flipV="1">
            <a:off x="1701800" y="3454400"/>
            <a:ext cx="0" cy="571500"/>
          </a:xfrm>
          <a:prstGeom prst="line">
            <a:avLst/>
          </a:prstGeom>
          <a:noFill/>
          <a:ln w="28575">
            <a:solidFill>
              <a:srgbClr val="FF3300"/>
            </a:solidFill>
            <a:round/>
            <a:headEnd/>
            <a:tailEnd type="triangle" w="med" len="med"/>
          </a:ln>
          <a:effectLst/>
        </p:spPr>
        <p:txBody>
          <a:bodyPr wrap="none" anchor="ctr"/>
          <a:lstStyle/>
          <a:p>
            <a:endParaRPr lang="en-US"/>
          </a:p>
        </p:txBody>
      </p:sp>
      <p:sp>
        <p:nvSpPr>
          <p:cNvPr id="100365" name="Line 1037"/>
          <p:cNvSpPr>
            <a:spLocks noChangeShapeType="1"/>
          </p:cNvSpPr>
          <p:nvPr/>
        </p:nvSpPr>
        <p:spPr bwMode="auto">
          <a:xfrm flipV="1">
            <a:off x="1035050" y="3440113"/>
            <a:ext cx="9525" cy="2008187"/>
          </a:xfrm>
          <a:prstGeom prst="line">
            <a:avLst/>
          </a:prstGeom>
          <a:noFill/>
          <a:ln w="28575">
            <a:solidFill>
              <a:srgbClr val="FF3300"/>
            </a:solidFill>
            <a:round/>
            <a:headEnd/>
            <a:tailEnd type="triangle" w="med" len="med"/>
          </a:ln>
          <a:effectLst/>
        </p:spPr>
        <p:txBody>
          <a:bodyPr wrap="none" anchor="ctr"/>
          <a:lstStyle/>
          <a:p>
            <a:endParaRPr lang="en-US"/>
          </a:p>
        </p:txBody>
      </p:sp>
      <p:grpSp>
        <p:nvGrpSpPr>
          <p:cNvPr id="100366" name="Group 1038"/>
          <p:cNvGrpSpPr>
            <a:grpSpLocks/>
          </p:cNvGrpSpPr>
          <p:nvPr/>
        </p:nvGrpSpPr>
        <p:grpSpPr bwMode="auto">
          <a:xfrm>
            <a:off x="5397500" y="5118100"/>
            <a:ext cx="1828800" cy="579438"/>
            <a:chOff x="3408" y="3360"/>
            <a:chExt cx="1152" cy="384"/>
          </a:xfrm>
        </p:grpSpPr>
        <p:sp>
          <p:nvSpPr>
            <p:cNvPr id="100367" name="Line 1039"/>
            <p:cNvSpPr>
              <a:spLocks noChangeShapeType="1"/>
            </p:cNvSpPr>
            <p:nvPr/>
          </p:nvSpPr>
          <p:spPr bwMode="auto">
            <a:xfrm flipV="1">
              <a:off x="4560" y="3360"/>
              <a:ext cx="0" cy="240"/>
            </a:xfrm>
            <a:prstGeom prst="line">
              <a:avLst/>
            </a:prstGeom>
            <a:noFill/>
            <a:ln w="28575">
              <a:solidFill>
                <a:srgbClr val="FF3300"/>
              </a:solidFill>
              <a:round/>
              <a:headEnd/>
              <a:tailEnd/>
            </a:ln>
            <a:effectLst/>
          </p:spPr>
          <p:txBody>
            <a:bodyPr wrap="none" anchor="ctr"/>
            <a:lstStyle/>
            <a:p>
              <a:endParaRPr lang="en-US"/>
            </a:p>
          </p:txBody>
        </p:sp>
        <p:sp>
          <p:nvSpPr>
            <p:cNvPr id="100368" name="Line 1040"/>
            <p:cNvSpPr>
              <a:spLocks noChangeShapeType="1"/>
            </p:cNvSpPr>
            <p:nvPr/>
          </p:nvSpPr>
          <p:spPr bwMode="auto">
            <a:xfrm flipV="1">
              <a:off x="3408" y="3360"/>
              <a:ext cx="0" cy="384"/>
            </a:xfrm>
            <a:prstGeom prst="line">
              <a:avLst/>
            </a:prstGeom>
            <a:noFill/>
            <a:ln w="28575">
              <a:solidFill>
                <a:srgbClr val="FF3300"/>
              </a:solidFill>
              <a:round/>
              <a:headEnd/>
              <a:tailEnd/>
            </a:ln>
            <a:effectLst/>
          </p:spPr>
          <p:txBody>
            <a:bodyPr wrap="none" anchor="ctr"/>
            <a:lstStyle/>
            <a:p>
              <a:endParaRPr lang="en-US"/>
            </a:p>
          </p:txBody>
        </p:sp>
        <p:sp>
          <p:nvSpPr>
            <p:cNvPr id="100369" name="Line 1041"/>
            <p:cNvSpPr>
              <a:spLocks noChangeShapeType="1"/>
            </p:cNvSpPr>
            <p:nvPr/>
          </p:nvSpPr>
          <p:spPr bwMode="auto">
            <a:xfrm>
              <a:off x="3408" y="3360"/>
              <a:ext cx="1152" cy="0"/>
            </a:xfrm>
            <a:prstGeom prst="line">
              <a:avLst/>
            </a:prstGeom>
            <a:noFill/>
            <a:ln w="28575">
              <a:solidFill>
                <a:srgbClr val="FF3300"/>
              </a:solidFill>
              <a:round/>
              <a:headEnd/>
              <a:tailEnd/>
            </a:ln>
            <a:effectLst/>
          </p:spPr>
          <p:txBody>
            <a:bodyPr wrap="none" anchor="ctr"/>
            <a:lstStyle/>
            <a:p>
              <a:endParaRPr lang="en-US"/>
            </a:p>
          </p:txBody>
        </p:sp>
      </p:grpSp>
      <p:sp>
        <p:nvSpPr>
          <p:cNvPr id="100370" name="Line 1042"/>
          <p:cNvSpPr>
            <a:spLocks noChangeShapeType="1"/>
          </p:cNvSpPr>
          <p:nvPr/>
        </p:nvSpPr>
        <p:spPr bwMode="auto">
          <a:xfrm flipV="1">
            <a:off x="6400800" y="4683125"/>
            <a:ext cx="0" cy="447675"/>
          </a:xfrm>
          <a:prstGeom prst="line">
            <a:avLst/>
          </a:prstGeom>
          <a:noFill/>
          <a:ln w="28575">
            <a:solidFill>
              <a:srgbClr val="FF3300"/>
            </a:solidFill>
            <a:round/>
            <a:headEnd/>
            <a:tailEnd type="triangle" w="med" len="med"/>
          </a:ln>
          <a:effectLst/>
        </p:spPr>
        <p:txBody>
          <a:bodyPr wrap="none" anchor="ctr"/>
          <a:lstStyle/>
          <a:p>
            <a:endParaRPr lang="en-US"/>
          </a:p>
        </p:txBody>
      </p:sp>
      <p:sp>
        <p:nvSpPr>
          <p:cNvPr id="100371" name="Line 1043"/>
          <p:cNvSpPr>
            <a:spLocks noChangeShapeType="1"/>
          </p:cNvSpPr>
          <p:nvPr/>
        </p:nvSpPr>
        <p:spPr bwMode="auto">
          <a:xfrm flipH="1" flipV="1">
            <a:off x="8445500" y="3532188"/>
            <a:ext cx="0" cy="2703512"/>
          </a:xfrm>
          <a:prstGeom prst="line">
            <a:avLst/>
          </a:prstGeom>
          <a:noFill/>
          <a:ln w="28575">
            <a:solidFill>
              <a:srgbClr val="FF3300"/>
            </a:solidFill>
            <a:round/>
            <a:headEnd/>
            <a:tailEnd type="triangle" w="med" len="med"/>
          </a:ln>
          <a:effectLst/>
        </p:spPr>
        <p:txBody>
          <a:bodyPr wrap="none" anchor="ctr"/>
          <a:lstStyle/>
          <a:p>
            <a:endParaRPr lang="en-US"/>
          </a:p>
        </p:txBody>
      </p:sp>
      <p:sp>
        <p:nvSpPr>
          <p:cNvPr id="100372" name="Line 1044"/>
          <p:cNvSpPr>
            <a:spLocks noChangeShapeType="1"/>
          </p:cNvSpPr>
          <p:nvPr/>
        </p:nvSpPr>
        <p:spPr bwMode="auto">
          <a:xfrm flipV="1">
            <a:off x="3416300" y="6056313"/>
            <a:ext cx="0" cy="166687"/>
          </a:xfrm>
          <a:prstGeom prst="line">
            <a:avLst/>
          </a:prstGeom>
          <a:noFill/>
          <a:ln w="28575">
            <a:solidFill>
              <a:srgbClr val="FF3300"/>
            </a:solidFill>
            <a:round/>
            <a:headEnd/>
            <a:tailEnd/>
          </a:ln>
          <a:effectLst/>
        </p:spPr>
        <p:txBody>
          <a:bodyPr wrap="none" anchor="ctr"/>
          <a:lstStyle/>
          <a:p>
            <a:endParaRPr lang="en-US"/>
          </a:p>
        </p:txBody>
      </p:sp>
      <p:sp>
        <p:nvSpPr>
          <p:cNvPr id="100373" name="Line 1045"/>
          <p:cNvSpPr>
            <a:spLocks noChangeShapeType="1"/>
          </p:cNvSpPr>
          <p:nvPr/>
        </p:nvSpPr>
        <p:spPr bwMode="auto">
          <a:xfrm>
            <a:off x="3416300" y="6223000"/>
            <a:ext cx="5029200" cy="0"/>
          </a:xfrm>
          <a:prstGeom prst="line">
            <a:avLst/>
          </a:prstGeom>
          <a:noFill/>
          <a:ln w="28575">
            <a:solidFill>
              <a:srgbClr val="FF3300"/>
            </a:solidFill>
            <a:round/>
            <a:headEnd/>
            <a:tailEnd/>
          </a:ln>
          <a:effectLst/>
        </p:spPr>
        <p:txBody>
          <a:bodyPr wrap="none" anchor="ctr"/>
          <a:lstStyle/>
          <a:p>
            <a:endParaRPr lang="en-US"/>
          </a:p>
        </p:txBody>
      </p:sp>
      <p:sp>
        <p:nvSpPr>
          <p:cNvPr id="100374" name="Line 1046"/>
          <p:cNvSpPr>
            <a:spLocks noChangeShapeType="1"/>
          </p:cNvSpPr>
          <p:nvPr/>
        </p:nvSpPr>
        <p:spPr bwMode="auto">
          <a:xfrm>
            <a:off x="6997700" y="2514600"/>
            <a:ext cx="573088" cy="0"/>
          </a:xfrm>
          <a:prstGeom prst="line">
            <a:avLst/>
          </a:prstGeom>
          <a:noFill/>
          <a:ln w="28575">
            <a:solidFill>
              <a:srgbClr val="660033"/>
            </a:solidFill>
            <a:round/>
            <a:headEnd type="triangle" w="med" len="med"/>
            <a:tailEnd/>
          </a:ln>
          <a:effectLst/>
        </p:spPr>
        <p:txBody>
          <a:bodyPr wrap="none" anchor="ctr"/>
          <a:lstStyle/>
          <a:p>
            <a:endParaRPr lang="en-US"/>
          </a:p>
        </p:txBody>
      </p:sp>
      <p:sp>
        <p:nvSpPr>
          <p:cNvPr id="100375" name="Line 1047"/>
          <p:cNvSpPr>
            <a:spLocks noChangeShapeType="1"/>
          </p:cNvSpPr>
          <p:nvPr/>
        </p:nvSpPr>
        <p:spPr bwMode="auto">
          <a:xfrm flipV="1">
            <a:off x="6997700" y="1647825"/>
            <a:ext cx="0" cy="1276350"/>
          </a:xfrm>
          <a:prstGeom prst="line">
            <a:avLst/>
          </a:prstGeom>
          <a:noFill/>
          <a:ln w="28575">
            <a:solidFill>
              <a:srgbClr val="660033"/>
            </a:solidFill>
            <a:round/>
            <a:headEnd/>
            <a:tailEnd type="triangle" w="med" len="med"/>
          </a:ln>
          <a:effectLst/>
        </p:spPr>
        <p:txBody>
          <a:bodyPr wrap="none" anchor="ctr"/>
          <a:lstStyle/>
          <a:p>
            <a:endParaRPr lang="en-US"/>
          </a:p>
        </p:txBody>
      </p:sp>
      <p:grpSp>
        <p:nvGrpSpPr>
          <p:cNvPr id="100376" name="Group 1048"/>
          <p:cNvGrpSpPr>
            <a:grpSpLocks/>
          </p:cNvGrpSpPr>
          <p:nvPr/>
        </p:nvGrpSpPr>
        <p:grpSpPr bwMode="auto">
          <a:xfrm>
            <a:off x="3949700" y="5232400"/>
            <a:ext cx="1219200" cy="400050"/>
            <a:chOff x="2400" y="3552"/>
            <a:chExt cx="768" cy="192"/>
          </a:xfrm>
        </p:grpSpPr>
        <p:sp>
          <p:nvSpPr>
            <p:cNvPr id="100377" name="Line 1049"/>
            <p:cNvSpPr>
              <a:spLocks noChangeShapeType="1"/>
            </p:cNvSpPr>
            <p:nvPr/>
          </p:nvSpPr>
          <p:spPr bwMode="auto">
            <a:xfrm flipV="1">
              <a:off x="3168" y="3552"/>
              <a:ext cx="0" cy="192"/>
            </a:xfrm>
            <a:prstGeom prst="line">
              <a:avLst/>
            </a:prstGeom>
            <a:noFill/>
            <a:ln w="28575">
              <a:solidFill>
                <a:srgbClr val="FF3300"/>
              </a:solidFill>
              <a:round/>
              <a:headEnd/>
              <a:tailEnd/>
            </a:ln>
            <a:effectLst/>
          </p:spPr>
          <p:txBody>
            <a:bodyPr wrap="none" anchor="ctr"/>
            <a:lstStyle/>
            <a:p>
              <a:endParaRPr lang="en-US"/>
            </a:p>
          </p:txBody>
        </p:sp>
        <p:sp>
          <p:nvSpPr>
            <p:cNvPr id="100378" name="Line 1050"/>
            <p:cNvSpPr>
              <a:spLocks noChangeShapeType="1"/>
            </p:cNvSpPr>
            <p:nvPr/>
          </p:nvSpPr>
          <p:spPr bwMode="auto">
            <a:xfrm flipV="1">
              <a:off x="2400" y="3552"/>
              <a:ext cx="0" cy="192"/>
            </a:xfrm>
            <a:prstGeom prst="line">
              <a:avLst/>
            </a:prstGeom>
            <a:noFill/>
            <a:ln w="28575">
              <a:solidFill>
                <a:srgbClr val="FF3300"/>
              </a:solidFill>
              <a:round/>
              <a:headEnd/>
              <a:tailEnd/>
            </a:ln>
            <a:effectLst/>
          </p:spPr>
          <p:txBody>
            <a:bodyPr wrap="none" anchor="ctr"/>
            <a:lstStyle/>
            <a:p>
              <a:endParaRPr lang="en-US"/>
            </a:p>
          </p:txBody>
        </p:sp>
        <p:sp>
          <p:nvSpPr>
            <p:cNvPr id="100379" name="Line 1051"/>
            <p:cNvSpPr>
              <a:spLocks noChangeShapeType="1"/>
            </p:cNvSpPr>
            <p:nvPr/>
          </p:nvSpPr>
          <p:spPr bwMode="auto">
            <a:xfrm>
              <a:off x="2400" y="3552"/>
              <a:ext cx="768" cy="0"/>
            </a:xfrm>
            <a:prstGeom prst="line">
              <a:avLst/>
            </a:prstGeom>
            <a:noFill/>
            <a:ln w="28575">
              <a:solidFill>
                <a:srgbClr val="FF3300"/>
              </a:solidFill>
              <a:round/>
              <a:headEnd/>
              <a:tailEnd/>
            </a:ln>
            <a:effectLst/>
          </p:spPr>
          <p:txBody>
            <a:bodyPr wrap="none" anchor="ctr"/>
            <a:lstStyle/>
            <a:p>
              <a:endParaRPr lang="en-US"/>
            </a:p>
          </p:txBody>
        </p:sp>
      </p:grpSp>
      <p:sp>
        <p:nvSpPr>
          <p:cNvPr id="100380" name="Line 1052"/>
          <p:cNvSpPr>
            <a:spLocks noChangeShapeType="1"/>
          </p:cNvSpPr>
          <p:nvPr/>
        </p:nvSpPr>
        <p:spPr bwMode="auto">
          <a:xfrm flipH="1" flipV="1">
            <a:off x="4786313" y="3416300"/>
            <a:ext cx="1587" cy="1816100"/>
          </a:xfrm>
          <a:prstGeom prst="line">
            <a:avLst/>
          </a:prstGeom>
          <a:noFill/>
          <a:ln w="28575">
            <a:solidFill>
              <a:srgbClr val="FF3300"/>
            </a:solidFill>
            <a:round/>
            <a:headEnd/>
            <a:tailEnd type="triangle" w="med" len="med"/>
          </a:ln>
          <a:effectLst/>
        </p:spPr>
        <p:txBody>
          <a:bodyPr wrap="none" anchor="ctr"/>
          <a:lstStyle/>
          <a:p>
            <a:endParaRPr lang="en-US"/>
          </a:p>
        </p:txBody>
      </p:sp>
      <p:sp>
        <p:nvSpPr>
          <p:cNvPr id="100381" name="Line 1053"/>
          <p:cNvSpPr>
            <a:spLocks noChangeShapeType="1"/>
          </p:cNvSpPr>
          <p:nvPr/>
        </p:nvSpPr>
        <p:spPr bwMode="auto">
          <a:xfrm flipV="1">
            <a:off x="3360738" y="2354263"/>
            <a:ext cx="0" cy="822325"/>
          </a:xfrm>
          <a:prstGeom prst="line">
            <a:avLst/>
          </a:prstGeom>
          <a:noFill/>
          <a:ln w="28575">
            <a:solidFill>
              <a:srgbClr val="FF3300"/>
            </a:solidFill>
            <a:round/>
            <a:headEnd/>
            <a:tailEnd type="triangle" w="med" len="med"/>
          </a:ln>
          <a:effectLst/>
        </p:spPr>
        <p:txBody>
          <a:bodyPr wrap="none" anchor="ctr"/>
          <a:lstStyle/>
          <a:p>
            <a:endParaRPr lang="en-US"/>
          </a:p>
        </p:txBody>
      </p:sp>
      <p:sp>
        <p:nvSpPr>
          <p:cNvPr id="100382" name="Line 1054"/>
          <p:cNvSpPr>
            <a:spLocks noChangeShapeType="1"/>
          </p:cNvSpPr>
          <p:nvPr/>
        </p:nvSpPr>
        <p:spPr bwMode="auto">
          <a:xfrm flipV="1">
            <a:off x="5016500" y="1858963"/>
            <a:ext cx="0" cy="1039812"/>
          </a:xfrm>
          <a:prstGeom prst="line">
            <a:avLst/>
          </a:prstGeom>
          <a:noFill/>
          <a:ln w="28575">
            <a:solidFill>
              <a:srgbClr val="FF3300"/>
            </a:solidFill>
            <a:round/>
            <a:headEnd/>
            <a:tailEnd type="triangle" w="med" len="med"/>
          </a:ln>
          <a:effectLst/>
        </p:spPr>
        <p:txBody>
          <a:bodyPr wrap="none" anchor="ctr"/>
          <a:lstStyle/>
          <a:p>
            <a:endParaRPr lang="en-US"/>
          </a:p>
        </p:txBody>
      </p:sp>
      <p:sp>
        <p:nvSpPr>
          <p:cNvPr id="100383" name="Line 1055"/>
          <p:cNvSpPr>
            <a:spLocks noChangeShapeType="1"/>
          </p:cNvSpPr>
          <p:nvPr/>
        </p:nvSpPr>
        <p:spPr bwMode="auto">
          <a:xfrm flipV="1">
            <a:off x="3479800" y="3343275"/>
            <a:ext cx="3175" cy="898525"/>
          </a:xfrm>
          <a:prstGeom prst="line">
            <a:avLst/>
          </a:prstGeom>
          <a:noFill/>
          <a:ln w="28575">
            <a:solidFill>
              <a:srgbClr val="FF3300"/>
            </a:solidFill>
            <a:round/>
            <a:headEnd/>
            <a:tailEnd type="triangle" w="med" len="med"/>
          </a:ln>
          <a:effectLst/>
        </p:spPr>
        <p:txBody>
          <a:bodyPr wrap="none" anchor="ctr"/>
          <a:lstStyle/>
          <a:p>
            <a:endParaRPr lang="en-US"/>
          </a:p>
        </p:txBody>
      </p:sp>
      <p:sp>
        <p:nvSpPr>
          <p:cNvPr id="100384" name="Line 1056"/>
          <p:cNvSpPr>
            <a:spLocks noChangeShapeType="1"/>
          </p:cNvSpPr>
          <p:nvPr/>
        </p:nvSpPr>
        <p:spPr bwMode="auto">
          <a:xfrm flipV="1">
            <a:off x="1814513" y="3084513"/>
            <a:ext cx="298450" cy="4762"/>
          </a:xfrm>
          <a:prstGeom prst="line">
            <a:avLst/>
          </a:prstGeom>
          <a:noFill/>
          <a:ln w="28575">
            <a:solidFill>
              <a:srgbClr val="FF3300"/>
            </a:solidFill>
            <a:round/>
            <a:headEnd/>
            <a:tailEnd type="triangle" w="med" len="med"/>
          </a:ln>
          <a:effectLst/>
        </p:spPr>
        <p:txBody>
          <a:bodyPr wrap="none" anchor="ctr"/>
          <a:lstStyle/>
          <a:p>
            <a:endParaRPr lang="en-US"/>
          </a:p>
        </p:txBody>
      </p:sp>
      <p:sp>
        <p:nvSpPr>
          <p:cNvPr id="100385" name="Line 1057"/>
          <p:cNvSpPr>
            <a:spLocks noChangeShapeType="1"/>
          </p:cNvSpPr>
          <p:nvPr/>
        </p:nvSpPr>
        <p:spPr bwMode="auto">
          <a:xfrm flipH="1" flipV="1">
            <a:off x="2108200" y="2159000"/>
            <a:ext cx="0" cy="2209800"/>
          </a:xfrm>
          <a:prstGeom prst="line">
            <a:avLst/>
          </a:prstGeom>
          <a:noFill/>
          <a:ln w="28575">
            <a:solidFill>
              <a:srgbClr val="FF3300"/>
            </a:solidFill>
            <a:round/>
            <a:headEnd/>
            <a:tailEnd type="triangle" w="med" len="med"/>
          </a:ln>
          <a:effectLst/>
        </p:spPr>
        <p:txBody>
          <a:bodyPr wrap="none" anchor="ctr"/>
          <a:lstStyle/>
          <a:p>
            <a:endParaRPr lang="en-US"/>
          </a:p>
        </p:txBody>
      </p:sp>
      <p:sp>
        <p:nvSpPr>
          <p:cNvPr id="100386" name="Text Box 1058"/>
          <p:cNvSpPr txBox="1">
            <a:spLocks noChangeArrowheads="1"/>
          </p:cNvSpPr>
          <p:nvPr/>
        </p:nvSpPr>
        <p:spPr bwMode="auto">
          <a:xfrm>
            <a:off x="990600" y="0"/>
            <a:ext cx="7173913" cy="971550"/>
          </a:xfrm>
          <a:prstGeom prst="rect">
            <a:avLst/>
          </a:prstGeom>
          <a:noFill/>
          <a:ln w="9525">
            <a:noFill/>
            <a:miter lim="800000"/>
            <a:headEnd/>
            <a:tailEnd/>
          </a:ln>
          <a:effectLst/>
        </p:spPr>
        <p:txBody>
          <a:bodyPr>
            <a:spAutoFit/>
          </a:bodyPr>
          <a:lstStyle/>
          <a:p>
            <a:pPr algn="ctr">
              <a:lnSpc>
                <a:spcPct val="80000"/>
              </a:lnSpc>
            </a:pPr>
            <a:r>
              <a:rPr lang="en-US" sz="3600" b="1">
                <a:solidFill>
                  <a:schemeClr val="tx2"/>
                </a:solidFill>
                <a:effectLst>
                  <a:outerShdw blurRad="38100" dist="38100" dir="2700000" algn="tl">
                    <a:srgbClr val="000000"/>
                  </a:outerShdw>
                </a:effectLst>
                <a:latin typeface="Arial Narrow" pitchFamily="34" charset="0"/>
                <a:cs typeface="Arial" pitchFamily="34" charset="0"/>
              </a:rPr>
              <a:t>AGRAVATING FACTORS OF VULNERABILITY</a:t>
            </a:r>
          </a:p>
        </p:txBody>
      </p:sp>
      <p:sp>
        <p:nvSpPr>
          <p:cNvPr id="100387" name="Rectangle 1059"/>
          <p:cNvSpPr>
            <a:spLocks noChangeArrowheads="1"/>
          </p:cNvSpPr>
          <p:nvPr/>
        </p:nvSpPr>
        <p:spPr bwMode="auto">
          <a:xfrm>
            <a:off x="619125" y="5451475"/>
            <a:ext cx="1235075" cy="696913"/>
          </a:xfrm>
          <a:prstGeom prst="rect">
            <a:avLst/>
          </a:prstGeom>
          <a:solidFill>
            <a:srgbClr val="008000"/>
          </a:solidFill>
          <a:ln w="19050">
            <a:solidFill>
              <a:srgbClr val="FF3300"/>
            </a:solidFill>
            <a:miter lim="800000"/>
            <a:headEnd/>
            <a:tailEnd/>
          </a:ln>
          <a:effectLst/>
        </p:spPr>
        <p:txBody>
          <a:bodyPr>
            <a:spAutoFit/>
          </a:bodyPr>
          <a:lstStyle/>
          <a:p>
            <a:pPr algn="ctr">
              <a:lnSpc>
                <a:spcPct val="80000"/>
              </a:lnSpc>
            </a:pPr>
            <a:r>
              <a:rPr lang="en-US" sz="1600" b="1">
                <a:effectLst>
                  <a:outerShdw blurRad="38100" dist="38100" dir="2700000" algn="tl">
                    <a:srgbClr val="000000"/>
                  </a:outerShdw>
                </a:effectLst>
                <a:latin typeface="Arial Narrow" pitchFamily="34" charset="0"/>
                <a:cs typeface="Arial" pitchFamily="34" charset="0"/>
              </a:rPr>
              <a:t>Inadequate development model </a:t>
            </a:r>
          </a:p>
        </p:txBody>
      </p:sp>
      <p:sp>
        <p:nvSpPr>
          <p:cNvPr id="100388" name="Rectangle 1060"/>
          <p:cNvSpPr>
            <a:spLocks noChangeArrowheads="1"/>
          </p:cNvSpPr>
          <p:nvPr/>
        </p:nvSpPr>
        <p:spPr bwMode="auto">
          <a:xfrm>
            <a:off x="2552700" y="5549900"/>
            <a:ext cx="1524000" cy="501650"/>
          </a:xfrm>
          <a:prstGeom prst="rect">
            <a:avLst/>
          </a:prstGeom>
          <a:solidFill>
            <a:srgbClr val="008000"/>
          </a:solidFill>
          <a:ln w="19050">
            <a:solidFill>
              <a:srgbClr val="FF3300"/>
            </a:solidFill>
            <a:miter lim="800000"/>
            <a:headEnd/>
            <a:tailEnd/>
          </a:ln>
          <a:effectLst/>
        </p:spPr>
        <p:txBody>
          <a:bodyPr>
            <a:spAutoFit/>
          </a:bodyPr>
          <a:lstStyle/>
          <a:p>
            <a:pPr algn="ctr">
              <a:lnSpc>
                <a:spcPct val="80000"/>
              </a:lnSpc>
            </a:pPr>
            <a:r>
              <a:rPr lang="en-US" sz="1600" b="1">
                <a:effectLst>
                  <a:outerShdw blurRad="38100" dist="38100" dir="2700000" algn="tl">
                    <a:srgbClr val="000000"/>
                  </a:outerShdw>
                </a:effectLst>
                <a:latin typeface="Arial Narrow" pitchFamily="34" charset="0"/>
                <a:cs typeface="Arial" pitchFamily="34" charset="0"/>
              </a:rPr>
              <a:t>Underestimation of hazards</a:t>
            </a:r>
          </a:p>
        </p:txBody>
      </p:sp>
      <p:sp>
        <p:nvSpPr>
          <p:cNvPr id="100389" name="Rectangle 1061"/>
          <p:cNvSpPr>
            <a:spLocks noChangeArrowheads="1"/>
          </p:cNvSpPr>
          <p:nvPr/>
        </p:nvSpPr>
        <p:spPr bwMode="auto">
          <a:xfrm>
            <a:off x="7550150" y="2239963"/>
            <a:ext cx="1504950" cy="1282700"/>
          </a:xfrm>
          <a:prstGeom prst="rect">
            <a:avLst/>
          </a:prstGeom>
          <a:solidFill>
            <a:srgbClr val="FF9900"/>
          </a:solidFill>
          <a:ln w="19050">
            <a:solidFill>
              <a:srgbClr val="FF3300"/>
            </a:solidFill>
            <a:miter lim="800000"/>
            <a:headEnd/>
            <a:tailEnd/>
          </a:ln>
          <a:effectLst/>
        </p:spPr>
        <p:txBody>
          <a:bodyPr>
            <a:spAutoFit/>
          </a:bodyPr>
          <a:lstStyle/>
          <a:p>
            <a:pPr algn="ctr">
              <a:lnSpc>
                <a:spcPct val="80000"/>
              </a:lnSpc>
            </a:pPr>
            <a:r>
              <a:rPr lang="en-US" sz="1600" b="1">
                <a:effectLst>
                  <a:outerShdw blurRad="38100" dist="38100" dir="2700000" algn="tl">
                    <a:srgbClr val="000000"/>
                  </a:outerShdw>
                </a:effectLst>
                <a:latin typeface="Arial Narrow" pitchFamily="34" charset="0"/>
                <a:cs typeface="Arial" pitchFamily="34" charset="0"/>
              </a:rPr>
              <a:t>Population incapable of assessing its vulnerability and confronting emergencies</a:t>
            </a:r>
          </a:p>
        </p:txBody>
      </p:sp>
      <p:sp>
        <p:nvSpPr>
          <p:cNvPr id="100390" name="Rectangle 1062"/>
          <p:cNvSpPr>
            <a:spLocks noChangeArrowheads="1"/>
          </p:cNvSpPr>
          <p:nvPr/>
        </p:nvSpPr>
        <p:spPr bwMode="auto">
          <a:xfrm>
            <a:off x="4541838" y="5410200"/>
            <a:ext cx="1262062" cy="696913"/>
          </a:xfrm>
          <a:prstGeom prst="rect">
            <a:avLst/>
          </a:prstGeom>
          <a:solidFill>
            <a:srgbClr val="008000"/>
          </a:solidFill>
          <a:ln w="19050">
            <a:solidFill>
              <a:srgbClr val="FF3300"/>
            </a:solidFill>
            <a:miter lim="800000"/>
            <a:headEnd/>
            <a:tailEnd/>
          </a:ln>
          <a:effectLst/>
        </p:spPr>
        <p:txBody>
          <a:bodyPr>
            <a:spAutoFit/>
          </a:bodyPr>
          <a:lstStyle/>
          <a:p>
            <a:pPr algn="ctr">
              <a:lnSpc>
                <a:spcPct val="80000"/>
              </a:lnSpc>
            </a:pPr>
            <a:r>
              <a:rPr lang="en-US" sz="1600" b="1">
                <a:effectLst>
                  <a:outerShdw blurRad="38100" dist="38100" dir="2700000" algn="tl">
                    <a:srgbClr val="000000"/>
                  </a:outerShdw>
                </a:effectLst>
                <a:latin typeface="Arial Narrow" pitchFamily="34" charset="0"/>
                <a:cs typeface="Arial" pitchFamily="34" charset="0"/>
              </a:rPr>
              <a:t>Obsolete risk management</a:t>
            </a:r>
          </a:p>
          <a:p>
            <a:pPr algn="ctr">
              <a:lnSpc>
                <a:spcPct val="80000"/>
              </a:lnSpc>
            </a:pPr>
            <a:r>
              <a:rPr lang="en-US" sz="1600" b="1">
                <a:effectLst>
                  <a:outerShdw blurRad="38100" dist="38100" dir="2700000" algn="tl">
                    <a:srgbClr val="000000"/>
                  </a:outerShdw>
                </a:effectLst>
                <a:latin typeface="Arial Narrow" pitchFamily="34" charset="0"/>
                <a:cs typeface="Arial" pitchFamily="34" charset="0"/>
              </a:rPr>
              <a:t>legislation</a:t>
            </a:r>
          </a:p>
        </p:txBody>
      </p:sp>
      <p:sp>
        <p:nvSpPr>
          <p:cNvPr id="100391" name="Rectangle 1063"/>
          <p:cNvSpPr>
            <a:spLocks noChangeArrowheads="1"/>
          </p:cNvSpPr>
          <p:nvPr/>
        </p:nvSpPr>
        <p:spPr bwMode="auto">
          <a:xfrm>
            <a:off x="6438900" y="5451475"/>
            <a:ext cx="1547813" cy="696913"/>
          </a:xfrm>
          <a:prstGeom prst="rect">
            <a:avLst/>
          </a:prstGeom>
          <a:solidFill>
            <a:srgbClr val="008000"/>
          </a:solidFill>
          <a:ln w="19050">
            <a:solidFill>
              <a:srgbClr val="FF3300"/>
            </a:solidFill>
            <a:miter lim="800000"/>
            <a:headEnd/>
            <a:tailEnd/>
          </a:ln>
          <a:effectLst/>
        </p:spPr>
        <p:txBody>
          <a:bodyPr>
            <a:spAutoFit/>
          </a:bodyPr>
          <a:lstStyle/>
          <a:p>
            <a:pPr algn="ctr">
              <a:lnSpc>
                <a:spcPct val="80000"/>
              </a:lnSpc>
            </a:pPr>
            <a:r>
              <a:rPr lang="en-US" sz="1600" b="1">
                <a:effectLst>
                  <a:outerShdw blurRad="38100" dist="38100" dir="2700000" algn="tl">
                    <a:srgbClr val="000000"/>
                  </a:outerShdw>
                </a:effectLst>
                <a:latin typeface="Arial Narrow" pitchFamily="34" charset="0"/>
                <a:cs typeface="Arial" pitchFamily="34" charset="0"/>
              </a:rPr>
              <a:t>Decision makers lack awareness and willingness</a:t>
            </a:r>
          </a:p>
        </p:txBody>
      </p:sp>
      <p:sp>
        <p:nvSpPr>
          <p:cNvPr id="100392" name="Rectangle 1064"/>
          <p:cNvSpPr>
            <a:spLocks noChangeArrowheads="1"/>
          </p:cNvSpPr>
          <p:nvPr/>
        </p:nvSpPr>
        <p:spPr bwMode="auto">
          <a:xfrm>
            <a:off x="1612900" y="3795713"/>
            <a:ext cx="1449388" cy="696912"/>
          </a:xfrm>
          <a:prstGeom prst="rect">
            <a:avLst/>
          </a:prstGeom>
          <a:solidFill>
            <a:srgbClr val="996633"/>
          </a:solidFill>
          <a:ln w="19050">
            <a:solidFill>
              <a:srgbClr val="FF3300"/>
            </a:solidFill>
            <a:miter lim="800000"/>
            <a:headEnd/>
            <a:tailEnd/>
          </a:ln>
          <a:effectLst/>
        </p:spPr>
        <p:txBody>
          <a:bodyPr>
            <a:spAutoFit/>
          </a:bodyPr>
          <a:lstStyle/>
          <a:p>
            <a:pPr algn="ctr">
              <a:lnSpc>
                <a:spcPct val="80000"/>
              </a:lnSpc>
            </a:pPr>
            <a:r>
              <a:rPr lang="en-US" sz="1600" b="1">
                <a:effectLst>
                  <a:outerShdw blurRad="38100" dist="38100" dir="2700000" algn="tl">
                    <a:srgbClr val="000000"/>
                  </a:outerShdw>
                </a:effectLst>
                <a:latin typeface="Arial Narrow" pitchFamily="34" charset="0"/>
                <a:cs typeface="Arial" pitchFamily="34" charset="0"/>
              </a:rPr>
              <a:t>Inadequate territorial management</a:t>
            </a:r>
          </a:p>
        </p:txBody>
      </p:sp>
      <p:sp>
        <p:nvSpPr>
          <p:cNvPr id="100393" name="Rectangle 1065"/>
          <p:cNvSpPr>
            <a:spLocks noChangeArrowheads="1"/>
          </p:cNvSpPr>
          <p:nvPr/>
        </p:nvSpPr>
        <p:spPr bwMode="auto">
          <a:xfrm>
            <a:off x="120650" y="2763838"/>
            <a:ext cx="1709738" cy="696912"/>
          </a:xfrm>
          <a:prstGeom prst="rect">
            <a:avLst/>
          </a:prstGeom>
          <a:solidFill>
            <a:srgbClr val="FF9900"/>
          </a:solidFill>
          <a:ln w="19050">
            <a:solidFill>
              <a:srgbClr val="FF3300"/>
            </a:solidFill>
            <a:miter lim="800000"/>
            <a:headEnd/>
            <a:tailEnd/>
          </a:ln>
          <a:effectLst/>
        </p:spPr>
        <p:txBody>
          <a:bodyPr>
            <a:spAutoFit/>
          </a:bodyPr>
          <a:lstStyle/>
          <a:p>
            <a:pPr algn="ctr">
              <a:lnSpc>
                <a:spcPct val="80000"/>
              </a:lnSpc>
            </a:pPr>
            <a:r>
              <a:rPr lang="en-US" sz="1600" b="1">
                <a:effectLst>
                  <a:outerShdw blurRad="38100" dist="38100" dir="2700000" algn="tl">
                    <a:srgbClr val="000000"/>
                  </a:outerShdw>
                </a:effectLst>
                <a:latin typeface="Arial Narrow" pitchFamily="34" charset="0"/>
                <a:cs typeface="Arial" pitchFamily="34" charset="0"/>
              </a:rPr>
              <a:t>Inadequate management of natural resources</a:t>
            </a:r>
          </a:p>
        </p:txBody>
      </p:sp>
      <p:sp>
        <p:nvSpPr>
          <p:cNvPr id="100394" name="Rectangle 1066"/>
          <p:cNvSpPr>
            <a:spLocks noChangeArrowheads="1"/>
          </p:cNvSpPr>
          <p:nvPr/>
        </p:nvSpPr>
        <p:spPr bwMode="auto">
          <a:xfrm>
            <a:off x="5713413" y="2738438"/>
            <a:ext cx="1504950" cy="696912"/>
          </a:xfrm>
          <a:prstGeom prst="rect">
            <a:avLst/>
          </a:prstGeom>
          <a:solidFill>
            <a:srgbClr val="FF9900"/>
          </a:solidFill>
          <a:ln w="19050">
            <a:solidFill>
              <a:srgbClr val="FF3300"/>
            </a:solidFill>
            <a:miter lim="800000"/>
            <a:headEnd/>
            <a:tailEnd/>
          </a:ln>
          <a:effectLst/>
        </p:spPr>
        <p:txBody>
          <a:bodyPr>
            <a:spAutoFit/>
          </a:bodyPr>
          <a:lstStyle/>
          <a:p>
            <a:pPr algn="ctr">
              <a:lnSpc>
                <a:spcPct val="80000"/>
              </a:lnSpc>
            </a:pPr>
            <a:r>
              <a:rPr lang="en-US" sz="1600" b="1">
                <a:effectLst>
                  <a:outerShdw blurRad="38100" dist="38100" dir="2700000" algn="tl">
                    <a:srgbClr val="000000"/>
                  </a:outerShdw>
                </a:effectLst>
                <a:latin typeface="Arial Narrow" pitchFamily="34" charset="0"/>
                <a:cs typeface="Arial" pitchFamily="34" charset="0"/>
              </a:rPr>
              <a:t>Weak risk management institutions</a:t>
            </a:r>
          </a:p>
        </p:txBody>
      </p:sp>
      <p:sp>
        <p:nvSpPr>
          <p:cNvPr id="100395" name="Rectangle 1067"/>
          <p:cNvSpPr>
            <a:spLocks noChangeArrowheads="1"/>
          </p:cNvSpPr>
          <p:nvPr/>
        </p:nvSpPr>
        <p:spPr bwMode="auto">
          <a:xfrm>
            <a:off x="4187825" y="2738438"/>
            <a:ext cx="1243013" cy="696912"/>
          </a:xfrm>
          <a:prstGeom prst="rect">
            <a:avLst/>
          </a:prstGeom>
          <a:solidFill>
            <a:srgbClr val="FF9900"/>
          </a:solidFill>
          <a:ln w="19050">
            <a:solidFill>
              <a:srgbClr val="FF3300"/>
            </a:solidFill>
            <a:miter lim="800000"/>
            <a:headEnd/>
            <a:tailEnd/>
          </a:ln>
          <a:effectLst/>
        </p:spPr>
        <p:txBody>
          <a:bodyPr>
            <a:spAutoFit/>
          </a:bodyPr>
          <a:lstStyle/>
          <a:p>
            <a:pPr algn="ctr">
              <a:lnSpc>
                <a:spcPct val="80000"/>
              </a:lnSpc>
            </a:pPr>
            <a:r>
              <a:rPr lang="en-US" sz="1600" b="1">
                <a:effectLst>
                  <a:outerShdw blurRad="38100" dist="38100" dir="2700000" algn="tl">
                    <a:srgbClr val="000000"/>
                  </a:outerShdw>
                </a:effectLst>
                <a:latin typeface="Arial Narrow" pitchFamily="34" charset="0"/>
                <a:cs typeface="Arial" pitchFamily="34" charset="0"/>
              </a:rPr>
              <a:t>Poor construction quality</a:t>
            </a:r>
          </a:p>
        </p:txBody>
      </p:sp>
      <p:sp>
        <p:nvSpPr>
          <p:cNvPr id="100396" name="Rectangle 1068"/>
          <p:cNvSpPr>
            <a:spLocks noChangeArrowheads="1"/>
          </p:cNvSpPr>
          <p:nvPr/>
        </p:nvSpPr>
        <p:spPr bwMode="auto">
          <a:xfrm>
            <a:off x="4446588" y="1157288"/>
            <a:ext cx="1809750" cy="696912"/>
          </a:xfrm>
          <a:prstGeom prst="rect">
            <a:avLst/>
          </a:prstGeom>
          <a:solidFill>
            <a:srgbClr val="A50021"/>
          </a:solidFill>
          <a:ln w="19050">
            <a:solidFill>
              <a:srgbClr val="FF3300"/>
            </a:solidFill>
            <a:miter lim="800000"/>
            <a:headEnd/>
            <a:tailEnd/>
          </a:ln>
          <a:effectLst/>
        </p:spPr>
        <p:txBody>
          <a:bodyPr>
            <a:spAutoFit/>
          </a:bodyPr>
          <a:lstStyle/>
          <a:p>
            <a:pPr algn="ctr">
              <a:lnSpc>
                <a:spcPct val="80000"/>
              </a:lnSpc>
            </a:pPr>
            <a:r>
              <a:rPr lang="en-US" sz="1600" b="1">
                <a:effectLst>
                  <a:outerShdw blurRad="38100" dist="38100" dir="2700000" algn="tl">
                    <a:srgbClr val="000000"/>
                  </a:outerShdw>
                </a:effectLst>
                <a:latin typeface="Arial Narrow" pitchFamily="34" charset="0"/>
                <a:cs typeface="Arial" pitchFamily="34" charset="0"/>
              </a:rPr>
              <a:t>More vulnerable constructions and productive activities</a:t>
            </a:r>
          </a:p>
        </p:txBody>
      </p:sp>
      <p:sp>
        <p:nvSpPr>
          <p:cNvPr id="100397" name="Rectangle 1069"/>
          <p:cNvSpPr>
            <a:spLocks noChangeArrowheads="1"/>
          </p:cNvSpPr>
          <p:nvPr/>
        </p:nvSpPr>
        <p:spPr bwMode="auto">
          <a:xfrm>
            <a:off x="2632075" y="1295400"/>
            <a:ext cx="1370013" cy="1049338"/>
          </a:xfrm>
          <a:prstGeom prst="rect">
            <a:avLst/>
          </a:prstGeom>
          <a:solidFill>
            <a:srgbClr val="A50021"/>
          </a:solidFill>
          <a:ln w="19050">
            <a:solidFill>
              <a:srgbClr val="FF3300"/>
            </a:solidFill>
            <a:miter lim="800000"/>
            <a:headEnd/>
            <a:tailEnd/>
          </a:ln>
          <a:effectLst/>
        </p:spPr>
        <p:txBody>
          <a:bodyPr lIns="27432" tIns="27432" rIns="27432" bIns="27432" anchor="ctr">
            <a:spAutoFit/>
          </a:bodyPr>
          <a:lstStyle/>
          <a:p>
            <a:pPr algn="ctr">
              <a:lnSpc>
                <a:spcPct val="80000"/>
              </a:lnSpc>
            </a:pPr>
            <a:r>
              <a:rPr lang="en-US" sz="1600" b="1">
                <a:effectLst>
                  <a:outerShdw blurRad="38100" dist="38100" dir="2700000" algn="tl">
                    <a:srgbClr val="000000"/>
                  </a:outerShdw>
                </a:effectLst>
                <a:latin typeface="Arial Narrow" pitchFamily="34" charset="0"/>
                <a:cs typeface="Arial" pitchFamily="34" charset="0"/>
              </a:rPr>
              <a:t>Population and productive activities over- exposed to hazards</a:t>
            </a:r>
          </a:p>
        </p:txBody>
      </p:sp>
      <p:sp>
        <p:nvSpPr>
          <p:cNvPr id="100398" name="Rectangle 1070"/>
          <p:cNvSpPr>
            <a:spLocks noChangeArrowheads="1"/>
          </p:cNvSpPr>
          <p:nvPr/>
        </p:nvSpPr>
        <p:spPr bwMode="auto">
          <a:xfrm>
            <a:off x="2657475" y="2838450"/>
            <a:ext cx="1296988" cy="501650"/>
          </a:xfrm>
          <a:prstGeom prst="rect">
            <a:avLst/>
          </a:prstGeom>
          <a:solidFill>
            <a:srgbClr val="FF9900"/>
          </a:solidFill>
          <a:ln w="19050">
            <a:solidFill>
              <a:srgbClr val="FF3300"/>
            </a:solidFill>
            <a:miter lim="800000"/>
            <a:headEnd/>
            <a:tailEnd/>
          </a:ln>
          <a:effectLst/>
        </p:spPr>
        <p:txBody>
          <a:bodyPr>
            <a:spAutoFit/>
          </a:bodyPr>
          <a:lstStyle/>
          <a:p>
            <a:pPr algn="ctr">
              <a:lnSpc>
                <a:spcPct val="80000"/>
              </a:lnSpc>
            </a:pPr>
            <a:r>
              <a:rPr lang="en-US" sz="1600" b="1">
                <a:effectLst>
                  <a:outerShdw blurRad="38100" dist="38100" dir="2700000" algn="tl">
                    <a:srgbClr val="000000"/>
                  </a:outerShdw>
                </a:effectLst>
                <a:latin typeface="Arial Narrow" pitchFamily="34" charset="0"/>
                <a:cs typeface="Arial" pitchFamily="34" charset="0"/>
              </a:rPr>
              <a:t>Random urban growth</a:t>
            </a:r>
          </a:p>
        </p:txBody>
      </p:sp>
      <p:sp>
        <p:nvSpPr>
          <p:cNvPr id="100399" name="Rectangle 1071"/>
          <p:cNvSpPr>
            <a:spLocks noChangeArrowheads="1"/>
          </p:cNvSpPr>
          <p:nvPr/>
        </p:nvSpPr>
        <p:spPr bwMode="auto">
          <a:xfrm>
            <a:off x="514350" y="1471613"/>
            <a:ext cx="1719263" cy="696912"/>
          </a:xfrm>
          <a:prstGeom prst="rect">
            <a:avLst/>
          </a:prstGeom>
          <a:solidFill>
            <a:srgbClr val="A50021"/>
          </a:solidFill>
          <a:ln w="19050">
            <a:solidFill>
              <a:srgbClr val="FF3300"/>
            </a:solidFill>
            <a:miter lim="800000"/>
            <a:headEnd/>
            <a:tailEnd/>
          </a:ln>
          <a:effectLst/>
        </p:spPr>
        <p:txBody>
          <a:bodyPr>
            <a:spAutoFit/>
          </a:bodyPr>
          <a:lstStyle/>
          <a:p>
            <a:pPr algn="ctr">
              <a:lnSpc>
                <a:spcPct val="80000"/>
              </a:lnSpc>
            </a:pPr>
            <a:r>
              <a:rPr lang="en-US" sz="1600" b="1">
                <a:effectLst>
                  <a:outerShdw blurRad="38100" dist="38100" dir="2700000" algn="tl">
                    <a:srgbClr val="000000"/>
                  </a:outerShdw>
                </a:effectLst>
                <a:latin typeface="Arial Narrow" pitchFamily="34" charset="0"/>
                <a:cs typeface="Arial" pitchFamily="34" charset="0"/>
              </a:rPr>
              <a:t>Natural resources and environmental deterioration</a:t>
            </a:r>
          </a:p>
        </p:txBody>
      </p:sp>
      <p:sp>
        <p:nvSpPr>
          <p:cNvPr id="100400" name="Rectangle 1072"/>
          <p:cNvSpPr>
            <a:spLocks noChangeArrowheads="1"/>
          </p:cNvSpPr>
          <p:nvPr/>
        </p:nvSpPr>
        <p:spPr bwMode="auto">
          <a:xfrm>
            <a:off x="5534025" y="3984625"/>
            <a:ext cx="2038350" cy="696913"/>
          </a:xfrm>
          <a:prstGeom prst="rect">
            <a:avLst/>
          </a:prstGeom>
          <a:solidFill>
            <a:srgbClr val="996633"/>
          </a:solidFill>
          <a:ln w="19050">
            <a:solidFill>
              <a:srgbClr val="FF3300"/>
            </a:solidFill>
            <a:miter lim="800000"/>
            <a:headEnd/>
            <a:tailEnd/>
          </a:ln>
          <a:effectLst/>
        </p:spPr>
        <p:txBody>
          <a:bodyPr>
            <a:spAutoFit/>
          </a:bodyPr>
          <a:lstStyle/>
          <a:p>
            <a:pPr algn="ctr">
              <a:lnSpc>
                <a:spcPct val="80000"/>
              </a:lnSpc>
            </a:pPr>
            <a:r>
              <a:rPr lang="en-US" sz="1600" b="1">
                <a:effectLst>
                  <a:outerShdw blurRad="38100" dist="38100" dir="2700000" algn="tl">
                    <a:srgbClr val="000000"/>
                  </a:outerShdw>
                </a:effectLst>
                <a:latin typeface="Arial Narrow" pitchFamily="34" charset="0"/>
                <a:cs typeface="Arial" pitchFamily="34" charset="0"/>
              </a:rPr>
              <a:t>Reactive and centralist disaster attention paradigms still prevail</a:t>
            </a:r>
          </a:p>
        </p:txBody>
      </p:sp>
      <p:sp>
        <p:nvSpPr>
          <p:cNvPr id="100401" name="Line 1073"/>
          <p:cNvSpPr>
            <a:spLocks noChangeShapeType="1"/>
          </p:cNvSpPr>
          <p:nvPr/>
        </p:nvSpPr>
        <p:spPr bwMode="auto">
          <a:xfrm>
            <a:off x="2239963" y="1820863"/>
            <a:ext cx="344487" cy="0"/>
          </a:xfrm>
          <a:prstGeom prst="line">
            <a:avLst/>
          </a:prstGeom>
          <a:noFill/>
          <a:ln w="28575">
            <a:solidFill>
              <a:srgbClr val="FF0000"/>
            </a:solidFill>
            <a:round/>
            <a:headEnd/>
            <a:tailEnd type="triangle" w="med" len="med"/>
          </a:ln>
          <a:effectLst/>
        </p:spPr>
        <p:txBody>
          <a:bodyPr anchor="ctr" anchorCtr="1"/>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100386"/>
                                        </p:tgtEl>
                                        <p:attrNameLst>
                                          <p:attrName>style.visibility</p:attrName>
                                        </p:attrNameLst>
                                      </p:cBhvr>
                                      <p:to>
                                        <p:strVal val="visible"/>
                                      </p:to>
                                    </p:set>
                                    <p:anim calcmode="lin" valueType="num">
                                      <p:cBhvr>
                                        <p:cTn id="7" dur="500" fill="hold"/>
                                        <p:tgtEl>
                                          <p:spTgt spid="100386"/>
                                        </p:tgtEl>
                                        <p:attrNameLst>
                                          <p:attrName>ppt_w</p:attrName>
                                        </p:attrNameLst>
                                      </p:cBhvr>
                                      <p:tavLst>
                                        <p:tav tm="0">
                                          <p:val>
                                            <p:fltVal val="0"/>
                                          </p:val>
                                        </p:tav>
                                        <p:tav tm="100000">
                                          <p:val>
                                            <p:strVal val="#ppt_w"/>
                                          </p:val>
                                        </p:tav>
                                      </p:tavLst>
                                    </p:anim>
                                    <p:anim calcmode="lin" valueType="num">
                                      <p:cBhvr>
                                        <p:cTn id="8" dur="500" fill="hold"/>
                                        <p:tgtEl>
                                          <p:spTgt spid="100386"/>
                                        </p:tgtEl>
                                        <p:attrNameLst>
                                          <p:attrName>ppt_h</p:attrName>
                                        </p:attrNameLst>
                                      </p:cBhvr>
                                      <p:tavLst>
                                        <p:tav tm="0">
                                          <p:val>
                                            <p:fltVal val="0"/>
                                          </p:val>
                                        </p:tav>
                                        <p:tav tm="100000">
                                          <p:val>
                                            <p:strVal val="#ppt_h"/>
                                          </p:val>
                                        </p:tav>
                                      </p:tavLst>
                                    </p:anim>
                                    <p:anim calcmode="lin" valueType="num">
                                      <p:cBhvr>
                                        <p:cTn id="9" dur="500" fill="hold"/>
                                        <p:tgtEl>
                                          <p:spTgt spid="100386"/>
                                        </p:tgtEl>
                                        <p:attrNameLst>
                                          <p:attrName>ppt_x</p:attrName>
                                        </p:attrNameLst>
                                      </p:cBhvr>
                                      <p:tavLst>
                                        <p:tav tm="0">
                                          <p:val>
                                            <p:fltVal val="0.5"/>
                                          </p:val>
                                        </p:tav>
                                        <p:tav tm="100000">
                                          <p:val>
                                            <p:strVal val="#ppt_x"/>
                                          </p:val>
                                        </p:tav>
                                      </p:tavLst>
                                    </p:anim>
                                    <p:anim calcmode="lin" valueType="num">
                                      <p:cBhvr>
                                        <p:cTn id="10" dur="500" fill="hold"/>
                                        <p:tgtEl>
                                          <p:spTgt spid="100386"/>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9" presetClass="entr" presetSubtype="0" fill="hold" grpId="0" nodeType="afterEffect">
                                  <p:stCondLst>
                                    <p:cond delay="1000"/>
                                  </p:stCondLst>
                                  <p:childTnLst>
                                    <p:set>
                                      <p:cBhvr>
                                        <p:cTn id="13" dur="1" fill="hold">
                                          <p:stCondLst>
                                            <p:cond delay="0"/>
                                          </p:stCondLst>
                                        </p:cTn>
                                        <p:tgtEl>
                                          <p:spTgt spid="100391"/>
                                        </p:tgtEl>
                                        <p:attrNameLst>
                                          <p:attrName>style.visibility</p:attrName>
                                        </p:attrNameLst>
                                      </p:cBhvr>
                                      <p:to>
                                        <p:strVal val="visible"/>
                                      </p:to>
                                    </p:set>
                                    <p:animEffect transition="in" filter="dissolve">
                                      <p:cBhvr>
                                        <p:cTn id="14" dur="500"/>
                                        <p:tgtEl>
                                          <p:spTgt spid="100391"/>
                                        </p:tgtEl>
                                      </p:cBhvr>
                                    </p:animEffect>
                                  </p:childTnLst>
                                </p:cTn>
                              </p:par>
                            </p:childTnLst>
                          </p:cTn>
                        </p:par>
                        <p:par>
                          <p:cTn id="15" fill="hold">
                            <p:stCondLst>
                              <p:cond delay="2000"/>
                            </p:stCondLst>
                            <p:childTnLst>
                              <p:par>
                                <p:cTn id="16" presetID="9" presetClass="entr" presetSubtype="0" fill="hold" grpId="0" nodeType="afterEffect">
                                  <p:stCondLst>
                                    <p:cond delay="1000"/>
                                  </p:stCondLst>
                                  <p:childTnLst>
                                    <p:set>
                                      <p:cBhvr>
                                        <p:cTn id="17" dur="1" fill="hold">
                                          <p:stCondLst>
                                            <p:cond delay="0"/>
                                          </p:stCondLst>
                                        </p:cTn>
                                        <p:tgtEl>
                                          <p:spTgt spid="100390"/>
                                        </p:tgtEl>
                                        <p:attrNameLst>
                                          <p:attrName>style.visibility</p:attrName>
                                        </p:attrNameLst>
                                      </p:cBhvr>
                                      <p:to>
                                        <p:strVal val="visible"/>
                                      </p:to>
                                    </p:set>
                                    <p:animEffect transition="in" filter="dissolve">
                                      <p:cBhvr>
                                        <p:cTn id="18" dur="500"/>
                                        <p:tgtEl>
                                          <p:spTgt spid="100390"/>
                                        </p:tgtEl>
                                      </p:cBhvr>
                                    </p:animEffect>
                                  </p:childTnLst>
                                </p:cTn>
                              </p:par>
                            </p:childTnLst>
                          </p:cTn>
                        </p:par>
                        <p:par>
                          <p:cTn id="19" fill="hold">
                            <p:stCondLst>
                              <p:cond delay="3500"/>
                            </p:stCondLst>
                            <p:childTnLst>
                              <p:par>
                                <p:cTn id="20" presetID="9" presetClass="entr" presetSubtype="0" fill="hold" grpId="0" nodeType="afterEffect">
                                  <p:stCondLst>
                                    <p:cond delay="1000"/>
                                  </p:stCondLst>
                                  <p:childTnLst>
                                    <p:set>
                                      <p:cBhvr>
                                        <p:cTn id="21" dur="1" fill="hold">
                                          <p:stCondLst>
                                            <p:cond delay="0"/>
                                          </p:stCondLst>
                                        </p:cTn>
                                        <p:tgtEl>
                                          <p:spTgt spid="100388"/>
                                        </p:tgtEl>
                                        <p:attrNameLst>
                                          <p:attrName>style.visibility</p:attrName>
                                        </p:attrNameLst>
                                      </p:cBhvr>
                                      <p:to>
                                        <p:strVal val="visible"/>
                                      </p:to>
                                    </p:set>
                                    <p:animEffect transition="in" filter="dissolve">
                                      <p:cBhvr>
                                        <p:cTn id="22" dur="500"/>
                                        <p:tgtEl>
                                          <p:spTgt spid="100388"/>
                                        </p:tgtEl>
                                      </p:cBhvr>
                                    </p:animEffect>
                                  </p:childTnLst>
                                </p:cTn>
                              </p:par>
                            </p:childTnLst>
                          </p:cTn>
                        </p:par>
                        <p:par>
                          <p:cTn id="23" fill="hold">
                            <p:stCondLst>
                              <p:cond delay="5000"/>
                            </p:stCondLst>
                            <p:childTnLst>
                              <p:par>
                                <p:cTn id="24" presetID="9" presetClass="entr" presetSubtype="0" fill="hold" grpId="0" nodeType="afterEffect">
                                  <p:stCondLst>
                                    <p:cond delay="1000"/>
                                  </p:stCondLst>
                                  <p:childTnLst>
                                    <p:set>
                                      <p:cBhvr>
                                        <p:cTn id="25" dur="1" fill="hold">
                                          <p:stCondLst>
                                            <p:cond delay="0"/>
                                          </p:stCondLst>
                                        </p:cTn>
                                        <p:tgtEl>
                                          <p:spTgt spid="100387"/>
                                        </p:tgtEl>
                                        <p:attrNameLst>
                                          <p:attrName>style.visibility</p:attrName>
                                        </p:attrNameLst>
                                      </p:cBhvr>
                                      <p:to>
                                        <p:strVal val="visible"/>
                                      </p:to>
                                    </p:set>
                                    <p:animEffect transition="in" filter="dissolve">
                                      <p:cBhvr>
                                        <p:cTn id="26" dur="500"/>
                                        <p:tgtEl>
                                          <p:spTgt spid="10038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00359"/>
                                        </p:tgtEl>
                                        <p:attrNameLst>
                                          <p:attrName>style.visibility</p:attrName>
                                        </p:attrNameLst>
                                      </p:cBhvr>
                                      <p:to>
                                        <p:strVal val="visible"/>
                                      </p:to>
                                    </p:set>
                                    <p:animEffect transition="in" filter="wipe(down)">
                                      <p:cBhvr>
                                        <p:cTn id="31" dur="500"/>
                                        <p:tgtEl>
                                          <p:spTgt spid="100359"/>
                                        </p:tgtEl>
                                      </p:cBhvr>
                                    </p:animEffect>
                                  </p:childTnLst>
                                </p:cTn>
                              </p:par>
                            </p:childTnLst>
                          </p:cTn>
                        </p:par>
                        <p:par>
                          <p:cTn id="32" fill="hold">
                            <p:stCondLst>
                              <p:cond delay="500"/>
                            </p:stCondLst>
                            <p:childTnLst>
                              <p:par>
                                <p:cTn id="33" presetID="22" presetClass="entr" presetSubtype="4" fill="hold" grpId="0" nodeType="afterEffect">
                                  <p:stCondLst>
                                    <p:cond delay="0"/>
                                  </p:stCondLst>
                                  <p:childTnLst>
                                    <p:set>
                                      <p:cBhvr>
                                        <p:cTn id="34" dur="1" fill="hold">
                                          <p:stCondLst>
                                            <p:cond delay="0"/>
                                          </p:stCondLst>
                                        </p:cTn>
                                        <p:tgtEl>
                                          <p:spTgt spid="100363"/>
                                        </p:tgtEl>
                                        <p:attrNameLst>
                                          <p:attrName>style.visibility</p:attrName>
                                        </p:attrNameLst>
                                      </p:cBhvr>
                                      <p:to>
                                        <p:strVal val="visible"/>
                                      </p:to>
                                    </p:set>
                                    <p:animEffect transition="in" filter="wipe(down)">
                                      <p:cBhvr>
                                        <p:cTn id="35" dur="500"/>
                                        <p:tgtEl>
                                          <p:spTgt spid="100363"/>
                                        </p:tgtEl>
                                      </p:cBhvr>
                                    </p:animEffect>
                                  </p:childTnLst>
                                </p:cTn>
                              </p:par>
                            </p:childTnLst>
                          </p:cTn>
                        </p:par>
                        <p:par>
                          <p:cTn id="36" fill="hold">
                            <p:stCondLst>
                              <p:cond delay="1000"/>
                            </p:stCondLst>
                            <p:childTnLst>
                              <p:par>
                                <p:cTn id="37" presetID="9" presetClass="entr" presetSubtype="0" fill="hold" grpId="0" nodeType="afterEffect">
                                  <p:stCondLst>
                                    <p:cond delay="0"/>
                                  </p:stCondLst>
                                  <p:childTnLst>
                                    <p:set>
                                      <p:cBhvr>
                                        <p:cTn id="38" dur="1" fill="hold">
                                          <p:stCondLst>
                                            <p:cond delay="0"/>
                                          </p:stCondLst>
                                        </p:cTn>
                                        <p:tgtEl>
                                          <p:spTgt spid="100392"/>
                                        </p:tgtEl>
                                        <p:attrNameLst>
                                          <p:attrName>style.visibility</p:attrName>
                                        </p:attrNameLst>
                                      </p:cBhvr>
                                      <p:to>
                                        <p:strVal val="visible"/>
                                      </p:to>
                                    </p:set>
                                    <p:animEffect transition="in" filter="dissolve">
                                      <p:cBhvr>
                                        <p:cTn id="39" dur="500"/>
                                        <p:tgtEl>
                                          <p:spTgt spid="10039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00356"/>
                                        </p:tgtEl>
                                        <p:attrNameLst>
                                          <p:attrName>style.visibility</p:attrName>
                                        </p:attrNameLst>
                                      </p:cBhvr>
                                      <p:to>
                                        <p:strVal val="visible"/>
                                      </p:to>
                                    </p:set>
                                    <p:animEffect transition="in" filter="wipe(left)">
                                      <p:cBhvr>
                                        <p:cTn id="44" dur="500"/>
                                        <p:tgtEl>
                                          <p:spTgt spid="100356"/>
                                        </p:tgtEl>
                                      </p:cBhvr>
                                    </p:animEffect>
                                  </p:childTnLst>
                                </p:cTn>
                              </p:par>
                            </p:childTnLst>
                          </p:cTn>
                        </p:par>
                        <p:par>
                          <p:cTn id="45" fill="hold">
                            <p:stCondLst>
                              <p:cond delay="500"/>
                            </p:stCondLst>
                            <p:childTnLst>
                              <p:par>
                                <p:cTn id="46" presetID="22" presetClass="entr" presetSubtype="4" fill="hold" grpId="0" nodeType="afterEffect">
                                  <p:stCondLst>
                                    <p:cond delay="0"/>
                                  </p:stCondLst>
                                  <p:childTnLst>
                                    <p:set>
                                      <p:cBhvr>
                                        <p:cTn id="47" dur="1" fill="hold">
                                          <p:stCondLst>
                                            <p:cond delay="0"/>
                                          </p:stCondLst>
                                        </p:cTn>
                                        <p:tgtEl>
                                          <p:spTgt spid="100383"/>
                                        </p:tgtEl>
                                        <p:attrNameLst>
                                          <p:attrName>style.visibility</p:attrName>
                                        </p:attrNameLst>
                                      </p:cBhvr>
                                      <p:to>
                                        <p:strVal val="visible"/>
                                      </p:to>
                                    </p:set>
                                    <p:animEffect transition="in" filter="wipe(down)">
                                      <p:cBhvr>
                                        <p:cTn id="48" dur="500"/>
                                        <p:tgtEl>
                                          <p:spTgt spid="100383"/>
                                        </p:tgtEl>
                                      </p:cBhvr>
                                    </p:animEffect>
                                  </p:childTnLst>
                                </p:cTn>
                              </p:par>
                            </p:childTnLst>
                          </p:cTn>
                        </p:par>
                        <p:par>
                          <p:cTn id="49" fill="hold">
                            <p:stCondLst>
                              <p:cond delay="1000"/>
                            </p:stCondLst>
                            <p:childTnLst>
                              <p:par>
                                <p:cTn id="50" presetID="9" presetClass="entr" presetSubtype="0" fill="hold" grpId="0" nodeType="afterEffect">
                                  <p:stCondLst>
                                    <p:cond delay="0"/>
                                  </p:stCondLst>
                                  <p:childTnLst>
                                    <p:set>
                                      <p:cBhvr>
                                        <p:cTn id="51" dur="1" fill="hold">
                                          <p:stCondLst>
                                            <p:cond delay="0"/>
                                          </p:stCondLst>
                                        </p:cTn>
                                        <p:tgtEl>
                                          <p:spTgt spid="100398"/>
                                        </p:tgtEl>
                                        <p:attrNameLst>
                                          <p:attrName>style.visibility</p:attrName>
                                        </p:attrNameLst>
                                      </p:cBhvr>
                                      <p:to>
                                        <p:strVal val="visible"/>
                                      </p:to>
                                    </p:set>
                                    <p:animEffect transition="in" filter="dissolve">
                                      <p:cBhvr>
                                        <p:cTn id="52" dur="500"/>
                                        <p:tgtEl>
                                          <p:spTgt spid="10039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00364"/>
                                        </p:tgtEl>
                                        <p:attrNameLst>
                                          <p:attrName>style.visibility</p:attrName>
                                        </p:attrNameLst>
                                      </p:cBhvr>
                                      <p:to>
                                        <p:strVal val="visible"/>
                                      </p:to>
                                    </p:set>
                                    <p:animEffect transition="in" filter="wipe(down)">
                                      <p:cBhvr>
                                        <p:cTn id="57" dur="500"/>
                                        <p:tgtEl>
                                          <p:spTgt spid="100364"/>
                                        </p:tgtEl>
                                      </p:cBhvr>
                                    </p:animEffect>
                                  </p:childTnLst>
                                </p:cTn>
                              </p:par>
                            </p:childTnLst>
                          </p:cTn>
                        </p:par>
                        <p:par>
                          <p:cTn id="58" fill="hold">
                            <p:stCondLst>
                              <p:cond delay="500"/>
                            </p:stCondLst>
                            <p:childTnLst>
                              <p:par>
                                <p:cTn id="59" presetID="22" presetClass="entr" presetSubtype="4" fill="hold" grpId="0" nodeType="afterEffect">
                                  <p:stCondLst>
                                    <p:cond delay="0"/>
                                  </p:stCondLst>
                                  <p:childTnLst>
                                    <p:set>
                                      <p:cBhvr>
                                        <p:cTn id="60" dur="1" fill="hold">
                                          <p:stCondLst>
                                            <p:cond delay="0"/>
                                          </p:stCondLst>
                                        </p:cTn>
                                        <p:tgtEl>
                                          <p:spTgt spid="100365"/>
                                        </p:tgtEl>
                                        <p:attrNameLst>
                                          <p:attrName>style.visibility</p:attrName>
                                        </p:attrNameLst>
                                      </p:cBhvr>
                                      <p:to>
                                        <p:strVal val="visible"/>
                                      </p:to>
                                    </p:set>
                                    <p:animEffect transition="in" filter="wipe(down)">
                                      <p:cBhvr>
                                        <p:cTn id="61" dur="500"/>
                                        <p:tgtEl>
                                          <p:spTgt spid="100365"/>
                                        </p:tgtEl>
                                      </p:cBhvr>
                                    </p:animEffect>
                                  </p:childTnLst>
                                </p:cTn>
                              </p:par>
                            </p:childTnLst>
                          </p:cTn>
                        </p:par>
                        <p:par>
                          <p:cTn id="62" fill="hold">
                            <p:stCondLst>
                              <p:cond delay="1000"/>
                            </p:stCondLst>
                            <p:childTnLst>
                              <p:par>
                                <p:cTn id="63" presetID="9" presetClass="entr" presetSubtype="0" fill="hold" grpId="0" nodeType="afterEffect">
                                  <p:stCondLst>
                                    <p:cond delay="0"/>
                                  </p:stCondLst>
                                  <p:childTnLst>
                                    <p:set>
                                      <p:cBhvr>
                                        <p:cTn id="64" dur="1" fill="hold">
                                          <p:stCondLst>
                                            <p:cond delay="0"/>
                                          </p:stCondLst>
                                        </p:cTn>
                                        <p:tgtEl>
                                          <p:spTgt spid="100393"/>
                                        </p:tgtEl>
                                        <p:attrNameLst>
                                          <p:attrName>style.visibility</p:attrName>
                                        </p:attrNameLst>
                                      </p:cBhvr>
                                      <p:to>
                                        <p:strVal val="visible"/>
                                      </p:to>
                                    </p:set>
                                    <p:animEffect transition="in" filter="dissolve">
                                      <p:cBhvr>
                                        <p:cTn id="65" dur="500"/>
                                        <p:tgtEl>
                                          <p:spTgt spid="100393"/>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nodeType="clickEffect">
                                  <p:stCondLst>
                                    <p:cond delay="0"/>
                                  </p:stCondLst>
                                  <p:childTnLst>
                                    <p:set>
                                      <p:cBhvr>
                                        <p:cTn id="69" dur="1" fill="hold">
                                          <p:stCondLst>
                                            <p:cond delay="0"/>
                                          </p:stCondLst>
                                        </p:cTn>
                                        <p:tgtEl>
                                          <p:spTgt spid="100376"/>
                                        </p:tgtEl>
                                        <p:attrNameLst>
                                          <p:attrName>style.visibility</p:attrName>
                                        </p:attrNameLst>
                                      </p:cBhvr>
                                      <p:to>
                                        <p:strVal val="visible"/>
                                      </p:to>
                                    </p:set>
                                    <p:animEffect transition="in" filter="wipe(down)">
                                      <p:cBhvr>
                                        <p:cTn id="70" dur="500"/>
                                        <p:tgtEl>
                                          <p:spTgt spid="100376"/>
                                        </p:tgtEl>
                                      </p:cBhvr>
                                    </p:animEffect>
                                  </p:childTnLst>
                                </p:cTn>
                              </p:par>
                            </p:childTnLst>
                          </p:cTn>
                        </p:par>
                        <p:par>
                          <p:cTn id="71" fill="hold">
                            <p:stCondLst>
                              <p:cond delay="500"/>
                            </p:stCondLst>
                            <p:childTnLst>
                              <p:par>
                                <p:cTn id="72" presetID="22" presetClass="entr" presetSubtype="4" fill="hold" grpId="0" nodeType="afterEffect">
                                  <p:stCondLst>
                                    <p:cond delay="0"/>
                                  </p:stCondLst>
                                  <p:childTnLst>
                                    <p:set>
                                      <p:cBhvr>
                                        <p:cTn id="73" dur="1" fill="hold">
                                          <p:stCondLst>
                                            <p:cond delay="0"/>
                                          </p:stCondLst>
                                        </p:cTn>
                                        <p:tgtEl>
                                          <p:spTgt spid="100380"/>
                                        </p:tgtEl>
                                        <p:attrNameLst>
                                          <p:attrName>style.visibility</p:attrName>
                                        </p:attrNameLst>
                                      </p:cBhvr>
                                      <p:to>
                                        <p:strVal val="visible"/>
                                      </p:to>
                                    </p:set>
                                    <p:animEffect transition="in" filter="wipe(down)">
                                      <p:cBhvr>
                                        <p:cTn id="74" dur="500"/>
                                        <p:tgtEl>
                                          <p:spTgt spid="100380"/>
                                        </p:tgtEl>
                                      </p:cBhvr>
                                    </p:animEffect>
                                  </p:childTnLst>
                                </p:cTn>
                              </p:par>
                            </p:childTnLst>
                          </p:cTn>
                        </p:par>
                        <p:par>
                          <p:cTn id="75" fill="hold">
                            <p:stCondLst>
                              <p:cond delay="1000"/>
                            </p:stCondLst>
                            <p:childTnLst>
                              <p:par>
                                <p:cTn id="76" presetID="9" presetClass="entr" presetSubtype="0" fill="hold" grpId="0" nodeType="afterEffect">
                                  <p:stCondLst>
                                    <p:cond delay="0"/>
                                  </p:stCondLst>
                                  <p:childTnLst>
                                    <p:set>
                                      <p:cBhvr>
                                        <p:cTn id="77" dur="1" fill="hold">
                                          <p:stCondLst>
                                            <p:cond delay="0"/>
                                          </p:stCondLst>
                                        </p:cTn>
                                        <p:tgtEl>
                                          <p:spTgt spid="100395"/>
                                        </p:tgtEl>
                                        <p:attrNameLst>
                                          <p:attrName>style.visibility</p:attrName>
                                        </p:attrNameLst>
                                      </p:cBhvr>
                                      <p:to>
                                        <p:strVal val="visible"/>
                                      </p:to>
                                    </p:set>
                                    <p:animEffect transition="in" filter="dissolve">
                                      <p:cBhvr>
                                        <p:cTn id="78" dur="500"/>
                                        <p:tgtEl>
                                          <p:spTgt spid="100395"/>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nodeType="clickEffect">
                                  <p:stCondLst>
                                    <p:cond delay="0"/>
                                  </p:stCondLst>
                                  <p:childTnLst>
                                    <p:set>
                                      <p:cBhvr>
                                        <p:cTn id="82" dur="1" fill="hold">
                                          <p:stCondLst>
                                            <p:cond delay="0"/>
                                          </p:stCondLst>
                                        </p:cTn>
                                        <p:tgtEl>
                                          <p:spTgt spid="100366"/>
                                        </p:tgtEl>
                                        <p:attrNameLst>
                                          <p:attrName>style.visibility</p:attrName>
                                        </p:attrNameLst>
                                      </p:cBhvr>
                                      <p:to>
                                        <p:strVal val="visible"/>
                                      </p:to>
                                    </p:set>
                                    <p:animEffect transition="in" filter="wipe(down)">
                                      <p:cBhvr>
                                        <p:cTn id="83" dur="500"/>
                                        <p:tgtEl>
                                          <p:spTgt spid="100366"/>
                                        </p:tgtEl>
                                      </p:cBhvr>
                                    </p:animEffect>
                                  </p:childTnLst>
                                </p:cTn>
                              </p:par>
                            </p:childTnLst>
                          </p:cTn>
                        </p:par>
                        <p:par>
                          <p:cTn id="84" fill="hold">
                            <p:stCondLst>
                              <p:cond delay="500"/>
                            </p:stCondLst>
                            <p:childTnLst>
                              <p:par>
                                <p:cTn id="85" presetID="22" presetClass="entr" presetSubtype="4" fill="hold" grpId="0" nodeType="afterEffect">
                                  <p:stCondLst>
                                    <p:cond delay="0"/>
                                  </p:stCondLst>
                                  <p:childTnLst>
                                    <p:set>
                                      <p:cBhvr>
                                        <p:cTn id="86" dur="1" fill="hold">
                                          <p:stCondLst>
                                            <p:cond delay="0"/>
                                          </p:stCondLst>
                                        </p:cTn>
                                        <p:tgtEl>
                                          <p:spTgt spid="100370"/>
                                        </p:tgtEl>
                                        <p:attrNameLst>
                                          <p:attrName>style.visibility</p:attrName>
                                        </p:attrNameLst>
                                      </p:cBhvr>
                                      <p:to>
                                        <p:strVal val="visible"/>
                                      </p:to>
                                    </p:set>
                                    <p:animEffect transition="in" filter="wipe(down)">
                                      <p:cBhvr>
                                        <p:cTn id="87" dur="500"/>
                                        <p:tgtEl>
                                          <p:spTgt spid="100370"/>
                                        </p:tgtEl>
                                      </p:cBhvr>
                                    </p:animEffect>
                                  </p:childTnLst>
                                </p:cTn>
                              </p:par>
                            </p:childTnLst>
                          </p:cTn>
                        </p:par>
                        <p:par>
                          <p:cTn id="88" fill="hold">
                            <p:stCondLst>
                              <p:cond delay="1000"/>
                            </p:stCondLst>
                            <p:childTnLst>
                              <p:par>
                                <p:cTn id="89" presetID="9" presetClass="entr" presetSubtype="0" fill="hold" grpId="0" nodeType="afterEffect">
                                  <p:stCondLst>
                                    <p:cond delay="0"/>
                                  </p:stCondLst>
                                  <p:childTnLst>
                                    <p:set>
                                      <p:cBhvr>
                                        <p:cTn id="90" dur="1" fill="hold">
                                          <p:stCondLst>
                                            <p:cond delay="0"/>
                                          </p:stCondLst>
                                        </p:cTn>
                                        <p:tgtEl>
                                          <p:spTgt spid="100400"/>
                                        </p:tgtEl>
                                        <p:attrNameLst>
                                          <p:attrName>style.visibility</p:attrName>
                                        </p:attrNameLst>
                                      </p:cBhvr>
                                      <p:to>
                                        <p:strVal val="visible"/>
                                      </p:to>
                                    </p:set>
                                    <p:animEffect transition="in" filter="dissolve">
                                      <p:cBhvr>
                                        <p:cTn id="91" dur="500"/>
                                        <p:tgtEl>
                                          <p:spTgt spid="100400"/>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4" fill="hold" grpId="0" nodeType="clickEffect">
                                  <p:stCondLst>
                                    <p:cond delay="0"/>
                                  </p:stCondLst>
                                  <p:childTnLst>
                                    <p:set>
                                      <p:cBhvr>
                                        <p:cTn id="95" dur="1" fill="hold">
                                          <p:stCondLst>
                                            <p:cond delay="0"/>
                                          </p:stCondLst>
                                        </p:cTn>
                                        <p:tgtEl>
                                          <p:spTgt spid="100357"/>
                                        </p:tgtEl>
                                        <p:attrNameLst>
                                          <p:attrName>style.visibility</p:attrName>
                                        </p:attrNameLst>
                                      </p:cBhvr>
                                      <p:to>
                                        <p:strVal val="visible"/>
                                      </p:to>
                                    </p:set>
                                    <p:animEffect transition="in" filter="wipe(down)">
                                      <p:cBhvr>
                                        <p:cTn id="96" dur="500"/>
                                        <p:tgtEl>
                                          <p:spTgt spid="100357"/>
                                        </p:tgtEl>
                                      </p:cBhvr>
                                    </p:animEffect>
                                  </p:childTnLst>
                                </p:cTn>
                              </p:par>
                            </p:childTnLst>
                          </p:cTn>
                        </p:par>
                        <p:par>
                          <p:cTn id="97" fill="hold">
                            <p:stCondLst>
                              <p:cond delay="500"/>
                            </p:stCondLst>
                            <p:childTnLst>
                              <p:par>
                                <p:cTn id="98" presetID="9" presetClass="entr" presetSubtype="0" fill="hold" grpId="0" nodeType="afterEffect">
                                  <p:stCondLst>
                                    <p:cond delay="0"/>
                                  </p:stCondLst>
                                  <p:childTnLst>
                                    <p:set>
                                      <p:cBhvr>
                                        <p:cTn id="99" dur="1" fill="hold">
                                          <p:stCondLst>
                                            <p:cond delay="0"/>
                                          </p:stCondLst>
                                        </p:cTn>
                                        <p:tgtEl>
                                          <p:spTgt spid="100394"/>
                                        </p:tgtEl>
                                        <p:attrNameLst>
                                          <p:attrName>style.visibility</p:attrName>
                                        </p:attrNameLst>
                                      </p:cBhvr>
                                      <p:to>
                                        <p:strVal val="visible"/>
                                      </p:to>
                                    </p:set>
                                    <p:animEffect transition="in" filter="dissolve">
                                      <p:cBhvr>
                                        <p:cTn id="100" dur="500"/>
                                        <p:tgtEl>
                                          <p:spTgt spid="100394"/>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1" fill="hold" grpId="0" nodeType="clickEffect">
                                  <p:stCondLst>
                                    <p:cond delay="0"/>
                                  </p:stCondLst>
                                  <p:childTnLst>
                                    <p:set>
                                      <p:cBhvr>
                                        <p:cTn id="104" dur="1" fill="hold">
                                          <p:stCondLst>
                                            <p:cond delay="0"/>
                                          </p:stCondLst>
                                        </p:cTn>
                                        <p:tgtEl>
                                          <p:spTgt spid="100372"/>
                                        </p:tgtEl>
                                        <p:attrNameLst>
                                          <p:attrName>style.visibility</p:attrName>
                                        </p:attrNameLst>
                                      </p:cBhvr>
                                      <p:to>
                                        <p:strVal val="visible"/>
                                      </p:to>
                                    </p:set>
                                    <p:animEffect transition="in" filter="wipe(up)">
                                      <p:cBhvr>
                                        <p:cTn id="105" dur="500"/>
                                        <p:tgtEl>
                                          <p:spTgt spid="100372"/>
                                        </p:tgtEl>
                                      </p:cBhvr>
                                    </p:animEffect>
                                  </p:childTnLst>
                                </p:cTn>
                              </p:par>
                            </p:childTnLst>
                          </p:cTn>
                        </p:par>
                        <p:par>
                          <p:cTn id="106" fill="hold">
                            <p:stCondLst>
                              <p:cond delay="500"/>
                            </p:stCondLst>
                            <p:childTnLst>
                              <p:par>
                                <p:cTn id="107" presetID="22" presetClass="entr" presetSubtype="8" fill="hold" grpId="0" nodeType="afterEffect">
                                  <p:stCondLst>
                                    <p:cond delay="0"/>
                                  </p:stCondLst>
                                  <p:childTnLst>
                                    <p:set>
                                      <p:cBhvr>
                                        <p:cTn id="108" dur="1" fill="hold">
                                          <p:stCondLst>
                                            <p:cond delay="0"/>
                                          </p:stCondLst>
                                        </p:cTn>
                                        <p:tgtEl>
                                          <p:spTgt spid="100373"/>
                                        </p:tgtEl>
                                        <p:attrNameLst>
                                          <p:attrName>style.visibility</p:attrName>
                                        </p:attrNameLst>
                                      </p:cBhvr>
                                      <p:to>
                                        <p:strVal val="visible"/>
                                      </p:to>
                                    </p:set>
                                    <p:animEffect transition="in" filter="wipe(left)">
                                      <p:cBhvr>
                                        <p:cTn id="109" dur="500"/>
                                        <p:tgtEl>
                                          <p:spTgt spid="100373"/>
                                        </p:tgtEl>
                                      </p:cBhvr>
                                    </p:animEffect>
                                  </p:childTnLst>
                                </p:cTn>
                              </p:par>
                            </p:childTnLst>
                          </p:cTn>
                        </p:par>
                        <p:par>
                          <p:cTn id="110" fill="hold">
                            <p:stCondLst>
                              <p:cond delay="1000"/>
                            </p:stCondLst>
                            <p:childTnLst>
                              <p:par>
                                <p:cTn id="111" presetID="22" presetClass="entr" presetSubtype="4" fill="hold" grpId="0" nodeType="afterEffect">
                                  <p:stCondLst>
                                    <p:cond delay="0"/>
                                  </p:stCondLst>
                                  <p:childTnLst>
                                    <p:set>
                                      <p:cBhvr>
                                        <p:cTn id="112" dur="1" fill="hold">
                                          <p:stCondLst>
                                            <p:cond delay="0"/>
                                          </p:stCondLst>
                                        </p:cTn>
                                        <p:tgtEl>
                                          <p:spTgt spid="100371"/>
                                        </p:tgtEl>
                                        <p:attrNameLst>
                                          <p:attrName>style.visibility</p:attrName>
                                        </p:attrNameLst>
                                      </p:cBhvr>
                                      <p:to>
                                        <p:strVal val="visible"/>
                                      </p:to>
                                    </p:set>
                                    <p:animEffect transition="in" filter="wipe(down)">
                                      <p:cBhvr>
                                        <p:cTn id="113" dur="500"/>
                                        <p:tgtEl>
                                          <p:spTgt spid="100371"/>
                                        </p:tgtEl>
                                      </p:cBhvr>
                                    </p:animEffect>
                                  </p:childTnLst>
                                </p:cTn>
                              </p:par>
                            </p:childTnLst>
                          </p:cTn>
                        </p:par>
                        <p:par>
                          <p:cTn id="114" fill="hold">
                            <p:stCondLst>
                              <p:cond delay="1500"/>
                            </p:stCondLst>
                            <p:childTnLst>
                              <p:par>
                                <p:cTn id="115" presetID="9" presetClass="entr" presetSubtype="0" fill="hold" grpId="0" nodeType="afterEffect">
                                  <p:stCondLst>
                                    <p:cond delay="0"/>
                                  </p:stCondLst>
                                  <p:childTnLst>
                                    <p:set>
                                      <p:cBhvr>
                                        <p:cTn id="116" dur="1" fill="hold">
                                          <p:stCondLst>
                                            <p:cond delay="0"/>
                                          </p:stCondLst>
                                        </p:cTn>
                                        <p:tgtEl>
                                          <p:spTgt spid="100389"/>
                                        </p:tgtEl>
                                        <p:attrNameLst>
                                          <p:attrName>style.visibility</p:attrName>
                                        </p:attrNameLst>
                                      </p:cBhvr>
                                      <p:to>
                                        <p:strVal val="visible"/>
                                      </p:to>
                                    </p:set>
                                    <p:animEffect transition="in" filter="dissolve">
                                      <p:cBhvr>
                                        <p:cTn id="117" dur="500"/>
                                        <p:tgtEl>
                                          <p:spTgt spid="100389"/>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grpId="0" nodeType="clickEffect">
                                  <p:stCondLst>
                                    <p:cond delay="0"/>
                                  </p:stCondLst>
                                  <p:childTnLst>
                                    <p:set>
                                      <p:cBhvr>
                                        <p:cTn id="121" dur="1" fill="hold">
                                          <p:stCondLst>
                                            <p:cond delay="0"/>
                                          </p:stCondLst>
                                        </p:cTn>
                                        <p:tgtEl>
                                          <p:spTgt spid="100384"/>
                                        </p:tgtEl>
                                        <p:attrNameLst>
                                          <p:attrName>style.visibility</p:attrName>
                                        </p:attrNameLst>
                                      </p:cBhvr>
                                      <p:to>
                                        <p:strVal val="visible"/>
                                      </p:to>
                                    </p:set>
                                    <p:animEffect transition="in" filter="wipe(left)">
                                      <p:cBhvr>
                                        <p:cTn id="122" dur="500"/>
                                        <p:tgtEl>
                                          <p:spTgt spid="100384"/>
                                        </p:tgtEl>
                                      </p:cBhvr>
                                    </p:animEffect>
                                  </p:childTnLst>
                                </p:cTn>
                              </p:par>
                            </p:childTnLst>
                          </p:cTn>
                        </p:par>
                        <p:par>
                          <p:cTn id="123" fill="hold">
                            <p:stCondLst>
                              <p:cond delay="500"/>
                            </p:stCondLst>
                            <p:childTnLst>
                              <p:par>
                                <p:cTn id="124" presetID="22" presetClass="entr" presetSubtype="4" fill="hold" grpId="0" nodeType="afterEffect">
                                  <p:stCondLst>
                                    <p:cond delay="0"/>
                                  </p:stCondLst>
                                  <p:childTnLst>
                                    <p:set>
                                      <p:cBhvr>
                                        <p:cTn id="125" dur="1" fill="hold">
                                          <p:stCondLst>
                                            <p:cond delay="0"/>
                                          </p:stCondLst>
                                        </p:cTn>
                                        <p:tgtEl>
                                          <p:spTgt spid="100385"/>
                                        </p:tgtEl>
                                        <p:attrNameLst>
                                          <p:attrName>style.visibility</p:attrName>
                                        </p:attrNameLst>
                                      </p:cBhvr>
                                      <p:to>
                                        <p:strVal val="visible"/>
                                      </p:to>
                                    </p:set>
                                    <p:animEffect transition="in" filter="wipe(down)">
                                      <p:cBhvr>
                                        <p:cTn id="126" dur="500"/>
                                        <p:tgtEl>
                                          <p:spTgt spid="100385"/>
                                        </p:tgtEl>
                                      </p:cBhvr>
                                    </p:animEffect>
                                  </p:childTnLst>
                                </p:cTn>
                              </p:par>
                            </p:childTnLst>
                          </p:cTn>
                        </p:par>
                        <p:par>
                          <p:cTn id="127" fill="hold">
                            <p:stCondLst>
                              <p:cond delay="1000"/>
                            </p:stCondLst>
                            <p:childTnLst>
                              <p:par>
                                <p:cTn id="128" presetID="9" presetClass="entr" presetSubtype="0" fill="hold" grpId="0" nodeType="afterEffect">
                                  <p:stCondLst>
                                    <p:cond delay="0"/>
                                  </p:stCondLst>
                                  <p:childTnLst>
                                    <p:set>
                                      <p:cBhvr>
                                        <p:cTn id="129" dur="1" fill="hold">
                                          <p:stCondLst>
                                            <p:cond delay="0"/>
                                          </p:stCondLst>
                                        </p:cTn>
                                        <p:tgtEl>
                                          <p:spTgt spid="100399"/>
                                        </p:tgtEl>
                                        <p:attrNameLst>
                                          <p:attrName>style.visibility</p:attrName>
                                        </p:attrNameLst>
                                      </p:cBhvr>
                                      <p:to>
                                        <p:strVal val="visible"/>
                                      </p:to>
                                    </p:set>
                                    <p:animEffect transition="in" filter="dissolve">
                                      <p:cBhvr>
                                        <p:cTn id="130" dur="500"/>
                                        <p:tgtEl>
                                          <p:spTgt spid="100399"/>
                                        </p:tgtEl>
                                      </p:cBhvr>
                                    </p:animEffect>
                                  </p:childTnLst>
                                </p:cTn>
                              </p:par>
                            </p:childTnLst>
                          </p:cTn>
                        </p:par>
                      </p:childTnLst>
                    </p:cTn>
                  </p:par>
                  <p:par>
                    <p:cTn id="131" fill="hold">
                      <p:stCondLst>
                        <p:cond delay="indefinite"/>
                      </p:stCondLst>
                      <p:childTnLst>
                        <p:par>
                          <p:cTn id="132" fill="hold">
                            <p:stCondLst>
                              <p:cond delay="0"/>
                            </p:stCondLst>
                            <p:childTnLst>
                              <p:par>
                                <p:cTn id="133" presetID="17" presetClass="entr" presetSubtype="8" fill="hold" grpId="0" nodeType="clickEffect">
                                  <p:stCondLst>
                                    <p:cond delay="0"/>
                                  </p:stCondLst>
                                  <p:childTnLst>
                                    <p:set>
                                      <p:cBhvr>
                                        <p:cTn id="134" dur="1" fill="hold">
                                          <p:stCondLst>
                                            <p:cond delay="0"/>
                                          </p:stCondLst>
                                        </p:cTn>
                                        <p:tgtEl>
                                          <p:spTgt spid="100401"/>
                                        </p:tgtEl>
                                        <p:attrNameLst>
                                          <p:attrName>style.visibility</p:attrName>
                                        </p:attrNameLst>
                                      </p:cBhvr>
                                      <p:to>
                                        <p:strVal val="visible"/>
                                      </p:to>
                                    </p:set>
                                    <p:anim calcmode="lin" valueType="num">
                                      <p:cBhvr>
                                        <p:cTn id="135" dur="500" fill="hold"/>
                                        <p:tgtEl>
                                          <p:spTgt spid="100401"/>
                                        </p:tgtEl>
                                        <p:attrNameLst>
                                          <p:attrName>ppt_x</p:attrName>
                                        </p:attrNameLst>
                                      </p:cBhvr>
                                      <p:tavLst>
                                        <p:tav tm="0">
                                          <p:val>
                                            <p:strVal val="#ppt_x-#ppt_w/2"/>
                                          </p:val>
                                        </p:tav>
                                        <p:tav tm="100000">
                                          <p:val>
                                            <p:strVal val="#ppt_x"/>
                                          </p:val>
                                        </p:tav>
                                      </p:tavLst>
                                    </p:anim>
                                    <p:anim calcmode="lin" valueType="num">
                                      <p:cBhvr>
                                        <p:cTn id="136" dur="500" fill="hold"/>
                                        <p:tgtEl>
                                          <p:spTgt spid="100401"/>
                                        </p:tgtEl>
                                        <p:attrNameLst>
                                          <p:attrName>ppt_y</p:attrName>
                                        </p:attrNameLst>
                                      </p:cBhvr>
                                      <p:tavLst>
                                        <p:tav tm="0">
                                          <p:val>
                                            <p:strVal val="#ppt_y"/>
                                          </p:val>
                                        </p:tav>
                                        <p:tav tm="100000">
                                          <p:val>
                                            <p:strVal val="#ppt_y"/>
                                          </p:val>
                                        </p:tav>
                                      </p:tavLst>
                                    </p:anim>
                                    <p:anim calcmode="lin" valueType="num">
                                      <p:cBhvr>
                                        <p:cTn id="137" dur="500" fill="hold"/>
                                        <p:tgtEl>
                                          <p:spTgt spid="100401"/>
                                        </p:tgtEl>
                                        <p:attrNameLst>
                                          <p:attrName>ppt_w</p:attrName>
                                        </p:attrNameLst>
                                      </p:cBhvr>
                                      <p:tavLst>
                                        <p:tav tm="0">
                                          <p:val>
                                            <p:fltVal val="0"/>
                                          </p:val>
                                        </p:tav>
                                        <p:tav tm="100000">
                                          <p:val>
                                            <p:strVal val="#ppt_w"/>
                                          </p:val>
                                        </p:tav>
                                      </p:tavLst>
                                    </p:anim>
                                    <p:anim calcmode="lin" valueType="num">
                                      <p:cBhvr>
                                        <p:cTn id="138" dur="500" fill="hold"/>
                                        <p:tgtEl>
                                          <p:spTgt spid="100401"/>
                                        </p:tgtEl>
                                        <p:attrNameLst>
                                          <p:attrName>ppt_h</p:attrName>
                                        </p:attrNameLst>
                                      </p:cBhvr>
                                      <p:tavLst>
                                        <p:tav tm="0">
                                          <p:val>
                                            <p:strVal val="#ppt_h"/>
                                          </p:val>
                                        </p:tav>
                                        <p:tav tm="100000">
                                          <p:val>
                                            <p:strVal val="#ppt_h"/>
                                          </p:val>
                                        </p:tav>
                                      </p:tavLst>
                                    </p:anim>
                                  </p:childTnLst>
                                </p:cTn>
                              </p:par>
                            </p:childTnLst>
                          </p:cTn>
                        </p:par>
                        <p:par>
                          <p:cTn id="139" fill="hold">
                            <p:stCondLst>
                              <p:cond delay="500"/>
                            </p:stCondLst>
                            <p:childTnLst>
                              <p:par>
                                <p:cTn id="140" presetID="22" presetClass="entr" presetSubtype="4" fill="hold" grpId="0" nodeType="afterEffect">
                                  <p:stCondLst>
                                    <p:cond delay="0"/>
                                  </p:stCondLst>
                                  <p:childTnLst>
                                    <p:set>
                                      <p:cBhvr>
                                        <p:cTn id="141" dur="1" fill="hold">
                                          <p:stCondLst>
                                            <p:cond delay="0"/>
                                          </p:stCondLst>
                                        </p:cTn>
                                        <p:tgtEl>
                                          <p:spTgt spid="100381"/>
                                        </p:tgtEl>
                                        <p:attrNameLst>
                                          <p:attrName>style.visibility</p:attrName>
                                        </p:attrNameLst>
                                      </p:cBhvr>
                                      <p:to>
                                        <p:strVal val="visible"/>
                                      </p:to>
                                    </p:set>
                                    <p:animEffect transition="in" filter="wipe(down)">
                                      <p:cBhvr>
                                        <p:cTn id="142" dur="500"/>
                                        <p:tgtEl>
                                          <p:spTgt spid="100381"/>
                                        </p:tgtEl>
                                      </p:cBhvr>
                                    </p:animEffect>
                                  </p:childTnLst>
                                </p:cTn>
                              </p:par>
                            </p:childTnLst>
                          </p:cTn>
                        </p:par>
                        <p:par>
                          <p:cTn id="143" fill="hold">
                            <p:stCondLst>
                              <p:cond delay="1000"/>
                            </p:stCondLst>
                            <p:childTnLst>
                              <p:par>
                                <p:cTn id="144" presetID="9" presetClass="entr" presetSubtype="0" fill="hold" grpId="0" nodeType="afterEffect">
                                  <p:stCondLst>
                                    <p:cond delay="0"/>
                                  </p:stCondLst>
                                  <p:childTnLst>
                                    <p:set>
                                      <p:cBhvr>
                                        <p:cTn id="145" dur="1" fill="hold">
                                          <p:stCondLst>
                                            <p:cond delay="0"/>
                                          </p:stCondLst>
                                        </p:cTn>
                                        <p:tgtEl>
                                          <p:spTgt spid="100397"/>
                                        </p:tgtEl>
                                        <p:attrNameLst>
                                          <p:attrName>style.visibility</p:attrName>
                                        </p:attrNameLst>
                                      </p:cBhvr>
                                      <p:to>
                                        <p:strVal val="visible"/>
                                      </p:to>
                                    </p:set>
                                    <p:animEffect transition="in" filter="dissolve">
                                      <p:cBhvr>
                                        <p:cTn id="146" dur="500"/>
                                        <p:tgtEl>
                                          <p:spTgt spid="100397"/>
                                        </p:tgtEl>
                                      </p:cBhvr>
                                    </p:animEffect>
                                  </p:childTnLst>
                                </p:cTn>
                              </p:par>
                            </p:childTnLst>
                          </p:cTn>
                        </p:par>
                      </p:childTnLst>
                    </p:cTn>
                  </p:par>
                  <p:par>
                    <p:cTn id="147" fill="hold">
                      <p:stCondLst>
                        <p:cond delay="indefinite"/>
                      </p:stCondLst>
                      <p:childTnLst>
                        <p:par>
                          <p:cTn id="148" fill="hold">
                            <p:stCondLst>
                              <p:cond delay="0"/>
                            </p:stCondLst>
                            <p:childTnLst>
                              <p:par>
                                <p:cTn id="149" presetID="22" presetClass="entr" presetSubtype="4" fill="hold" grpId="0" nodeType="clickEffect">
                                  <p:stCondLst>
                                    <p:cond delay="0"/>
                                  </p:stCondLst>
                                  <p:childTnLst>
                                    <p:set>
                                      <p:cBhvr>
                                        <p:cTn id="150" dur="1" fill="hold">
                                          <p:stCondLst>
                                            <p:cond delay="0"/>
                                          </p:stCondLst>
                                        </p:cTn>
                                        <p:tgtEl>
                                          <p:spTgt spid="100382"/>
                                        </p:tgtEl>
                                        <p:attrNameLst>
                                          <p:attrName>style.visibility</p:attrName>
                                        </p:attrNameLst>
                                      </p:cBhvr>
                                      <p:to>
                                        <p:strVal val="visible"/>
                                      </p:to>
                                    </p:set>
                                    <p:animEffect transition="in" filter="wipe(down)">
                                      <p:cBhvr>
                                        <p:cTn id="151" dur="500"/>
                                        <p:tgtEl>
                                          <p:spTgt spid="100382"/>
                                        </p:tgtEl>
                                      </p:cBhvr>
                                    </p:animEffect>
                                  </p:childTnLst>
                                </p:cTn>
                              </p:par>
                            </p:childTnLst>
                          </p:cTn>
                        </p:par>
                        <p:par>
                          <p:cTn id="152" fill="hold">
                            <p:stCondLst>
                              <p:cond delay="500"/>
                            </p:stCondLst>
                            <p:childTnLst>
                              <p:par>
                                <p:cTn id="153" presetID="22" presetClass="entr" presetSubtype="8" fill="hold" grpId="0" nodeType="afterEffect">
                                  <p:stCondLst>
                                    <p:cond delay="0"/>
                                  </p:stCondLst>
                                  <p:childTnLst>
                                    <p:set>
                                      <p:cBhvr>
                                        <p:cTn id="154" dur="1" fill="hold">
                                          <p:stCondLst>
                                            <p:cond delay="0"/>
                                          </p:stCondLst>
                                        </p:cTn>
                                        <p:tgtEl>
                                          <p:spTgt spid="100354"/>
                                        </p:tgtEl>
                                        <p:attrNameLst>
                                          <p:attrName>style.visibility</p:attrName>
                                        </p:attrNameLst>
                                      </p:cBhvr>
                                      <p:to>
                                        <p:strVal val="visible"/>
                                      </p:to>
                                    </p:set>
                                    <p:animEffect transition="in" filter="wipe(left)">
                                      <p:cBhvr>
                                        <p:cTn id="155" dur="500"/>
                                        <p:tgtEl>
                                          <p:spTgt spid="100354"/>
                                        </p:tgtEl>
                                      </p:cBhvr>
                                    </p:animEffect>
                                  </p:childTnLst>
                                </p:cTn>
                              </p:par>
                            </p:childTnLst>
                          </p:cTn>
                        </p:par>
                        <p:par>
                          <p:cTn id="156" fill="hold">
                            <p:stCondLst>
                              <p:cond delay="1000"/>
                            </p:stCondLst>
                            <p:childTnLst>
                              <p:par>
                                <p:cTn id="157" presetID="9" presetClass="entr" presetSubtype="0" fill="hold" grpId="0" nodeType="afterEffect">
                                  <p:stCondLst>
                                    <p:cond delay="0"/>
                                  </p:stCondLst>
                                  <p:childTnLst>
                                    <p:set>
                                      <p:cBhvr>
                                        <p:cTn id="158" dur="1" fill="hold">
                                          <p:stCondLst>
                                            <p:cond delay="0"/>
                                          </p:stCondLst>
                                        </p:cTn>
                                        <p:tgtEl>
                                          <p:spTgt spid="100396"/>
                                        </p:tgtEl>
                                        <p:attrNameLst>
                                          <p:attrName>style.visibility</p:attrName>
                                        </p:attrNameLst>
                                      </p:cBhvr>
                                      <p:to>
                                        <p:strVal val="visible"/>
                                      </p:to>
                                    </p:set>
                                    <p:animEffect transition="in" filter="dissolve">
                                      <p:cBhvr>
                                        <p:cTn id="159" dur="500"/>
                                        <p:tgtEl>
                                          <p:spTgt spid="100396"/>
                                        </p:tgtEl>
                                      </p:cBhvr>
                                    </p:animEffect>
                                  </p:childTnLst>
                                </p:cTn>
                              </p:par>
                            </p:childTnLst>
                          </p:cTn>
                        </p:par>
                      </p:childTnLst>
                    </p:cTn>
                  </p:par>
                  <p:par>
                    <p:cTn id="160" fill="hold">
                      <p:stCondLst>
                        <p:cond delay="indefinite"/>
                      </p:stCondLst>
                      <p:childTnLst>
                        <p:par>
                          <p:cTn id="161" fill="hold">
                            <p:stCondLst>
                              <p:cond delay="0"/>
                            </p:stCondLst>
                            <p:childTnLst>
                              <p:par>
                                <p:cTn id="162" presetID="22" presetClass="entr" presetSubtype="2" fill="hold" grpId="0" nodeType="clickEffect">
                                  <p:stCondLst>
                                    <p:cond delay="0"/>
                                  </p:stCondLst>
                                  <p:childTnLst>
                                    <p:set>
                                      <p:cBhvr>
                                        <p:cTn id="163" dur="1" fill="hold">
                                          <p:stCondLst>
                                            <p:cond delay="0"/>
                                          </p:stCondLst>
                                        </p:cTn>
                                        <p:tgtEl>
                                          <p:spTgt spid="100374"/>
                                        </p:tgtEl>
                                        <p:attrNameLst>
                                          <p:attrName>style.visibility</p:attrName>
                                        </p:attrNameLst>
                                      </p:cBhvr>
                                      <p:to>
                                        <p:strVal val="visible"/>
                                      </p:to>
                                    </p:set>
                                    <p:animEffect transition="in" filter="wipe(right)">
                                      <p:cBhvr>
                                        <p:cTn id="164" dur="500"/>
                                        <p:tgtEl>
                                          <p:spTgt spid="100374"/>
                                        </p:tgtEl>
                                      </p:cBhvr>
                                    </p:animEffect>
                                  </p:childTnLst>
                                </p:cTn>
                              </p:par>
                            </p:childTnLst>
                          </p:cTn>
                        </p:par>
                        <p:par>
                          <p:cTn id="165" fill="hold">
                            <p:stCondLst>
                              <p:cond delay="500"/>
                            </p:stCondLst>
                            <p:childTnLst>
                              <p:par>
                                <p:cTn id="166" presetID="22" presetClass="entr" presetSubtype="4" fill="hold" grpId="0" nodeType="afterEffect">
                                  <p:stCondLst>
                                    <p:cond delay="0"/>
                                  </p:stCondLst>
                                  <p:childTnLst>
                                    <p:set>
                                      <p:cBhvr>
                                        <p:cTn id="167" dur="1" fill="hold">
                                          <p:stCondLst>
                                            <p:cond delay="0"/>
                                          </p:stCondLst>
                                        </p:cTn>
                                        <p:tgtEl>
                                          <p:spTgt spid="100375"/>
                                        </p:tgtEl>
                                        <p:attrNameLst>
                                          <p:attrName>style.visibility</p:attrName>
                                        </p:attrNameLst>
                                      </p:cBhvr>
                                      <p:to>
                                        <p:strVal val="visible"/>
                                      </p:to>
                                    </p:set>
                                    <p:animEffect transition="in" filter="wipe(down)">
                                      <p:cBhvr>
                                        <p:cTn id="168" dur="500"/>
                                        <p:tgtEl>
                                          <p:spTgt spid="100375"/>
                                        </p:tgtEl>
                                      </p:cBhvr>
                                    </p:animEffect>
                                  </p:childTnLst>
                                </p:cTn>
                              </p:par>
                            </p:childTnLst>
                          </p:cTn>
                        </p:par>
                        <p:par>
                          <p:cTn id="169" fill="hold">
                            <p:stCondLst>
                              <p:cond delay="1000"/>
                            </p:stCondLst>
                            <p:childTnLst>
                              <p:par>
                                <p:cTn id="170" presetID="22" presetClass="entr" presetSubtype="8" fill="hold" grpId="0" nodeType="afterEffect">
                                  <p:stCondLst>
                                    <p:cond delay="0"/>
                                  </p:stCondLst>
                                  <p:childTnLst>
                                    <p:set>
                                      <p:cBhvr>
                                        <p:cTn id="171" dur="1" fill="hold">
                                          <p:stCondLst>
                                            <p:cond delay="0"/>
                                          </p:stCondLst>
                                        </p:cTn>
                                        <p:tgtEl>
                                          <p:spTgt spid="100355"/>
                                        </p:tgtEl>
                                        <p:attrNameLst>
                                          <p:attrName>style.visibility</p:attrName>
                                        </p:attrNameLst>
                                      </p:cBhvr>
                                      <p:to>
                                        <p:strVal val="visible"/>
                                      </p:to>
                                    </p:set>
                                    <p:animEffect transition="in" filter="wipe(left)">
                                      <p:cBhvr>
                                        <p:cTn id="172" dur="500"/>
                                        <p:tgtEl>
                                          <p:spTgt spid="100355"/>
                                        </p:tgtEl>
                                      </p:cBhvr>
                                    </p:animEffect>
                                  </p:childTnLst>
                                </p:cTn>
                              </p:par>
                            </p:childTnLst>
                          </p:cTn>
                        </p:par>
                        <p:par>
                          <p:cTn id="173" fill="hold">
                            <p:stCondLst>
                              <p:cond delay="1500"/>
                            </p:stCondLst>
                            <p:childTnLst>
                              <p:par>
                                <p:cTn id="174" presetID="9" presetClass="entr" presetSubtype="0" fill="hold" grpId="0" nodeType="afterEffect">
                                  <p:stCondLst>
                                    <p:cond delay="0"/>
                                  </p:stCondLst>
                                  <p:childTnLst>
                                    <p:set>
                                      <p:cBhvr>
                                        <p:cTn id="175" dur="1" fill="hold">
                                          <p:stCondLst>
                                            <p:cond delay="0"/>
                                          </p:stCondLst>
                                        </p:cTn>
                                        <p:tgtEl>
                                          <p:spTgt spid="100358"/>
                                        </p:tgtEl>
                                        <p:attrNameLst>
                                          <p:attrName>style.visibility</p:attrName>
                                        </p:attrNameLst>
                                      </p:cBhvr>
                                      <p:to>
                                        <p:strVal val="visible"/>
                                      </p:to>
                                    </p:set>
                                    <p:animEffect transition="in" filter="dissolve">
                                      <p:cBhvr>
                                        <p:cTn id="176" dur="500"/>
                                        <p:tgtEl>
                                          <p:spTgt spid="1003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4" grpId="0" animBg="1"/>
      <p:bldP spid="100355" grpId="0" animBg="1"/>
      <p:bldP spid="100356" grpId="0" animBg="1"/>
      <p:bldP spid="100357" grpId="0" animBg="1"/>
      <p:bldP spid="100358" grpId="0" animBg="1" autoUpdateAnimBg="0"/>
      <p:bldP spid="100363" grpId="0" animBg="1"/>
      <p:bldP spid="100364" grpId="0" animBg="1"/>
      <p:bldP spid="100365" grpId="0" animBg="1"/>
      <p:bldP spid="100370" grpId="0" animBg="1"/>
      <p:bldP spid="100371" grpId="0" animBg="1"/>
      <p:bldP spid="100372" grpId="0" animBg="1"/>
      <p:bldP spid="100373" grpId="0" animBg="1"/>
      <p:bldP spid="100374" grpId="0" animBg="1"/>
      <p:bldP spid="100375" grpId="0" animBg="1"/>
      <p:bldP spid="100380" grpId="0" animBg="1"/>
      <p:bldP spid="100381" grpId="0" animBg="1"/>
      <p:bldP spid="100382" grpId="0" animBg="1"/>
      <p:bldP spid="100383" grpId="0" animBg="1"/>
      <p:bldP spid="100384" grpId="0" animBg="1"/>
      <p:bldP spid="100385" grpId="0" animBg="1"/>
      <p:bldP spid="100386" grpId="0" autoUpdateAnimBg="0"/>
      <p:bldP spid="100387" grpId="0" animBg="1" autoUpdateAnimBg="0"/>
      <p:bldP spid="100388" grpId="0" animBg="1" autoUpdateAnimBg="0"/>
      <p:bldP spid="100389" grpId="0" animBg="1" autoUpdateAnimBg="0"/>
      <p:bldP spid="100390" grpId="0" animBg="1" autoUpdateAnimBg="0"/>
      <p:bldP spid="100391" grpId="0" animBg="1" autoUpdateAnimBg="0"/>
      <p:bldP spid="100392" grpId="0" animBg="1" autoUpdateAnimBg="0"/>
      <p:bldP spid="100393" grpId="0" animBg="1" autoUpdateAnimBg="0"/>
      <p:bldP spid="100394" grpId="0" animBg="1" autoUpdateAnimBg="0"/>
      <p:bldP spid="100395" grpId="0" animBg="1" autoUpdateAnimBg="0"/>
      <p:bldP spid="100396" grpId="0" animBg="1" autoUpdateAnimBg="0"/>
      <p:bldP spid="100397" grpId="0" animBg="1" autoUpdateAnimBg="0"/>
      <p:bldP spid="100398" grpId="0" animBg="1" autoUpdateAnimBg="0"/>
      <p:bldP spid="100399" grpId="0" animBg="1" autoUpdateAnimBg="0"/>
      <p:bldP spid="100400" grpId="0" animBg="1" autoUpdateAnimBg="0"/>
      <p:bldP spid="100401" grpId="0" animBg="1"/>
    </p:bldLst>
  </p:timing>
</p:sld>
</file>

<file path=ppt/theme/theme1.xml><?xml version="1.0" encoding="utf-8"?>
<a:theme xmlns:a="http://schemas.openxmlformats.org/drawingml/2006/main" name="Blue gel design template">
  <a:themeElements>
    <a:clrScheme name="Blue gel design template 11">
      <a:dk1>
        <a:srgbClr val="005A58"/>
      </a:dk1>
      <a:lt1>
        <a:srgbClr val="FFFFFF"/>
      </a:lt1>
      <a:dk2>
        <a:srgbClr val="0099CC"/>
      </a:dk2>
      <a:lt2>
        <a:srgbClr val="CCECFF"/>
      </a:lt2>
      <a:accent1>
        <a:srgbClr val="005EAC"/>
      </a:accent1>
      <a:accent2>
        <a:srgbClr val="6D6FC7"/>
      </a:accent2>
      <a:accent3>
        <a:srgbClr val="AACAE2"/>
      </a:accent3>
      <a:accent4>
        <a:srgbClr val="DADADA"/>
      </a:accent4>
      <a:accent5>
        <a:srgbClr val="AAB6D2"/>
      </a:accent5>
      <a:accent6>
        <a:srgbClr val="6264B4"/>
      </a:accent6>
      <a:hlink>
        <a:srgbClr val="99CCFF"/>
      </a:hlink>
      <a:folHlink>
        <a:srgbClr val="CCCCFF"/>
      </a:folHlink>
    </a:clrScheme>
    <a:fontScheme name="Blue gel design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lue gel design template 1">
        <a:dk1>
          <a:srgbClr val="003366"/>
        </a:dk1>
        <a:lt1>
          <a:srgbClr val="FFFFFF"/>
        </a:lt1>
        <a:dk2>
          <a:srgbClr val="0099FF"/>
        </a:dk2>
        <a:lt2>
          <a:srgbClr val="CCFFFF"/>
        </a:lt2>
        <a:accent1>
          <a:srgbClr val="3366CC"/>
        </a:accent1>
        <a:accent2>
          <a:srgbClr val="00B000"/>
        </a:accent2>
        <a:accent3>
          <a:srgbClr val="AACAFF"/>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gel design template 2">
        <a:dk1>
          <a:srgbClr val="777777"/>
        </a:dk1>
        <a:lt1>
          <a:srgbClr val="FFFFFF"/>
        </a:lt1>
        <a:dk2>
          <a:srgbClr val="999C8E"/>
        </a:dk2>
        <a:lt2>
          <a:srgbClr val="D1D1CB"/>
        </a:lt2>
        <a:accent1>
          <a:srgbClr val="658DA9"/>
        </a:accent1>
        <a:accent2>
          <a:srgbClr val="809EA8"/>
        </a:accent2>
        <a:accent3>
          <a:srgbClr val="CACBC6"/>
        </a:accent3>
        <a:accent4>
          <a:srgbClr val="DADADA"/>
        </a:accent4>
        <a:accent5>
          <a:srgbClr val="B8C5D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gel design template 3">
        <a:dk1>
          <a:srgbClr val="E6EAD8"/>
        </a:dk1>
        <a:lt1>
          <a:srgbClr val="F4F4E8"/>
        </a:lt1>
        <a:dk2>
          <a:srgbClr val="EAE9DE"/>
        </a:dk2>
        <a:lt2>
          <a:srgbClr val="969696"/>
        </a:lt2>
        <a:accent1>
          <a:srgbClr val="E68B2C"/>
        </a:accent1>
        <a:accent2>
          <a:srgbClr val="F2C977"/>
        </a:accent2>
        <a:accent3>
          <a:srgbClr val="F8F8F2"/>
        </a:accent3>
        <a:accent4>
          <a:srgbClr val="C4C8B8"/>
        </a:accent4>
        <a:accent5>
          <a:srgbClr val="F0C4AC"/>
        </a:accent5>
        <a:accent6>
          <a:srgbClr val="DBB66B"/>
        </a:accent6>
        <a:hlink>
          <a:srgbClr val="980000"/>
        </a:hlink>
        <a:folHlink>
          <a:srgbClr val="660000"/>
        </a:folHlink>
      </a:clrScheme>
      <a:clrMap bg1="lt1" tx1="dk1" bg2="lt2" tx2="dk2" accent1="accent1" accent2="accent2" accent3="accent3" accent4="accent4" accent5="accent5" accent6="accent6" hlink="hlink" folHlink="folHlink"/>
    </a:extraClrScheme>
    <a:extraClrScheme>
      <a:clrScheme name="Blue gel design template 4">
        <a:dk1>
          <a:srgbClr val="6289D8"/>
        </a:dk1>
        <a:lt1>
          <a:srgbClr val="FFFFFF"/>
        </a:lt1>
        <a:dk2>
          <a:srgbClr val="99CCFF"/>
        </a:dk2>
        <a:lt2>
          <a:srgbClr val="969696"/>
        </a:lt2>
        <a:accent1>
          <a:srgbClr val="C7DABE"/>
        </a:accent1>
        <a:accent2>
          <a:srgbClr val="FF9966"/>
        </a:accent2>
        <a:accent3>
          <a:srgbClr val="FFFFFF"/>
        </a:accent3>
        <a:accent4>
          <a:srgbClr val="5374B8"/>
        </a:accent4>
        <a:accent5>
          <a:srgbClr val="E0EADB"/>
        </a:accent5>
        <a:accent6>
          <a:srgbClr val="E78A5C"/>
        </a:accent6>
        <a:hlink>
          <a:srgbClr val="A8451A"/>
        </a:hlink>
        <a:folHlink>
          <a:srgbClr val="996600"/>
        </a:folHlink>
      </a:clrScheme>
      <a:clrMap bg1="lt1" tx1="dk1" bg2="lt2" tx2="dk2" accent1="accent1" accent2="accent2" accent3="accent3" accent4="accent4" accent5="accent5" accent6="accent6" hlink="hlink" folHlink="folHlink"/>
    </a:extraClrScheme>
    <a:extraClrScheme>
      <a:clrScheme name="Blue gel design template 5">
        <a:dk1>
          <a:srgbClr val="3E3E5C"/>
        </a:dk1>
        <a:lt1>
          <a:srgbClr val="FFFFFF"/>
        </a:lt1>
        <a:dk2>
          <a:srgbClr val="CCCCFF"/>
        </a:dk2>
        <a:lt2>
          <a:srgbClr val="FFFFFF"/>
        </a:lt2>
        <a:accent1>
          <a:srgbClr val="60597B"/>
        </a:accent1>
        <a:accent2>
          <a:srgbClr val="6666FF"/>
        </a:accent2>
        <a:accent3>
          <a:srgbClr val="E2E2FF"/>
        </a:accent3>
        <a:accent4>
          <a:srgbClr val="DADADA"/>
        </a:accent4>
        <a:accent5>
          <a:srgbClr val="B6B5BF"/>
        </a:accent5>
        <a:accent6>
          <a:srgbClr val="5C5CE7"/>
        </a:accent6>
        <a:hlink>
          <a:srgbClr val="99CCFF"/>
        </a:hlink>
        <a:folHlink>
          <a:srgbClr val="CCECFF"/>
        </a:folHlink>
      </a:clrScheme>
      <a:clrMap bg1="dk2" tx1="lt1" bg2="dk1" tx2="lt2" accent1="accent1" accent2="accent2" accent3="accent3" accent4="accent4" accent5="accent5" accent6="accent6" hlink="hlink" folHlink="folHlink"/>
    </a:extraClrScheme>
    <a:extraClrScheme>
      <a:clrScheme name="Blue gel design template 6">
        <a:dk1>
          <a:srgbClr val="81DEFF"/>
        </a:dk1>
        <a:lt1>
          <a:srgbClr val="FFFFFF"/>
        </a:lt1>
        <a:dk2>
          <a:srgbClr val="CCECFF"/>
        </a:dk2>
        <a:lt2>
          <a:srgbClr val="808080"/>
        </a:lt2>
        <a:accent1>
          <a:srgbClr val="0099CC"/>
        </a:accent1>
        <a:accent2>
          <a:srgbClr val="CCCCFF"/>
        </a:accent2>
        <a:accent3>
          <a:srgbClr val="FFFFFF"/>
        </a:accent3>
        <a:accent4>
          <a:srgbClr val="6DBDDA"/>
        </a:accent4>
        <a:accent5>
          <a:srgbClr val="AACAE2"/>
        </a:accent5>
        <a:accent6>
          <a:srgbClr val="B9B9E7"/>
        </a:accent6>
        <a:hlink>
          <a:srgbClr val="3333CC"/>
        </a:hlink>
        <a:folHlink>
          <a:srgbClr val="CCCCFF"/>
        </a:folHlink>
      </a:clrScheme>
      <a:clrMap bg1="lt1" tx1="dk1" bg2="lt2" tx2="dk2" accent1="accent1" accent2="accent2" accent3="accent3" accent4="accent4" accent5="accent5" accent6="accent6" hlink="hlink" folHlink="folHlink"/>
    </a:extraClrScheme>
    <a:extraClrScheme>
      <a:clrScheme name="Blue gel design template 7">
        <a:dk1>
          <a:srgbClr val="777777"/>
        </a:dk1>
        <a:lt1>
          <a:srgbClr val="FFFFFF"/>
        </a:lt1>
        <a:dk2>
          <a:srgbClr val="FFFFD9"/>
        </a:dk2>
        <a:lt2>
          <a:srgbClr val="EAEAEA"/>
        </a:lt2>
        <a:accent1>
          <a:srgbClr val="0099CC"/>
        </a:accent1>
        <a:accent2>
          <a:srgbClr val="33CCCC"/>
        </a:accent2>
        <a:accent3>
          <a:srgbClr val="FFFFE9"/>
        </a:accent3>
        <a:accent4>
          <a:srgbClr val="DADADA"/>
        </a:accent4>
        <a:accent5>
          <a:srgbClr val="AACAE2"/>
        </a:accent5>
        <a:accent6>
          <a:srgbClr val="2DB9B9"/>
        </a:accent6>
        <a:hlink>
          <a:srgbClr val="FFCC66"/>
        </a:hlink>
        <a:folHlink>
          <a:srgbClr val="CCFFFF"/>
        </a:folHlink>
      </a:clrScheme>
      <a:clrMap bg1="dk2" tx1="lt1" bg2="dk1" tx2="lt2" accent1="accent1" accent2="accent2" accent3="accent3" accent4="accent4" accent5="accent5" accent6="accent6" hlink="hlink" folHlink="folHlink"/>
    </a:extraClrScheme>
    <a:extraClrScheme>
      <a:clrScheme name="Blue gel design template 8">
        <a:dk1>
          <a:srgbClr val="969696"/>
        </a:dk1>
        <a:lt1>
          <a:srgbClr val="FFFFFF"/>
        </a:lt1>
        <a:dk2>
          <a:srgbClr val="DDDDDD"/>
        </a:dk2>
        <a:lt2>
          <a:srgbClr val="333333"/>
        </a:lt2>
        <a:accent1>
          <a:srgbClr val="EAEAEA"/>
        </a:accent1>
        <a:accent2>
          <a:srgbClr val="808080"/>
        </a:accent2>
        <a:accent3>
          <a:srgbClr val="FFFFFF"/>
        </a:accent3>
        <a:accent4>
          <a:srgbClr val="7F7F7F"/>
        </a:accent4>
        <a:accent5>
          <a:srgbClr val="F3F3F3"/>
        </a:accent5>
        <a:accent6>
          <a:srgbClr val="737373"/>
        </a:accent6>
        <a:hlink>
          <a:srgbClr val="4D4D4D"/>
        </a:hlink>
        <a:folHlink>
          <a:srgbClr val="B2B2B2"/>
        </a:folHlink>
      </a:clrScheme>
      <a:clrMap bg1="lt1" tx1="dk1" bg2="lt2" tx2="dk2" accent1="accent1" accent2="accent2" accent3="accent3" accent4="accent4" accent5="accent5" accent6="accent6" hlink="hlink" folHlink="folHlink"/>
    </a:extraClrScheme>
    <a:extraClrScheme>
      <a:clrScheme name="Blue gel design template 9">
        <a:dk1>
          <a:srgbClr val="5886B4"/>
        </a:dk1>
        <a:lt1>
          <a:srgbClr val="FFFFFF"/>
        </a:lt1>
        <a:dk2>
          <a:srgbClr val="CDF1FF"/>
        </a:dk2>
        <a:lt2>
          <a:srgbClr val="808080"/>
        </a:lt2>
        <a:accent1>
          <a:srgbClr val="BBE0E3"/>
        </a:accent1>
        <a:accent2>
          <a:srgbClr val="333399"/>
        </a:accent2>
        <a:accent3>
          <a:srgbClr val="FFFFFF"/>
        </a:accent3>
        <a:accent4>
          <a:srgbClr val="4A7299"/>
        </a:accent4>
        <a:accent5>
          <a:srgbClr val="DAEDEF"/>
        </a:accent5>
        <a:accent6>
          <a:srgbClr val="2D2D8A"/>
        </a:accent6>
        <a:hlink>
          <a:srgbClr val="009999"/>
        </a:hlink>
        <a:folHlink>
          <a:srgbClr val="000099"/>
        </a:folHlink>
      </a:clrScheme>
      <a:clrMap bg1="lt1" tx1="dk1" bg2="lt2" tx2="dk2" accent1="accent1" accent2="accent2" accent3="accent3" accent4="accent4" accent5="accent5" accent6="accent6" hlink="hlink" folHlink="folHlink"/>
    </a:extraClrScheme>
    <a:extraClrScheme>
      <a:clrScheme name="Blue gel design template 10">
        <a:dk1>
          <a:srgbClr val="5886B4"/>
        </a:dk1>
        <a:lt1>
          <a:srgbClr val="F4F4E8"/>
        </a:lt1>
        <a:dk2>
          <a:srgbClr val="00AAE6"/>
        </a:dk2>
        <a:lt2>
          <a:srgbClr val="808080"/>
        </a:lt2>
        <a:accent1>
          <a:srgbClr val="D0E2F5"/>
        </a:accent1>
        <a:accent2>
          <a:srgbClr val="6699CC"/>
        </a:accent2>
        <a:accent3>
          <a:srgbClr val="F8F8F2"/>
        </a:accent3>
        <a:accent4>
          <a:srgbClr val="4A7299"/>
        </a:accent4>
        <a:accent5>
          <a:srgbClr val="E4EEF9"/>
        </a:accent5>
        <a:accent6>
          <a:srgbClr val="5C8AB9"/>
        </a:accent6>
        <a:hlink>
          <a:srgbClr val="FF6600"/>
        </a:hlink>
        <a:folHlink>
          <a:srgbClr val="993300"/>
        </a:folHlink>
      </a:clrScheme>
      <a:clrMap bg1="lt1" tx1="dk1" bg2="lt2" tx2="dk2" accent1="accent1" accent2="accent2" accent3="accent3" accent4="accent4" accent5="accent5" accent6="accent6" hlink="hlink" folHlink="folHlink"/>
    </a:extraClrScheme>
    <a:extraClrScheme>
      <a:clrScheme name="Blue gel design template 11">
        <a:dk1>
          <a:srgbClr val="005A58"/>
        </a:dk1>
        <a:lt1>
          <a:srgbClr val="FFFFFF"/>
        </a:lt1>
        <a:dk2>
          <a:srgbClr val="0099CC"/>
        </a:dk2>
        <a:lt2>
          <a:srgbClr val="CCECFF"/>
        </a:lt2>
        <a:accent1>
          <a:srgbClr val="005EAC"/>
        </a:accent1>
        <a:accent2>
          <a:srgbClr val="6D6FC7"/>
        </a:accent2>
        <a:accent3>
          <a:srgbClr val="AACAE2"/>
        </a:accent3>
        <a:accent4>
          <a:srgbClr val="DADADA"/>
        </a:accent4>
        <a:accent5>
          <a:srgbClr val="AAB6D2"/>
        </a:accent5>
        <a:accent6>
          <a:srgbClr val="6264B4"/>
        </a:accent6>
        <a:hlink>
          <a:srgbClr val="99CCFF"/>
        </a:hlink>
        <a:folHlink>
          <a:srgbClr val="CCCCFF"/>
        </a:folHlink>
      </a:clrScheme>
      <a:clrMap bg1="dk2" tx1="lt1" bg2="dk1" tx2="lt2" accent1="accent1" accent2="accent2" accent3="accent3" accent4="accent4" accent5="accent5" accent6="accent6" hlink="hlink" folHlink="folHlink"/>
    </a:extraClrScheme>
    <a:extraClrScheme>
      <a:clrScheme name="Blue gel design template 12">
        <a:dk1>
          <a:srgbClr val="336699"/>
        </a:dk1>
        <a:lt1>
          <a:srgbClr val="FFFFFF"/>
        </a:lt1>
        <a:dk2>
          <a:srgbClr val="99CCFF"/>
        </a:dk2>
        <a:lt2>
          <a:srgbClr val="E3EBF1"/>
        </a:lt2>
        <a:accent1>
          <a:srgbClr val="003399"/>
        </a:accent1>
        <a:accent2>
          <a:srgbClr val="457A8B"/>
        </a:accent2>
        <a:accent3>
          <a:srgbClr val="CAE2FF"/>
        </a:accent3>
        <a:accent4>
          <a:srgbClr val="DADADA"/>
        </a:accent4>
        <a:accent5>
          <a:srgbClr val="AAADCA"/>
        </a:accent5>
        <a:accent6>
          <a:srgbClr val="3E6E7D"/>
        </a:accent6>
        <a:hlink>
          <a:srgbClr val="66CCFF"/>
        </a:hlink>
        <a:folHlink>
          <a:srgbClr val="CCECFF"/>
        </a:folHlink>
      </a:clrScheme>
      <a:clrMap bg1="dk2" tx1="lt1" bg2="dk1" tx2="lt2" accent1="accent1" accent2="accent2" accent3="accent3" accent4="accent4" accent5="accent5" accent6="accent6" hlink="hlink" folHlink="folHlink"/>
    </a:extraClrScheme>
    <a:extraClrScheme>
      <a:clrScheme name="Blue gel design template 13">
        <a:dk1>
          <a:srgbClr val="003366"/>
        </a:dk1>
        <a:lt1>
          <a:srgbClr val="CCFFFF"/>
        </a:lt1>
        <a:dk2>
          <a:srgbClr val="6699FF"/>
        </a:dk2>
        <a:lt2>
          <a:srgbClr val="0785DB"/>
        </a:lt2>
        <a:accent1>
          <a:srgbClr val="4B78D3"/>
        </a:accent1>
        <a:accent2>
          <a:srgbClr val="00B000"/>
        </a:accent2>
        <a:accent3>
          <a:srgbClr val="B8CAFF"/>
        </a:accent3>
        <a:accent4>
          <a:srgbClr val="AEDADA"/>
        </a:accent4>
        <a:accent5>
          <a:srgbClr val="B1BEE6"/>
        </a:accent5>
        <a:accent6>
          <a:srgbClr val="009F00"/>
        </a:accent6>
        <a:hlink>
          <a:srgbClr val="66CCFF"/>
        </a:hlink>
        <a:folHlink>
          <a:srgbClr val="CCFFCC"/>
        </a:folHlink>
      </a:clrScheme>
      <a:clrMap bg1="dk2" tx1="lt1" bg2="dk1" tx2="lt2" accent1="accent1" accent2="accent2" accent3="accent3" accent4="accent4" accent5="accent5" accent6="accent6" hlink="hlink" folHlink="folHlink"/>
    </a:extraClrScheme>
    <a:extraClrScheme>
      <a:clrScheme name="Blue gel design template 14">
        <a:dk1>
          <a:srgbClr val="81DEFF"/>
        </a:dk1>
        <a:lt1>
          <a:srgbClr val="FFFFFF"/>
        </a:lt1>
        <a:dk2>
          <a:srgbClr val="CCECFF"/>
        </a:dk2>
        <a:lt2>
          <a:srgbClr val="808080"/>
        </a:lt2>
        <a:accent1>
          <a:srgbClr val="0B6FC1"/>
        </a:accent1>
        <a:accent2>
          <a:srgbClr val="CCCCFF"/>
        </a:accent2>
        <a:accent3>
          <a:srgbClr val="FFFFFF"/>
        </a:accent3>
        <a:accent4>
          <a:srgbClr val="6DBDDA"/>
        </a:accent4>
        <a:accent5>
          <a:srgbClr val="AABBDD"/>
        </a:accent5>
        <a:accent6>
          <a:srgbClr val="B9B9E7"/>
        </a:accent6>
        <a:hlink>
          <a:srgbClr val="3333CC"/>
        </a:hlink>
        <a:folHlink>
          <a:srgbClr val="CCCC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 gel design template</Template>
  <TotalTime>3597</TotalTime>
  <Words>1082</Words>
  <Application>Microsoft Office PowerPoint</Application>
  <PresentationFormat>On-screen Show (4:3)</PresentationFormat>
  <Paragraphs>148</Paragraphs>
  <Slides>17</Slides>
  <Notes>16</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3</vt:i4>
      </vt:variant>
      <vt:variant>
        <vt:lpstr>Slide Titles</vt:lpstr>
      </vt:variant>
      <vt:variant>
        <vt:i4>17</vt:i4>
      </vt:variant>
    </vt:vector>
  </HeadingPairs>
  <TitlesOfParts>
    <vt:vector size="28" baseType="lpstr">
      <vt:lpstr>Arial</vt:lpstr>
      <vt:lpstr>Arial Black</vt:lpstr>
      <vt:lpstr>Tahoma</vt:lpstr>
      <vt:lpstr>Times New Roman</vt:lpstr>
      <vt:lpstr>Verdana</vt:lpstr>
      <vt:lpstr>Arial Narrow</vt:lpstr>
      <vt:lpstr>Wingdings</vt:lpstr>
      <vt:lpstr>Blue gel design template</vt:lpstr>
      <vt:lpstr>Microsoft Word Document</vt:lpstr>
      <vt:lpstr>Microsoft Excel Chart</vt:lpstr>
      <vt:lpstr>Microsoft Graph 2000 Chart</vt:lpstr>
      <vt:lpstr>The Poor Suffer the Most: Dual Challenge of Poverty and Disaster Reduction in Latin America and the Caribbean</vt:lpstr>
      <vt:lpstr>Slide 2</vt:lpstr>
      <vt:lpstr>Poverty and Disasters</vt:lpstr>
      <vt:lpstr>Diagnosis:  Risk Profile for the Region</vt:lpstr>
      <vt:lpstr>GNP and Disasters</vt:lpstr>
      <vt:lpstr>Life and death effects  of disasters</vt:lpstr>
      <vt:lpstr>Development trends and future disasters</vt:lpstr>
      <vt:lpstr>The Cycle of Vulnerability</vt:lpstr>
      <vt:lpstr>Slide 9</vt:lpstr>
      <vt:lpstr>Slide 10</vt:lpstr>
      <vt:lpstr>Sustainable poverty reduction must address practices to decrease vulnerability</vt:lpstr>
      <vt:lpstr>The Indicators Program</vt:lpstr>
      <vt:lpstr>PVI</vt:lpstr>
      <vt:lpstr>PVI for Selected IDB Member Countries</vt:lpstr>
      <vt:lpstr>Slide 15</vt:lpstr>
      <vt:lpstr>The IDB Disaster Prevention Fund</vt:lpstr>
      <vt:lpstr>Meeting the dual challenge</vt:lpstr>
    </vt:vector>
  </TitlesOfParts>
  <Company>CB.COM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Poverty and Disasters</dc:title>
  <dc:creator>Marlene Attzs</dc:creator>
  <cp:lastModifiedBy>anarod</cp:lastModifiedBy>
  <cp:revision>34</cp:revision>
  <dcterms:created xsi:type="dcterms:W3CDTF">2006-04-09T17:19:07Z</dcterms:created>
  <dcterms:modified xsi:type="dcterms:W3CDTF">2010-07-12T00:58:09Z</dcterms:modified>
</cp:coreProperties>
</file>