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handoutMasterIdLst>
    <p:handoutMasterId r:id="rId23"/>
  </p:handoutMasterIdLst>
  <p:sldIdLst>
    <p:sldId id="257" r:id="rId2"/>
    <p:sldId id="331" r:id="rId3"/>
    <p:sldId id="330" r:id="rId4"/>
    <p:sldId id="301" r:id="rId5"/>
    <p:sldId id="287" r:id="rId6"/>
    <p:sldId id="298" r:id="rId7"/>
    <p:sldId id="308" r:id="rId8"/>
    <p:sldId id="299" r:id="rId9"/>
    <p:sldId id="309" r:id="rId10"/>
    <p:sldId id="310" r:id="rId11"/>
    <p:sldId id="311" r:id="rId12"/>
    <p:sldId id="300" r:id="rId13"/>
    <p:sldId id="315" r:id="rId14"/>
    <p:sldId id="332" r:id="rId15"/>
    <p:sldId id="333" r:id="rId16"/>
    <p:sldId id="317" r:id="rId17"/>
    <p:sldId id="318" r:id="rId18"/>
    <p:sldId id="304" r:id="rId19"/>
    <p:sldId id="319" r:id="rId20"/>
    <p:sldId id="320" r:id="rId21"/>
    <p:sldId id="276" r:id="rId22"/>
  </p:sldIdLst>
  <p:sldSz cx="9144000" cy="6858000" type="screen4x3"/>
  <p:notesSz cx="6858000" cy="9144000"/>
  <p:embeddedFontLst>
    <p:embeddedFont>
      <p:font typeface="Verdana" pitchFamily="34" charset="0"/>
      <p:regular r:id="rId24"/>
      <p:bold r:id="rId25"/>
      <p:italic r:id="rId26"/>
      <p:boldItalic r:id="rId27"/>
    </p:embeddedFont>
    <p:embeddedFont>
      <p:font typeface="Tahoma" pitchFamily="34" charset="0"/>
      <p:regular r:id="rId28"/>
      <p:bold r:id="rId29"/>
    </p:embeddedFont>
  </p:embeddedFontLst>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ano"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C0000"/>
    <a:srgbClr val="33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2593" autoAdjust="0"/>
    <p:restoredTop sz="94660"/>
  </p:normalViewPr>
  <p:slideViewPr>
    <p:cSldViewPr>
      <p:cViewPr>
        <p:scale>
          <a:sx n="75" d="100"/>
          <a:sy n="75" d="100"/>
        </p:scale>
        <p:origin x="-4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MX"/>
          </a:p>
        </p:txBody>
      </p:sp>
      <p:sp>
        <p:nvSpPr>
          <p:cNvPr id="1126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MX"/>
          </a:p>
        </p:txBody>
      </p:sp>
      <p:sp>
        <p:nvSpPr>
          <p:cNvPr id="1126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MX"/>
          </a:p>
        </p:txBody>
      </p:sp>
      <p:sp>
        <p:nvSpPr>
          <p:cNvPr id="1126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C02BE13-B988-4C84-9C5D-B7F084AE8CFB}" type="slidenum">
              <a:rPr lang="es-MX"/>
              <a:pPr/>
              <a:t>‹#›</a:t>
            </a:fld>
            <a:endParaRPr lang="es-MX"/>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9649242-8BD5-4057-899B-2ABE55297BCD}"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F5F50B4-A205-43BE-8629-CE3DAF864791}"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0BA1906-FB08-427B-A234-5934399F5045}"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7B574865-E25C-435A-A5A8-FB8970C50E2D}"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E0E761AA-4B35-4EF8-9635-63EB28DC6B07}"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F9466ABD-AE53-40E4-BC69-A643472F3D9E}"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DE2A0E4-2AFB-41AE-9A9C-68CCFA0551A7}"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D11A920A-D24F-4EC0-8EF5-938FE7A637C8}"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10E820CE-1E7E-4021-9FE9-3C99CBE85477}"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8B8ADD66-7355-4E4A-BA02-7FAF9552DC20}"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C58850A8-502C-4EBA-B9DB-62A44551A2A2}"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B490D20-0E15-4D8B-98EF-BC27F482F9D2}"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26" Type="http://schemas.openxmlformats.org/officeDocument/2006/relationships/image" Target="../media/image31.png"/><Relationship Id="rId3" Type="http://schemas.openxmlformats.org/officeDocument/2006/relationships/image" Target="../media/image8.png"/><Relationship Id="rId21" Type="http://schemas.openxmlformats.org/officeDocument/2006/relationships/image" Target="../media/image26.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5" Type="http://schemas.openxmlformats.org/officeDocument/2006/relationships/image" Target="../media/image30.png"/><Relationship Id="rId2" Type="http://schemas.openxmlformats.org/officeDocument/2006/relationships/image" Target="../media/image7.png"/><Relationship Id="rId16" Type="http://schemas.openxmlformats.org/officeDocument/2006/relationships/image" Target="../media/image21.png"/><Relationship Id="rId20" Type="http://schemas.openxmlformats.org/officeDocument/2006/relationships/image" Target="../media/image25.png"/><Relationship Id="rId29" Type="http://schemas.openxmlformats.org/officeDocument/2006/relationships/image" Target="../media/image34.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6.png"/><Relationship Id="rId24" Type="http://schemas.openxmlformats.org/officeDocument/2006/relationships/image" Target="../media/image29.png"/><Relationship Id="rId5" Type="http://schemas.openxmlformats.org/officeDocument/2006/relationships/image" Target="../media/image10.png"/><Relationship Id="rId15" Type="http://schemas.openxmlformats.org/officeDocument/2006/relationships/image" Target="../media/image20.png"/><Relationship Id="rId23" Type="http://schemas.openxmlformats.org/officeDocument/2006/relationships/image" Target="../media/image28.png"/><Relationship Id="rId28" Type="http://schemas.openxmlformats.org/officeDocument/2006/relationships/image" Target="../media/image33.pn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 Id="rId22" Type="http://schemas.openxmlformats.org/officeDocument/2006/relationships/image" Target="../media/image27.png"/><Relationship Id="rId27" Type="http://schemas.openxmlformats.org/officeDocument/2006/relationships/image" Target="../media/image32.png"/><Relationship Id="rId30" Type="http://schemas.openxmlformats.org/officeDocument/2006/relationships/image" Target="../media/image3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r>
              <a:rPr lang="en-US" sz="3200">
                <a:solidFill>
                  <a:srgbClr val="333399"/>
                </a:solidFill>
                <a:latin typeface="Verdana" pitchFamily="34" charset="0"/>
                <a:cs typeface="Times New Roman" pitchFamily="18" charset="0"/>
              </a:rPr>
              <a:t>Achieving the Millennium Development Goals in Guatemala</a:t>
            </a:r>
            <a:endParaRPr lang="es-ES" sz="3200">
              <a:solidFill>
                <a:srgbClr val="333399"/>
              </a:solidFill>
              <a:latin typeface="Verdana" pitchFamily="34" charset="0"/>
            </a:endParaRPr>
          </a:p>
        </p:txBody>
      </p:sp>
      <p:sp>
        <p:nvSpPr>
          <p:cNvPr id="3075" name="Rectangle 3"/>
          <p:cNvSpPr>
            <a:spLocks noGrp="1" noChangeArrowheads="1"/>
          </p:cNvSpPr>
          <p:nvPr>
            <p:ph type="subTitle" idx="1"/>
          </p:nvPr>
        </p:nvSpPr>
        <p:spPr>
          <a:xfrm>
            <a:off x="1371600" y="3886200"/>
            <a:ext cx="6400800" cy="2514600"/>
          </a:xfrm>
        </p:spPr>
        <p:txBody>
          <a:bodyPr/>
          <a:lstStyle/>
          <a:p>
            <a:pPr>
              <a:lnSpc>
                <a:spcPct val="80000"/>
              </a:lnSpc>
            </a:pPr>
            <a:r>
              <a:rPr lang="es-PE" sz="2200">
                <a:latin typeface="Verdana" pitchFamily="34" charset="0"/>
              </a:rPr>
              <a:t>Gustavo Yamada, Arlette Beltrán, </a:t>
            </a:r>
          </a:p>
          <a:p>
            <a:pPr>
              <a:lnSpc>
                <a:spcPct val="80000"/>
              </a:lnSpc>
            </a:pPr>
            <a:r>
              <a:rPr lang="es-PE" sz="2200">
                <a:latin typeface="Verdana" pitchFamily="34" charset="0"/>
              </a:rPr>
              <a:t>Juan F. Castro and Enrique Vásquez </a:t>
            </a:r>
          </a:p>
          <a:p>
            <a:pPr>
              <a:lnSpc>
                <a:spcPct val="80000"/>
              </a:lnSpc>
            </a:pPr>
            <a:endParaRPr lang="es-PE" sz="1000">
              <a:latin typeface="Verdana" pitchFamily="34" charset="0"/>
            </a:endParaRPr>
          </a:p>
          <a:p>
            <a:pPr>
              <a:lnSpc>
                <a:spcPct val="80000"/>
              </a:lnSpc>
            </a:pPr>
            <a:endParaRPr lang="es-PE" sz="2200">
              <a:latin typeface="Verdana" pitchFamily="34" charset="0"/>
            </a:endParaRPr>
          </a:p>
          <a:p>
            <a:pPr>
              <a:lnSpc>
                <a:spcPct val="80000"/>
              </a:lnSpc>
            </a:pPr>
            <a:r>
              <a:rPr lang="es-PE" sz="2100">
                <a:latin typeface="Verdana" pitchFamily="34" charset="0"/>
              </a:rPr>
              <a:t>Centro de Investigación de </a:t>
            </a:r>
          </a:p>
          <a:p>
            <a:pPr>
              <a:lnSpc>
                <a:spcPct val="80000"/>
              </a:lnSpc>
            </a:pPr>
            <a:r>
              <a:rPr lang="es-PE" sz="2100">
                <a:latin typeface="Verdana" pitchFamily="34" charset="0"/>
              </a:rPr>
              <a:t>la Universidad del Pacífico</a:t>
            </a:r>
          </a:p>
          <a:p>
            <a:pPr>
              <a:lnSpc>
                <a:spcPct val="80000"/>
              </a:lnSpc>
            </a:pPr>
            <a:endParaRPr lang="es-PE" sz="2100">
              <a:latin typeface="Verdana" pitchFamily="34" charset="0"/>
            </a:endParaRPr>
          </a:p>
          <a:p>
            <a:pPr>
              <a:lnSpc>
                <a:spcPct val="80000"/>
              </a:lnSpc>
            </a:pPr>
            <a:r>
              <a:rPr lang="es-PE" sz="2100">
                <a:latin typeface="Verdana" pitchFamily="34" charset="0"/>
              </a:rPr>
              <a:t>April 2006</a:t>
            </a:r>
          </a:p>
          <a:p>
            <a:pPr>
              <a:lnSpc>
                <a:spcPct val="80000"/>
              </a:lnSpc>
            </a:pPr>
            <a:endParaRPr lang="es-ES" sz="2100">
              <a:latin typeface="Verdana" pitchFamily="34" charset="0"/>
            </a:endParaRPr>
          </a:p>
        </p:txBody>
      </p:sp>
      <p:sp>
        <p:nvSpPr>
          <p:cNvPr id="3076" name="Line 4"/>
          <p:cNvSpPr>
            <a:spLocks noChangeShapeType="1"/>
          </p:cNvSpPr>
          <p:nvPr/>
        </p:nvSpPr>
        <p:spPr bwMode="auto">
          <a:xfrm>
            <a:off x="381000" y="3581400"/>
            <a:ext cx="8458200" cy="0"/>
          </a:xfrm>
          <a:prstGeom prst="line">
            <a:avLst/>
          </a:prstGeom>
          <a:noFill/>
          <a:ln w="28575">
            <a:solidFill>
              <a:schemeClr val="accent2"/>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Rectangle 5"/>
          <p:cNvSpPr>
            <a:spLocks noChangeArrowheads="1"/>
          </p:cNvSpPr>
          <p:nvPr/>
        </p:nvSpPr>
        <p:spPr bwMode="auto">
          <a:xfrm rot="16200000">
            <a:off x="-2723356" y="2837657"/>
            <a:ext cx="6669087" cy="1143000"/>
          </a:xfrm>
          <a:prstGeom prst="rect">
            <a:avLst/>
          </a:prstGeom>
          <a:noFill/>
          <a:ln w="9525">
            <a:noFill/>
            <a:miter lim="800000"/>
            <a:headEnd/>
            <a:tailEnd/>
          </a:ln>
          <a:effectLst/>
        </p:spPr>
        <p:txBody>
          <a:bodyPr anchor="ctr"/>
          <a:lstStyle/>
          <a:p>
            <a:r>
              <a:rPr lang="en-US" sz="2800">
                <a:solidFill>
                  <a:srgbClr val="333399"/>
                </a:solidFill>
                <a:latin typeface="Verdana" pitchFamily="34" charset="0"/>
                <a:cs typeface="Times New Roman" pitchFamily="18" charset="0"/>
              </a:rPr>
              <a:t>The integration process:</a:t>
            </a:r>
          </a:p>
          <a:p>
            <a:r>
              <a:rPr lang="en-US" sz="2800">
                <a:solidFill>
                  <a:srgbClr val="333399"/>
                </a:solidFill>
                <a:latin typeface="Verdana" pitchFamily="34" charset="0"/>
                <a:cs typeface="Times New Roman" pitchFamily="18" charset="0"/>
              </a:rPr>
              <a:t>how do indicators interrelate</a:t>
            </a:r>
            <a:r>
              <a:rPr lang="es-PE" sz="2300">
                <a:solidFill>
                  <a:srgbClr val="333399"/>
                </a:solidFill>
                <a:latin typeface="Verdana" pitchFamily="34" charset="0"/>
              </a:rPr>
              <a:t>?</a:t>
            </a:r>
            <a:endParaRPr lang="es-ES" sz="2300">
              <a:solidFill>
                <a:srgbClr val="333399"/>
              </a:solidFill>
              <a:latin typeface="Verdana" pitchFamily="34" charset="0"/>
            </a:endParaRPr>
          </a:p>
        </p:txBody>
      </p:sp>
      <p:sp>
        <p:nvSpPr>
          <p:cNvPr id="80902" name="Line 6"/>
          <p:cNvSpPr>
            <a:spLocks noChangeShapeType="1"/>
          </p:cNvSpPr>
          <p:nvPr/>
        </p:nvSpPr>
        <p:spPr bwMode="auto">
          <a:xfrm flipV="1">
            <a:off x="1187450" y="260350"/>
            <a:ext cx="0" cy="6408738"/>
          </a:xfrm>
          <a:prstGeom prst="line">
            <a:avLst/>
          </a:prstGeom>
          <a:noFill/>
          <a:ln w="28575">
            <a:solidFill>
              <a:schemeClr val="accent2"/>
            </a:solidFill>
            <a:round/>
            <a:headEnd/>
            <a:tailEnd/>
          </a:ln>
          <a:effectLst/>
        </p:spPr>
        <p:txBody>
          <a:bodyPr/>
          <a:lstStyle/>
          <a:p>
            <a:endParaRPr lang="en-US"/>
          </a:p>
        </p:txBody>
      </p:sp>
      <p:pic>
        <p:nvPicPr>
          <p:cNvPr id="80905" name="Picture 9"/>
          <p:cNvPicPr>
            <a:picLocks noChangeAspect="1" noChangeArrowheads="1"/>
          </p:cNvPicPr>
          <p:nvPr/>
        </p:nvPicPr>
        <p:blipFill>
          <a:blip r:embed="rId2" cstate="print"/>
          <a:srcRect/>
          <a:stretch>
            <a:fillRect/>
          </a:stretch>
        </p:blipFill>
        <p:spPr bwMode="auto">
          <a:xfrm>
            <a:off x="1619250" y="50800"/>
            <a:ext cx="5697538" cy="6756400"/>
          </a:xfrm>
          <a:prstGeom prst="rect">
            <a:avLst/>
          </a:prstGeom>
          <a:noFill/>
          <a:ln w="9525">
            <a:noFill/>
            <a:miter lim="800000"/>
            <a:headEnd/>
            <a:tailEnd/>
          </a:ln>
          <a:effectLst/>
        </p:spPr>
      </p:pic>
      <p:pic>
        <p:nvPicPr>
          <p:cNvPr id="80906" name="Picture 10"/>
          <p:cNvPicPr>
            <a:picLocks noChangeAspect="1" noChangeArrowheads="1"/>
          </p:cNvPicPr>
          <p:nvPr/>
        </p:nvPicPr>
        <p:blipFill>
          <a:blip r:embed="rId3" cstate="print"/>
          <a:srcRect/>
          <a:stretch>
            <a:fillRect/>
          </a:stretch>
        </p:blipFill>
        <p:spPr bwMode="auto">
          <a:xfrm>
            <a:off x="7477125" y="303213"/>
            <a:ext cx="1498600" cy="536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2800">
                <a:solidFill>
                  <a:srgbClr val="333399"/>
                </a:solidFill>
                <a:latin typeface="Verdana" pitchFamily="34" charset="0"/>
                <a:cs typeface="Times New Roman" pitchFamily="18" charset="0"/>
              </a:rPr>
              <a:t>The integration process:</a:t>
            </a:r>
          </a:p>
          <a:p>
            <a:r>
              <a:rPr lang="en-US" sz="2800">
                <a:solidFill>
                  <a:srgbClr val="333399"/>
                </a:solidFill>
                <a:latin typeface="Verdana" pitchFamily="34" charset="0"/>
                <a:cs typeface="Times New Roman" pitchFamily="18" charset="0"/>
              </a:rPr>
              <a:t>how do indicators interrelate</a:t>
            </a:r>
            <a:r>
              <a:rPr lang="es-PE" sz="2600">
                <a:solidFill>
                  <a:srgbClr val="333399"/>
                </a:solidFill>
                <a:latin typeface="Verdana" pitchFamily="34" charset="0"/>
              </a:rPr>
              <a:t>?</a:t>
            </a:r>
            <a:endParaRPr lang="es-ES" sz="2600">
              <a:solidFill>
                <a:srgbClr val="333399"/>
              </a:solidFill>
              <a:latin typeface="Verdana" pitchFamily="34" charset="0"/>
            </a:endParaRPr>
          </a:p>
        </p:txBody>
      </p:sp>
      <p:sp>
        <p:nvSpPr>
          <p:cNvPr id="82949"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82950" name="Rectangle 6"/>
          <p:cNvSpPr>
            <a:spLocks noChangeArrowheads="1"/>
          </p:cNvSpPr>
          <p:nvPr/>
        </p:nvSpPr>
        <p:spPr bwMode="auto">
          <a:xfrm>
            <a:off x="539750" y="1219200"/>
            <a:ext cx="8280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ES" sz="1800">
              <a:latin typeface="Verdana" pitchFamily="34" charset="0"/>
            </a:endParaRPr>
          </a:p>
          <a:p>
            <a:pPr marL="342900" indent="-342900">
              <a:spcBef>
                <a:spcPct val="20000"/>
              </a:spcBef>
              <a:buClr>
                <a:srgbClr val="333399"/>
              </a:buClr>
              <a:buFont typeface="Wingdings" pitchFamily="2" charset="2"/>
              <a:buChar char="§"/>
            </a:pPr>
            <a:r>
              <a:rPr lang="en-US" sz="1800">
                <a:solidFill>
                  <a:srgbClr val="000000"/>
                </a:solidFill>
                <a:latin typeface="Verdana" pitchFamily="34" charset="0"/>
                <a:cs typeface="Times New Roman" pitchFamily="18" charset="0"/>
              </a:rPr>
              <a:t>The core query in this research was answered once models had been integrated</a:t>
            </a:r>
            <a:r>
              <a:rPr lang="es-ES" sz="1800">
                <a:latin typeface="Verdana" pitchFamily="34" charset="0"/>
              </a:rPr>
              <a:t>:</a:t>
            </a:r>
          </a:p>
          <a:p>
            <a:pPr marL="342900" indent="-342900">
              <a:spcBef>
                <a:spcPct val="20000"/>
              </a:spcBef>
              <a:buClr>
                <a:srgbClr val="333399"/>
              </a:buClr>
              <a:buFont typeface="Wingdings" pitchFamily="2" charset="2"/>
              <a:buNone/>
            </a:pPr>
            <a:endParaRPr lang="es-ES" sz="1800">
              <a:latin typeface="Verdana" pitchFamily="34" charset="0"/>
            </a:endParaRPr>
          </a:p>
          <a:p>
            <a:pPr marL="742950" lvl="1" indent="-285750">
              <a:spcBef>
                <a:spcPct val="20000"/>
              </a:spcBef>
              <a:buClr>
                <a:srgbClr val="CC0000"/>
              </a:buClr>
              <a:buFont typeface="Wingdings" pitchFamily="2" charset="2"/>
              <a:buChar char="§"/>
            </a:pPr>
            <a:r>
              <a:rPr lang="en-US" sz="1600">
                <a:solidFill>
                  <a:srgbClr val="000000"/>
                </a:solidFill>
                <a:latin typeface="Verdana" pitchFamily="34" charset="0"/>
                <a:cs typeface="Times New Roman" pitchFamily="18" charset="0"/>
              </a:rPr>
              <a:t>Establishing t</a:t>
            </a:r>
            <a:r>
              <a:rPr lang="en-US" sz="1600">
                <a:latin typeface="Verdana" pitchFamily="34" charset="0"/>
                <a:cs typeface="Times New Roman" pitchFamily="18" charset="0"/>
              </a:rPr>
              <a:t>he most cost-effective policy combination to meet goals or, in any case, minimize the gap between the value of indicators and the relevant goals</a:t>
            </a:r>
            <a:r>
              <a:rPr lang="es-ES" sz="1600">
                <a:latin typeface="Verdana" pitchFamily="34" charset="0"/>
              </a:rPr>
              <a:t>.</a:t>
            </a:r>
          </a:p>
          <a:p>
            <a:pPr marL="742950" lvl="1" indent="-285750">
              <a:spcBef>
                <a:spcPct val="20000"/>
              </a:spcBef>
              <a:buClr>
                <a:srgbClr val="CC0000"/>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r>
              <a:rPr lang="en-US" sz="1800">
                <a:solidFill>
                  <a:srgbClr val="000000"/>
                </a:solidFill>
                <a:latin typeface="Verdana" pitchFamily="34" charset="0"/>
                <a:cs typeface="Times New Roman" pitchFamily="18" charset="0"/>
              </a:rPr>
              <a:t>We can hardly refer to policies and costs linked to meeting a goal. Consequently, understanding goal achievement from an integrated point of view is critical</a:t>
            </a:r>
            <a:r>
              <a:rPr lang="es-PE" sz="1800">
                <a:latin typeface="Verdana" pitchFamily="34" charset="0"/>
              </a:rPr>
              <a:t>.</a:t>
            </a:r>
            <a:r>
              <a:rPr lang="es-PE" sz="1800">
                <a:latin typeface="Verdana" pitchFamily="34" charset="0"/>
                <a:cs typeface="Times New Roman" pitchFamily="18" charset="0"/>
              </a:rPr>
              <a:t> </a:t>
            </a: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2800">
                <a:solidFill>
                  <a:srgbClr val="333399"/>
                </a:solidFill>
                <a:latin typeface="Verdana" pitchFamily="34" charset="0"/>
                <a:cs typeface="Times New Roman" pitchFamily="18" charset="0"/>
              </a:rPr>
              <a:t>Summary of findings:</a:t>
            </a:r>
          </a:p>
          <a:p>
            <a:r>
              <a:rPr lang="en-US" sz="2200">
                <a:solidFill>
                  <a:srgbClr val="333399"/>
                </a:solidFill>
                <a:latin typeface="Verdana" pitchFamily="34" charset="0"/>
                <a:cs typeface="Times New Roman" pitchFamily="18" charset="0"/>
              </a:rPr>
              <a:t>how can MDGs be met at the lowest possible cost</a:t>
            </a:r>
            <a:r>
              <a:rPr lang="es-MX" sz="2300">
                <a:solidFill>
                  <a:srgbClr val="333399"/>
                </a:solidFill>
                <a:latin typeface="Verdana" pitchFamily="34" charset="0"/>
              </a:rPr>
              <a:t>?</a:t>
            </a:r>
            <a:endParaRPr lang="es-ES" sz="2300">
              <a:solidFill>
                <a:srgbClr val="333399"/>
              </a:solidFill>
              <a:latin typeface="Verdana" pitchFamily="34" charset="0"/>
            </a:endParaRPr>
          </a:p>
        </p:txBody>
      </p:sp>
      <p:sp>
        <p:nvSpPr>
          <p:cNvPr id="70659" name="Line 3"/>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70660" name="Rectangle 4"/>
          <p:cNvSpPr>
            <a:spLocks noChangeArrowheads="1"/>
          </p:cNvSpPr>
          <p:nvPr/>
        </p:nvSpPr>
        <p:spPr bwMode="auto">
          <a:xfrm>
            <a:off x="685800" y="12192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Total cost linked to the most cost-effective integrated intervention ensuring: (i) that all possible goals will be met; and (ii) that all those indicators, the related goal of which fails to be achieved, do show significant improvement</a:t>
            </a:r>
            <a:r>
              <a:rPr lang="es-ES" sz="1600">
                <a:latin typeface="Verdana" pitchFamily="34" charset="0"/>
              </a:rPr>
              <a:t>.</a:t>
            </a: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742950" lvl="1" indent="-285750">
              <a:spcBef>
                <a:spcPct val="20000"/>
              </a:spcBef>
              <a:buClr>
                <a:srgbClr val="CC0000"/>
              </a:buClr>
              <a:buFont typeface="Wingdings" pitchFamily="2" charset="2"/>
              <a:buChar char="§"/>
            </a:pPr>
            <a:r>
              <a:rPr lang="en-US" sz="1600" u="sng">
                <a:solidFill>
                  <a:srgbClr val="FF0000"/>
                </a:solidFill>
                <a:latin typeface="Verdana" pitchFamily="34" charset="0"/>
                <a:cs typeface="Times New Roman" pitchFamily="18" charset="0"/>
              </a:rPr>
              <a:t>Cost of redistribution policies</a:t>
            </a:r>
            <a:endParaRPr lang="es-MX" sz="1600">
              <a:latin typeface="Verdana" pitchFamily="34" charset="0"/>
            </a:endParaRPr>
          </a:p>
          <a:p>
            <a:pPr marL="742950" lvl="1" indent="-285750">
              <a:spcBef>
                <a:spcPct val="20000"/>
              </a:spcBef>
              <a:buClr>
                <a:srgbClr val="CC0000"/>
              </a:buClr>
              <a:buFont typeface="Wingdings" pitchFamily="2" charset="2"/>
              <a:buChar char="§"/>
            </a:pPr>
            <a:r>
              <a:rPr lang="en-US" sz="1600" u="sng">
                <a:solidFill>
                  <a:srgbClr val="FF0000"/>
                </a:solidFill>
                <a:latin typeface="Verdana" pitchFamily="34" charset="0"/>
                <a:cs typeface="Times New Roman" pitchFamily="18" charset="0"/>
              </a:rPr>
              <a:t>Cost of sectoral policies</a:t>
            </a:r>
            <a:endParaRPr lang="es-MX" sz="1600">
              <a:latin typeface="Verdana" pitchFamily="34" charset="0"/>
            </a:endParaRPr>
          </a:p>
          <a:p>
            <a:pPr marL="742950" lvl="1" indent="-285750">
              <a:spcBef>
                <a:spcPct val="20000"/>
              </a:spcBef>
              <a:buClr>
                <a:srgbClr val="CC0000"/>
              </a:buClr>
              <a:buFont typeface="Wingdings" pitchFamily="2" charset="2"/>
              <a:buChar char="§"/>
            </a:pPr>
            <a:r>
              <a:rPr lang="en-US" sz="1600" u="sng">
                <a:solidFill>
                  <a:srgbClr val="FF0000"/>
                </a:solidFill>
                <a:latin typeface="Verdana" pitchFamily="34" charset="0"/>
                <a:cs typeface="Times New Roman" pitchFamily="18" charset="0"/>
              </a:rPr>
              <a:t>Total cost</a:t>
            </a: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PE" sz="1800">
              <a:latin typeface="Verdana" pitchFamily="34" charset="0"/>
            </a:endParaRPr>
          </a:p>
        </p:txBody>
      </p:sp>
      <p:pic>
        <p:nvPicPr>
          <p:cNvPr id="70661" name="Picture 5"/>
          <p:cNvPicPr>
            <a:picLocks noChangeAspect="1" noChangeArrowheads="1"/>
          </p:cNvPicPr>
          <p:nvPr/>
        </p:nvPicPr>
        <p:blipFill>
          <a:blip r:embed="rId2" cstate="print"/>
          <a:srcRect/>
          <a:stretch>
            <a:fillRect/>
          </a:stretch>
        </p:blipFill>
        <p:spPr bwMode="auto">
          <a:xfrm>
            <a:off x="1116013" y="2976563"/>
            <a:ext cx="7127875" cy="20335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2800">
                <a:solidFill>
                  <a:srgbClr val="333399"/>
                </a:solidFill>
                <a:latin typeface="Verdana" pitchFamily="34" charset="0"/>
                <a:cs typeface="Times New Roman" pitchFamily="18" charset="0"/>
              </a:rPr>
              <a:t>Summary of findings:</a:t>
            </a:r>
          </a:p>
          <a:p>
            <a:r>
              <a:rPr lang="en-US" sz="2200">
                <a:solidFill>
                  <a:srgbClr val="333399"/>
                </a:solidFill>
                <a:latin typeface="Verdana" pitchFamily="34" charset="0"/>
                <a:cs typeface="Times New Roman" pitchFamily="18" charset="0"/>
              </a:rPr>
              <a:t>how can MDGs be met at the lowest possible cost</a:t>
            </a:r>
            <a:r>
              <a:rPr lang="es-MX" sz="2300">
                <a:solidFill>
                  <a:srgbClr val="333399"/>
                </a:solidFill>
                <a:latin typeface="Verdana" pitchFamily="34" charset="0"/>
              </a:rPr>
              <a:t>?</a:t>
            </a:r>
            <a:endParaRPr lang="es-ES" sz="2300">
              <a:solidFill>
                <a:srgbClr val="333399"/>
              </a:solidFill>
              <a:latin typeface="Verdana" pitchFamily="34" charset="0"/>
            </a:endParaRPr>
          </a:p>
        </p:txBody>
      </p:sp>
      <p:sp>
        <p:nvSpPr>
          <p:cNvPr id="89093"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89094" name="Rectangle 6"/>
          <p:cNvSpPr>
            <a:spLocks noChangeArrowheads="1"/>
          </p:cNvSpPr>
          <p:nvPr/>
        </p:nvSpPr>
        <p:spPr bwMode="auto">
          <a:xfrm>
            <a:off x="685800" y="12192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Achievement of goals: although greater growth translates into reduced size and cost related to sectoral policies, the latter continue playing a major role</a:t>
            </a:r>
            <a:r>
              <a:rPr lang="es-ES" sz="1600">
                <a:latin typeface="Verdana" pitchFamily="34" charset="0"/>
              </a:rPr>
              <a:t>. </a:t>
            </a: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000">
              <a:latin typeface="Verdana" pitchFamily="34" charset="0"/>
            </a:endParaRPr>
          </a:p>
          <a:p>
            <a:pPr marL="742950" lvl="1" indent="-285750">
              <a:spcBef>
                <a:spcPct val="20000"/>
              </a:spcBef>
              <a:buClr>
                <a:srgbClr val="CC0000"/>
              </a:buClr>
              <a:buFont typeface="Wingdings" pitchFamily="2" charset="2"/>
              <a:buNone/>
            </a:pPr>
            <a:endParaRPr lang="es-MX" sz="1000">
              <a:latin typeface="Verdana" pitchFamily="34" charset="0"/>
            </a:endParaRPr>
          </a:p>
          <a:p>
            <a:pPr marL="742950" lvl="1" indent="-285750">
              <a:spcBef>
                <a:spcPct val="20000"/>
              </a:spcBef>
              <a:buClr>
                <a:srgbClr val="CC0000"/>
              </a:buClr>
              <a:buFont typeface="Wingdings" pitchFamily="2" charset="2"/>
              <a:buChar char="§"/>
            </a:pPr>
            <a:r>
              <a:rPr lang="en-US" sz="1600" u="sng">
                <a:solidFill>
                  <a:schemeClr val="hlink"/>
                </a:solidFill>
                <a:latin typeface="Verdana" pitchFamily="34" charset="0"/>
                <a:cs typeface="Times New Roman" pitchFamily="18" charset="0"/>
              </a:rPr>
              <a:t>Sectoral policies and achievement of goals</a:t>
            </a:r>
            <a:r>
              <a:rPr lang="es-ES" sz="1600">
                <a:latin typeface="Verdana" pitchFamily="34" charset="0"/>
              </a:rPr>
              <a:t>.</a:t>
            </a:r>
            <a:endParaRPr lang="es-PE" sz="1600">
              <a:latin typeface="Verdana" pitchFamily="34" charset="0"/>
            </a:endParaRPr>
          </a:p>
        </p:txBody>
      </p:sp>
      <p:pic>
        <p:nvPicPr>
          <p:cNvPr id="89098" name="Picture 10"/>
          <p:cNvPicPr>
            <a:picLocks noChangeAspect="1" noChangeArrowheads="1"/>
          </p:cNvPicPr>
          <p:nvPr/>
        </p:nvPicPr>
        <p:blipFill>
          <a:blip r:embed="rId2" cstate="print"/>
          <a:srcRect/>
          <a:stretch>
            <a:fillRect/>
          </a:stretch>
        </p:blipFill>
        <p:spPr bwMode="auto">
          <a:xfrm>
            <a:off x="-180975" y="3009900"/>
            <a:ext cx="5473700" cy="1863725"/>
          </a:xfrm>
          <a:prstGeom prst="rect">
            <a:avLst/>
          </a:prstGeom>
          <a:noFill/>
          <a:ln w="9525">
            <a:noFill/>
            <a:miter lim="800000"/>
            <a:headEnd/>
            <a:tailEnd/>
          </a:ln>
          <a:effectLst/>
        </p:spPr>
      </p:pic>
      <p:pic>
        <p:nvPicPr>
          <p:cNvPr id="89099" name="Picture 11"/>
          <p:cNvPicPr>
            <a:picLocks noChangeAspect="1" noChangeArrowheads="1"/>
          </p:cNvPicPr>
          <p:nvPr/>
        </p:nvPicPr>
        <p:blipFill>
          <a:blip r:embed="rId3" cstate="print"/>
          <a:srcRect/>
          <a:stretch>
            <a:fillRect/>
          </a:stretch>
        </p:blipFill>
        <p:spPr bwMode="auto">
          <a:xfrm>
            <a:off x="4067175" y="3016250"/>
            <a:ext cx="5495925" cy="22844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2800">
                <a:solidFill>
                  <a:srgbClr val="333399"/>
                </a:solidFill>
                <a:latin typeface="Verdana" pitchFamily="34" charset="0"/>
                <a:cs typeface="Times New Roman" pitchFamily="18" charset="0"/>
              </a:rPr>
              <a:t>Conclusions and constraints</a:t>
            </a:r>
            <a:endParaRPr lang="es-ES" sz="2800">
              <a:solidFill>
                <a:srgbClr val="333399"/>
              </a:solidFill>
              <a:latin typeface="Verdana" pitchFamily="34" charset="0"/>
            </a:endParaRPr>
          </a:p>
        </p:txBody>
      </p:sp>
      <p:sp>
        <p:nvSpPr>
          <p:cNvPr id="109573"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109574" name="Rectangle 6"/>
          <p:cNvSpPr>
            <a:spLocks noChangeArrowheads="1"/>
          </p:cNvSpPr>
          <p:nvPr/>
        </p:nvSpPr>
        <p:spPr bwMode="auto">
          <a:xfrm>
            <a:off x="685800" y="1435100"/>
            <a:ext cx="7772400" cy="5018088"/>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1800">
                <a:solidFill>
                  <a:srgbClr val="000000"/>
                </a:solidFill>
                <a:latin typeface="Verdana" pitchFamily="34" charset="0"/>
                <a:cs typeface="Times New Roman" pitchFamily="18" charset="0"/>
              </a:rPr>
              <a:t>Which is the core message of this multisectoral implementation quantitative model in the case of Guatemala</a:t>
            </a:r>
            <a:r>
              <a:rPr lang="es-MX" sz="1800">
                <a:latin typeface="Verdana" pitchFamily="34" charset="0"/>
              </a:rPr>
              <a:t>? </a:t>
            </a:r>
          </a:p>
          <a:p>
            <a:pPr marL="342900" indent="-342900">
              <a:spcBef>
                <a:spcPct val="20000"/>
              </a:spcBef>
              <a:buClr>
                <a:srgbClr val="333399"/>
              </a:buClr>
              <a:buFont typeface="Wingdings" pitchFamily="2" charset="2"/>
              <a:buNone/>
            </a:pPr>
            <a:endParaRPr lang="es-MX" sz="1800">
              <a:latin typeface="Verdana" pitchFamily="34" charset="0"/>
            </a:endParaRPr>
          </a:p>
          <a:p>
            <a:pPr marL="742950" lvl="1" indent="-285750">
              <a:spcBef>
                <a:spcPct val="20000"/>
              </a:spcBef>
              <a:buClr>
                <a:srgbClr val="CC0000"/>
              </a:buClr>
              <a:buFont typeface="Wingdings" pitchFamily="2" charset="2"/>
              <a:buChar char="§"/>
            </a:pPr>
            <a:r>
              <a:rPr lang="en-US" sz="1800">
                <a:solidFill>
                  <a:srgbClr val="000000"/>
                </a:solidFill>
                <a:latin typeface="Verdana" pitchFamily="34" charset="0"/>
                <a:cs typeface="Times New Roman" pitchFamily="18" charset="0"/>
              </a:rPr>
              <a:t>That integration of pro-poor growth policies, redistribution programs and additional social policies is critical to cause significant improvement of the situation of the poor and socially excluded population in Guatemala over the next 10 years</a:t>
            </a:r>
            <a:r>
              <a:rPr lang="es-MX" sz="1800">
                <a:latin typeface="Verdana" pitchFamily="34" charset="0"/>
              </a:rPr>
              <a:t>.</a:t>
            </a:r>
          </a:p>
          <a:p>
            <a:pPr marL="742950" lvl="1" indent="-285750">
              <a:spcBef>
                <a:spcPct val="20000"/>
              </a:spcBef>
              <a:buClr>
                <a:srgbClr val="CC0000"/>
              </a:buClr>
              <a:buFont typeface="Wingdings" pitchFamily="2" charset="2"/>
              <a:buNone/>
            </a:pPr>
            <a:endParaRPr lang="es-MX" sz="1800">
              <a:latin typeface="Verdana" pitchFamily="34" charset="0"/>
            </a:endParaRPr>
          </a:p>
          <a:p>
            <a:pPr marL="742950" lvl="1" indent="-285750">
              <a:spcBef>
                <a:spcPct val="20000"/>
              </a:spcBef>
              <a:buClr>
                <a:srgbClr val="CC0000"/>
              </a:buClr>
              <a:buFont typeface="Wingdings" pitchFamily="2" charset="2"/>
              <a:buChar char="§"/>
            </a:pPr>
            <a:r>
              <a:rPr lang="en-US" sz="1800">
                <a:solidFill>
                  <a:srgbClr val="000000"/>
                </a:solidFill>
                <a:latin typeface="Verdana" pitchFamily="34" charset="0"/>
                <a:cs typeface="Times New Roman" pitchFamily="18" charset="0"/>
              </a:rPr>
              <a:t>Isolated, one-way measures would be either insufficient or extremely costly to meet the MDGs</a:t>
            </a:r>
            <a:r>
              <a:rPr lang="es-MX" sz="1800">
                <a:latin typeface="Verdana" pitchFamily="34" charset="0"/>
              </a:rPr>
              <a:t>.</a:t>
            </a: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2800">
                <a:solidFill>
                  <a:srgbClr val="333399"/>
                </a:solidFill>
                <a:latin typeface="Verdana" pitchFamily="34" charset="0"/>
                <a:cs typeface="Times New Roman" pitchFamily="18" charset="0"/>
              </a:rPr>
              <a:t>Conclusions and constraints</a:t>
            </a:r>
            <a:endParaRPr lang="es-ES" sz="2800">
              <a:solidFill>
                <a:srgbClr val="333399"/>
              </a:solidFill>
              <a:latin typeface="Verdana" pitchFamily="34" charset="0"/>
            </a:endParaRPr>
          </a:p>
        </p:txBody>
      </p:sp>
      <p:sp>
        <p:nvSpPr>
          <p:cNvPr id="110597"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110598" name="Rectangle 6"/>
          <p:cNvSpPr>
            <a:spLocks noChangeArrowheads="1"/>
          </p:cNvSpPr>
          <p:nvPr/>
        </p:nvSpPr>
        <p:spPr bwMode="auto">
          <a:xfrm>
            <a:off x="685800" y="1435100"/>
            <a:ext cx="7772400" cy="5018088"/>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Most of the estimations and calculations featured in this presentation are based on the Encuesta de Condiciones de Vida – ENCOVI (</a:t>
            </a:r>
            <a:r>
              <a:rPr lang="en-US" sz="1600">
                <a:latin typeface="Verdana" pitchFamily="34" charset="0"/>
                <a:cs typeface="Times New Roman" pitchFamily="18" charset="0"/>
              </a:rPr>
              <a:t>Living Standards Measurement Study</a:t>
            </a:r>
            <a:r>
              <a:rPr lang="en-US" sz="1600">
                <a:solidFill>
                  <a:srgbClr val="000000"/>
                </a:solidFill>
                <a:latin typeface="Verdana" pitchFamily="34" charset="0"/>
                <a:cs typeface="Times New Roman" pitchFamily="18" charset="0"/>
              </a:rPr>
              <a:t>) and Encuesta Nacional de Salud Materno Infantil – ENSMI (National Mother-Child Health Survey), conducted in 2000 and 2002, respectively. Policy identification and prospecting depend on the level of data collected through both surveys and represent the structural and institutional characteristics prevailing in Guatemala in those years. Institutional efficiency could either improve or downgrade in the next 10 years, and the costs estimated will rise or fall accordingly</a:t>
            </a:r>
            <a:r>
              <a:rPr lang="es-MX" sz="1600">
                <a:latin typeface="Verdana" pitchFamily="34" charset="0"/>
              </a:rPr>
              <a:t>.</a:t>
            </a: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Identification of possible interventions to support the achievement of MDGs through the macro and microeconometric models does not supersede the need to assess the impact and cost-effectiveness of the various policy measures proposed</a:t>
            </a:r>
            <a:r>
              <a:rPr lang="es-MX" sz="1600">
                <a:latin typeface="Verdana" pitchFamily="34" charset="0"/>
              </a:rPr>
              <a:t>.</a:t>
            </a: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Text Box 4"/>
          <p:cNvSpPr txBox="1">
            <a:spLocks noChangeArrowheads="1"/>
          </p:cNvSpPr>
          <p:nvPr/>
        </p:nvSpPr>
        <p:spPr bwMode="auto">
          <a:xfrm>
            <a:off x="1600200" y="2574925"/>
            <a:ext cx="6248400" cy="946150"/>
          </a:xfrm>
          <a:prstGeom prst="rect">
            <a:avLst/>
          </a:prstGeom>
          <a:solidFill>
            <a:srgbClr val="D6D6F2"/>
          </a:solidFill>
          <a:ln w="9525">
            <a:noFill/>
            <a:miter lim="800000"/>
            <a:headEnd/>
            <a:tailEnd/>
          </a:ln>
          <a:effectLst/>
        </p:spPr>
        <p:txBody>
          <a:bodyPr>
            <a:spAutoFit/>
          </a:bodyPr>
          <a:lstStyle/>
          <a:p>
            <a:pPr algn="ctr"/>
            <a:endParaRPr lang="es-PE" sz="1000">
              <a:solidFill>
                <a:srgbClr val="333399"/>
              </a:solidFill>
              <a:latin typeface="Tahoma" pitchFamily="34" charset="0"/>
            </a:endParaRPr>
          </a:p>
          <a:p>
            <a:pPr algn="ctr"/>
            <a:r>
              <a:rPr lang="en-US" sz="3600">
                <a:solidFill>
                  <a:srgbClr val="333399"/>
                </a:solidFill>
                <a:latin typeface="Verdana" pitchFamily="34" charset="0"/>
                <a:cs typeface="Times New Roman" pitchFamily="18" charset="0"/>
              </a:rPr>
              <a:t>Sectoral models</a:t>
            </a:r>
            <a:endParaRPr lang="es-ES" sz="3600">
              <a:solidFill>
                <a:srgbClr val="333399"/>
              </a:solidFill>
              <a:latin typeface="Tahoma" pitchFamily="34" charset="0"/>
            </a:endParaRPr>
          </a:p>
          <a:p>
            <a:pPr algn="ctr"/>
            <a:endParaRPr lang="es-ES" sz="1000">
              <a:solidFill>
                <a:srgbClr val="000000"/>
              </a:solidFill>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2800">
                <a:solidFill>
                  <a:srgbClr val="333399"/>
                </a:solidFill>
                <a:latin typeface="Verdana" pitchFamily="34" charset="0"/>
                <a:cs typeface="Times New Roman" pitchFamily="18" charset="0"/>
              </a:rPr>
              <a:t>Simulation and integral costing</a:t>
            </a:r>
            <a:r>
              <a:rPr lang="en-US" sz="2800">
                <a:solidFill>
                  <a:srgbClr val="000000"/>
                </a:solidFill>
                <a:latin typeface="Verdana" pitchFamily="34" charset="0"/>
                <a:cs typeface="Times New Roman" pitchFamily="18" charset="0"/>
              </a:rPr>
              <a:t>:</a:t>
            </a:r>
            <a:r>
              <a:rPr lang="en-US" sz="2800">
                <a:solidFill>
                  <a:srgbClr val="333399"/>
                </a:solidFill>
                <a:latin typeface="Verdana" pitchFamily="34" charset="0"/>
                <a:cs typeface="Times New Roman" pitchFamily="18" charset="0"/>
              </a:rPr>
              <a:t> </a:t>
            </a:r>
          </a:p>
          <a:p>
            <a:r>
              <a:rPr lang="en-US" sz="2200">
                <a:solidFill>
                  <a:srgbClr val="333399"/>
                </a:solidFill>
                <a:latin typeface="Verdana" pitchFamily="34" charset="0"/>
                <a:cs typeface="Times New Roman" pitchFamily="18" charset="0"/>
              </a:rPr>
              <a:t>policy interventions</a:t>
            </a:r>
            <a:endParaRPr lang="es-ES" sz="2200">
              <a:solidFill>
                <a:srgbClr val="333399"/>
              </a:solidFill>
              <a:latin typeface="Verdana" pitchFamily="34" charset="0"/>
            </a:endParaRPr>
          </a:p>
        </p:txBody>
      </p:sp>
      <p:sp>
        <p:nvSpPr>
          <p:cNvPr id="92165"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92166" name="Rectangle 6"/>
          <p:cNvSpPr>
            <a:spLocks noChangeArrowheads="1"/>
          </p:cNvSpPr>
          <p:nvPr/>
        </p:nvSpPr>
        <p:spPr bwMode="auto">
          <a:xfrm>
            <a:off x="539750" y="1219200"/>
            <a:ext cx="8280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The simulation and costing exercise aimed at identifying a set of policy variables, which the “planner” may influence to support goal achievement</a:t>
            </a:r>
            <a:r>
              <a:rPr lang="es-ES" sz="1600">
                <a:latin typeface="Verdana" pitchFamily="34" charset="0"/>
              </a:rPr>
              <a:t>. </a:t>
            </a:r>
          </a:p>
          <a:p>
            <a:pPr marL="342900" indent="-342900">
              <a:spcBef>
                <a:spcPct val="20000"/>
              </a:spcBef>
              <a:buClr>
                <a:srgbClr val="333399"/>
              </a:buClr>
              <a:buFont typeface="Wingdings" pitchFamily="2" charset="2"/>
              <a:buNone/>
            </a:pPr>
            <a:endParaRPr lang="es-ES" sz="16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ES"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pic>
        <p:nvPicPr>
          <p:cNvPr id="92167" name="Picture 7"/>
          <p:cNvPicPr>
            <a:picLocks noChangeAspect="1" noChangeArrowheads="1"/>
          </p:cNvPicPr>
          <p:nvPr/>
        </p:nvPicPr>
        <p:blipFill>
          <a:blip r:embed="rId2" cstate="print"/>
          <a:srcRect/>
          <a:stretch>
            <a:fillRect/>
          </a:stretch>
        </p:blipFill>
        <p:spPr bwMode="auto">
          <a:xfrm>
            <a:off x="1116013" y="2565400"/>
            <a:ext cx="10801350" cy="4213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62" name="Picture 10"/>
          <p:cNvPicPr>
            <a:picLocks noChangeAspect="1" noChangeArrowheads="1"/>
          </p:cNvPicPr>
          <p:nvPr/>
        </p:nvPicPr>
        <p:blipFill>
          <a:blip r:embed="rId2" cstate="print"/>
          <a:srcRect/>
          <a:stretch>
            <a:fillRect/>
          </a:stretch>
        </p:blipFill>
        <p:spPr bwMode="auto">
          <a:xfrm>
            <a:off x="0" y="0"/>
            <a:ext cx="9201150" cy="6846888"/>
          </a:xfrm>
          <a:prstGeom prst="rect">
            <a:avLst/>
          </a:prstGeom>
          <a:noFill/>
          <a:ln w="9525">
            <a:noFill/>
            <a:miter lim="800000"/>
            <a:headEnd/>
            <a:tailEnd/>
          </a:ln>
          <a:effectLst/>
        </p:spPr>
      </p:pic>
      <p:pic>
        <p:nvPicPr>
          <p:cNvPr id="74763" name="Picture 11"/>
          <p:cNvPicPr>
            <a:picLocks noChangeAspect="1" noChangeArrowheads="1"/>
          </p:cNvPicPr>
          <p:nvPr/>
        </p:nvPicPr>
        <p:blipFill>
          <a:blip r:embed="rId3" cstate="print"/>
          <a:srcRect/>
          <a:stretch>
            <a:fillRect/>
          </a:stretch>
        </p:blipFill>
        <p:spPr bwMode="auto">
          <a:xfrm>
            <a:off x="2209800" y="1847850"/>
            <a:ext cx="446088" cy="2800350"/>
          </a:xfrm>
          <a:prstGeom prst="rect">
            <a:avLst/>
          </a:prstGeom>
          <a:noFill/>
          <a:ln w="9525">
            <a:noFill/>
            <a:miter lim="800000"/>
            <a:headEnd/>
            <a:tailEnd/>
          </a:ln>
          <a:effectLst/>
        </p:spPr>
      </p:pic>
      <p:pic>
        <p:nvPicPr>
          <p:cNvPr id="74764" name="Picture 12"/>
          <p:cNvPicPr>
            <a:picLocks noChangeAspect="1" noChangeArrowheads="1"/>
          </p:cNvPicPr>
          <p:nvPr/>
        </p:nvPicPr>
        <p:blipFill>
          <a:blip r:embed="rId4" cstate="print"/>
          <a:srcRect/>
          <a:stretch>
            <a:fillRect/>
          </a:stretch>
        </p:blipFill>
        <p:spPr bwMode="auto">
          <a:xfrm>
            <a:off x="2209800" y="4759325"/>
            <a:ext cx="492125" cy="492125"/>
          </a:xfrm>
          <a:prstGeom prst="rect">
            <a:avLst/>
          </a:prstGeom>
          <a:noFill/>
          <a:ln w="9525">
            <a:noFill/>
            <a:miter lim="800000"/>
            <a:headEnd/>
            <a:tailEnd/>
          </a:ln>
          <a:effectLst/>
        </p:spPr>
      </p:pic>
      <p:pic>
        <p:nvPicPr>
          <p:cNvPr id="74766" name="Picture 14"/>
          <p:cNvPicPr>
            <a:picLocks noChangeAspect="1" noChangeArrowheads="1"/>
          </p:cNvPicPr>
          <p:nvPr/>
        </p:nvPicPr>
        <p:blipFill>
          <a:blip r:embed="rId5" cstate="print"/>
          <a:srcRect/>
          <a:stretch>
            <a:fillRect/>
          </a:stretch>
        </p:blipFill>
        <p:spPr bwMode="auto">
          <a:xfrm>
            <a:off x="2057400" y="3484563"/>
            <a:ext cx="5383213" cy="3279775"/>
          </a:xfrm>
          <a:prstGeom prst="rect">
            <a:avLst/>
          </a:prstGeom>
          <a:noFill/>
          <a:ln w="9525">
            <a:noFill/>
            <a:miter lim="800000"/>
            <a:headEnd/>
            <a:tailEnd/>
          </a:ln>
          <a:effectLst/>
        </p:spPr>
      </p:pic>
      <p:pic>
        <p:nvPicPr>
          <p:cNvPr id="74767" name="Picture 15"/>
          <p:cNvPicPr>
            <a:picLocks noChangeAspect="1" noChangeArrowheads="1"/>
          </p:cNvPicPr>
          <p:nvPr/>
        </p:nvPicPr>
        <p:blipFill>
          <a:blip r:embed="rId6" cstate="print"/>
          <a:srcRect/>
          <a:stretch>
            <a:fillRect/>
          </a:stretch>
        </p:blipFill>
        <p:spPr bwMode="auto">
          <a:xfrm>
            <a:off x="2197100" y="2878138"/>
            <a:ext cx="5235575" cy="3303587"/>
          </a:xfrm>
          <a:prstGeom prst="rect">
            <a:avLst/>
          </a:prstGeom>
          <a:noFill/>
          <a:ln w="9525">
            <a:noFill/>
            <a:miter lim="800000"/>
            <a:headEnd/>
            <a:tailEnd/>
          </a:ln>
          <a:effectLst/>
        </p:spPr>
      </p:pic>
      <p:pic>
        <p:nvPicPr>
          <p:cNvPr id="74768" name="Picture 16"/>
          <p:cNvPicPr>
            <a:picLocks noChangeAspect="1" noChangeArrowheads="1"/>
          </p:cNvPicPr>
          <p:nvPr/>
        </p:nvPicPr>
        <p:blipFill>
          <a:blip r:embed="rId7" cstate="print"/>
          <a:srcRect/>
          <a:stretch>
            <a:fillRect/>
          </a:stretch>
        </p:blipFill>
        <p:spPr bwMode="auto">
          <a:xfrm>
            <a:off x="8050213" y="2898775"/>
            <a:ext cx="103187" cy="1063625"/>
          </a:xfrm>
          <a:prstGeom prst="rect">
            <a:avLst/>
          </a:prstGeom>
          <a:noFill/>
          <a:ln w="9525">
            <a:noFill/>
            <a:miter lim="800000"/>
            <a:headEnd/>
            <a:tailEnd/>
          </a:ln>
          <a:effectLst/>
        </p:spPr>
      </p:pic>
      <p:pic>
        <p:nvPicPr>
          <p:cNvPr id="74769" name="Picture 17"/>
          <p:cNvPicPr>
            <a:picLocks noChangeAspect="1" noChangeArrowheads="1"/>
          </p:cNvPicPr>
          <p:nvPr/>
        </p:nvPicPr>
        <p:blipFill>
          <a:blip r:embed="rId8" cstate="print"/>
          <a:srcRect/>
          <a:stretch>
            <a:fillRect/>
          </a:stretch>
        </p:blipFill>
        <p:spPr bwMode="auto">
          <a:xfrm>
            <a:off x="8077200" y="5715000"/>
            <a:ext cx="103188" cy="296863"/>
          </a:xfrm>
          <a:prstGeom prst="rect">
            <a:avLst/>
          </a:prstGeom>
          <a:noFill/>
          <a:ln w="9525">
            <a:noFill/>
            <a:miter lim="800000"/>
            <a:headEnd/>
            <a:tailEnd/>
          </a:ln>
          <a:effectLst/>
        </p:spPr>
      </p:pic>
      <p:pic>
        <p:nvPicPr>
          <p:cNvPr id="74770" name="Picture 18"/>
          <p:cNvPicPr>
            <a:picLocks noChangeAspect="1" noChangeArrowheads="1"/>
          </p:cNvPicPr>
          <p:nvPr/>
        </p:nvPicPr>
        <p:blipFill>
          <a:blip r:embed="rId9" cstate="print"/>
          <a:srcRect/>
          <a:stretch>
            <a:fillRect/>
          </a:stretch>
        </p:blipFill>
        <p:spPr bwMode="auto">
          <a:xfrm>
            <a:off x="8634413" y="4205288"/>
            <a:ext cx="274637" cy="1235075"/>
          </a:xfrm>
          <a:prstGeom prst="rect">
            <a:avLst/>
          </a:prstGeom>
          <a:noFill/>
          <a:ln w="9525">
            <a:noFill/>
            <a:miter lim="800000"/>
            <a:headEnd/>
            <a:tailEnd/>
          </a:ln>
          <a:effectLst/>
        </p:spPr>
      </p:pic>
      <p:pic>
        <p:nvPicPr>
          <p:cNvPr id="74772" name="Picture 20"/>
          <p:cNvPicPr>
            <a:picLocks noChangeAspect="1" noChangeArrowheads="1"/>
          </p:cNvPicPr>
          <p:nvPr/>
        </p:nvPicPr>
        <p:blipFill>
          <a:blip r:embed="rId10" cstate="print"/>
          <a:srcRect/>
          <a:stretch>
            <a:fillRect/>
          </a:stretch>
        </p:blipFill>
        <p:spPr bwMode="auto">
          <a:xfrm>
            <a:off x="266700" y="339725"/>
            <a:ext cx="5565775" cy="5451475"/>
          </a:xfrm>
          <a:prstGeom prst="rect">
            <a:avLst/>
          </a:prstGeom>
          <a:noFill/>
          <a:ln w="9525">
            <a:noFill/>
            <a:miter lim="800000"/>
            <a:headEnd/>
            <a:tailEnd/>
          </a:ln>
          <a:effectLst/>
        </p:spPr>
      </p:pic>
      <p:pic>
        <p:nvPicPr>
          <p:cNvPr id="74773" name="Picture 21"/>
          <p:cNvPicPr>
            <a:picLocks noChangeAspect="1" noChangeArrowheads="1"/>
          </p:cNvPicPr>
          <p:nvPr/>
        </p:nvPicPr>
        <p:blipFill>
          <a:blip r:embed="rId11" cstate="print"/>
          <a:srcRect/>
          <a:stretch>
            <a:fillRect/>
          </a:stretch>
        </p:blipFill>
        <p:spPr bwMode="auto">
          <a:xfrm>
            <a:off x="6027738" y="1011238"/>
            <a:ext cx="3040062" cy="2435225"/>
          </a:xfrm>
          <a:prstGeom prst="rect">
            <a:avLst/>
          </a:prstGeom>
          <a:noFill/>
          <a:ln w="9525">
            <a:noFill/>
            <a:miter lim="800000"/>
            <a:headEnd/>
            <a:tailEnd/>
          </a:ln>
          <a:effectLst/>
        </p:spPr>
      </p:pic>
      <p:pic>
        <p:nvPicPr>
          <p:cNvPr id="74774" name="Picture 22"/>
          <p:cNvPicPr>
            <a:picLocks noChangeAspect="1" noChangeArrowheads="1"/>
          </p:cNvPicPr>
          <p:nvPr/>
        </p:nvPicPr>
        <p:blipFill>
          <a:blip r:embed="rId12" cstate="print"/>
          <a:srcRect/>
          <a:stretch>
            <a:fillRect/>
          </a:stretch>
        </p:blipFill>
        <p:spPr bwMode="auto">
          <a:xfrm>
            <a:off x="-23813" y="17463"/>
            <a:ext cx="9097963" cy="5246687"/>
          </a:xfrm>
          <a:prstGeom prst="rect">
            <a:avLst/>
          </a:prstGeom>
          <a:noFill/>
          <a:ln w="9525">
            <a:noFill/>
            <a:miter lim="800000"/>
            <a:headEnd/>
            <a:tailEnd/>
          </a:ln>
          <a:effectLst/>
        </p:spPr>
      </p:pic>
      <p:pic>
        <p:nvPicPr>
          <p:cNvPr id="74775" name="Picture 23"/>
          <p:cNvPicPr>
            <a:picLocks noChangeAspect="1" noChangeArrowheads="1"/>
          </p:cNvPicPr>
          <p:nvPr/>
        </p:nvPicPr>
        <p:blipFill>
          <a:blip r:embed="rId13" cstate="print"/>
          <a:srcRect/>
          <a:stretch>
            <a:fillRect/>
          </a:stretch>
        </p:blipFill>
        <p:spPr bwMode="auto">
          <a:xfrm>
            <a:off x="-28575" y="204788"/>
            <a:ext cx="9201150" cy="3921125"/>
          </a:xfrm>
          <a:prstGeom prst="rect">
            <a:avLst/>
          </a:prstGeom>
          <a:noFill/>
          <a:ln w="9525">
            <a:noFill/>
            <a:miter lim="800000"/>
            <a:headEnd/>
            <a:tailEnd/>
          </a:ln>
          <a:effectLst/>
        </p:spPr>
      </p:pic>
      <p:pic>
        <p:nvPicPr>
          <p:cNvPr id="74776" name="Picture 24"/>
          <p:cNvPicPr>
            <a:picLocks noChangeAspect="1" noChangeArrowheads="1"/>
          </p:cNvPicPr>
          <p:nvPr/>
        </p:nvPicPr>
        <p:blipFill>
          <a:blip r:embed="rId14" cstate="print"/>
          <a:srcRect/>
          <a:stretch>
            <a:fillRect/>
          </a:stretch>
        </p:blipFill>
        <p:spPr bwMode="auto">
          <a:xfrm>
            <a:off x="-28575" y="381000"/>
            <a:ext cx="2697163" cy="5372100"/>
          </a:xfrm>
          <a:prstGeom prst="rect">
            <a:avLst/>
          </a:prstGeom>
          <a:noFill/>
          <a:ln w="9525">
            <a:noFill/>
            <a:miter lim="800000"/>
            <a:headEnd/>
            <a:tailEnd/>
          </a:ln>
          <a:effectLst/>
        </p:spPr>
      </p:pic>
      <p:pic>
        <p:nvPicPr>
          <p:cNvPr id="74777" name="Picture 25"/>
          <p:cNvPicPr>
            <a:picLocks noChangeAspect="1" noChangeArrowheads="1"/>
          </p:cNvPicPr>
          <p:nvPr/>
        </p:nvPicPr>
        <p:blipFill>
          <a:blip r:embed="rId15" cstate="print"/>
          <a:srcRect/>
          <a:stretch>
            <a:fillRect/>
          </a:stretch>
        </p:blipFill>
        <p:spPr bwMode="auto">
          <a:xfrm>
            <a:off x="-38100" y="536575"/>
            <a:ext cx="9166225" cy="5726113"/>
          </a:xfrm>
          <a:prstGeom prst="rect">
            <a:avLst/>
          </a:prstGeom>
          <a:noFill/>
          <a:ln w="9525">
            <a:noFill/>
            <a:miter lim="800000"/>
            <a:headEnd/>
            <a:tailEnd/>
          </a:ln>
          <a:effectLst/>
        </p:spPr>
      </p:pic>
      <p:pic>
        <p:nvPicPr>
          <p:cNvPr id="74778" name="Picture 26"/>
          <p:cNvPicPr>
            <a:picLocks noChangeAspect="1" noChangeArrowheads="1"/>
          </p:cNvPicPr>
          <p:nvPr/>
        </p:nvPicPr>
        <p:blipFill>
          <a:blip r:embed="rId16" cstate="print"/>
          <a:srcRect/>
          <a:stretch>
            <a:fillRect/>
          </a:stretch>
        </p:blipFill>
        <p:spPr bwMode="auto">
          <a:xfrm>
            <a:off x="-38100" y="688975"/>
            <a:ext cx="9144000" cy="5040313"/>
          </a:xfrm>
          <a:prstGeom prst="rect">
            <a:avLst/>
          </a:prstGeom>
          <a:noFill/>
          <a:ln w="9525">
            <a:noFill/>
            <a:miter lim="800000"/>
            <a:headEnd/>
            <a:tailEnd/>
          </a:ln>
          <a:effectLst/>
        </p:spPr>
      </p:pic>
      <p:pic>
        <p:nvPicPr>
          <p:cNvPr id="74779" name="Picture 27"/>
          <p:cNvPicPr>
            <a:picLocks noChangeAspect="1" noChangeArrowheads="1"/>
          </p:cNvPicPr>
          <p:nvPr/>
        </p:nvPicPr>
        <p:blipFill>
          <a:blip r:embed="rId17" cstate="print"/>
          <a:srcRect/>
          <a:stretch>
            <a:fillRect/>
          </a:stretch>
        </p:blipFill>
        <p:spPr bwMode="auto">
          <a:xfrm>
            <a:off x="-38100" y="863600"/>
            <a:ext cx="9144000" cy="2822575"/>
          </a:xfrm>
          <a:prstGeom prst="rect">
            <a:avLst/>
          </a:prstGeom>
          <a:noFill/>
          <a:ln w="9525">
            <a:noFill/>
            <a:miter lim="800000"/>
            <a:headEnd/>
            <a:tailEnd/>
          </a:ln>
          <a:effectLst/>
        </p:spPr>
      </p:pic>
      <p:pic>
        <p:nvPicPr>
          <p:cNvPr id="74780" name="Picture 28"/>
          <p:cNvPicPr>
            <a:picLocks noChangeAspect="1" noChangeArrowheads="1"/>
          </p:cNvPicPr>
          <p:nvPr/>
        </p:nvPicPr>
        <p:blipFill>
          <a:blip r:embed="rId18" cstate="print"/>
          <a:srcRect/>
          <a:stretch>
            <a:fillRect/>
          </a:stretch>
        </p:blipFill>
        <p:spPr bwMode="auto">
          <a:xfrm>
            <a:off x="-38100" y="1028700"/>
            <a:ext cx="9258300" cy="2663825"/>
          </a:xfrm>
          <a:prstGeom prst="rect">
            <a:avLst/>
          </a:prstGeom>
          <a:noFill/>
          <a:ln w="9525">
            <a:noFill/>
            <a:miter lim="800000"/>
            <a:headEnd/>
            <a:tailEnd/>
          </a:ln>
          <a:effectLst/>
        </p:spPr>
      </p:pic>
      <p:pic>
        <p:nvPicPr>
          <p:cNvPr id="74781" name="Picture 29"/>
          <p:cNvPicPr>
            <a:picLocks noChangeAspect="1" noChangeArrowheads="1"/>
          </p:cNvPicPr>
          <p:nvPr/>
        </p:nvPicPr>
        <p:blipFill>
          <a:blip r:embed="rId19" cstate="print"/>
          <a:srcRect/>
          <a:stretch>
            <a:fillRect/>
          </a:stretch>
        </p:blipFill>
        <p:spPr bwMode="auto">
          <a:xfrm>
            <a:off x="-9525" y="1181100"/>
            <a:ext cx="9337675" cy="4686300"/>
          </a:xfrm>
          <a:prstGeom prst="rect">
            <a:avLst/>
          </a:prstGeom>
          <a:noFill/>
          <a:ln w="9525">
            <a:noFill/>
            <a:miter lim="800000"/>
            <a:headEnd/>
            <a:tailEnd/>
          </a:ln>
          <a:effectLst/>
        </p:spPr>
      </p:pic>
      <p:pic>
        <p:nvPicPr>
          <p:cNvPr id="74782" name="Picture 30"/>
          <p:cNvPicPr>
            <a:picLocks noChangeAspect="1" noChangeArrowheads="1"/>
          </p:cNvPicPr>
          <p:nvPr/>
        </p:nvPicPr>
        <p:blipFill>
          <a:blip r:embed="rId20" cstate="print"/>
          <a:srcRect/>
          <a:stretch>
            <a:fillRect/>
          </a:stretch>
        </p:blipFill>
        <p:spPr bwMode="auto">
          <a:xfrm>
            <a:off x="742950" y="19050"/>
            <a:ext cx="6378575" cy="4286250"/>
          </a:xfrm>
          <a:prstGeom prst="rect">
            <a:avLst/>
          </a:prstGeom>
          <a:noFill/>
          <a:ln w="9525">
            <a:noFill/>
            <a:miter lim="800000"/>
            <a:headEnd/>
            <a:tailEnd/>
          </a:ln>
          <a:effectLst/>
        </p:spPr>
      </p:pic>
      <p:pic>
        <p:nvPicPr>
          <p:cNvPr id="74783" name="Picture 31"/>
          <p:cNvPicPr>
            <a:picLocks noChangeAspect="1" noChangeArrowheads="1"/>
          </p:cNvPicPr>
          <p:nvPr/>
        </p:nvPicPr>
        <p:blipFill>
          <a:blip r:embed="rId21" cstate="print"/>
          <a:srcRect/>
          <a:stretch>
            <a:fillRect/>
          </a:stretch>
        </p:blipFill>
        <p:spPr bwMode="auto">
          <a:xfrm>
            <a:off x="733425" y="187325"/>
            <a:ext cx="8469313" cy="6194425"/>
          </a:xfrm>
          <a:prstGeom prst="rect">
            <a:avLst/>
          </a:prstGeom>
          <a:noFill/>
          <a:ln w="9525">
            <a:noFill/>
            <a:miter lim="800000"/>
            <a:headEnd/>
            <a:tailEnd/>
          </a:ln>
          <a:effectLst/>
        </p:spPr>
      </p:pic>
      <p:pic>
        <p:nvPicPr>
          <p:cNvPr id="74784" name="Picture 32"/>
          <p:cNvPicPr>
            <a:picLocks noChangeAspect="1" noChangeArrowheads="1"/>
          </p:cNvPicPr>
          <p:nvPr/>
        </p:nvPicPr>
        <p:blipFill>
          <a:blip r:embed="rId22" cstate="print"/>
          <a:srcRect/>
          <a:stretch>
            <a:fillRect/>
          </a:stretch>
        </p:blipFill>
        <p:spPr bwMode="auto">
          <a:xfrm>
            <a:off x="733425" y="342900"/>
            <a:ext cx="8515350" cy="6172200"/>
          </a:xfrm>
          <a:prstGeom prst="rect">
            <a:avLst/>
          </a:prstGeom>
          <a:noFill/>
          <a:ln w="9525">
            <a:noFill/>
            <a:miter lim="800000"/>
            <a:headEnd/>
            <a:tailEnd/>
          </a:ln>
          <a:effectLst/>
        </p:spPr>
      </p:pic>
      <p:pic>
        <p:nvPicPr>
          <p:cNvPr id="74785" name="Picture 33"/>
          <p:cNvPicPr>
            <a:picLocks noChangeAspect="1" noChangeArrowheads="1"/>
          </p:cNvPicPr>
          <p:nvPr/>
        </p:nvPicPr>
        <p:blipFill>
          <a:blip r:embed="rId23" cstate="print"/>
          <a:srcRect/>
          <a:stretch>
            <a:fillRect/>
          </a:stretch>
        </p:blipFill>
        <p:spPr bwMode="auto">
          <a:xfrm>
            <a:off x="733425" y="514350"/>
            <a:ext cx="8526463" cy="6000750"/>
          </a:xfrm>
          <a:prstGeom prst="rect">
            <a:avLst/>
          </a:prstGeom>
          <a:noFill/>
          <a:ln w="9525">
            <a:noFill/>
            <a:miter lim="800000"/>
            <a:headEnd/>
            <a:tailEnd/>
          </a:ln>
          <a:effectLst/>
        </p:spPr>
      </p:pic>
      <p:pic>
        <p:nvPicPr>
          <p:cNvPr id="74786" name="Picture 34"/>
          <p:cNvPicPr>
            <a:picLocks noChangeAspect="1" noChangeArrowheads="1"/>
          </p:cNvPicPr>
          <p:nvPr/>
        </p:nvPicPr>
        <p:blipFill>
          <a:blip r:embed="rId24" cstate="print"/>
          <a:srcRect/>
          <a:stretch>
            <a:fillRect/>
          </a:stretch>
        </p:blipFill>
        <p:spPr bwMode="auto">
          <a:xfrm>
            <a:off x="733425" y="677863"/>
            <a:ext cx="8526463" cy="5703887"/>
          </a:xfrm>
          <a:prstGeom prst="rect">
            <a:avLst/>
          </a:prstGeom>
          <a:noFill/>
          <a:ln w="9525">
            <a:noFill/>
            <a:miter lim="800000"/>
            <a:headEnd/>
            <a:tailEnd/>
          </a:ln>
          <a:effectLst/>
        </p:spPr>
      </p:pic>
      <p:pic>
        <p:nvPicPr>
          <p:cNvPr id="74787" name="Picture 35"/>
          <p:cNvPicPr>
            <a:picLocks noChangeAspect="1" noChangeArrowheads="1"/>
          </p:cNvPicPr>
          <p:nvPr/>
        </p:nvPicPr>
        <p:blipFill>
          <a:blip r:embed="rId25" cstate="print"/>
          <a:srcRect/>
          <a:stretch>
            <a:fillRect/>
          </a:stretch>
        </p:blipFill>
        <p:spPr bwMode="auto">
          <a:xfrm>
            <a:off x="733425" y="866775"/>
            <a:ext cx="1931988" cy="1622425"/>
          </a:xfrm>
          <a:prstGeom prst="rect">
            <a:avLst/>
          </a:prstGeom>
          <a:noFill/>
          <a:ln w="9525">
            <a:noFill/>
            <a:miter lim="800000"/>
            <a:headEnd/>
            <a:tailEnd/>
          </a:ln>
          <a:effectLst/>
        </p:spPr>
      </p:pic>
      <p:pic>
        <p:nvPicPr>
          <p:cNvPr id="74788" name="Picture 36"/>
          <p:cNvPicPr>
            <a:picLocks noChangeAspect="1" noChangeArrowheads="1"/>
          </p:cNvPicPr>
          <p:nvPr/>
        </p:nvPicPr>
        <p:blipFill>
          <a:blip r:embed="rId26" cstate="print"/>
          <a:srcRect/>
          <a:stretch>
            <a:fillRect/>
          </a:stretch>
        </p:blipFill>
        <p:spPr bwMode="auto">
          <a:xfrm>
            <a:off x="733425" y="1041400"/>
            <a:ext cx="1978025" cy="1120775"/>
          </a:xfrm>
          <a:prstGeom prst="rect">
            <a:avLst/>
          </a:prstGeom>
          <a:noFill/>
          <a:ln w="9525">
            <a:noFill/>
            <a:miter lim="800000"/>
            <a:headEnd/>
            <a:tailEnd/>
          </a:ln>
          <a:effectLst/>
        </p:spPr>
      </p:pic>
      <p:pic>
        <p:nvPicPr>
          <p:cNvPr id="74789" name="Picture 37"/>
          <p:cNvPicPr>
            <a:picLocks noChangeAspect="1" noChangeArrowheads="1"/>
          </p:cNvPicPr>
          <p:nvPr/>
        </p:nvPicPr>
        <p:blipFill>
          <a:blip r:embed="rId27" cstate="print"/>
          <a:srcRect/>
          <a:stretch>
            <a:fillRect/>
          </a:stretch>
        </p:blipFill>
        <p:spPr bwMode="auto">
          <a:xfrm>
            <a:off x="733425" y="1190625"/>
            <a:ext cx="2125663" cy="971550"/>
          </a:xfrm>
          <a:prstGeom prst="rect">
            <a:avLst/>
          </a:prstGeom>
          <a:noFill/>
          <a:ln w="9525">
            <a:noFill/>
            <a:miter lim="800000"/>
            <a:headEnd/>
            <a:tailEnd/>
          </a:ln>
          <a:effectLst/>
        </p:spPr>
      </p:pic>
      <p:pic>
        <p:nvPicPr>
          <p:cNvPr id="74790" name="Picture 38"/>
          <p:cNvPicPr>
            <a:picLocks noChangeAspect="1" noChangeArrowheads="1"/>
          </p:cNvPicPr>
          <p:nvPr/>
        </p:nvPicPr>
        <p:blipFill>
          <a:blip r:embed="rId28" cstate="print"/>
          <a:srcRect/>
          <a:stretch>
            <a:fillRect/>
          </a:stretch>
        </p:blipFill>
        <p:spPr bwMode="auto">
          <a:xfrm>
            <a:off x="1514475" y="9525"/>
            <a:ext cx="1050925" cy="5372100"/>
          </a:xfrm>
          <a:prstGeom prst="rect">
            <a:avLst/>
          </a:prstGeom>
          <a:noFill/>
          <a:ln w="9525">
            <a:noFill/>
            <a:miter lim="800000"/>
            <a:headEnd/>
            <a:tailEnd/>
          </a:ln>
          <a:effectLst/>
        </p:spPr>
      </p:pic>
      <p:pic>
        <p:nvPicPr>
          <p:cNvPr id="74791" name="Picture 39"/>
          <p:cNvPicPr>
            <a:picLocks noChangeAspect="1" noChangeArrowheads="1"/>
          </p:cNvPicPr>
          <p:nvPr/>
        </p:nvPicPr>
        <p:blipFill>
          <a:blip r:embed="rId29" cstate="print"/>
          <a:srcRect/>
          <a:stretch>
            <a:fillRect/>
          </a:stretch>
        </p:blipFill>
        <p:spPr bwMode="auto">
          <a:xfrm>
            <a:off x="1495425" y="190500"/>
            <a:ext cx="1063625" cy="4251325"/>
          </a:xfrm>
          <a:prstGeom prst="rect">
            <a:avLst/>
          </a:prstGeom>
          <a:noFill/>
          <a:ln w="9525">
            <a:noFill/>
            <a:miter lim="800000"/>
            <a:headEnd/>
            <a:tailEnd/>
          </a:ln>
          <a:effectLst/>
        </p:spPr>
      </p:pic>
      <p:pic>
        <p:nvPicPr>
          <p:cNvPr id="74792" name="Picture 40"/>
          <p:cNvPicPr>
            <a:picLocks noChangeAspect="1" noChangeArrowheads="1"/>
          </p:cNvPicPr>
          <p:nvPr/>
        </p:nvPicPr>
        <p:blipFill>
          <a:blip r:embed="rId30" cstate="print"/>
          <a:srcRect/>
          <a:stretch>
            <a:fillRect/>
          </a:stretch>
        </p:blipFill>
        <p:spPr bwMode="auto">
          <a:xfrm>
            <a:off x="1485900" y="352425"/>
            <a:ext cx="7589838" cy="3886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4763"/>
                                        </p:tgtEl>
                                        <p:attrNameLst>
                                          <p:attrName>style.visibility</p:attrName>
                                        </p:attrNameLst>
                                      </p:cBhvr>
                                      <p:to>
                                        <p:strVal val="visible"/>
                                      </p:to>
                                    </p:set>
                                    <p:animEffect transition="in" filter="wipe(left)">
                                      <p:cBhvr>
                                        <p:cTn id="7" dur="500"/>
                                        <p:tgtEl>
                                          <p:spTgt spid="7476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4764"/>
                                        </p:tgtEl>
                                        <p:attrNameLst>
                                          <p:attrName>style.visibility</p:attrName>
                                        </p:attrNameLst>
                                      </p:cBhvr>
                                      <p:to>
                                        <p:strVal val="visible"/>
                                      </p:to>
                                    </p:set>
                                    <p:animEffect transition="in" filter="wipe(left)">
                                      <p:cBhvr>
                                        <p:cTn id="12" dur="500"/>
                                        <p:tgtEl>
                                          <p:spTgt spid="7476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4767"/>
                                        </p:tgtEl>
                                        <p:attrNameLst>
                                          <p:attrName>style.visibility</p:attrName>
                                        </p:attrNameLst>
                                      </p:cBhvr>
                                      <p:to>
                                        <p:strVal val="visible"/>
                                      </p:to>
                                    </p:set>
                                    <p:animEffect transition="in" filter="wipe(left)">
                                      <p:cBhvr>
                                        <p:cTn id="17" dur="500"/>
                                        <p:tgtEl>
                                          <p:spTgt spid="7476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4766"/>
                                        </p:tgtEl>
                                        <p:attrNameLst>
                                          <p:attrName>style.visibility</p:attrName>
                                        </p:attrNameLst>
                                      </p:cBhvr>
                                      <p:to>
                                        <p:strVal val="visible"/>
                                      </p:to>
                                    </p:set>
                                    <p:animEffect transition="in" filter="wipe(left)">
                                      <p:cBhvr>
                                        <p:cTn id="22" dur="500"/>
                                        <p:tgtEl>
                                          <p:spTgt spid="7476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4768"/>
                                        </p:tgtEl>
                                        <p:attrNameLst>
                                          <p:attrName>style.visibility</p:attrName>
                                        </p:attrNameLst>
                                      </p:cBhvr>
                                      <p:to>
                                        <p:strVal val="visible"/>
                                      </p:to>
                                    </p:set>
                                    <p:animEffect transition="in" filter="dissolve">
                                      <p:cBhvr>
                                        <p:cTn id="27" dur="500"/>
                                        <p:tgtEl>
                                          <p:spTgt spid="7476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4769"/>
                                        </p:tgtEl>
                                        <p:attrNameLst>
                                          <p:attrName>style.visibility</p:attrName>
                                        </p:attrNameLst>
                                      </p:cBhvr>
                                      <p:to>
                                        <p:strVal val="visible"/>
                                      </p:to>
                                    </p:set>
                                    <p:animEffect transition="in" filter="wipe(down)">
                                      <p:cBhvr>
                                        <p:cTn id="32" dur="500"/>
                                        <p:tgtEl>
                                          <p:spTgt spid="7476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74770"/>
                                        </p:tgtEl>
                                        <p:attrNameLst>
                                          <p:attrName>style.visibility</p:attrName>
                                        </p:attrNameLst>
                                      </p:cBhvr>
                                      <p:to>
                                        <p:strVal val="visible"/>
                                      </p:to>
                                    </p:set>
                                    <p:animEffect transition="in" filter="wipe(right)">
                                      <p:cBhvr>
                                        <p:cTn id="37" dur="500"/>
                                        <p:tgtEl>
                                          <p:spTgt spid="7477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74772"/>
                                        </p:tgtEl>
                                        <p:attrNameLst>
                                          <p:attrName>style.visibility</p:attrName>
                                        </p:attrNameLst>
                                      </p:cBhvr>
                                      <p:to>
                                        <p:strVal val="visible"/>
                                      </p:to>
                                    </p:set>
                                    <p:animEffect transition="in" filter="wipe(up)">
                                      <p:cBhvr>
                                        <p:cTn id="42" dur="500"/>
                                        <p:tgtEl>
                                          <p:spTgt spid="7477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74773"/>
                                        </p:tgtEl>
                                        <p:attrNameLst>
                                          <p:attrName>style.visibility</p:attrName>
                                        </p:attrNameLst>
                                      </p:cBhvr>
                                      <p:to>
                                        <p:strVal val="visible"/>
                                      </p:to>
                                    </p:set>
                                    <p:animEffect transition="in" filter="wipe(left)">
                                      <p:cBhvr>
                                        <p:cTn id="47" dur="500"/>
                                        <p:tgtEl>
                                          <p:spTgt spid="7477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74774"/>
                                        </p:tgtEl>
                                        <p:attrNameLst>
                                          <p:attrName>style.visibility</p:attrName>
                                        </p:attrNameLst>
                                      </p:cBhvr>
                                      <p:to>
                                        <p:strVal val="visible"/>
                                      </p:to>
                                    </p:set>
                                    <p:animEffect transition="in" filter="wipe(up)">
                                      <p:cBhvr>
                                        <p:cTn id="52" dur="500"/>
                                        <p:tgtEl>
                                          <p:spTgt spid="7477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74775"/>
                                        </p:tgtEl>
                                        <p:attrNameLst>
                                          <p:attrName>style.visibility</p:attrName>
                                        </p:attrNameLst>
                                      </p:cBhvr>
                                      <p:to>
                                        <p:strVal val="visible"/>
                                      </p:to>
                                    </p:set>
                                    <p:animEffect transition="in" filter="wipe(up)">
                                      <p:cBhvr>
                                        <p:cTn id="57" dur="500"/>
                                        <p:tgtEl>
                                          <p:spTgt spid="7477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74776"/>
                                        </p:tgtEl>
                                        <p:attrNameLst>
                                          <p:attrName>style.visibility</p:attrName>
                                        </p:attrNameLst>
                                      </p:cBhvr>
                                      <p:to>
                                        <p:strVal val="visible"/>
                                      </p:to>
                                    </p:set>
                                    <p:animEffect transition="in" filter="wipe(up)">
                                      <p:cBhvr>
                                        <p:cTn id="62" dur="500"/>
                                        <p:tgtEl>
                                          <p:spTgt spid="7477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nodeType="clickEffect">
                                  <p:stCondLst>
                                    <p:cond delay="0"/>
                                  </p:stCondLst>
                                  <p:childTnLst>
                                    <p:set>
                                      <p:cBhvr>
                                        <p:cTn id="66" dur="1" fill="hold">
                                          <p:stCondLst>
                                            <p:cond delay="0"/>
                                          </p:stCondLst>
                                        </p:cTn>
                                        <p:tgtEl>
                                          <p:spTgt spid="74777"/>
                                        </p:tgtEl>
                                        <p:attrNameLst>
                                          <p:attrName>style.visibility</p:attrName>
                                        </p:attrNameLst>
                                      </p:cBhvr>
                                      <p:to>
                                        <p:strVal val="visible"/>
                                      </p:to>
                                    </p:set>
                                    <p:animEffect transition="in" filter="wipe(up)">
                                      <p:cBhvr>
                                        <p:cTn id="67" dur="500"/>
                                        <p:tgtEl>
                                          <p:spTgt spid="7477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74778"/>
                                        </p:tgtEl>
                                        <p:attrNameLst>
                                          <p:attrName>style.visibility</p:attrName>
                                        </p:attrNameLst>
                                      </p:cBhvr>
                                      <p:to>
                                        <p:strVal val="visible"/>
                                      </p:to>
                                    </p:set>
                                    <p:animEffect transition="in" filter="wipe(up)">
                                      <p:cBhvr>
                                        <p:cTn id="72" dur="500"/>
                                        <p:tgtEl>
                                          <p:spTgt spid="7477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74779"/>
                                        </p:tgtEl>
                                        <p:attrNameLst>
                                          <p:attrName>style.visibility</p:attrName>
                                        </p:attrNameLst>
                                      </p:cBhvr>
                                      <p:to>
                                        <p:strVal val="visible"/>
                                      </p:to>
                                    </p:set>
                                    <p:animEffect transition="in" filter="wipe(up)">
                                      <p:cBhvr>
                                        <p:cTn id="77" dur="500"/>
                                        <p:tgtEl>
                                          <p:spTgt spid="7477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74780"/>
                                        </p:tgtEl>
                                        <p:attrNameLst>
                                          <p:attrName>style.visibility</p:attrName>
                                        </p:attrNameLst>
                                      </p:cBhvr>
                                      <p:to>
                                        <p:strVal val="visible"/>
                                      </p:to>
                                    </p:set>
                                    <p:animEffect transition="in" filter="wipe(up)">
                                      <p:cBhvr>
                                        <p:cTn id="82" dur="500"/>
                                        <p:tgtEl>
                                          <p:spTgt spid="7478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nodeType="clickEffect">
                                  <p:stCondLst>
                                    <p:cond delay="0"/>
                                  </p:stCondLst>
                                  <p:childTnLst>
                                    <p:set>
                                      <p:cBhvr>
                                        <p:cTn id="86" dur="1" fill="hold">
                                          <p:stCondLst>
                                            <p:cond delay="0"/>
                                          </p:stCondLst>
                                        </p:cTn>
                                        <p:tgtEl>
                                          <p:spTgt spid="74781"/>
                                        </p:tgtEl>
                                        <p:attrNameLst>
                                          <p:attrName>style.visibility</p:attrName>
                                        </p:attrNameLst>
                                      </p:cBhvr>
                                      <p:to>
                                        <p:strVal val="visible"/>
                                      </p:to>
                                    </p:set>
                                    <p:animEffect transition="in" filter="wipe(up)">
                                      <p:cBhvr>
                                        <p:cTn id="87" dur="500"/>
                                        <p:tgtEl>
                                          <p:spTgt spid="7478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nodeType="clickEffect">
                                  <p:stCondLst>
                                    <p:cond delay="0"/>
                                  </p:stCondLst>
                                  <p:childTnLst>
                                    <p:set>
                                      <p:cBhvr>
                                        <p:cTn id="91" dur="1" fill="hold">
                                          <p:stCondLst>
                                            <p:cond delay="0"/>
                                          </p:stCondLst>
                                        </p:cTn>
                                        <p:tgtEl>
                                          <p:spTgt spid="74782"/>
                                        </p:tgtEl>
                                        <p:attrNameLst>
                                          <p:attrName>style.visibility</p:attrName>
                                        </p:attrNameLst>
                                      </p:cBhvr>
                                      <p:to>
                                        <p:strVal val="visible"/>
                                      </p:to>
                                    </p:set>
                                    <p:animEffect transition="in" filter="wipe(up)">
                                      <p:cBhvr>
                                        <p:cTn id="92" dur="500"/>
                                        <p:tgtEl>
                                          <p:spTgt spid="7478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nodeType="clickEffect">
                                  <p:stCondLst>
                                    <p:cond delay="0"/>
                                  </p:stCondLst>
                                  <p:childTnLst>
                                    <p:set>
                                      <p:cBhvr>
                                        <p:cTn id="96" dur="1" fill="hold">
                                          <p:stCondLst>
                                            <p:cond delay="0"/>
                                          </p:stCondLst>
                                        </p:cTn>
                                        <p:tgtEl>
                                          <p:spTgt spid="74783"/>
                                        </p:tgtEl>
                                        <p:attrNameLst>
                                          <p:attrName>style.visibility</p:attrName>
                                        </p:attrNameLst>
                                      </p:cBhvr>
                                      <p:to>
                                        <p:strVal val="visible"/>
                                      </p:to>
                                    </p:set>
                                    <p:animEffect transition="in" filter="wipe(up)">
                                      <p:cBhvr>
                                        <p:cTn id="97" dur="500"/>
                                        <p:tgtEl>
                                          <p:spTgt spid="74783"/>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nodeType="clickEffect">
                                  <p:stCondLst>
                                    <p:cond delay="0"/>
                                  </p:stCondLst>
                                  <p:childTnLst>
                                    <p:set>
                                      <p:cBhvr>
                                        <p:cTn id="101" dur="1" fill="hold">
                                          <p:stCondLst>
                                            <p:cond delay="0"/>
                                          </p:stCondLst>
                                        </p:cTn>
                                        <p:tgtEl>
                                          <p:spTgt spid="74784"/>
                                        </p:tgtEl>
                                        <p:attrNameLst>
                                          <p:attrName>style.visibility</p:attrName>
                                        </p:attrNameLst>
                                      </p:cBhvr>
                                      <p:to>
                                        <p:strVal val="visible"/>
                                      </p:to>
                                    </p:set>
                                    <p:animEffect transition="in" filter="wipe(up)">
                                      <p:cBhvr>
                                        <p:cTn id="102" dur="500"/>
                                        <p:tgtEl>
                                          <p:spTgt spid="74784"/>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1" fill="hold" nodeType="clickEffect">
                                  <p:stCondLst>
                                    <p:cond delay="0"/>
                                  </p:stCondLst>
                                  <p:childTnLst>
                                    <p:set>
                                      <p:cBhvr>
                                        <p:cTn id="106" dur="1" fill="hold">
                                          <p:stCondLst>
                                            <p:cond delay="0"/>
                                          </p:stCondLst>
                                        </p:cTn>
                                        <p:tgtEl>
                                          <p:spTgt spid="74785"/>
                                        </p:tgtEl>
                                        <p:attrNameLst>
                                          <p:attrName>style.visibility</p:attrName>
                                        </p:attrNameLst>
                                      </p:cBhvr>
                                      <p:to>
                                        <p:strVal val="visible"/>
                                      </p:to>
                                    </p:set>
                                    <p:animEffect transition="in" filter="wipe(up)">
                                      <p:cBhvr>
                                        <p:cTn id="107" dur="500"/>
                                        <p:tgtEl>
                                          <p:spTgt spid="74785"/>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1" fill="hold" nodeType="clickEffect">
                                  <p:stCondLst>
                                    <p:cond delay="0"/>
                                  </p:stCondLst>
                                  <p:childTnLst>
                                    <p:set>
                                      <p:cBhvr>
                                        <p:cTn id="111" dur="1" fill="hold">
                                          <p:stCondLst>
                                            <p:cond delay="0"/>
                                          </p:stCondLst>
                                        </p:cTn>
                                        <p:tgtEl>
                                          <p:spTgt spid="74786"/>
                                        </p:tgtEl>
                                        <p:attrNameLst>
                                          <p:attrName>style.visibility</p:attrName>
                                        </p:attrNameLst>
                                      </p:cBhvr>
                                      <p:to>
                                        <p:strVal val="visible"/>
                                      </p:to>
                                    </p:set>
                                    <p:animEffect transition="in" filter="wipe(up)">
                                      <p:cBhvr>
                                        <p:cTn id="112" dur="500"/>
                                        <p:tgtEl>
                                          <p:spTgt spid="74786"/>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1" fill="hold" nodeType="clickEffect">
                                  <p:stCondLst>
                                    <p:cond delay="0"/>
                                  </p:stCondLst>
                                  <p:childTnLst>
                                    <p:set>
                                      <p:cBhvr>
                                        <p:cTn id="116" dur="1" fill="hold">
                                          <p:stCondLst>
                                            <p:cond delay="0"/>
                                          </p:stCondLst>
                                        </p:cTn>
                                        <p:tgtEl>
                                          <p:spTgt spid="74787"/>
                                        </p:tgtEl>
                                        <p:attrNameLst>
                                          <p:attrName>style.visibility</p:attrName>
                                        </p:attrNameLst>
                                      </p:cBhvr>
                                      <p:to>
                                        <p:strVal val="visible"/>
                                      </p:to>
                                    </p:set>
                                    <p:animEffect transition="in" filter="wipe(up)">
                                      <p:cBhvr>
                                        <p:cTn id="117" dur="500"/>
                                        <p:tgtEl>
                                          <p:spTgt spid="74787"/>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1" fill="hold" nodeType="clickEffect">
                                  <p:stCondLst>
                                    <p:cond delay="0"/>
                                  </p:stCondLst>
                                  <p:childTnLst>
                                    <p:set>
                                      <p:cBhvr>
                                        <p:cTn id="121" dur="1" fill="hold">
                                          <p:stCondLst>
                                            <p:cond delay="0"/>
                                          </p:stCondLst>
                                        </p:cTn>
                                        <p:tgtEl>
                                          <p:spTgt spid="74788"/>
                                        </p:tgtEl>
                                        <p:attrNameLst>
                                          <p:attrName>style.visibility</p:attrName>
                                        </p:attrNameLst>
                                      </p:cBhvr>
                                      <p:to>
                                        <p:strVal val="visible"/>
                                      </p:to>
                                    </p:set>
                                    <p:animEffect transition="in" filter="wipe(up)">
                                      <p:cBhvr>
                                        <p:cTn id="122" dur="500"/>
                                        <p:tgtEl>
                                          <p:spTgt spid="74788"/>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1" fill="hold" nodeType="clickEffect">
                                  <p:stCondLst>
                                    <p:cond delay="0"/>
                                  </p:stCondLst>
                                  <p:childTnLst>
                                    <p:set>
                                      <p:cBhvr>
                                        <p:cTn id="126" dur="1" fill="hold">
                                          <p:stCondLst>
                                            <p:cond delay="0"/>
                                          </p:stCondLst>
                                        </p:cTn>
                                        <p:tgtEl>
                                          <p:spTgt spid="74789"/>
                                        </p:tgtEl>
                                        <p:attrNameLst>
                                          <p:attrName>style.visibility</p:attrName>
                                        </p:attrNameLst>
                                      </p:cBhvr>
                                      <p:to>
                                        <p:strVal val="visible"/>
                                      </p:to>
                                    </p:set>
                                    <p:animEffect transition="in" filter="wipe(up)">
                                      <p:cBhvr>
                                        <p:cTn id="127" dur="500"/>
                                        <p:tgtEl>
                                          <p:spTgt spid="74789"/>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1" fill="hold" nodeType="clickEffect">
                                  <p:stCondLst>
                                    <p:cond delay="0"/>
                                  </p:stCondLst>
                                  <p:childTnLst>
                                    <p:set>
                                      <p:cBhvr>
                                        <p:cTn id="131" dur="1" fill="hold">
                                          <p:stCondLst>
                                            <p:cond delay="0"/>
                                          </p:stCondLst>
                                        </p:cTn>
                                        <p:tgtEl>
                                          <p:spTgt spid="74790"/>
                                        </p:tgtEl>
                                        <p:attrNameLst>
                                          <p:attrName>style.visibility</p:attrName>
                                        </p:attrNameLst>
                                      </p:cBhvr>
                                      <p:to>
                                        <p:strVal val="visible"/>
                                      </p:to>
                                    </p:set>
                                    <p:animEffect transition="in" filter="wipe(up)">
                                      <p:cBhvr>
                                        <p:cTn id="132" dur="500"/>
                                        <p:tgtEl>
                                          <p:spTgt spid="74790"/>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1" fill="hold" nodeType="clickEffect">
                                  <p:stCondLst>
                                    <p:cond delay="0"/>
                                  </p:stCondLst>
                                  <p:childTnLst>
                                    <p:set>
                                      <p:cBhvr>
                                        <p:cTn id="136" dur="1" fill="hold">
                                          <p:stCondLst>
                                            <p:cond delay="0"/>
                                          </p:stCondLst>
                                        </p:cTn>
                                        <p:tgtEl>
                                          <p:spTgt spid="74791"/>
                                        </p:tgtEl>
                                        <p:attrNameLst>
                                          <p:attrName>style.visibility</p:attrName>
                                        </p:attrNameLst>
                                      </p:cBhvr>
                                      <p:to>
                                        <p:strVal val="visible"/>
                                      </p:to>
                                    </p:set>
                                    <p:animEffect transition="in" filter="wipe(up)">
                                      <p:cBhvr>
                                        <p:cTn id="137" dur="500"/>
                                        <p:tgtEl>
                                          <p:spTgt spid="74791"/>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1" fill="hold" nodeType="clickEffect">
                                  <p:stCondLst>
                                    <p:cond delay="0"/>
                                  </p:stCondLst>
                                  <p:childTnLst>
                                    <p:set>
                                      <p:cBhvr>
                                        <p:cTn id="141" dur="1" fill="hold">
                                          <p:stCondLst>
                                            <p:cond delay="0"/>
                                          </p:stCondLst>
                                        </p:cTn>
                                        <p:tgtEl>
                                          <p:spTgt spid="74792"/>
                                        </p:tgtEl>
                                        <p:attrNameLst>
                                          <p:attrName>style.visibility</p:attrName>
                                        </p:attrNameLst>
                                      </p:cBhvr>
                                      <p:to>
                                        <p:strVal val="visible"/>
                                      </p:to>
                                    </p:set>
                                    <p:animEffect transition="in" filter="wipe(up)">
                                      <p:cBhvr>
                                        <p:cTn id="142" dur="500"/>
                                        <p:tgtEl>
                                          <p:spTgt spid="747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2800">
                <a:solidFill>
                  <a:srgbClr val="333399"/>
                </a:solidFill>
                <a:latin typeface="Verdana" pitchFamily="34" charset="0"/>
                <a:cs typeface="Times New Roman" pitchFamily="18" charset="0"/>
              </a:rPr>
              <a:t>Simulation and integral costing</a:t>
            </a:r>
            <a:r>
              <a:rPr lang="en-US" sz="2800">
                <a:solidFill>
                  <a:srgbClr val="000000"/>
                </a:solidFill>
                <a:latin typeface="Verdana" pitchFamily="34" charset="0"/>
                <a:cs typeface="Times New Roman" pitchFamily="18" charset="0"/>
              </a:rPr>
              <a:t>:</a:t>
            </a:r>
            <a:r>
              <a:rPr lang="en-US" sz="2800">
                <a:solidFill>
                  <a:srgbClr val="333399"/>
                </a:solidFill>
                <a:latin typeface="Verdana" pitchFamily="34" charset="0"/>
                <a:cs typeface="Times New Roman" pitchFamily="18" charset="0"/>
              </a:rPr>
              <a:t> </a:t>
            </a:r>
          </a:p>
          <a:p>
            <a:r>
              <a:rPr lang="en-US" sz="2200">
                <a:solidFill>
                  <a:srgbClr val="333399"/>
                </a:solidFill>
                <a:latin typeface="Verdana" pitchFamily="34" charset="0"/>
                <a:cs typeface="Times New Roman" pitchFamily="18" charset="0"/>
              </a:rPr>
              <a:t>policy interventions</a:t>
            </a:r>
            <a:endParaRPr lang="es-ES" sz="2200">
              <a:solidFill>
                <a:srgbClr val="333399"/>
              </a:solidFill>
              <a:latin typeface="Verdana" pitchFamily="34" charset="0"/>
            </a:endParaRPr>
          </a:p>
        </p:txBody>
      </p:sp>
      <p:sp>
        <p:nvSpPr>
          <p:cNvPr id="93189"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93190" name="Rectangle 6"/>
          <p:cNvSpPr>
            <a:spLocks noChangeArrowheads="1"/>
          </p:cNvSpPr>
          <p:nvPr/>
        </p:nvSpPr>
        <p:spPr bwMode="auto">
          <a:xfrm>
            <a:off x="539750" y="1219200"/>
            <a:ext cx="8280400" cy="5334000"/>
          </a:xfrm>
          <a:prstGeom prst="rect">
            <a:avLst/>
          </a:prstGeom>
          <a:noFill/>
          <a:ln w="9525">
            <a:noFill/>
            <a:miter lim="800000"/>
            <a:headEnd/>
            <a:tailEnd/>
          </a:ln>
          <a:effectLst/>
        </p:spPr>
        <p:txBody>
          <a:bodyPr/>
          <a:lstStyle/>
          <a:p>
            <a:pPr marL="495300" indent="-4953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495300" indent="-4953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Accordingly, each policy variable modifies certain indicators (based on the relationships and elasticities identified by the microeconometric models) and involves an intervention unit cost</a:t>
            </a:r>
            <a:r>
              <a:rPr lang="es-ES" sz="1600">
                <a:latin typeface="Verdana" pitchFamily="34" charset="0"/>
              </a:rPr>
              <a:t>.</a:t>
            </a:r>
          </a:p>
          <a:p>
            <a:pPr marL="495300" indent="-495300">
              <a:spcBef>
                <a:spcPct val="20000"/>
              </a:spcBef>
              <a:buClr>
                <a:srgbClr val="333399"/>
              </a:buClr>
              <a:buFont typeface="Wingdings" pitchFamily="2" charset="2"/>
              <a:buNone/>
            </a:pPr>
            <a:endParaRPr lang="es-ES" sz="1000">
              <a:latin typeface="Verdana" pitchFamily="34" charset="0"/>
            </a:endParaRPr>
          </a:p>
          <a:p>
            <a:pPr marL="495300" indent="-4953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This integrated system allows two types of questions to be answered</a:t>
            </a:r>
            <a:r>
              <a:rPr lang="es-ES" sz="1600">
                <a:latin typeface="Verdana" pitchFamily="34" charset="0"/>
              </a:rPr>
              <a:t>:</a:t>
            </a:r>
          </a:p>
          <a:p>
            <a:pPr marL="495300" indent="-495300">
              <a:spcBef>
                <a:spcPct val="20000"/>
              </a:spcBef>
              <a:buClr>
                <a:srgbClr val="333399"/>
              </a:buClr>
              <a:buFont typeface="Wingdings" pitchFamily="2" charset="2"/>
              <a:buNone/>
            </a:pPr>
            <a:endParaRPr lang="es-ES" sz="1000">
              <a:latin typeface="Verdana" pitchFamily="34" charset="0"/>
            </a:endParaRPr>
          </a:p>
          <a:p>
            <a:pPr marL="952500" lvl="1" indent="-495300">
              <a:spcBef>
                <a:spcPct val="20000"/>
              </a:spcBef>
              <a:buClr>
                <a:srgbClr val="CC0000"/>
              </a:buClr>
              <a:buFont typeface="Wingdings" pitchFamily="2" charset="2"/>
              <a:buChar char="§"/>
            </a:pPr>
            <a:r>
              <a:rPr lang="en-US" sz="1600">
                <a:solidFill>
                  <a:srgbClr val="000000"/>
                </a:solidFill>
                <a:latin typeface="Verdana" pitchFamily="34" charset="0"/>
                <a:cs typeface="Times New Roman" pitchFamily="18" charset="0"/>
              </a:rPr>
              <a:t>Which policy variables need to be used and how deeply do they need to be applied in order to meet the 10 goals proposed at the lowest possible total cost</a:t>
            </a:r>
            <a:r>
              <a:rPr lang="es-ES" sz="1600">
                <a:latin typeface="Verdana" pitchFamily="34" charset="0"/>
              </a:rPr>
              <a:t>?</a:t>
            </a:r>
            <a:endParaRPr lang="es-ES" sz="1000">
              <a:latin typeface="Verdana" pitchFamily="34" charset="0"/>
            </a:endParaRPr>
          </a:p>
          <a:p>
            <a:pPr marL="952500" lvl="1" indent="-495300">
              <a:spcBef>
                <a:spcPct val="20000"/>
              </a:spcBef>
              <a:buClr>
                <a:srgbClr val="CC0000"/>
              </a:buClr>
              <a:buFont typeface="Wingdings" pitchFamily="2" charset="2"/>
              <a:buChar char="§"/>
            </a:pPr>
            <a:r>
              <a:rPr lang="en-US" sz="1600">
                <a:solidFill>
                  <a:srgbClr val="000000"/>
                </a:solidFill>
                <a:latin typeface="Verdana" pitchFamily="34" charset="0"/>
                <a:cs typeface="Times New Roman" pitchFamily="18" charset="0"/>
              </a:rPr>
              <a:t>How should the available resources be allocated among the policy variables identified so that the gap between indicators and their relevant goals is as narrow as possible</a:t>
            </a:r>
            <a:r>
              <a:rPr lang="es-ES" sz="1600">
                <a:latin typeface="Verdana" pitchFamily="34" charset="0"/>
              </a:rPr>
              <a:t>?</a:t>
            </a:r>
          </a:p>
          <a:p>
            <a:pPr marL="495300" indent="-495300">
              <a:spcBef>
                <a:spcPct val="20000"/>
              </a:spcBef>
              <a:buClr>
                <a:srgbClr val="CC0000"/>
              </a:buClr>
              <a:buFont typeface="Wingdings" pitchFamily="2" charset="2"/>
              <a:buNone/>
            </a:pPr>
            <a:endParaRPr lang="es-MX" sz="1000">
              <a:latin typeface="Verdana" pitchFamily="34" charset="0"/>
            </a:endParaRPr>
          </a:p>
          <a:p>
            <a:pPr marL="495300" indent="-4953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The findings in this presentation offer an answer for the first type of question</a:t>
            </a:r>
            <a:r>
              <a:rPr lang="es-MX" sz="1600">
                <a:latin typeface="Verdana" pitchFamily="34" charset="0"/>
              </a:rPr>
              <a:t>.</a:t>
            </a:r>
          </a:p>
          <a:p>
            <a:pPr marL="495300" indent="-495300">
              <a:spcBef>
                <a:spcPct val="20000"/>
              </a:spcBef>
              <a:buClr>
                <a:srgbClr val="333399"/>
              </a:buClr>
              <a:buFont typeface="Wingdings" pitchFamily="2" charset="2"/>
              <a:buNone/>
            </a:pPr>
            <a:endParaRPr lang="es-MX" sz="1000">
              <a:latin typeface="Verdana" pitchFamily="34" charset="0"/>
            </a:endParaRPr>
          </a:p>
          <a:p>
            <a:pPr marL="495300" indent="-4953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Specific policy interventions are yet to be ascertained</a:t>
            </a:r>
            <a:r>
              <a:rPr lang="es-MX" sz="1600">
                <a:latin typeface="Verdana" pitchFamily="34" charset="0"/>
              </a:rPr>
              <a:t>.</a:t>
            </a:r>
          </a:p>
          <a:p>
            <a:pPr marL="495300" indent="-495300">
              <a:spcBef>
                <a:spcPct val="20000"/>
              </a:spcBef>
              <a:buClr>
                <a:srgbClr val="333399"/>
              </a:buClr>
              <a:buFont typeface="Wingdings" pitchFamily="2" charset="2"/>
              <a:buNone/>
            </a:pPr>
            <a:r>
              <a:rPr lang="es-MX" sz="1600">
                <a:latin typeface="Verdana" pitchFamily="34" charset="0"/>
              </a:rPr>
              <a:t> </a:t>
            </a:r>
            <a:endParaRPr lang="es-ES" sz="1800">
              <a:latin typeface="Verdana" pitchFamily="34" charset="0"/>
            </a:endParaRPr>
          </a:p>
          <a:p>
            <a:pPr marL="952500" lvl="1" indent="-495300">
              <a:spcBef>
                <a:spcPct val="20000"/>
              </a:spcBef>
              <a:buClr>
                <a:schemeClr val="accent2"/>
              </a:buClr>
              <a:buFont typeface="Wingdings" pitchFamily="2" charset="2"/>
              <a:buNone/>
            </a:pPr>
            <a:endParaRPr lang="es-PE" sz="1800">
              <a:latin typeface="Verdana" pitchFamily="34" charset="0"/>
            </a:endParaRPr>
          </a:p>
          <a:p>
            <a:pPr marL="952500" lvl="1" indent="-49530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3000">
                <a:solidFill>
                  <a:srgbClr val="333399"/>
                </a:solidFill>
                <a:latin typeface="Verdana" pitchFamily="34" charset="0"/>
                <a:cs typeface="Times New Roman" pitchFamily="18" charset="0"/>
              </a:rPr>
              <a:t>Achieving the MDGs in Guatemala</a:t>
            </a:r>
            <a:r>
              <a:rPr lang="es-ES" sz="3000">
                <a:solidFill>
                  <a:srgbClr val="333399"/>
                </a:solidFill>
                <a:latin typeface="Verdana" pitchFamily="34" charset="0"/>
              </a:rPr>
              <a:t> </a:t>
            </a:r>
            <a:endParaRPr lang="es-PE" sz="3000">
              <a:solidFill>
                <a:srgbClr val="333399"/>
              </a:solidFill>
              <a:latin typeface="Verdana" pitchFamily="34" charset="0"/>
            </a:endParaRPr>
          </a:p>
          <a:p>
            <a:r>
              <a:rPr lang="es-PE" sz="2600">
                <a:solidFill>
                  <a:srgbClr val="333399"/>
                </a:solidFill>
                <a:latin typeface="Verdana" pitchFamily="34" charset="0"/>
              </a:rPr>
              <a:t>Introduction</a:t>
            </a:r>
            <a:endParaRPr lang="es-ES" sz="2600">
              <a:solidFill>
                <a:srgbClr val="333399"/>
              </a:solidFill>
              <a:latin typeface="Verdana" pitchFamily="34" charset="0"/>
            </a:endParaRPr>
          </a:p>
        </p:txBody>
      </p:sp>
      <p:sp>
        <p:nvSpPr>
          <p:cNvPr id="108549"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108550" name="Rectangle 6"/>
          <p:cNvSpPr>
            <a:spLocks noChangeArrowheads="1"/>
          </p:cNvSpPr>
          <p:nvPr/>
        </p:nvSpPr>
        <p:spPr bwMode="auto">
          <a:xfrm>
            <a:off x="685800" y="1484313"/>
            <a:ext cx="7989888" cy="4992687"/>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1800">
              <a:latin typeface="Verdana" pitchFamily="34" charset="0"/>
              <a:cs typeface="Times New Roman" pitchFamily="18" charset="0"/>
            </a:endParaRPr>
          </a:p>
          <a:p>
            <a:pPr marL="342900" indent="-342900">
              <a:spcBef>
                <a:spcPct val="20000"/>
              </a:spcBef>
              <a:buClr>
                <a:srgbClr val="333399"/>
              </a:buClr>
              <a:buFont typeface="Wingdings" pitchFamily="2" charset="2"/>
              <a:buNone/>
            </a:pPr>
            <a:endParaRPr lang="es-PE" sz="20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2000">
                <a:latin typeface="Verdana" pitchFamily="34" charset="0"/>
                <a:cs typeface="Times New Roman" pitchFamily="18" charset="0"/>
              </a:rPr>
              <a:t>This research commissioned by SEGEPLAN, Guatemala’s Planning Secretariat, and sponsored by the IADB is an integrated quantitative approach that proves that the sole avenue to gain clear awareness of the challenges and possibilities Guatemala has to attain the Millennium Development Goals (MDGs) within the time frames committed with the international community is taking advantage of the existing interrelations among economic growth, income redistribution and additional social policies</a:t>
            </a:r>
            <a:r>
              <a:rPr lang="es-ES" sz="2000">
                <a:latin typeface="Verdana" pitchFamily="34" charset="0"/>
              </a:rPr>
              <a:t>.</a:t>
            </a:r>
            <a:endParaRPr lang="es-PE" sz="20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20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2000">
              <a:latin typeface="Verdana" pitchFamily="34" charset="0"/>
              <a:cs typeface="Times New Roman" pitchFamily="18" charset="0"/>
            </a:endParaRPr>
          </a:p>
          <a:p>
            <a:pPr marL="342900" indent="-342900">
              <a:spcBef>
                <a:spcPct val="20000"/>
              </a:spcBef>
              <a:buClr>
                <a:srgbClr val="CC0000"/>
              </a:buClr>
              <a:buFont typeface="Wingdings" pitchFamily="2" charset="2"/>
              <a:buNone/>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None/>
            </a:pPr>
            <a:r>
              <a:rPr lang="es-PE" sz="1800">
                <a:latin typeface="Verdana" pitchFamily="34" charset="0"/>
                <a:cs typeface="Times New Roman" pitchFamily="18" charset="0"/>
              </a:rPr>
              <a:t> </a:t>
            </a: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2800">
                <a:solidFill>
                  <a:srgbClr val="333399"/>
                </a:solidFill>
                <a:latin typeface="Verdana" pitchFamily="34" charset="0"/>
                <a:cs typeface="Times New Roman" pitchFamily="18" charset="0"/>
              </a:rPr>
              <a:t>Simulation and integral costing</a:t>
            </a:r>
            <a:r>
              <a:rPr lang="en-US" sz="2800">
                <a:solidFill>
                  <a:srgbClr val="000000"/>
                </a:solidFill>
                <a:latin typeface="Verdana" pitchFamily="34" charset="0"/>
                <a:cs typeface="Times New Roman" pitchFamily="18" charset="0"/>
              </a:rPr>
              <a:t>:</a:t>
            </a:r>
            <a:r>
              <a:rPr lang="en-US" sz="2800">
                <a:solidFill>
                  <a:srgbClr val="333399"/>
                </a:solidFill>
                <a:latin typeface="Verdana" pitchFamily="34" charset="0"/>
                <a:cs typeface="Times New Roman" pitchFamily="18" charset="0"/>
              </a:rPr>
              <a:t> </a:t>
            </a:r>
          </a:p>
          <a:p>
            <a:r>
              <a:rPr lang="en-US" sz="2200">
                <a:solidFill>
                  <a:srgbClr val="333399"/>
                </a:solidFill>
                <a:latin typeface="Verdana" pitchFamily="34" charset="0"/>
                <a:cs typeface="Times New Roman" pitchFamily="18" charset="0"/>
              </a:rPr>
              <a:t>policy interventions</a:t>
            </a:r>
            <a:endParaRPr lang="es-ES" sz="2200">
              <a:solidFill>
                <a:srgbClr val="333399"/>
              </a:solidFill>
              <a:latin typeface="Verdana" pitchFamily="34" charset="0"/>
            </a:endParaRPr>
          </a:p>
        </p:txBody>
      </p:sp>
      <p:sp>
        <p:nvSpPr>
          <p:cNvPr id="94213"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94214" name="Rectangle 6"/>
          <p:cNvSpPr>
            <a:spLocks noChangeArrowheads="1"/>
          </p:cNvSpPr>
          <p:nvPr/>
        </p:nvSpPr>
        <p:spPr bwMode="auto">
          <a:xfrm>
            <a:off x="539750" y="1219200"/>
            <a:ext cx="8280400" cy="5334000"/>
          </a:xfrm>
          <a:prstGeom prst="rect">
            <a:avLst/>
          </a:prstGeom>
          <a:noFill/>
          <a:ln w="9525">
            <a:noFill/>
            <a:miter lim="800000"/>
            <a:headEnd/>
            <a:tailEnd/>
          </a:ln>
          <a:effectLst/>
        </p:spPr>
        <p:txBody>
          <a:bodyPr/>
          <a:lstStyle/>
          <a:p>
            <a:pPr marL="495300" indent="-4953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495300" indent="-4953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495300" indent="-495300">
              <a:spcBef>
                <a:spcPct val="20000"/>
              </a:spcBef>
              <a:buClr>
                <a:srgbClr val="CC0000"/>
              </a:buClr>
              <a:buFont typeface="Wingdings" pitchFamily="2" charset="2"/>
              <a:buChar char="§"/>
            </a:pPr>
            <a:r>
              <a:rPr lang="en-US" sz="1800" u="sng">
                <a:solidFill>
                  <a:srgbClr val="FF0000"/>
                </a:solidFill>
                <a:latin typeface="Verdana" pitchFamily="34" charset="0"/>
                <a:cs typeface="Times New Roman" pitchFamily="18" charset="0"/>
              </a:rPr>
              <a:t>Which policy interventions?</a:t>
            </a:r>
            <a:endParaRPr lang="es-MX" sz="1800">
              <a:latin typeface="Verdana" pitchFamily="34" charset="0"/>
            </a:endParaRPr>
          </a:p>
          <a:p>
            <a:pPr marL="495300" indent="-495300">
              <a:spcBef>
                <a:spcPct val="20000"/>
              </a:spcBef>
              <a:buClr>
                <a:srgbClr val="333399"/>
              </a:buClr>
              <a:buFont typeface="Wingdings" pitchFamily="2" charset="2"/>
              <a:buNone/>
            </a:pPr>
            <a:endParaRPr lang="es-MX" sz="1000">
              <a:latin typeface="Verdana" pitchFamily="34" charset="0"/>
            </a:endParaRPr>
          </a:p>
          <a:p>
            <a:pPr marL="952500" lvl="1" indent="-4953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Reduce the proportion of people having no access to drinking water and electric power</a:t>
            </a:r>
            <a:r>
              <a:rPr lang="es-MX" sz="1600">
                <a:latin typeface="Verdana" pitchFamily="34" charset="0"/>
              </a:rPr>
              <a:t>.</a:t>
            </a:r>
          </a:p>
          <a:p>
            <a:pPr marL="952500" lvl="1" indent="-4953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Reduce the proportion of people having no access to healthcare services: healthy child checkups, prenatal checkups, public health insurance and breast-feeding programs</a:t>
            </a:r>
            <a:r>
              <a:rPr lang="es-MX" sz="1600">
                <a:latin typeface="Verdana" pitchFamily="34" charset="0"/>
              </a:rPr>
              <a:t>.</a:t>
            </a:r>
          </a:p>
          <a:p>
            <a:pPr marL="952500" lvl="1" indent="-4953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Improve healthcare infrastructure: hospital and primary healthcare centers</a:t>
            </a:r>
            <a:r>
              <a:rPr lang="es-MX" sz="1600">
                <a:latin typeface="Verdana" pitchFamily="34" charset="0"/>
              </a:rPr>
              <a:t>.</a:t>
            </a:r>
          </a:p>
          <a:p>
            <a:pPr marL="952500" lvl="1" indent="-4953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Reduce the proportion of people having no access to school programs: schooling packages and scholarship</a:t>
            </a:r>
            <a:r>
              <a:rPr lang="es-MX" sz="1600">
                <a:latin typeface="Verdana" pitchFamily="34" charset="0"/>
              </a:rPr>
              <a:t>.</a:t>
            </a:r>
          </a:p>
          <a:p>
            <a:pPr marL="495300" indent="-495300">
              <a:spcBef>
                <a:spcPct val="20000"/>
              </a:spcBef>
              <a:buClr>
                <a:srgbClr val="CC0000"/>
              </a:buClr>
              <a:buFont typeface="Wingdings" pitchFamily="2" charset="2"/>
              <a:buChar char="§"/>
            </a:pPr>
            <a:endParaRPr lang="es-MX" sz="1600">
              <a:latin typeface="Verdana" pitchFamily="34" charset="0"/>
            </a:endParaRPr>
          </a:p>
          <a:p>
            <a:pPr marL="495300" indent="-495300">
              <a:spcBef>
                <a:spcPct val="20000"/>
              </a:spcBef>
              <a:buClr>
                <a:srgbClr val="CC0000"/>
              </a:buClr>
              <a:buFont typeface="Wingdings" pitchFamily="2" charset="2"/>
              <a:buChar char="§"/>
            </a:pPr>
            <a:r>
              <a:rPr lang="en-US" sz="1800">
                <a:solidFill>
                  <a:srgbClr val="000000"/>
                </a:solidFill>
                <a:latin typeface="Verdana" pitchFamily="34" charset="0"/>
                <a:cs typeface="Times New Roman" pitchFamily="18" charset="0"/>
              </a:rPr>
              <a:t>The overall cost for the all the aforementioned items would range between 0.6% and 0.7% of the GDP per year, depending on the country’s growth rate</a:t>
            </a:r>
            <a:r>
              <a:rPr lang="es-MX" sz="1800">
                <a:latin typeface="Verdana" pitchFamily="34" charset="0"/>
              </a:rPr>
              <a:t>.</a:t>
            </a:r>
          </a:p>
          <a:p>
            <a:pPr marL="952500" lvl="1" indent="-495300">
              <a:spcBef>
                <a:spcPct val="20000"/>
              </a:spcBef>
              <a:buClr>
                <a:srgbClr val="CC0000"/>
              </a:buClr>
              <a:buFont typeface="Wingdings" pitchFamily="2" charset="2"/>
              <a:buNone/>
            </a:pPr>
            <a:endParaRPr lang="es-MX" sz="1600">
              <a:latin typeface="Verdana" pitchFamily="34" charset="0"/>
            </a:endParaRPr>
          </a:p>
          <a:p>
            <a:pPr marL="952500" lvl="1" indent="-495300">
              <a:spcBef>
                <a:spcPct val="20000"/>
              </a:spcBef>
              <a:buClr>
                <a:srgbClr val="333399"/>
              </a:buClr>
              <a:buFont typeface="Wingdings" pitchFamily="2" charset="2"/>
              <a:buNone/>
            </a:pPr>
            <a:endParaRPr lang="es-MX" sz="1600">
              <a:latin typeface="Verdana" pitchFamily="34" charset="0"/>
            </a:endParaRPr>
          </a:p>
          <a:p>
            <a:pPr marL="952500" lvl="1" indent="-495300">
              <a:spcBef>
                <a:spcPct val="20000"/>
              </a:spcBef>
              <a:buClr>
                <a:srgbClr val="333399"/>
              </a:buClr>
              <a:buFont typeface="Wingdings" pitchFamily="2" charset="2"/>
              <a:buNone/>
            </a:pPr>
            <a:endParaRPr lang="es-MX" sz="1600">
              <a:latin typeface="Verdana" pitchFamily="34" charset="0"/>
            </a:endParaRPr>
          </a:p>
          <a:p>
            <a:pPr marL="952500" lvl="1" indent="-495300">
              <a:spcBef>
                <a:spcPct val="20000"/>
              </a:spcBef>
              <a:buClr>
                <a:srgbClr val="333399"/>
              </a:buClr>
              <a:buFont typeface="Wingdings" pitchFamily="2" charset="2"/>
              <a:buChar char="§"/>
            </a:pPr>
            <a:endParaRPr lang="es-MX" sz="1600">
              <a:latin typeface="Verdana" pitchFamily="34" charset="0"/>
            </a:endParaRPr>
          </a:p>
          <a:p>
            <a:pPr marL="952500" lvl="1" indent="-495300">
              <a:spcBef>
                <a:spcPct val="20000"/>
              </a:spcBef>
              <a:buClr>
                <a:srgbClr val="333399"/>
              </a:buClr>
              <a:buFont typeface="Wingdings" pitchFamily="2" charset="2"/>
              <a:buChar char="§"/>
            </a:pPr>
            <a:endParaRPr lang="es-ES" sz="1600">
              <a:latin typeface="Verdana" pitchFamily="34" charset="0"/>
            </a:endParaRPr>
          </a:p>
          <a:p>
            <a:pPr marL="495300" indent="-495300">
              <a:spcBef>
                <a:spcPct val="20000"/>
              </a:spcBef>
              <a:buClr>
                <a:srgbClr val="333399"/>
              </a:buClr>
              <a:buFont typeface="Wingdings" pitchFamily="2" charset="2"/>
              <a:buChar char="§"/>
            </a:pPr>
            <a:endParaRPr lang="es-ES" sz="1800">
              <a:latin typeface="Verdana" pitchFamily="34" charset="0"/>
            </a:endParaRPr>
          </a:p>
          <a:p>
            <a:pPr marL="952500" lvl="1" indent="-495300">
              <a:spcBef>
                <a:spcPct val="20000"/>
              </a:spcBef>
              <a:buClr>
                <a:schemeClr val="accent2"/>
              </a:buClr>
              <a:buFont typeface="Wingdings" pitchFamily="2" charset="2"/>
              <a:buNone/>
            </a:pPr>
            <a:endParaRPr lang="es-PE" sz="1800">
              <a:latin typeface="Verdana" pitchFamily="34" charset="0"/>
            </a:endParaRPr>
          </a:p>
          <a:p>
            <a:pPr marL="952500" lvl="1" indent="-49530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ext Box 5"/>
          <p:cNvSpPr txBox="1">
            <a:spLocks noChangeArrowheads="1"/>
          </p:cNvSpPr>
          <p:nvPr/>
        </p:nvSpPr>
        <p:spPr bwMode="auto">
          <a:xfrm>
            <a:off x="1600200" y="2574925"/>
            <a:ext cx="6248400" cy="946150"/>
          </a:xfrm>
          <a:prstGeom prst="rect">
            <a:avLst/>
          </a:prstGeom>
          <a:solidFill>
            <a:srgbClr val="D6D6F2"/>
          </a:solidFill>
          <a:ln w="9525">
            <a:noFill/>
            <a:miter lim="800000"/>
            <a:headEnd/>
            <a:tailEnd/>
          </a:ln>
          <a:effectLst/>
        </p:spPr>
        <p:txBody>
          <a:bodyPr>
            <a:spAutoFit/>
          </a:bodyPr>
          <a:lstStyle/>
          <a:p>
            <a:pPr algn="ctr"/>
            <a:endParaRPr lang="es-PE" sz="1000">
              <a:solidFill>
                <a:srgbClr val="333399"/>
              </a:solidFill>
              <a:latin typeface="Tahoma" pitchFamily="34" charset="0"/>
            </a:endParaRPr>
          </a:p>
          <a:p>
            <a:pPr algn="ctr"/>
            <a:r>
              <a:rPr lang="en-US" sz="3600">
                <a:solidFill>
                  <a:srgbClr val="333399"/>
                </a:solidFill>
                <a:latin typeface="Verdana" pitchFamily="34" charset="0"/>
                <a:cs typeface="Times New Roman" pitchFamily="18" charset="0"/>
              </a:rPr>
              <a:t>End of presentation</a:t>
            </a:r>
            <a:endParaRPr lang="es-ES" sz="3600">
              <a:solidFill>
                <a:srgbClr val="333399"/>
              </a:solidFill>
              <a:latin typeface="Tahoma" pitchFamily="34" charset="0"/>
            </a:endParaRPr>
          </a:p>
          <a:p>
            <a:pPr algn="ctr"/>
            <a:endParaRPr lang="es-ES" sz="1000">
              <a:solidFill>
                <a:srgbClr val="000000"/>
              </a:solidFill>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3000">
                <a:solidFill>
                  <a:srgbClr val="333399"/>
                </a:solidFill>
                <a:latin typeface="Verdana" pitchFamily="34" charset="0"/>
                <a:cs typeface="Times New Roman" pitchFamily="18" charset="0"/>
              </a:rPr>
              <a:t>Achieving the MDGs in Guatemala</a:t>
            </a:r>
            <a:r>
              <a:rPr lang="es-ES" sz="3000">
                <a:solidFill>
                  <a:srgbClr val="333399"/>
                </a:solidFill>
                <a:latin typeface="Verdana" pitchFamily="34" charset="0"/>
              </a:rPr>
              <a:t> </a:t>
            </a:r>
            <a:endParaRPr lang="es-PE" sz="3000">
              <a:solidFill>
                <a:srgbClr val="333399"/>
              </a:solidFill>
              <a:latin typeface="Verdana" pitchFamily="34" charset="0"/>
            </a:endParaRPr>
          </a:p>
          <a:p>
            <a:r>
              <a:rPr lang="es-PE" sz="2600">
                <a:solidFill>
                  <a:srgbClr val="333399"/>
                </a:solidFill>
                <a:latin typeface="Verdana" pitchFamily="34" charset="0"/>
              </a:rPr>
              <a:t>Introduction</a:t>
            </a:r>
            <a:endParaRPr lang="es-ES" sz="2600">
              <a:solidFill>
                <a:srgbClr val="333399"/>
              </a:solidFill>
              <a:latin typeface="Verdana" pitchFamily="34" charset="0"/>
            </a:endParaRPr>
          </a:p>
        </p:txBody>
      </p:sp>
      <p:sp>
        <p:nvSpPr>
          <p:cNvPr id="107525"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107527" name="Rectangle 7"/>
          <p:cNvSpPr>
            <a:spLocks noChangeArrowheads="1"/>
          </p:cNvSpPr>
          <p:nvPr/>
        </p:nvSpPr>
        <p:spPr bwMode="auto">
          <a:xfrm>
            <a:off x="684213" y="1484313"/>
            <a:ext cx="7989887" cy="5113337"/>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2000">
                <a:latin typeface="Verdana" pitchFamily="34" charset="0"/>
                <a:cs typeface="Times New Roman" pitchFamily="18" charset="0"/>
              </a:rPr>
              <a:t>Guatemala might meet most of the social millennium goals by 2015, provided that the country spurred its current economic growth pace, implemented supplementary income redistribution policies and undertook a set of additional, conclusively effective and closely coordinated social policies</a:t>
            </a:r>
            <a:r>
              <a:rPr lang="es-ES" sz="2000">
                <a:latin typeface="Verdana" pitchFamily="34" charset="0"/>
              </a:rPr>
              <a:t>.</a:t>
            </a:r>
          </a:p>
          <a:p>
            <a:pPr marL="342900" indent="-342900">
              <a:spcBef>
                <a:spcPct val="20000"/>
              </a:spcBef>
              <a:buClr>
                <a:srgbClr val="333399"/>
              </a:buClr>
              <a:buFont typeface="Wingdings" pitchFamily="2" charset="2"/>
              <a:buChar char="§"/>
            </a:pPr>
            <a:endParaRPr lang="es-MX" sz="2000">
              <a:latin typeface="Verdana" pitchFamily="34" charset="0"/>
            </a:endParaRPr>
          </a:p>
          <a:p>
            <a:pPr marL="342900" indent="-342900">
              <a:spcBef>
                <a:spcPct val="20000"/>
              </a:spcBef>
              <a:buClr>
                <a:srgbClr val="333399"/>
              </a:buClr>
              <a:buFont typeface="Wingdings" pitchFamily="2" charset="2"/>
              <a:buChar char="§"/>
            </a:pPr>
            <a:r>
              <a:rPr lang="en-US" sz="2000">
                <a:latin typeface="Verdana" pitchFamily="34" charset="0"/>
                <a:cs typeface="Times New Roman" pitchFamily="18" charset="0"/>
              </a:rPr>
              <a:t>In order to meet these extreme poverty, education, gender, health and nutrition goals, the additional annual resources would be range from 1.10% the GDP –provided that the country grows at a 3% rate per year for the next 10 years- to 0.59% of the GDP, if the growth rate attains 5% per year</a:t>
            </a:r>
            <a:r>
              <a:rPr lang="es-ES" sz="2000">
                <a:latin typeface="Verdana" pitchFamily="34" charset="0"/>
              </a:rPr>
              <a:t>. </a:t>
            </a:r>
          </a:p>
          <a:p>
            <a:pPr marL="342900" indent="-342900">
              <a:spcBef>
                <a:spcPct val="20000"/>
              </a:spcBef>
              <a:buClr>
                <a:srgbClr val="333399"/>
              </a:buClr>
              <a:buFont typeface="Wingdings" pitchFamily="2" charset="2"/>
              <a:buChar char="§"/>
            </a:pPr>
            <a:endParaRPr lang="es-PE" sz="20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22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2000">
              <a:latin typeface="Verdana" pitchFamily="34" charset="0"/>
              <a:cs typeface="Times New Roman" pitchFamily="18" charset="0"/>
            </a:endParaRPr>
          </a:p>
          <a:p>
            <a:pPr marL="342900" indent="-342900">
              <a:spcBef>
                <a:spcPct val="20000"/>
              </a:spcBef>
              <a:buClr>
                <a:srgbClr val="CC0000"/>
              </a:buClr>
              <a:buFont typeface="Wingdings" pitchFamily="2" charset="2"/>
              <a:buNone/>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None/>
            </a:pPr>
            <a:r>
              <a:rPr lang="es-PE" sz="1800">
                <a:latin typeface="Verdana" pitchFamily="34" charset="0"/>
                <a:cs typeface="Times New Roman" pitchFamily="18" charset="0"/>
              </a:rPr>
              <a:t> </a:t>
            </a: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050"/>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3000">
                <a:solidFill>
                  <a:srgbClr val="333399"/>
                </a:solidFill>
                <a:latin typeface="Verdana" pitchFamily="34" charset="0"/>
                <a:cs typeface="Times New Roman" pitchFamily="18" charset="0"/>
              </a:rPr>
              <a:t>Today’s agenda</a:t>
            </a:r>
            <a:endParaRPr lang="es-ES" sz="3000">
              <a:solidFill>
                <a:srgbClr val="333399"/>
              </a:solidFill>
              <a:latin typeface="Verdana" pitchFamily="34" charset="0"/>
            </a:endParaRPr>
          </a:p>
        </p:txBody>
      </p:sp>
      <p:sp>
        <p:nvSpPr>
          <p:cNvPr id="71683" name="Line 2051"/>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71684" name="Rectangle 2052"/>
          <p:cNvSpPr>
            <a:spLocks noChangeArrowheads="1"/>
          </p:cNvSpPr>
          <p:nvPr/>
        </p:nvSpPr>
        <p:spPr bwMode="auto">
          <a:xfrm>
            <a:off x="685800" y="11430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1000" b="1">
              <a:latin typeface="Verdana" pitchFamily="34" charset="0"/>
              <a:cs typeface="Times New Roman" pitchFamily="18" charset="0"/>
            </a:endParaRPr>
          </a:p>
          <a:p>
            <a:pPr marL="342900" indent="-342900">
              <a:spcBef>
                <a:spcPct val="20000"/>
              </a:spcBef>
              <a:buClr>
                <a:srgbClr val="333399"/>
              </a:buClr>
              <a:buFont typeface="Wingdings" pitchFamily="2" charset="2"/>
              <a:buNone/>
            </a:pPr>
            <a:endParaRPr lang="es-PE" sz="1000" b="1">
              <a:latin typeface="Verdana" pitchFamily="34" charset="0"/>
              <a:cs typeface="Times New Roman" pitchFamily="18" charset="0"/>
            </a:endParaRPr>
          </a:p>
          <a:p>
            <a:pPr marL="342900" indent="-342900">
              <a:spcBef>
                <a:spcPct val="20000"/>
              </a:spcBef>
              <a:buClr>
                <a:srgbClr val="CC0000"/>
              </a:buClr>
              <a:buFont typeface="Wingdings" pitchFamily="2" charset="2"/>
              <a:buNone/>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None/>
            </a:pPr>
            <a:r>
              <a:rPr lang="es-PE" sz="1800">
                <a:latin typeface="Verdana" pitchFamily="34" charset="0"/>
                <a:cs typeface="Times New Roman" pitchFamily="18" charset="0"/>
              </a:rPr>
              <a:t> </a:t>
            </a: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
        <p:nvSpPr>
          <p:cNvPr id="71685" name="Rectangle 2053"/>
          <p:cNvSpPr>
            <a:spLocks noChangeArrowheads="1"/>
          </p:cNvSpPr>
          <p:nvPr/>
        </p:nvSpPr>
        <p:spPr bwMode="auto">
          <a:xfrm>
            <a:off x="838200" y="1371600"/>
            <a:ext cx="7772400" cy="5334000"/>
          </a:xfrm>
          <a:prstGeom prst="rect">
            <a:avLst/>
          </a:prstGeom>
          <a:noFill/>
          <a:ln w="9525">
            <a:noFill/>
            <a:miter lim="800000"/>
            <a:headEnd/>
            <a:tailEnd/>
          </a:ln>
          <a:effectLst/>
        </p:spPr>
        <p:txBody>
          <a:bodyPr/>
          <a:lstStyle/>
          <a:p>
            <a:pPr marL="457200" indent="-4572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457200" indent="-457200">
              <a:spcBef>
                <a:spcPct val="70000"/>
              </a:spcBef>
              <a:buClr>
                <a:srgbClr val="CC0000"/>
              </a:buClr>
              <a:buFont typeface="Wingdings" pitchFamily="2" charset="2"/>
              <a:buAutoNum type="arabicPeriod"/>
            </a:pPr>
            <a:r>
              <a:rPr lang="en-US" sz="1800">
                <a:solidFill>
                  <a:srgbClr val="000000"/>
                </a:solidFill>
                <a:latin typeface="Verdana" pitchFamily="34" charset="0"/>
                <a:cs typeface="Times New Roman" pitchFamily="18" charset="0"/>
              </a:rPr>
              <a:t>Purpose of the study</a:t>
            </a:r>
            <a:endParaRPr lang="es-PE" sz="1800">
              <a:latin typeface="Verdana" pitchFamily="34" charset="0"/>
              <a:cs typeface="Times New Roman" pitchFamily="18" charset="0"/>
            </a:endParaRPr>
          </a:p>
          <a:p>
            <a:pPr marL="457200" indent="-457200">
              <a:spcBef>
                <a:spcPct val="70000"/>
              </a:spcBef>
              <a:buClr>
                <a:srgbClr val="CC0000"/>
              </a:buClr>
              <a:buFont typeface="Wingdings" pitchFamily="2" charset="2"/>
              <a:buAutoNum type="arabicPeriod"/>
            </a:pPr>
            <a:r>
              <a:rPr lang="en-US" sz="1800">
                <a:solidFill>
                  <a:srgbClr val="000000"/>
                </a:solidFill>
                <a:latin typeface="Verdana" pitchFamily="34" charset="0"/>
                <a:cs typeface="Times New Roman" pitchFamily="18" charset="0"/>
              </a:rPr>
              <a:t>Models: what do indicators rely on</a:t>
            </a:r>
            <a:r>
              <a:rPr lang="es-PE" sz="1800">
                <a:latin typeface="Verdana" pitchFamily="34" charset="0"/>
                <a:cs typeface="Times New Roman" pitchFamily="18" charset="0"/>
              </a:rPr>
              <a:t>?</a:t>
            </a:r>
          </a:p>
          <a:p>
            <a:pPr marL="457200" indent="-457200">
              <a:spcBef>
                <a:spcPct val="70000"/>
              </a:spcBef>
              <a:buClr>
                <a:srgbClr val="CC0000"/>
              </a:buClr>
              <a:buFont typeface="Wingdings" pitchFamily="2" charset="2"/>
              <a:buAutoNum type="arabicPeriod"/>
            </a:pPr>
            <a:r>
              <a:rPr lang="en-US" sz="1800">
                <a:solidFill>
                  <a:srgbClr val="000000"/>
                </a:solidFill>
                <a:latin typeface="Verdana" pitchFamily="34" charset="0"/>
                <a:cs typeface="Times New Roman" pitchFamily="18" charset="0"/>
              </a:rPr>
              <a:t>The integration process: how do indicators interrelate</a:t>
            </a:r>
            <a:r>
              <a:rPr lang="es-PE" sz="1800">
                <a:latin typeface="Verdana" pitchFamily="34" charset="0"/>
                <a:cs typeface="Times New Roman" pitchFamily="18" charset="0"/>
              </a:rPr>
              <a:t>?</a:t>
            </a:r>
          </a:p>
          <a:p>
            <a:pPr marL="457200" indent="-457200">
              <a:spcBef>
                <a:spcPct val="70000"/>
              </a:spcBef>
              <a:buClr>
                <a:srgbClr val="CC0000"/>
              </a:buClr>
              <a:buFont typeface="Wingdings" pitchFamily="2" charset="2"/>
              <a:buAutoNum type="arabicPeriod"/>
            </a:pPr>
            <a:r>
              <a:rPr lang="en-US" sz="1800">
                <a:solidFill>
                  <a:srgbClr val="000000"/>
                </a:solidFill>
                <a:latin typeface="Verdana" pitchFamily="34" charset="0"/>
                <a:cs typeface="Times New Roman" pitchFamily="18" charset="0"/>
              </a:rPr>
              <a:t>Summary of findings: how can MDGs be met at the lowest possible cost</a:t>
            </a:r>
            <a:r>
              <a:rPr lang="es-PE" sz="1800">
                <a:latin typeface="Verdana" pitchFamily="34" charset="0"/>
                <a:cs typeface="Times New Roman" pitchFamily="18" charset="0"/>
              </a:rPr>
              <a:t>?</a:t>
            </a:r>
          </a:p>
          <a:p>
            <a:pPr marL="457200" indent="-457200">
              <a:spcBef>
                <a:spcPct val="70000"/>
              </a:spcBef>
              <a:buClr>
                <a:srgbClr val="CC0000"/>
              </a:buClr>
              <a:buFont typeface="Wingdings" pitchFamily="2" charset="2"/>
              <a:buAutoNum type="arabicPeriod"/>
            </a:pPr>
            <a:r>
              <a:rPr lang="en-US" sz="1800">
                <a:solidFill>
                  <a:srgbClr val="000000"/>
                </a:solidFill>
                <a:latin typeface="Verdana" pitchFamily="34" charset="0"/>
                <a:cs typeface="Times New Roman" pitchFamily="18" charset="0"/>
              </a:rPr>
              <a:t>Conclusions and constraints</a:t>
            </a:r>
            <a:endParaRPr lang="es-PE" sz="1800">
              <a:latin typeface="Verdana" pitchFamily="34" charset="0"/>
              <a:cs typeface="Times New Roman" pitchFamily="18" charset="0"/>
            </a:endParaRPr>
          </a:p>
          <a:p>
            <a:pPr marL="457200" indent="-457200">
              <a:spcBef>
                <a:spcPct val="70000"/>
              </a:spcBef>
              <a:buClr>
                <a:srgbClr val="CC0000"/>
              </a:buClr>
              <a:buFont typeface="Wingdings" pitchFamily="2" charset="2"/>
              <a:buAutoNum type="arabicPeriod"/>
            </a:pPr>
            <a:r>
              <a:rPr lang="en-US" sz="1800">
                <a:solidFill>
                  <a:srgbClr val="000000"/>
                </a:solidFill>
                <a:latin typeface="Verdana" pitchFamily="34" charset="0"/>
                <a:cs typeface="Times New Roman" pitchFamily="18" charset="0"/>
              </a:rPr>
              <a:t>Sectoral models</a:t>
            </a:r>
            <a:endParaRPr lang="es-PE" sz="1800">
              <a:latin typeface="Verdana" pitchFamily="34" charset="0"/>
              <a:cs typeface="Times New Roman" pitchFamily="18" charset="0"/>
            </a:endParaRPr>
          </a:p>
          <a:p>
            <a:pPr marL="457200" indent="-457200">
              <a:spcBef>
                <a:spcPct val="70000"/>
              </a:spcBef>
              <a:buClr>
                <a:srgbClr val="CC0000"/>
              </a:buClr>
              <a:buFont typeface="Wingdings" pitchFamily="2" charset="2"/>
              <a:buAutoNum type="arabicPeriod"/>
            </a:pPr>
            <a:r>
              <a:rPr lang="en-US" sz="1800">
                <a:solidFill>
                  <a:srgbClr val="000000"/>
                </a:solidFill>
                <a:latin typeface="Verdana" pitchFamily="34" charset="0"/>
                <a:cs typeface="Times New Roman" pitchFamily="18" charset="0"/>
              </a:rPr>
              <a:t>Simulation and integral costing: policy interventions</a:t>
            </a:r>
            <a:r>
              <a:rPr lang="es-ES" sz="1800">
                <a:latin typeface="Verdana" pitchFamily="34" charset="0"/>
                <a:cs typeface="Times New Roman" pitchFamily="18" charset="0"/>
              </a:rPr>
              <a:t>.</a:t>
            </a:r>
            <a:endParaRPr lang="es-PE" sz="1800">
              <a:latin typeface="Verdana" pitchFamily="34" charset="0"/>
              <a:cs typeface="Times New Roman" pitchFamily="18" charset="0"/>
            </a:endParaRPr>
          </a:p>
          <a:p>
            <a:pPr marL="457200" indent="-457200">
              <a:lnSpc>
                <a:spcPct val="150000"/>
              </a:lnSpc>
              <a:spcBef>
                <a:spcPct val="20000"/>
              </a:spcBef>
              <a:buClr>
                <a:srgbClr val="CC0000"/>
              </a:buClr>
              <a:buFont typeface="Wingdings" pitchFamily="2" charset="2"/>
              <a:buNone/>
            </a:pPr>
            <a:endParaRPr lang="es-PE" sz="1800">
              <a:latin typeface="Verdana" pitchFamily="34" charset="0"/>
              <a:cs typeface="Times New Roman" pitchFamily="18" charset="0"/>
            </a:endParaRPr>
          </a:p>
          <a:p>
            <a:pPr marL="457200" indent="-457200">
              <a:spcBef>
                <a:spcPct val="20000"/>
              </a:spcBef>
              <a:buClr>
                <a:srgbClr val="333399"/>
              </a:buClr>
              <a:buFont typeface="Wingdings" pitchFamily="2" charset="2"/>
              <a:buNone/>
            </a:pPr>
            <a:endParaRPr lang="es-PE" sz="1800">
              <a:latin typeface="Verdana" pitchFamily="34" charset="0"/>
              <a:cs typeface="Times New Roman" pitchFamily="18" charset="0"/>
            </a:endParaRPr>
          </a:p>
          <a:p>
            <a:pPr marL="457200" indent="-457200">
              <a:spcBef>
                <a:spcPct val="20000"/>
              </a:spcBef>
              <a:buClr>
                <a:srgbClr val="333399"/>
              </a:buClr>
              <a:buFont typeface="Wingdings" pitchFamily="2" charset="2"/>
              <a:buAutoNum type="arabicPeriod"/>
            </a:pPr>
            <a:endParaRPr lang="es-PE" sz="1800" b="1">
              <a:latin typeface="Verdana" pitchFamily="34" charset="0"/>
              <a:cs typeface="Times New Roman" pitchFamily="18" charset="0"/>
            </a:endParaRPr>
          </a:p>
          <a:p>
            <a:pPr marL="457200" indent="-457200">
              <a:spcBef>
                <a:spcPct val="20000"/>
              </a:spcBef>
              <a:buClr>
                <a:srgbClr val="333399"/>
              </a:buClr>
              <a:buFont typeface="Wingdings" pitchFamily="2" charset="2"/>
              <a:buChar char="§"/>
            </a:pPr>
            <a:endParaRPr lang="es-PE" sz="1000" b="1">
              <a:latin typeface="Verdana" pitchFamily="34" charset="0"/>
              <a:cs typeface="Times New Roman" pitchFamily="18" charset="0"/>
            </a:endParaRPr>
          </a:p>
          <a:p>
            <a:pPr marL="457200" indent="-457200">
              <a:spcBef>
                <a:spcPct val="20000"/>
              </a:spcBef>
              <a:buClr>
                <a:srgbClr val="333399"/>
              </a:buClr>
              <a:buFont typeface="Wingdings" pitchFamily="2" charset="2"/>
              <a:buNone/>
            </a:pPr>
            <a:r>
              <a:rPr lang="es-PE" sz="1800">
                <a:latin typeface="Verdana" pitchFamily="34" charset="0"/>
                <a:cs typeface="Times New Roman" pitchFamily="18" charset="0"/>
              </a:rPr>
              <a:t> </a:t>
            </a:r>
          </a:p>
          <a:p>
            <a:pPr marL="457200" indent="-4572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914400" lvl="1" indent="-457200">
              <a:spcBef>
                <a:spcPct val="20000"/>
              </a:spcBef>
              <a:buClr>
                <a:schemeClr val="accent2"/>
              </a:buClr>
              <a:buFont typeface="Wingdings" pitchFamily="2" charset="2"/>
              <a:buNone/>
            </a:pPr>
            <a:endParaRPr lang="es-PE" sz="1800">
              <a:latin typeface="Verdana" pitchFamily="34" charset="0"/>
            </a:endParaRPr>
          </a:p>
          <a:p>
            <a:pPr marL="914400" lvl="1" indent="-45720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3000">
                <a:solidFill>
                  <a:srgbClr val="333399"/>
                </a:solidFill>
                <a:latin typeface="Verdana" pitchFamily="34" charset="0"/>
                <a:cs typeface="Times New Roman" pitchFamily="18" charset="0"/>
              </a:rPr>
              <a:t>Purpose of the study</a:t>
            </a:r>
            <a:endParaRPr lang="es-ES" sz="3000">
              <a:solidFill>
                <a:srgbClr val="333399"/>
              </a:solidFill>
              <a:latin typeface="Verdana" pitchFamily="34" charset="0"/>
            </a:endParaRPr>
          </a:p>
        </p:txBody>
      </p:sp>
      <p:sp>
        <p:nvSpPr>
          <p:cNvPr id="57347" name="Line 3"/>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57348" name="Rectangle 4"/>
          <p:cNvSpPr>
            <a:spLocks noChangeArrowheads="1"/>
          </p:cNvSpPr>
          <p:nvPr/>
        </p:nvSpPr>
        <p:spPr bwMode="auto">
          <a:xfrm>
            <a:off x="685800" y="1600200"/>
            <a:ext cx="7772400" cy="44958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
        <p:nvSpPr>
          <p:cNvPr id="57350" name="Rectangle 6"/>
          <p:cNvSpPr>
            <a:spLocks noChangeArrowheads="1"/>
          </p:cNvSpPr>
          <p:nvPr/>
        </p:nvSpPr>
        <p:spPr bwMode="auto">
          <a:xfrm>
            <a:off x="685800" y="11430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2000">
                <a:solidFill>
                  <a:srgbClr val="000000"/>
                </a:solidFill>
                <a:latin typeface="Verdana" pitchFamily="34" charset="0"/>
                <a:cs typeface="Times New Roman" pitchFamily="18" charset="0"/>
              </a:rPr>
              <a:t>Identifying the most significant variables that support an explanation on how the indicators related to the first five Millennium Development Goals (MDGs) behave</a:t>
            </a:r>
            <a:r>
              <a:rPr lang="es-PE" sz="2000">
                <a:latin typeface="Verdana" pitchFamily="34" charset="0"/>
                <a:cs typeface="Times New Roman" pitchFamily="18" charset="0"/>
              </a:rPr>
              <a:t>.</a:t>
            </a:r>
          </a:p>
          <a:p>
            <a:pPr marL="342900" indent="-342900">
              <a:spcBef>
                <a:spcPct val="20000"/>
              </a:spcBef>
              <a:buClr>
                <a:srgbClr val="333399"/>
              </a:buClr>
              <a:buFont typeface="Wingdings" pitchFamily="2" charset="2"/>
              <a:buChar char="§"/>
            </a:pPr>
            <a:endParaRPr lang="es-PE" sz="20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2000">
                <a:solidFill>
                  <a:srgbClr val="000000"/>
                </a:solidFill>
                <a:latin typeface="Verdana" pitchFamily="34" charset="0"/>
                <a:cs typeface="Times New Roman" pitchFamily="18" charset="0"/>
              </a:rPr>
              <a:t>Assessing the relationship among these variables and proposing an integral set of policy measures to support goal meeting for each indicator</a:t>
            </a:r>
            <a:r>
              <a:rPr lang="es-PE" sz="2000">
                <a:latin typeface="Verdana" pitchFamily="34" charset="0"/>
                <a:cs typeface="Times New Roman" pitchFamily="18" charset="0"/>
              </a:rPr>
              <a:t>.</a:t>
            </a:r>
          </a:p>
          <a:p>
            <a:pPr marL="342900" indent="-342900">
              <a:spcBef>
                <a:spcPct val="20000"/>
              </a:spcBef>
              <a:buClr>
                <a:srgbClr val="333399"/>
              </a:buClr>
              <a:buFont typeface="Wingdings" pitchFamily="2" charset="2"/>
              <a:buChar char="§"/>
            </a:pPr>
            <a:endParaRPr lang="es-PE" sz="20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2000">
                <a:solidFill>
                  <a:srgbClr val="000000"/>
                </a:solidFill>
                <a:latin typeface="Verdana" pitchFamily="34" charset="0"/>
                <a:cs typeface="Times New Roman" pitchFamily="18" charset="0"/>
              </a:rPr>
              <a:t>Estimating the cost related to implementing these policy measures </a:t>
            </a:r>
            <a:r>
              <a:rPr lang="es-PE" sz="2000">
                <a:latin typeface="Verdana" pitchFamily="34" charset="0"/>
                <a:cs typeface="Times New Roman" pitchFamily="18" charset="0"/>
                <a:sym typeface="Symbol" pitchFamily="18" charset="2"/>
              </a:rPr>
              <a:t> </a:t>
            </a:r>
            <a:r>
              <a:rPr lang="en-US" sz="2000">
                <a:solidFill>
                  <a:srgbClr val="000000"/>
                </a:solidFill>
                <a:latin typeface="Verdana" pitchFamily="34" charset="0"/>
                <a:cs typeface="Times New Roman" pitchFamily="18" charset="0"/>
                <a:sym typeface="Symbol" pitchFamily="18" charset="2"/>
              </a:rPr>
              <a:t>Which is the most cost-effective policy combination to meet these goals</a:t>
            </a:r>
            <a:r>
              <a:rPr lang="es-PE" sz="2000">
                <a:latin typeface="Verdana" pitchFamily="34" charset="0"/>
                <a:cs typeface="Times New Roman" pitchFamily="18" charset="0"/>
                <a:sym typeface="Symbol" pitchFamily="18" charset="2"/>
              </a:rPr>
              <a:t>?</a:t>
            </a:r>
          </a:p>
          <a:p>
            <a:pPr marL="342900" indent="-342900">
              <a:spcBef>
                <a:spcPct val="20000"/>
              </a:spcBef>
              <a:buClr>
                <a:srgbClr val="333399"/>
              </a:buClr>
              <a:buFont typeface="Wingdings" pitchFamily="2" charset="2"/>
              <a:buChar char="§"/>
            </a:pPr>
            <a:endParaRPr lang="es-PE" sz="2000">
              <a:latin typeface="Verdana" pitchFamily="34" charset="0"/>
              <a:cs typeface="Times New Roman" pitchFamily="18" charset="0"/>
            </a:endParaRPr>
          </a:p>
          <a:p>
            <a:pPr marL="342900" indent="-342900">
              <a:spcBef>
                <a:spcPct val="20000"/>
              </a:spcBef>
              <a:buClr>
                <a:srgbClr val="CC0000"/>
              </a:buClr>
              <a:buFont typeface="Wingdings" pitchFamily="2" charset="2"/>
              <a:buNone/>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None/>
            </a:pPr>
            <a:r>
              <a:rPr lang="es-PE" sz="1800">
                <a:latin typeface="Verdana" pitchFamily="34" charset="0"/>
                <a:cs typeface="Times New Roman" pitchFamily="18" charset="0"/>
              </a:rPr>
              <a:t> </a:t>
            </a: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2800">
                <a:solidFill>
                  <a:srgbClr val="333399"/>
                </a:solidFill>
                <a:latin typeface="Verdana" pitchFamily="34" charset="0"/>
                <a:cs typeface="Times New Roman" pitchFamily="18" charset="0"/>
              </a:rPr>
              <a:t>Models: </a:t>
            </a:r>
          </a:p>
          <a:p>
            <a:r>
              <a:rPr lang="en-US" sz="2800">
                <a:solidFill>
                  <a:srgbClr val="333399"/>
                </a:solidFill>
                <a:latin typeface="Verdana" pitchFamily="34" charset="0"/>
                <a:cs typeface="Times New Roman" pitchFamily="18" charset="0"/>
              </a:rPr>
              <a:t>what do indicators depend on?</a:t>
            </a:r>
            <a:r>
              <a:rPr lang="es-ES" sz="2800">
                <a:solidFill>
                  <a:srgbClr val="333399"/>
                </a:solidFill>
                <a:latin typeface="Verdana" pitchFamily="34" charset="0"/>
              </a:rPr>
              <a:t> </a:t>
            </a:r>
            <a:endParaRPr lang="es-ES" sz="2600">
              <a:solidFill>
                <a:srgbClr val="333399"/>
              </a:solidFill>
              <a:latin typeface="Verdana" pitchFamily="34" charset="0"/>
            </a:endParaRPr>
          </a:p>
        </p:txBody>
      </p:sp>
      <p:sp>
        <p:nvSpPr>
          <p:cNvPr id="68611" name="Line 3"/>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68612" name="Rectangle 4"/>
          <p:cNvSpPr>
            <a:spLocks noChangeArrowheads="1"/>
          </p:cNvSpPr>
          <p:nvPr/>
        </p:nvSpPr>
        <p:spPr bwMode="auto">
          <a:xfrm>
            <a:off x="685800" y="11430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18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1800" b="1">
                <a:latin typeface="Verdana" pitchFamily="34" charset="0"/>
                <a:cs typeface="Times New Roman" pitchFamily="18" charset="0"/>
              </a:rPr>
              <a:t>Two types of models</a:t>
            </a:r>
            <a:endParaRPr lang="es-PE" sz="1800" b="1">
              <a:latin typeface="Verdana" pitchFamily="34" charset="0"/>
              <a:cs typeface="Times New Roman" pitchFamily="18" charset="0"/>
            </a:endParaRPr>
          </a:p>
          <a:p>
            <a:pPr marL="342900" indent="-342900">
              <a:spcBef>
                <a:spcPct val="20000"/>
              </a:spcBef>
              <a:buClr>
                <a:srgbClr val="333399"/>
              </a:buClr>
              <a:buFont typeface="Wingdings" pitchFamily="2" charset="2"/>
              <a:buNone/>
            </a:pPr>
            <a:endParaRPr lang="es-PE" sz="1000" b="1">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n-US" sz="1600" u="sng">
                <a:solidFill>
                  <a:schemeClr val="hlink"/>
                </a:solidFill>
                <a:latin typeface="Verdana" pitchFamily="34" charset="0"/>
                <a:cs typeface="Times New Roman" pitchFamily="18" charset="0"/>
              </a:rPr>
              <a:t>Macrosimulation accounting model</a:t>
            </a:r>
            <a:r>
              <a:rPr lang="en-US" sz="1600">
                <a:solidFill>
                  <a:srgbClr val="000000"/>
                </a:solidFill>
                <a:latin typeface="Verdana" pitchFamily="34" charset="0"/>
                <a:cs typeface="Times New Roman" pitchFamily="18" charset="0"/>
              </a:rPr>
              <a:t>. Aimed at determining the </a:t>
            </a:r>
            <a:r>
              <a:rPr lang="en-US" sz="1600" b="1">
                <a:solidFill>
                  <a:srgbClr val="000000"/>
                </a:solidFill>
                <a:latin typeface="Verdana" pitchFamily="34" charset="0"/>
                <a:cs typeface="Times New Roman" pitchFamily="18" charset="0"/>
              </a:rPr>
              <a:t>economic growth and income redistribution</a:t>
            </a:r>
            <a:r>
              <a:rPr lang="en-US" sz="1600">
                <a:solidFill>
                  <a:srgbClr val="000000"/>
                </a:solidFill>
                <a:latin typeface="Verdana" pitchFamily="34" charset="0"/>
                <a:cs typeface="Times New Roman" pitchFamily="18" charset="0"/>
              </a:rPr>
              <a:t> combination required to reduce the monetary dimension of the poverty gap by 50% (first MDG indicator goal)</a:t>
            </a:r>
            <a:r>
              <a:rPr lang="es-PE" sz="1600">
                <a:latin typeface="Verdana" pitchFamily="34" charset="0"/>
                <a:cs typeface="Times New Roman" pitchFamily="18" charset="0"/>
              </a:rPr>
              <a:t>.</a:t>
            </a:r>
          </a:p>
          <a:p>
            <a:pPr marL="742950" lvl="1" indent="-285750">
              <a:spcBef>
                <a:spcPct val="20000"/>
              </a:spcBef>
              <a:buClr>
                <a:srgbClr val="CC0000"/>
              </a:buClr>
              <a:buFont typeface="Wingdings" pitchFamily="2" charset="2"/>
              <a:buChar char="§"/>
            </a:pPr>
            <a:endParaRPr lang="es-PE" sz="1600">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n-US" sz="1600" u="sng">
                <a:solidFill>
                  <a:schemeClr val="hlink"/>
                </a:solidFill>
                <a:latin typeface="Verdana" pitchFamily="34" charset="0"/>
                <a:cs typeface="Times New Roman" pitchFamily="18" charset="0"/>
                <a:sym typeface="Symbol" pitchFamily="18" charset="2"/>
              </a:rPr>
              <a:t>Macroeconometric models</a:t>
            </a:r>
            <a:r>
              <a:rPr lang="en-US" sz="1600">
                <a:solidFill>
                  <a:srgbClr val="000000"/>
                </a:solidFill>
                <a:latin typeface="Verdana" pitchFamily="34" charset="0"/>
                <a:cs typeface="Times New Roman" pitchFamily="18" charset="0"/>
                <a:sym typeface="Symbol" pitchFamily="18" charset="2"/>
              </a:rPr>
              <a:t> linked to all the other MDG indicators. Intended to pinpoint the set of determinants best explaining the phenomenon under discussion (that individuals complete primary school, attain literacy, do not die before age 5, etc.). Within the set of determinants  </a:t>
            </a:r>
            <a:r>
              <a:rPr lang="en-US" sz="1600" b="1">
                <a:solidFill>
                  <a:srgbClr val="000000"/>
                </a:solidFill>
                <a:latin typeface="Verdana" pitchFamily="34" charset="0"/>
                <a:cs typeface="Times New Roman" pitchFamily="18" charset="0"/>
                <a:sym typeface="Symbol" pitchFamily="18" charset="2"/>
              </a:rPr>
              <a:t>policy variables </a:t>
            </a:r>
            <a:r>
              <a:rPr lang="en-US" sz="1600">
                <a:solidFill>
                  <a:srgbClr val="000000"/>
                </a:solidFill>
                <a:latin typeface="Verdana" pitchFamily="34" charset="0"/>
                <a:cs typeface="Times New Roman" pitchFamily="18" charset="0"/>
                <a:sym typeface="Symbol" pitchFamily="18" charset="2"/>
              </a:rPr>
              <a:t>over which the “planner” may spur the desired changes regarding the indicator</a:t>
            </a:r>
            <a:r>
              <a:rPr lang="es-ES" sz="1600">
                <a:latin typeface="Verdana" pitchFamily="34" charset="0"/>
                <a:cs typeface="Times New Roman" pitchFamily="18" charset="0"/>
                <a:sym typeface="Symbol" pitchFamily="18" charset="2"/>
              </a:rPr>
              <a:t> </a:t>
            </a:r>
            <a:r>
              <a:rPr lang="es-PE" sz="1600">
                <a:latin typeface="Verdana" pitchFamily="34" charset="0"/>
                <a:cs typeface="Times New Roman" pitchFamily="18" charset="0"/>
                <a:sym typeface="Symbol" pitchFamily="18" charset="2"/>
              </a:rPr>
              <a:t>.</a:t>
            </a:r>
          </a:p>
          <a:p>
            <a:pPr marL="742950" lvl="1" indent="-285750">
              <a:spcBef>
                <a:spcPct val="20000"/>
              </a:spcBef>
              <a:buClr>
                <a:srgbClr val="CC0000"/>
              </a:buClr>
              <a:buFont typeface="Wingdings" pitchFamily="2" charset="2"/>
              <a:buChar char="§"/>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2800">
                <a:solidFill>
                  <a:srgbClr val="333399"/>
                </a:solidFill>
                <a:latin typeface="Verdana" pitchFamily="34" charset="0"/>
                <a:cs typeface="Times New Roman" pitchFamily="18" charset="0"/>
              </a:rPr>
              <a:t>Models: </a:t>
            </a:r>
          </a:p>
          <a:p>
            <a:r>
              <a:rPr lang="en-US" sz="2800">
                <a:solidFill>
                  <a:srgbClr val="333399"/>
                </a:solidFill>
                <a:latin typeface="Verdana" pitchFamily="34" charset="0"/>
                <a:cs typeface="Times New Roman" pitchFamily="18" charset="0"/>
              </a:rPr>
              <a:t>what do indicators depend on</a:t>
            </a:r>
            <a:r>
              <a:rPr lang="es-PE" sz="2600">
                <a:solidFill>
                  <a:srgbClr val="333399"/>
                </a:solidFill>
                <a:latin typeface="Verdana" pitchFamily="34" charset="0"/>
              </a:rPr>
              <a:t>?</a:t>
            </a:r>
            <a:endParaRPr lang="es-ES" sz="2600">
              <a:solidFill>
                <a:srgbClr val="333399"/>
              </a:solidFill>
              <a:latin typeface="Verdana" pitchFamily="34" charset="0"/>
            </a:endParaRPr>
          </a:p>
        </p:txBody>
      </p:sp>
      <p:sp>
        <p:nvSpPr>
          <p:cNvPr id="78853"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78854" name="Rectangle 6"/>
          <p:cNvSpPr>
            <a:spLocks noChangeArrowheads="1"/>
          </p:cNvSpPr>
          <p:nvPr/>
        </p:nvSpPr>
        <p:spPr bwMode="auto">
          <a:xfrm>
            <a:off x="685800" y="11430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18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1800" b="1">
                <a:solidFill>
                  <a:srgbClr val="000000"/>
                </a:solidFill>
                <a:latin typeface="Verdana" pitchFamily="34" charset="0"/>
                <a:cs typeface="Times New Roman" pitchFamily="18" charset="0"/>
              </a:rPr>
              <a:t>Three “major variables” to be combined</a:t>
            </a:r>
            <a:r>
              <a:rPr lang="es-PE" sz="1800" b="1">
                <a:latin typeface="Verdana" pitchFamily="34" charset="0"/>
                <a:cs typeface="Times New Roman" pitchFamily="18" charset="0"/>
              </a:rPr>
              <a:t>:</a:t>
            </a:r>
          </a:p>
          <a:p>
            <a:pPr marL="342900" indent="-342900">
              <a:spcBef>
                <a:spcPct val="20000"/>
              </a:spcBef>
              <a:buClr>
                <a:srgbClr val="333399"/>
              </a:buClr>
              <a:buFont typeface="Wingdings" pitchFamily="2" charset="2"/>
              <a:buNone/>
            </a:pPr>
            <a:endParaRPr lang="es-PE" sz="1000" b="1">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n-US" sz="1600">
                <a:solidFill>
                  <a:srgbClr val="000000"/>
                </a:solidFill>
                <a:latin typeface="Verdana" pitchFamily="34" charset="0"/>
                <a:cs typeface="Times New Roman" pitchFamily="18" charset="0"/>
              </a:rPr>
              <a:t>Economic growth</a:t>
            </a:r>
            <a:r>
              <a:rPr lang="es-PE" sz="1600">
                <a:latin typeface="Verdana" pitchFamily="34" charset="0"/>
                <a:cs typeface="Times New Roman" pitchFamily="18" charset="0"/>
              </a:rPr>
              <a:t>.</a:t>
            </a:r>
          </a:p>
          <a:p>
            <a:pPr marL="742950" lvl="1" indent="-285750">
              <a:spcBef>
                <a:spcPct val="20000"/>
              </a:spcBef>
              <a:buClr>
                <a:srgbClr val="CC0000"/>
              </a:buClr>
              <a:buFont typeface="Wingdings" pitchFamily="2" charset="2"/>
              <a:buChar char="§"/>
            </a:pPr>
            <a:r>
              <a:rPr lang="en-US" sz="1600">
                <a:solidFill>
                  <a:srgbClr val="000000"/>
                </a:solidFill>
                <a:latin typeface="Verdana" pitchFamily="34" charset="0"/>
                <a:cs typeface="Times New Roman" pitchFamily="18" charset="0"/>
              </a:rPr>
              <a:t>Redistributive policies (income redistribution to enhance equality</a:t>
            </a:r>
            <a:r>
              <a:rPr lang="es-PE" sz="1600">
                <a:latin typeface="Verdana" pitchFamily="34" charset="0"/>
                <a:cs typeface="Times New Roman" pitchFamily="18" charset="0"/>
              </a:rPr>
              <a:t>).</a:t>
            </a:r>
          </a:p>
          <a:p>
            <a:pPr marL="742950" lvl="1" indent="-285750">
              <a:spcBef>
                <a:spcPct val="20000"/>
              </a:spcBef>
              <a:buClr>
                <a:srgbClr val="CC0000"/>
              </a:buClr>
              <a:buFont typeface="Wingdings" pitchFamily="2" charset="2"/>
              <a:buChar char="§"/>
            </a:pPr>
            <a:r>
              <a:rPr lang="en-US" sz="1600">
                <a:solidFill>
                  <a:srgbClr val="000000"/>
                </a:solidFill>
                <a:latin typeface="Verdana" pitchFamily="34" charset="0"/>
                <a:cs typeface="Times New Roman" pitchFamily="18" charset="0"/>
                <a:sym typeface="Symbol" pitchFamily="18" charset="2"/>
              </a:rPr>
              <a:t>Policy variables  specific policy measures</a:t>
            </a:r>
            <a:r>
              <a:rPr lang="es-PE" sz="1600">
                <a:latin typeface="Verdana" pitchFamily="34" charset="0"/>
                <a:sym typeface="Symbol" pitchFamily="18" charset="2"/>
              </a:rPr>
              <a:t>.</a:t>
            </a:r>
          </a:p>
          <a:p>
            <a:pPr marL="742950" lvl="1" indent="-285750">
              <a:spcBef>
                <a:spcPct val="20000"/>
              </a:spcBef>
              <a:buClr>
                <a:srgbClr val="CC0000"/>
              </a:buClr>
              <a:buFont typeface="Wingdings" pitchFamily="2" charset="2"/>
              <a:buChar char="§"/>
            </a:pPr>
            <a:endParaRPr lang="es-PE" sz="1600">
              <a:latin typeface="Verdana" pitchFamily="34" charset="0"/>
              <a:sym typeface="Symbol" pitchFamily="18" charset="2"/>
            </a:endParaRPr>
          </a:p>
          <a:p>
            <a:pPr marL="342900" indent="-342900">
              <a:spcBef>
                <a:spcPct val="20000"/>
              </a:spcBef>
              <a:buClr>
                <a:srgbClr val="333399"/>
              </a:buClr>
              <a:buFont typeface="Wingdings" pitchFamily="2" charset="2"/>
              <a:buChar char="§"/>
            </a:pPr>
            <a:r>
              <a:rPr lang="en-US" sz="1800">
                <a:solidFill>
                  <a:srgbClr val="000000"/>
                </a:solidFill>
                <a:latin typeface="Verdana" pitchFamily="34" charset="0"/>
                <a:cs typeface="Times New Roman" pitchFamily="18" charset="0"/>
              </a:rPr>
              <a:t>Models need to be </a:t>
            </a:r>
            <a:r>
              <a:rPr lang="en-US" sz="1800" b="1">
                <a:solidFill>
                  <a:srgbClr val="000000"/>
                </a:solidFill>
                <a:latin typeface="Verdana" pitchFamily="34" charset="0"/>
                <a:cs typeface="Times New Roman" pitchFamily="18" charset="0"/>
              </a:rPr>
              <a:t>integrated</a:t>
            </a:r>
            <a:r>
              <a:rPr lang="en-US" sz="1800">
                <a:solidFill>
                  <a:srgbClr val="000000"/>
                </a:solidFill>
                <a:latin typeface="Verdana" pitchFamily="34" charset="0"/>
                <a:cs typeface="Times New Roman" pitchFamily="18" charset="0"/>
              </a:rPr>
              <a:t> so that variables may be combined </a:t>
            </a:r>
            <a:r>
              <a:rPr lang="en-US" sz="1800">
                <a:solidFill>
                  <a:srgbClr val="000000"/>
                </a:solidFill>
                <a:latin typeface="Verdana" pitchFamily="34" charset="0"/>
                <a:cs typeface="Times New Roman" pitchFamily="18" charset="0"/>
                <a:sym typeface="Symbol" pitchFamily="18" charset="2"/>
              </a:rPr>
              <a:t></a:t>
            </a:r>
            <a:r>
              <a:rPr lang="en-US" sz="1800">
                <a:solidFill>
                  <a:srgbClr val="000000"/>
                </a:solidFill>
                <a:latin typeface="Verdana" pitchFamily="34" charset="0"/>
                <a:cs typeface="Times New Roman" pitchFamily="18" charset="0"/>
              </a:rPr>
              <a:t> maximum advantage is to be taken of the interrelations existing among all the set of variables involved</a:t>
            </a:r>
            <a:r>
              <a:rPr lang="es-PE" sz="1800">
                <a:latin typeface="Verdana" pitchFamily="34" charset="0"/>
                <a:sym typeface="Symbol" pitchFamily="18" charset="2"/>
              </a:rPr>
              <a:t>.</a:t>
            </a:r>
            <a:endParaRPr lang="es-PE" sz="1800">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2800">
                <a:solidFill>
                  <a:srgbClr val="333399"/>
                </a:solidFill>
                <a:latin typeface="Verdana" pitchFamily="34" charset="0"/>
                <a:cs typeface="Times New Roman" pitchFamily="18" charset="0"/>
              </a:rPr>
              <a:t>The integration process:</a:t>
            </a:r>
          </a:p>
          <a:p>
            <a:r>
              <a:rPr lang="en-US" sz="2800">
                <a:solidFill>
                  <a:srgbClr val="333399"/>
                </a:solidFill>
                <a:latin typeface="Verdana" pitchFamily="34" charset="0"/>
                <a:cs typeface="Times New Roman" pitchFamily="18" charset="0"/>
              </a:rPr>
              <a:t>how do indicators interrelate</a:t>
            </a:r>
            <a:r>
              <a:rPr lang="es-PE" sz="2600">
                <a:solidFill>
                  <a:srgbClr val="333399"/>
                </a:solidFill>
                <a:latin typeface="Verdana" pitchFamily="34" charset="0"/>
              </a:rPr>
              <a:t>?</a:t>
            </a:r>
            <a:endParaRPr lang="es-ES" sz="2600">
              <a:solidFill>
                <a:srgbClr val="333399"/>
              </a:solidFill>
              <a:latin typeface="Verdana" pitchFamily="34" charset="0"/>
            </a:endParaRPr>
          </a:p>
        </p:txBody>
      </p:sp>
      <p:sp>
        <p:nvSpPr>
          <p:cNvPr id="69635" name="Line 3"/>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69636" name="Rectangle 4"/>
          <p:cNvSpPr>
            <a:spLocks noChangeArrowheads="1"/>
          </p:cNvSpPr>
          <p:nvPr/>
        </p:nvSpPr>
        <p:spPr bwMode="auto">
          <a:xfrm>
            <a:off x="539750" y="1219200"/>
            <a:ext cx="8280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1800" b="1">
                <a:solidFill>
                  <a:srgbClr val="000000"/>
                </a:solidFill>
                <a:latin typeface="Verdana" pitchFamily="34" charset="0"/>
                <a:cs typeface="Times New Roman" pitchFamily="18" charset="0"/>
              </a:rPr>
              <a:t>Three blocks</a:t>
            </a:r>
            <a:r>
              <a:rPr lang="es-PE" sz="1800" b="1">
                <a:latin typeface="Verdana" pitchFamily="34" charset="0"/>
                <a:cs typeface="Times New Roman" pitchFamily="18" charset="0"/>
              </a:rPr>
              <a:t>:</a:t>
            </a:r>
          </a:p>
          <a:p>
            <a:pPr marL="342900" indent="-342900">
              <a:spcBef>
                <a:spcPct val="20000"/>
              </a:spcBef>
              <a:buClr>
                <a:srgbClr val="333399"/>
              </a:buClr>
              <a:buFont typeface="Wingdings" pitchFamily="2" charset="2"/>
              <a:buNone/>
            </a:pPr>
            <a:endParaRPr lang="es-PE" sz="1000" b="1">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n-US" sz="1600">
                <a:solidFill>
                  <a:srgbClr val="000000"/>
                </a:solidFill>
                <a:latin typeface="Verdana" pitchFamily="34" charset="0"/>
                <a:cs typeface="Times New Roman" pitchFamily="18" charset="0"/>
              </a:rPr>
              <a:t>Macrosimulation accounting model</a:t>
            </a:r>
            <a:r>
              <a:rPr lang="es-PE" sz="1600">
                <a:latin typeface="Verdana" pitchFamily="34" charset="0"/>
                <a:cs typeface="Times New Roman" pitchFamily="18" charset="0"/>
              </a:rPr>
              <a:t>.</a:t>
            </a:r>
          </a:p>
          <a:p>
            <a:pPr marL="1143000" lvl="2" indent="-2286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End product: evolution of indicators </a:t>
            </a:r>
            <a:r>
              <a:rPr lang="en-US" sz="1600" u="sng">
                <a:solidFill>
                  <a:srgbClr val="FF0000"/>
                </a:solidFill>
                <a:latin typeface="Verdana" pitchFamily="34" charset="0"/>
                <a:cs typeface="Times New Roman" pitchFamily="18" charset="0"/>
              </a:rPr>
              <a:t>1, 2 &amp; 3</a:t>
            </a:r>
            <a:r>
              <a:rPr lang="es-PE" sz="1600">
                <a:latin typeface="Verdana" pitchFamily="34" charset="0"/>
                <a:cs typeface="Times New Roman" pitchFamily="18" charset="0"/>
              </a:rPr>
              <a:t>.</a:t>
            </a:r>
          </a:p>
          <a:p>
            <a:pPr marL="1143000" lvl="2" indent="-2286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Intermediate product: evolution and square of the average household expenditure that “feed” the other models</a:t>
            </a:r>
            <a:r>
              <a:rPr lang="es-PE" sz="1600">
                <a:latin typeface="Verdana" pitchFamily="34" charset="0"/>
                <a:cs typeface="Times New Roman" pitchFamily="18" charset="0"/>
              </a:rPr>
              <a:t>.</a:t>
            </a:r>
          </a:p>
          <a:p>
            <a:pPr marL="342900" indent="-342900">
              <a:spcBef>
                <a:spcPct val="20000"/>
              </a:spcBef>
              <a:buClr>
                <a:srgbClr val="333399"/>
              </a:buClr>
              <a:buFont typeface="Wingdings" pitchFamily="2" charset="2"/>
              <a:buNone/>
            </a:pPr>
            <a:endParaRPr lang="es-PE" sz="1200">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n-US" sz="1600">
                <a:solidFill>
                  <a:srgbClr val="000000"/>
                </a:solidFill>
                <a:latin typeface="Verdana" pitchFamily="34" charset="0"/>
                <a:cs typeface="Times New Roman" pitchFamily="18" charset="0"/>
              </a:rPr>
              <a:t>Models for education and gender equality indicators</a:t>
            </a:r>
            <a:r>
              <a:rPr lang="es-PE" sz="1600">
                <a:latin typeface="Verdana" pitchFamily="34" charset="0"/>
                <a:cs typeface="Times New Roman" pitchFamily="18" charset="0"/>
              </a:rPr>
              <a:t>.</a:t>
            </a:r>
          </a:p>
          <a:p>
            <a:pPr marL="1143000" lvl="2" indent="-2286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End product: evolution of indicators </a:t>
            </a:r>
            <a:r>
              <a:rPr lang="en-US" sz="1600" u="sng">
                <a:solidFill>
                  <a:srgbClr val="FF0000"/>
                </a:solidFill>
                <a:latin typeface="Verdana" pitchFamily="34" charset="0"/>
                <a:cs typeface="Times New Roman" pitchFamily="18" charset="0"/>
              </a:rPr>
              <a:t>6, 7, 8, 9, 10 &amp; 11</a:t>
            </a:r>
            <a:r>
              <a:rPr lang="es-PE" sz="1600">
                <a:latin typeface="Verdana" pitchFamily="34" charset="0"/>
                <a:cs typeface="Times New Roman" pitchFamily="18" charset="0"/>
              </a:rPr>
              <a:t>.</a:t>
            </a:r>
          </a:p>
          <a:p>
            <a:pPr marL="1143000" lvl="2" indent="-2286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Intermediate product: evolution of the percentage of men and women that “feed” the other models in every level of education</a:t>
            </a:r>
            <a:r>
              <a:rPr lang="es-PE" sz="1600">
                <a:latin typeface="Verdana" pitchFamily="34" charset="0"/>
                <a:cs typeface="Times New Roman" pitchFamily="18" charset="0"/>
              </a:rPr>
              <a:t>.</a:t>
            </a:r>
          </a:p>
          <a:p>
            <a:pPr marL="342900" indent="-342900">
              <a:spcBef>
                <a:spcPct val="20000"/>
              </a:spcBef>
              <a:buClr>
                <a:srgbClr val="CC0000"/>
              </a:buClr>
              <a:buFont typeface="Wingdings" pitchFamily="2" charset="2"/>
              <a:buNone/>
            </a:pPr>
            <a:endParaRPr lang="es-PE" sz="1200">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n-US" sz="1600">
                <a:solidFill>
                  <a:srgbClr val="000000"/>
                </a:solidFill>
                <a:latin typeface="Verdana" pitchFamily="34" charset="0"/>
                <a:cs typeface="Times New Roman" pitchFamily="18" charset="0"/>
              </a:rPr>
              <a:t>Models for the nutrition, child mortality and maternal health</a:t>
            </a:r>
            <a:r>
              <a:rPr lang="es-PE" sz="1600">
                <a:latin typeface="Verdana" pitchFamily="34" charset="0"/>
                <a:cs typeface="Times New Roman" pitchFamily="18" charset="0"/>
              </a:rPr>
              <a:t>.</a:t>
            </a:r>
          </a:p>
          <a:p>
            <a:pPr marL="1143000" lvl="2" indent="-2286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End product: evolution of indicators </a:t>
            </a:r>
            <a:r>
              <a:rPr lang="en-US" sz="1600" u="sng">
                <a:solidFill>
                  <a:srgbClr val="FF0000"/>
                </a:solidFill>
                <a:latin typeface="Verdana" pitchFamily="34" charset="0"/>
                <a:cs typeface="Times New Roman" pitchFamily="18" charset="0"/>
              </a:rPr>
              <a:t>4, 13, 14, 15, 16 &amp; 17</a:t>
            </a:r>
            <a:r>
              <a:rPr lang="es-PE" sz="1600">
                <a:latin typeface="Verdana" pitchFamily="34" charset="0"/>
                <a:cs typeface="Times New Roman" pitchFamily="18" charset="0"/>
              </a:rPr>
              <a:t>.</a:t>
            </a:r>
          </a:p>
          <a:p>
            <a:pPr marL="1143000" lvl="2" indent="-228600">
              <a:spcBef>
                <a:spcPct val="20000"/>
              </a:spcBef>
              <a:buClr>
                <a:srgbClr val="333399"/>
              </a:buClr>
              <a:buFont typeface="Wingdings" pitchFamily="2" charset="2"/>
              <a:buChar char="§"/>
            </a:pPr>
            <a:r>
              <a:rPr lang="en-US" sz="1600">
                <a:solidFill>
                  <a:srgbClr val="000000"/>
                </a:solidFill>
                <a:latin typeface="Verdana" pitchFamily="34" charset="0"/>
                <a:cs typeface="Times New Roman" pitchFamily="18" charset="0"/>
              </a:rPr>
              <a:t>The child mortality and maternal health models are interrelated through indicators 15 &amp; 17</a:t>
            </a:r>
            <a:r>
              <a:rPr lang="es-PE" sz="1600">
                <a:latin typeface="Verdana" pitchFamily="34" charset="0"/>
                <a:cs typeface="Times New Roman" pitchFamily="18" charset="0"/>
              </a:rPr>
              <a:t>.</a:t>
            </a:r>
          </a:p>
          <a:p>
            <a:pPr marL="742950" lvl="1" indent="-285750">
              <a:spcBef>
                <a:spcPct val="20000"/>
              </a:spcBef>
              <a:buClr>
                <a:srgbClr val="CC0000"/>
              </a:buClr>
              <a:buFont typeface="Wingdings" pitchFamily="2" charset="2"/>
              <a:buChar char="§"/>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None/>
            </a:pPr>
            <a:endParaRPr lang="es-PE" sz="1000" b="1">
              <a:latin typeface="Verdana" pitchFamily="34" charset="0"/>
              <a:cs typeface="Times New Roman" pitchFamily="18" charset="0"/>
            </a:endParaRPr>
          </a:p>
          <a:p>
            <a:pPr marL="1143000" lvl="2" indent="-228600">
              <a:spcBef>
                <a:spcPct val="20000"/>
              </a:spcBef>
              <a:buClr>
                <a:srgbClr val="CC0000"/>
              </a:buClr>
              <a:buFont typeface="Wingdings" pitchFamily="2" charset="2"/>
              <a:buNone/>
            </a:pPr>
            <a:endParaRPr lang="es-PE" sz="1600">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endParaRPr lang="es-PE" sz="1600">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endParaRPr lang="es-PE" sz="1600">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endParaRPr lang="es-PE" sz="1600">
              <a:latin typeface="Verdana" pitchFamily="34" charset="0"/>
              <a:cs typeface="Times New Roman" pitchFamily="18" charset="0"/>
            </a:endParaRPr>
          </a:p>
          <a:p>
            <a:pPr marL="342900" indent="-342900">
              <a:spcBef>
                <a:spcPct val="20000"/>
              </a:spcBef>
              <a:buClr>
                <a:srgbClr val="CC0000"/>
              </a:buClr>
              <a:buFont typeface="Wingdings" pitchFamily="2" charset="2"/>
              <a:buNone/>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None/>
            </a:pPr>
            <a:r>
              <a:rPr lang="es-PE" sz="1800">
                <a:latin typeface="Verdana" pitchFamily="34" charset="0"/>
                <a:cs typeface="Times New Roman" pitchFamily="18" charset="0"/>
              </a:rPr>
              <a:t> </a:t>
            </a: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n-US" sz="2800">
                <a:solidFill>
                  <a:srgbClr val="333399"/>
                </a:solidFill>
                <a:latin typeface="Verdana" pitchFamily="34" charset="0"/>
                <a:cs typeface="Times New Roman" pitchFamily="18" charset="0"/>
              </a:rPr>
              <a:t>The integration process:</a:t>
            </a:r>
          </a:p>
          <a:p>
            <a:r>
              <a:rPr lang="en-US" sz="2800">
                <a:solidFill>
                  <a:srgbClr val="333399"/>
                </a:solidFill>
                <a:latin typeface="Verdana" pitchFamily="34" charset="0"/>
                <a:cs typeface="Times New Roman" pitchFamily="18" charset="0"/>
              </a:rPr>
              <a:t>how do indicators interrelate</a:t>
            </a:r>
            <a:r>
              <a:rPr lang="es-PE" sz="2600">
                <a:solidFill>
                  <a:srgbClr val="333399"/>
                </a:solidFill>
                <a:latin typeface="Verdana" pitchFamily="34" charset="0"/>
              </a:rPr>
              <a:t>?</a:t>
            </a:r>
            <a:endParaRPr lang="es-ES" sz="2600">
              <a:solidFill>
                <a:srgbClr val="333399"/>
              </a:solidFill>
              <a:latin typeface="Verdana" pitchFamily="34" charset="0"/>
            </a:endParaRPr>
          </a:p>
        </p:txBody>
      </p:sp>
      <p:sp>
        <p:nvSpPr>
          <p:cNvPr id="79877"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79878" name="Rectangle 6"/>
          <p:cNvSpPr>
            <a:spLocks noChangeArrowheads="1"/>
          </p:cNvSpPr>
          <p:nvPr/>
        </p:nvSpPr>
        <p:spPr bwMode="auto">
          <a:xfrm>
            <a:off x="539750" y="1219200"/>
            <a:ext cx="8280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n-US" sz="1800" b="1">
                <a:solidFill>
                  <a:srgbClr val="000000"/>
                </a:solidFill>
                <a:latin typeface="Verdana" pitchFamily="34" charset="0"/>
                <a:cs typeface="Times New Roman" pitchFamily="18" charset="0"/>
              </a:rPr>
              <a:t>Two scenarios</a:t>
            </a:r>
            <a:r>
              <a:rPr lang="es-PE" sz="1800" b="1">
                <a:latin typeface="Verdana" pitchFamily="34" charset="0"/>
                <a:cs typeface="Times New Roman" pitchFamily="18" charset="0"/>
              </a:rPr>
              <a:t>:</a:t>
            </a:r>
          </a:p>
          <a:p>
            <a:pPr marL="342900" indent="-342900">
              <a:spcBef>
                <a:spcPct val="20000"/>
              </a:spcBef>
              <a:buClr>
                <a:srgbClr val="333399"/>
              </a:buClr>
              <a:buFont typeface="Wingdings" pitchFamily="2" charset="2"/>
              <a:buNone/>
            </a:pPr>
            <a:endParaRPr lang="es-PE" sz="1000" b="1">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n-US" sz="1600">
                <a:solidFill>
                  <a:srgbClr val="000000"/>
                </a:solidFill>
                <a:latin typeface="Verdana" pitchFamily="34" charset="0"/>
                <a:cs typeface="Times New Roman" pitchFamily="18" charset="0"/>
              </a:rPr>
              <a:t>No additional social policies scenario (NASP)</a:t>
            </a:r>
            <a:r>
              <a:rPr lang="es-PE" sz="1600">
                <a:latin typeface="Verdana" pitchFamily="34" charset="0"/>
                <a:cs typeface="Times New Roman" pitchFamily="18" charset="0"/>
              </a:rPr>
              <a:t>.</a:t>
            </a:r>
          </a:p>
          <a:p>
            <a:pPr marL="1143000" lvl="2" indent="-228600">
              <a:spcBef>
                <a:spcPct val="20000"/>
              </a:spcBef>
              <a:buClr>
                <a:srgbClr val="333399"/>
              </a:buClr>
              <a:buFont typeface="Wingdings" pitchFamily="2" charset="2"/>
              <a:buChar char="§"/>
            </a:pPr>
            <a:r>
              <a:rPr lang="en-US" sz="1400">
                <a:solidFill>
                  <a:srgbClr val="000000"/>
                </a:solidFill>
                <a:latin typeface="Verdana" pitchFamily="34" charset="0"/>
                <a:cs typeface="Times New Roman" pitchFamily="18" charset="0"/>
              </a:rPr>
              <a:t>Only growth effects , and, if applicable, the redistribution necessary to meet the poverty goal in its monetary dimension, are taken into consideration</a:t>
            </a:r>
            <a:r>
              <a:rPr lang="es-ES" sz="1400">
                <a:latin typeface="Verdana" pitchFamily="34" charset="0"/>
              </a:rPr>
              <a:t>.</a:t>
            </a:r>
          </a:p>
          <a:p>
            <a:pPr marL="1143000" lvl="2" indent="-228600">
              <a:spcBef>
                <a:spcPct val="20000"/>
              </a:spcBef>
              <a:buClr>
                <a:srgbClr val="333399"/>
              </a:buClr>
              <a:buFont typeface="Wingdings" pitchFamily="2" charset="2"/>
              <a:buChar char="§"/>
            </a:pPr>
            <a:r>
              <a:rPr lang="en-US" sz="1400">
                <a:solidFill>
                  <a:srgbClr val="000000"/>
                </a:solidFill>
                <a:latin typeface="Verdana" pitchFamily="34" charset="0"/>
                <a:cs typeface="Times New Roman" pitchFamily="18" charset="0"/>
              </a:rPr>
              <a:t>Baseline scenario </a:t>
            </a:r>
            <a:r>
              <a:rPr lang="en-US" sz="1400">
                <a:solidFill>
                  <a:srgbClr val="000000"/>
                </a:solidFill>
                <a:latin typeface="Verdana" pitchFamily="34" charset="0"/>
                <a:cs typeface="Times New Roman" pitchFamily="18" charset="0"/>
                <a:sym typeface="Symbol" pitchFamily="18" charset="2"/>
              </a:rPr>
              <a:t></a:t>
            </a:r>
            <a:r>
              <a:rPr lang="en-US" sz="1400">
                <a:solidFill>
                  <a:srgbClr val="000000"/>
                </a:solidFill>
                <a:latin typeface="Verdana" pitchFamily="34" charset="0"/>
                <a:cs typeface="Times New Roman" pitchFamily="18" charset="0"/>
              </a:rPr>
              <a:t> supports determination of how far goals are if: (i) sectoral policy measures to support achievement of goals fail to be taken and the economy grows at the expected rate; (ii) based on the expected growth rate, only the redistribution policies necessary to narrow the poverty gap in its monetary dimension are implemented</a:t>
            </a:r>
            <a:r>
              <a:rPr lang="es-ES" sz="1400">
                <a:latin typeface="Verdana" pitchFamily="34" charset="0"/>
              </a:rPr>
              <a:t>.</a:t>
            </a:r>
          </a:p>
          <a:p>
            <a:pPr marL="1143000" lvl="2" indent="-228600">
              <a:spcBef>
                <a:spcPct val="20000"/>
              </a:spcBef>
              <a:buClr>
                <a:srgbClr val="333399"/>
              </a:buClr>
              <a:buFont typeface="Wingdings" pitchFamily="2" charset="2"/>
              <a:buNone/>
            </a:pPr>
            <a:endParaRPr lang="es-ES" sz="1400">
              <a:latin typeface="Verdana" pitchFamily="34" charset="0"/>
            </a:endParaRPr>
          </a:p>
          <a:p>
            <a:pPr marL="742950" lvl="1" indent="-285750">
              <a:spcBef>
                <a:spcPct val="20000"/>
              </a:spcBef>
              <a:buClr>
                <a:srgbClr val="CC0000"/>
              </a:buClr>
              <a:buFont typeface="Wingdings" pitchFamily="2" charset="2"/>
              <a:buChar char="§"/>
            </a:pPr>
            <a:r>
              <a:rPr lang="en-US" sz="1600">
                <a:solidFill>
                  <a:srgbClr val="000000"/>
                </a:solidFill>
                <a:latin typeface="Verdana" pitchFamily="34" charset="0"/>
                <a:cs typeface="Times New Roman" pitchFamily="18" charset="0"/>
              </a:rPr>
              <a:t>Scenario including additional social policies (IASP).</a:t>
            </a:r>
            <a:endParaRPr lang="es-PE" sz="1600">
              <a:latin typeface="Verdana" pitchFamily="34" charset="0"/>
              <a:cs typeface="Times New Roman" pitchFamily="18" charset="0"/>
            </a:endParaRPr>
          </a:p>
          <a:p>
            <a:pPr marL="1143000" lvl="2" indent="-228600" algn="just">
              <a:spcBef>
                <a:spcPct val="20000"/>
              </a:spcBef>
              <a:buClr>
                <a:srgbClr val="333399"/>
              </a:buClr>
              <a:buFont typeface="Wingdings" pitchFamily="2" charset="2"/>
              <a:buChar char="§"/>
            </a:pPr>
            <a:r>
              <a:rPr lang="en-US" sz="1400">
                <a:solidFill>
                  <a:srgbClr val="000000"/>
                </a:solidFill>
                <a:latin typeface="Verdana" pitchFamily="34" charset="0"/>
                <a:cs typeface="Times New Roman" pitchFamily="18" charset="0"/>
              </a:rPr>
              <a:t>In addition to growth and redistribution, the effects of the sectoral policy interventions performed to meet all the goals proposed are also considered</a:t>
            </a:r>
            <a:r>
              <a:rPr lang="es-ES" sz="1400">
                <a:latin typeface="Verdana" pitchFamily="34" charset="0"/>
              </a:rPr>
              <a:t>. </a:t>
            </a:r>
          </a:p>
          <a:p>
            <a:pPr marL="1143000" lvl="2" indent="-228600" algn="just">
              <a:spcBef>
                <a:spcPct val="20000"/>
              </a:spcBef>
              <a:buClr>
                <a:srgbClr val="333399"/>
              </a:buClr>
              <a:buFont typeface="Wingdings" pitchFamily="2" charset="2"/>
              <a:buChar char="§"/>
            </a:pPr>
            <a:r>
              <a:rPr lang="en-US" sz="1400">
                <a:solidFill>
                  <a:srgbClr val="000000"/>
                </a:solidFill>
                <a:latin typeface="Verdana" pitchFamily="34" charset="0"/>
                <a:cs typeface="Times New Roman" pitchFamily="18" charset="0"/>
              </a:rPr>
              <a:t>The policy variables identified during the modeling process are increased under this scenario</a:t>
            </a:r>
            <a:r>
              <a:rPr lang="es-ES" sz="1400">
                <a:latin typeface="Verdana" pitchFamily="34" charset="0"/>
              </a:rPr>
              <a:t>.</a:t>
            </a:r>
            <a:endParaRPr lang="es-PE" sz="1600">
              <a:latin typeface="Verdana" pitchFamily="34" charset="0"/>
              <a:cs typeface="Times New Roman" pitchFamily="18" charset="0"/>
            </a:endParaRPr>
          </a:p>
          <a:p>
            <a:pPr marL="342900" indent="-342900">
              <a:spcBef>
                <a:spcPct val="20000"/>
              </a:spcBef>
              <a:buClr>
                <a:srgbClr val="CC0000"/>
              </a:buClr>
              <a:buFont typeface="Wingdings" pitchFamily="2" charset="2"/>
              <a:buNone/>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None/>
            </a:pPr>
            <a:r>
              <a:rPr lang="es-PE" sz="1800">
                <a:latin typeface="Verdana" pitchFamily="34" charset="0"/>
                <a:cs typeface="Times New Roman" pitchFamily="18" charset="0"/>
              </a:rPr>
              <a:t> </a:t>
            </a: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B2105"/>
      </a:hlink>
      <a:folHlink>
        <a:srgbClr val="EE675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A5034"/>
        </a:hlink>
        <a:folHlink>
          <a:srgbClr val="EE6750"/>
        </a:folHlink>
      </a:clrScheme>
      <a:clrMap bg1="lt1" tx1="dk1" bg2="lt2" tx2="dk2" accent1="accent1" accent2="accent2" accent3="accent3" accent4="accent4" accent5="accent5" accent6="accent6" hlink="hlink" folHlink="folHlink"/>
    </a:extraClrScheme>
    <a:extraClrScheme>
      <a:clrScheme name="Diseño predeterminado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B2105"/>
        </a:hlink>
        <a:folHlink>
          <a:srgbClr val="EE675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2572</TotalTime>
  <Words>1526</Words>
  <Application>Microsoft Office PowerPoint</Application>
  <PresentationFormat>On-screen Show (4:3)</PresentationFormat>
  <Paragraphs>239</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Times New Roman</vt:lpstr>
      <vt:lpstr>Verdana</vt:lpstr>
      <vt:lpstr>Wingdings</vt:lpstr>
      <vt:lpstr>Symbol</vt:lpstr>
      <vt:lpstr>Tahoma</vt:lpstr>
      <vt:lpstr>Diseño predeterminado</vt:lpstr>
      <vt:lpstr>Achieving the Millennium Development Goals in Guatemala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Universidad del Pacífico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UP</dc:creator>
  <cp:lastModifiedBy>anarod</cp:lastModifiedBy>
  <cp:revision>435</cp:revision>
  <dcterms:created xsi:type="dcterms:W3CDTF">2005-06-02T16:18:10Z</dcterms:created>
  <dcterms:modified xsi:type="dcterms:W3CDTF">2010-07-11T22:20:54Z</dcterms:modified>
</cp:coreProperties>
</file>