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57" r:id="rId4"/>
    <p:sldId id="272" r:id="rId5"/>
    <p:sldId id="271" r:id="rId6"/>
    <p:sldId id="277" r:id="rId7"/>
    <p:sldId id="270" r:id="rId8"/>
    <p:sldId id="279" r:id="rId9"/>
    <p:sldId id="273" r:id="rId10"/>
    <p:sldId id="278" r:id="rId11"/>
  </p:sldIdLst>
  <p:sldSz cx="9144000" cy="6858000" type="screen4x3"/>
  <p:notesSz cx="6881813" cy="9296400"/>
  <p:embeddedFontLst>
    <p:embeddedFont>
      <p:font typeface="Arial Unicode MS" pitchFamily="34" charset="-128"/>
      <p:regular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7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84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96E5FC74-341E-418F-9F2A-D1A0E9B74B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238" y="0"/>
            <a:ext cx="294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5063" y="692150"/>
            <a:ext cx="4610100" cy="345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379913"/>
            <a:ext cx="506412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6025"/>
            <a:ext cx="2947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238" y="8836025"/>
            <a:ext cx="294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10DFC6-8EE3-4CF2-9FDC-4ADE0EF378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B88E7-93AA-439C-8C71-01DC0613537C}" type="slidenum">
              <a:rPr lang="en-US"/>
              <a:pPr/>
              <a:t>7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92150"/>
            <a:ext cx="4606925" cy="3455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WE HAVE COMMON INTERESTS, LET’S PULL IN THE SAME DIRECTION.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9A7A3-63CF-48CE-8785-CF54D570D9EB}" type="slidenum">
              <a:rPr lang="en-US"/>
              <a:pPr/>
              <a:t>8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92150"/>
            <a:ext cx="4606925" cy="3455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WE HAVE COMMON INTERESTS, LET’S PULL IN THE SAME DIRECTION.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238B8-0C2F-4C2E-9537-D14297F44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11902-990F-4431-890D-2C48C1F38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A8723-8298-4E25-84F8-CDF78945F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E4E6-7AFE-4E68-8125-EDB2D059E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A68A3-0502-482C-9745-3176BD563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2C658-23BE-4508-86E7-846A1633E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BC485-0143-4E32-AA6B-B8F52E1504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A2EA0-4498-434D-A087-656B33434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DC2C-8CD5-43A7-B4A3-2360BD612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9887D-C305-452F-8CA8-DE94055B9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16AB-C212-4F98-8702-DF19916F6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66F912-6E62-4E85-B8E3-CB3EF2659B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http://www.iadb.org/templates/SDS/xindicators//images/main_EN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db.org/xindicator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http://www.iadb.org/templates/SDS/xindicators//images/main_EN.jp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http://www.iadb.org/templates/SDS/xindicators//images/main_EN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db.org/xindicato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8288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sz="4000"/>
              <a:t/>
            </a:r>
            <a:br>
              <a:rPr lang="en-US" sz="4000"/>
            </a:br>
            <a:endParaRPr lang="en-US" sz="4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953000"/>
            <a:ext cx="7010400" cy="1066800"/>
          </a:xfrm>
        </p:spPr>
        <p:txBody>
          <a:bodyPr/>
          <a:lstStyle/>
          <a:p>
            <a:r>
              <a:rPr lang="en-US" sz="2000" b="1">
                <a:solidFill>
                  <a:schemeClr val="bg2"/>
                </a:solidFill>
              </a:rPr>
              <a:t>Jose Antonio Mejia</a:t>
            </a:r>
          </a:p>
          <a:p>
            <a:r>
              <a:rPr lang="en-US" sz="2000" b="1">
                <a:solidFill>
                  <a:schemeClr val="bg2"/>
                </a:solidFill>
              </a:rPr>
              <a:t>Coordinador del Programa MECOVI</a:t>
            </a:r>
          </a:p>
          <a:p>
            <a:r>
              <a:rPr lang="en-US" sz="2000" b="1">
                <a:solidFill>
                  <a:schemeClr val="bg2"/>
                </a:solidFill>
              </a:rPr>
              <a:t>Banco Interamericano de Desarrollo</a:t>
            </a:r>
          </a:p>
          <a:p>
            <a:r>
              <a:rPr lang="en-US" sz="2000" b="1">
                <a:solidFill>
                  <a:schemeClr val="bg2"/>
                </a:solidFill>
              </a:rPr>
              <a:t>24 de abril, 2006</a:t>
            </a:r>
            <a:r>
              <a:rPr lang="en-US" b="1"/>
              <a:t> </a:t>
            </a:r>
          </a:p>
          <a:p>
            <a:r>
              <a:rPr lang="en-US" sz="1600"/>
              <a:t>________________________________________</a:t>
            </a:r>
          </a:p>
          <a:p>
            <a:endParaRPr lang="en-US" sz="160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133600" y="2362200"/>
            <a:ext cx="91773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9" name="Picture 11" descr="http://www.iadb.org/templates/SDS/xindicators//images/main_E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09600" y="1752600"/>
            <a:ext cx="80772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Indicadores Sociales y Equidad Sistema de Información</a:t>
            </a:r>
          </a:p>
          <a:p>
            <a:pPr algn="ctr">
              <a:buFont typeface="Wingdings" pitchFamily="2" charset="2"/>
              <a:buNone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para América Latina y el Caribe</a:t>
            </a:r>
          </a:p>
          <a:p>
            <a:pPr algn="ctr">
              <a:buFont typeface="Wingdings" pitchFamily="2" charset="2"/>
              <a:buNone/>
            </a:pP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0" y="152400"/>
          <a:ext cx="9144000" cy="1485900"/>
        </p:xfrm>
        <a:graphic>
          <a:graphicData uri="http://schemas.openxmlformats.org/presentationml/2006/ole">
            <p:oleObj spid="_x0000_s2062" name="Photo Editor Photo" r:id="rId5" imgW="7039958" imgH="1142857" progId="MSPhotoEd.3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2286000"/>
          </a:xfrm>
        </p:spPr>
        <p:txBody>
          <a:bodyPr/>
          <a:lstStyle/>
          <a:p>
            <a:r>
              <a:rPr lang="en-US" sz="6000"/>
              <a:t>Nuestro sitio:</a:t>
            </a:r>
            <a:br>
              <a:rPr lang="en-US" sz="6000"/>
            </a:br>
            <a:r>
              <a:rPr lang="en-US" sz="6000">
                <a:hlinkClick r:id="rId3"/>
              </a:rPr>
              <a:t>www.iadb.org/xindicators</a:t>
            </a:r>
            <a:r>
              <a:rPr lang="en-US" sz="6000"/>
              <a:t/>
            </a:r>
            <a:br>
              <a:rPr lang="en-US" sz="6000"/>
            </a:br>
            <a:endParaRPr lang="en-US" sz="6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http://www.iadb.org/templates/SDS/xindicators//images/main_EN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</p:spPr>
      </p:pic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0" y="0"/>
          <a:ext cx="9144000" cy="1485900"/>
        </p:xfrm>
        <a:graphic>
          <a:graphicData uri="http://schemas.openxmlformats.org/presentationml/2006/ole">
            <p:oleObj spid="_x0000_s37893" name="Photo Editor Photo" r:id="rId6" imgW="7039958" imgH="1142857" progId="MSPhotoEd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endParaRPr lang="en-US"/>
          </a:p>
          <a:p>
            <a:r>
              <a:rPr lang="en-US"/>
              <a:t>Descripción.</a:t>
            </a:r>
          </a:p>
          <a:p>
            <a:r>
              <a:rPr lang="en-US"/>
              <a:t>Justificación.</a:t>
            </a:r>
          </a:p>
          <a:p>
            <a:r>
              <a:rPr lang="en-US"/>
              <a:t>Fuentes y metodología.</a:t>
            </a:r>
          </a:p>
          <a:p>
            <a:r>
              <a:rPr lang="en-US"/>
              <a:t>Audiencia.</a:t>
            </a:r>
          </a:p>
          <a:p>
            <a:r>
              <a:rPr lang="en-US"/>
              <a:t>Demostración</a:t>
            </a:r>
          </a:p>
          <a:p>
            <a:r>
              <a:rPr lang="en-US"/>
              <a:t>Siguientes pasos.</a:t>
            </a:r>
          </a:p>
          <a:p>
            <a:endParaRPr lang="en-US"/>
          </a:p>
        </p:txBody>
      </p:sp>
      <p:pic>
        <p:nvPicPr>
          <p:cNvPr id="19460" name="Picture 4" descr="http://www.iadb.org/templates/SDS/xindicators//images/main_E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</p:spPr>
      </p:pic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0" y="152400"/>
          <a:ext cx="9144000" cy="1485900"/>
        </p:xfrm>
        <a:graphic>
          <a:graphicData uri="http://schemas.openxmlformats.org/presentationml/2006/ole">
            <p:oleObj spid="_x0000_s19461" name="Photo Editor Photo" r:id="rId5" imgW="7039958" imgH="1142857" progId="MSPhotoEd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762000"/>
          </a:xfrm>
        </p:spPr>
        <p:txBody>
          <a:bodyPr/>
          <a:lstStyle/>
          <a:p>
            <a:r>
              <a:rPr lang="en-US" sz="4000" u="sng">
                <a:solidFill>
                  <a:schemeClr val="tx1"/>
                </a:solidFill>
              </a:rPr>
              <a:t>Descripción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486400"/>
          </a:xfrm>
        </p:spPr>
        <p:txBody>
          <a:bodyPr/>
          <a:lstStyle/>
          <a:p>
            <a:pPr>
              <a:buFont typeface="Times New Roman" pitchFamily="18" charset="0"/>
              <a:buChar char=""/>
            </a:pPr>
            <a:r>
              <a:rPr lang="en-US" sz="4500" b="1">
                <a:cs typeface="Times New Roman" pitchFamily="18" charset="0"/>
              </a:rPr>
              <a:t>e</a:t>
            </a:r>
            <a:r>
              <a:rPr lang="en-US" sz="3400" b="1">
                <a:cs typeface="Times New Roman" pitchFamily="18" charset="0"/>
              </a:rPr>
              <a:t>Q</a:t>
            </a:r>
            <a:r>
              <a:rPr lang="en-US" sz="3400" b="1" baseline="-25000">
                <a:cs typeface="Times New Roman" pitchFamily="18" charset="0"/>
              </a:rPr>
              <a:t>x</a:t>
            </a:r>
            <a:r>
              <a:rPr lang="en-US" sz="3400" b="1">
                <a:cs typeface="Times New Roman" pitchFamily="18" charset="0"/>
              </a:rPr>
              <a:t>IS</a:t>
            </a:r>
            <a:r>
              <a:rPr lang="en-US" sz="2900" b="1">
                <a:cs typeface="Times New Roman" pitchFamily="18" charset="0"/>
              </a:rPr>
              <a:t>: e</a:t>
            </a:r>
            <a:r>
              <a:rPr lang="en-US" sz="3000">
                <a:cs typeface="Arial" pitchFamily="34" charset="0"/>
              </a:rPr>
              <a:t>s un sistema de información que presenta una intefase accesible que ofrece:</a:t>
            </a:r>
          </a:p>
          <a:p>
            <a:pPr lvl="1" algn="just">
              <a:spcBef>
                <a:spcPct val="60000"/>
              </a:spcBef>
              <a:buClr>
                <a:schemeClr val="tx1"/>
              </a:buClr>
            </a:pPr>
            <a:r>
              <a:rPr lang="en-US">
                <a:cs typeface="Arial" pitchFamily="34" charset="0"/>
              </a:rPr>
              <a:t>Gráficas y tablas de indicadores sociales. </a:t>
            </a:r>
          </a:p>
          <a:p>
            <a:pPr lvl="1">
              <a:spcBef>
                <a:spcPct val="60000"/>
              </a:spcBef>
              <a:buClr>
                <a:schemeClr val="tx1"/>
              </a:buClr>
            </a:pPr>
            <a:r>
              <a:rPr lang="en-US">
                <a:cs typeface="Arial" pitchFamily="34" charset="0"/>
              </a:rPr>
              <a:t>Desagregaciones por quintiles de ingreso, área geográfica (urbano/rural) y grupo étnico. </a:t>
            </a:r>
          </a:p>
          <a:p>
            <a:pPr lvl="1" algn="just">
              <a:spcBef>
                <a:spcPct val="60000"/>
              </a:spcBef>
              <a:buClr>
                <a:schemeClr val="tx1"/>
              </a:buClr>
            </a:pPr>
            <a:r>
              <a:rPr lang="en-US">
                <a:cs typeface="Arial" pitchFamily="34" charset="0"/>
              </a:rPr>
              <a:t>Información disponible para 22 países, empezando en 1990. Con más de 80 encuestas de hogares procesadas.</a:t>
            </a:r>
          </a:p>
          <a:p>
            <a:pPr lvl="1" algn="just">
              <a:spcBef>
                <a:spcPct val="60000"/>
              </a:spcBef>
              <a:buClr>
                <a:schemeClr val="tx1"/>
              </a:buClr>
            </a:pPr>
            <a:r>
              <a:rPr lang="en-US">
                <a:cs typeface="Arial" pitchFamily="34" charset="0"/>
              </a:rPr>
              <a:t>Meta data y metodología transparente.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609600"/>
          </a:xfrm>
        </p:spPr>
        <p:txBody>
          <a:bodyPr/>
          <a:lstStyle/>
          <a:p>
            <a:r>
              <a:rPr lang="en-US" sz="4000" u="sng">
                <a:solidFill>
                  <a:schemeClr val="tx1"/>
                </a:solidFill>
              </a:rPr>
              <a:t>Justificación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Utilidad de promedios nacionales de indicadores sociales es limitada.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Tx/>
              <a:buNone/>
            </a:pPr>
            <a:r>
              <a:rPr lang="en-US" sz="2500">
                <a:cs typeface="Arial" pitchFamily="34" charset="0"/>
              </a:rPr>
              <a:t>Indicadores desagregados permiten evaluar:</a:t>
            </a:r>
            <a:endParaRPr lang="en-US" sz="2500" b="1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>
                <a:cs typeface="Arial" pitchFamily="34" charset="0"/>
              </a:rPr>
              <a:t>1) </a:t>
            </a:r>
            <a:r>
              <a:rPr lang="en-US" sz="2200" b="1" u="sng">
                <a:cs typeface="Arial" pitchFamily="34" charset="0"/>
              </a:rPr>
              <a:t>Equidad</a:t>
            </a:r>
            <a:r>
              <a:rPr lang="en-US" sz="2200">
                <a:cs typeface="Arial" pitchFamily="34" charset="0"/>
              </a:rPr>
              <a:t>: La brecha entre pobres y no pobres, entre quintiles. </a:t>
            </a:r>
          </a:p>
          <a:p>
            <a:pPr lvl="1"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>
                <a:cs typeface="Arial" pitchFamily="34" charset="0"/>
              </a:rPr>
              <a:t>2) </a:t>
            </a:r>
            <a:r>
              <a:rPr lang="en-US" sz="2200" b="1" u="sng">
                <a:cs typeface="Arial" pitchFamily="34" charset="0"/>
              </a:rPr>
              <a:t>Desarrollo social pro pobre</a:t>
            </a:r>
            <a:r>
              <a:rPr lang="en-US" sz="2200">
                <a:cs typeface="Arial" pitchFamily="34" charset="0"/>
              </a:rPr>
              <a:t>: Si los logros o fracasos perjudicaron o beneficiarion a la población de igual manera.</a:t>
            </a:r>
          </a:p>
          <a:p>
            <a:pPr lvl="1"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>
                <a:cs typeface="Arial" pitchFamily="34" charset="0"/>
              </a:rPr>
              <a:t>3) </a:t>
            </a:r>
            <a:r>
              <a:rPr lang="en-US" sz="2200" b="1" u="sng">
                <a:cs typeface="Arial" pitchFamily="34" charset="0"/>
              </a:rPr>
              <a:t>Comparar el desarrollo social entre países</a:t>
            </a:r>
            <a:r>
              <a:rPr lang="en-US" sz="2200">
                <a:cs typeface="Arial" pitchFamily="34" charset="0"/>
              </a:rPr>
              <a:t>. En que países los más pobres han avanzado más rápido que el resto. </a:t>
            </a:r>
            <a:endParaRPr lang="en-US" sz="220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200">
                <a:cs typeface="Times New Roman" pitchFamily="18" charset="0"/>
              </a:rPr>
              <a:t>4</a:t>
            </a:r>
            <a:r>
              <a:rPr lang="en-US" sz="2200">
                <a:cs typeface="Arial" pitchFamily="34" charset="0"/>
              </a:rPr>
              <a:t>) </a:t>
            </a:r>
            <a:r>
              <a:rPr lang="en-US" sz="2200" b="1" u="sng">
                <a:cs typeface="Arial" pitchFamily="34" charset="0"/>
              </a:rPr>
              <a:t>Evaluar prioridades sectoriales</a:t>
            </a:r>
            <a:r>
              <a:rPr lang="en-US" sz="2200">
                <a:cs typeface="Arial" pitchFamily="34" charset="0"/>
              </a:rPr>
              <a:t>: en que sectores de la sociedad se presentan las mayores brechas para los pobres.</a:t>
            </a:r>
          </a:p>
          <a:p>
            <a:pPr>
              <a:lnSpc>
                <a:spcPct val="90000"/>
              </a:lnSpc>
            </a:pPr>
            <a:endParaRPr lang="en-US" sz="260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838200"/>
          </a:xfrm>
        </p:spPr>
        <p:txBody>
          <a:bodyPr/>
          <a:lstStyle/>
          <a:p>
            <a:r>
              <a:rPr lang="en-US" sz="4000" u="sng">
                <a:solidFill>
                  <a:schemeClr val="tx1"/>
                </a:solidFill>
              </a:rPr>
              <a:t>Fuentes y metodología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816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sz="2800">
                <a:cs typeface="Times New Roman" pitchFamily="18" charset="0"/>
              </a:rPr>
              <a:t>Estimaciones basadas en el Banco de Datos de Encuestas de Hogares del Programa MECOVI (más de 300 encuestas de 22 países). 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sz="2800">
                <a:cs typeface="Arial" pitchFamily="34" charset="0"/>
              </a:rPr>
              <a:t>El Programa MECOVI (1996, BID-BM-CEPAL) ha contribuido de manera significativa a incrementar la disponibilidad y la calidad de las encuestas de hogares en América Latina. 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sz="2800">
                <a:cs typeface="Arial" pitchFamily="34" charset="0"/>
              </a:rPr>
              <a:t>Objetivos de Desarrollo del Milenio e indicadores socio económicos entre otros. 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sz="2800">
                <a:cs typeface="Times New Roman" pitchFamily="18" charset="0"/>
              </a:rPr>
              <a:t>Usando definiciones provistas por las Naciones Unidas para seguir los indicadores de los ODM.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762000" y="1295400"/>
            <a:ext cx="3352800" cy="2362200"/>
            <a:chOff x="480" y="816"/>
            <a:chExt cx="2112" cy="1488"/>
          </a:xfrm>
        </p:grpSpPr>
        <p:sp>
          <p:nvSpPr>
            <p:cNvPr id="36867" name="AutoShape 3"/>
            <p:cNvSpPr>
              <a:spLocks noChangeArrowheads="1"/>
            </p:cNvSpPr>
            <p:nvPr/>
          </p:nvSpPr>
          <p:spPr bwMode="auto">
            <a:xfrm>
              <a:off x="480" y="816"/>
              <a:ext cx="2112" cy="1488"/>
            </a:xfrm>
            <a:prstGeom prst="downArrowCallout">
              <a:avLst>
                <a:gd name="adj1" fmla="val 11828"/>
                <a:gd name="adj2" fmla="val 12321"/>
                <a:gd name="adj3" fmla="val 9745"/>
                <a:gd name="adj4" fmla="val 84190"/>
              </a:avLst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>
              <a:outerShdw dist="45791" dir="2021404" algn="ctr" rotWithShape="0">
                <a:srgbClr val="080808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AutoShape 4"/>
            <p:cNvSpPr>
              <a:spLocks noChangeArrowheads="1"/>
            </p:cNvSpPr>
            <p:nvPr/>
          </p:nvSpPr>
          <p:spPr bwMode="auto">
            <a:xfrm>
              <a:off x="720" y="912"/>
              <a:ext cx="768" cy="816"/>
            </a:xfrm>
            <a:prstGeom prst="flowChartMagneticDisk">
              <a:avLst/>
            </a:prstGeom>
            <a:solidFill>
              <a:srgbClr val="DDDDDD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452438" indent="-452438" algn="ctr" eaLnBrk="1" hangingPunct="1">
                <a:tabLst>
                  <a:tab pos="8167688" algn="l"/>
                </a:tabLst>
              </a:pPr>
              <a:r>
                <a:rPr lang="en-US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MECOVI</a:t>
              </a:r>
            </a:p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9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1600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1600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16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16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6869" name="Group 5"/>
            <p:cNvGrpSpPr>
              <a:grpSpLocks/>
            </p:cNvGrpSpPr>
            <p:nvPr/>
          </p:nvGrpSpPr>
          <p:grpSpPr bwMode="auto">
            <a:xfrm>
              <a:off x="1776" y="912"/>
              <a:ext cx="624" cy="768"/>
              <a:chOff x="1806" y="2334"/>
              <a:chExt cx="882" cy="1026"/>
            </a:xfrm>
          </p:grpSpPr>
          <p:sp>
            <p:nvSpPr>
              <p:cNvPr id="36870" name="Rectangle 6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864" cy="1008"/>
              </a:xfrm>
              <a:prstGeom prst="rect">
                <a:avLst/>
              </a:prstGeom>
              <a:noFill/>
              <a:ln w="38100">
                <a:solidFill>
                  <a:srgbClr val="0808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1" name="Rectangle 7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864" cy="1008"/>
              </a:xfrm>
              <a:prstGeom prst="rect">
                <a:avLst/>
              </a:prstGeom>
              <a:noFill/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6872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06" y="2334"/>
                <a:ext cx="866" cy="100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480" y="1728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Household Survey </a:t>
              </a:r>
            </a:p>
            <a:p>
              <a:pPr algn="ctr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Data Base</a:t>
              </a:r>
            </a:p>
          </p:txBody>
        </p:sp>
        <p:pic>
          <p:nvPicPr>
            <p:cNvPr id="36874" name="Picture 10" descr="C:\Program Files\Microsoft Office\Clipart\standard\stddir2\BL00568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1248"/>
              <a:ext cx="288" cy="226"/>
            </a:xfrm>
            <a:prstGeom prst="rect">
              <a:avLst/>
            </a:prstGeom>
            <a:noFill/>
          </p:spPr>
        </p:pic>
        <p:pic>
          <p:nvPicPr>
            <p:cNvPr id="36875" name="Picture 11" descr="C:\Program Files\Microsoft Office\Clipart\standard\stddir2\BL00560_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1248"/>
              <a:ext cx="205" cy="174"/>
            </a:xfrm>
            <a:prstGeom prst="rect">
              <a:avLst/>
            </a:prstGeom>
            <a:noFill/>
          </p:spPr>
        </p:pic>
        <p:pic>
          <p:nvPicPr>
            <p:cNvPr id="36876" name="Picture 12" descr="C:\Program Files\Microsoft Office\Clipart\standard\stddir2\BL00561_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8" y="1440"/>
              <a:ext cx="321" cy="219"/>
            </a:xfrm>
            <a:prstGeom prst="rect">
              <a:avLst/>
            </a:prstGeom>
            <a:noFill/>
          </p:spPr>
        </p:pic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1584" y="172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tabLst>
                  <a:tab pos="8167688" algn="l"/>
                </a:tabLst>
              </a:pPr>
              <a:r>
                <a:rPr lang="en-US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 Indicators for monitoring MDGs</a:t>
              </a: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1536" y="115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2438" indent="-452438" algn="ctr" eaLnBrk="1" hangingPunct="1">
                <a:tabLst>
                  <a:tab pos="8167688" algn="l"/>
                </a:tabLst>
              </a:pPr>
              <a:r>
                <a:rPr lang="en-US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+</a:t>
              </a:r>
            </a:p>
          </p:txBody>
        </p:sp>
      </p:grpSp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5181600" y="1295400"/>
            <a:ext cx="3276600" cy="2362200"/>
            <a:chOff x="3264" y="816"/>
            <a:chExt cx="2064" cy="1488"/>
          </a:xfrm>
        </p:grpSpPr>
        <p:pic>
          <p:nvPicPr>
            <p:cNvPr id="36880" name="Picture 16" descr="D:\Data.idb\My Pictures\Pag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816"/>
              <a:ext cx="2064" cy="1193"/>
            </a:xfrm>
            <a:prstGeom prst="rect">
              <a:avLst/>
            </a:prstGeom>
            <a:noFill/>
            <a:ln w="19050">
              <a:solidFill>
                <a:srgbClr val="08080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80808"/>
              </a:outerShdw>
            </a:effectLst>
          </p:spPr>
        </p:pic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 rot="-5400000">
              <a:off x="4704" y="2112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264" y="2016"/>
              <a:ext cx="134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tabLst>
                  <a:tab pos="8167688" algn="l"/>
                </a:tabLst>
              </a:pPr>
              <a:r>
                <a:rPr lang="es-ES_tradnl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Web page Display</a:t>
              </a:r>
            </a:p>
          </p:txBody>
        </p:sp>
      </p:grpSp>
      <p:grpSp>
        <p:nvGrpSpPr>
          <p:cNvPr id="36883" name="Group 19"/>
          <p:cNvGrpSpPr>
            <a:grpSpLocks/>
          </p:cNvGrpSpPr>
          <p:nvPr/>
        </p:nvGrpSpPr>
        <p:grpSpPr bwMode="auto">
          <a:xfrm>
            <a:off x="685800" y="3657600"/>
            <a:ext cx="5486400" cy="2743200"/>
            <a:chOff x="432" y="2304"/>
            <a:chExt cx="3456" cy="1728"/>
          </a:xfrm>
        </p:grpSpPr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528" y="2400"/>
              <a:ext cx="1968" cy="1344"/>
            </a:xfrm>
            <a:prstGeom prst="foldedCorner">
              <a:avLst>
                <a:gd name="adj" fmla="val 14440"/>
              </a:avLst>
            </a:prstGeom>
            <a:solidFill>
              <a:srgbClr val="FFFFFF"/>
            </a:solidFill>
            <a:ln w="19050">
              <a:solidFill>
                <a:srgbClr val="080808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14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6885" name="Picture 21" descr="D:\Data.idb\My Pictures\stata Ico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6" y="2448"/>
              <a:ext cx="288" cy="279"/>
            </a:xfrm>
            <a:prstGeom prst="rect">
              <a:avLst/>
            </a:prstGeom>
            <a:noFill/>
          </p:spPr>
        </p:pic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624" y="2736"/>
              <a:ext cx="1824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* Calculation of indicators based on UN definitions. Disaggregating by :</a:t>
              </a:r>
            </a:p>
            <a:p>
              <a:pPr algn="just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- Income quintiles</a:t>
              </a:r>
            </a:p>
            <a:p>
              <a:pPr algn="just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- Gender</a:t>
              </a:r>
            </a:p>
            <a:p>
              <a:pPr algn="just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- Geographic Area</a:t>
              </a:r>
            </a:p>
            <a:p>
              <a:pPr algn="just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-  Ethnic background</a:t>
              </a:r>
            </a:p>
            <a:p>
              <a:pPr algn="just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* Calculation of stat. significance figures</a:t>
              </a:r>
            </a:p>
            <a:p>
              <a:pPr algn="just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*Codification</a:t>
              </a:r>
            </a:p>
            <a:p>
              <a:pPr algn="just" eaLnBrk="1" hangingPunct="1">
                <a:tabLst>
                  <a:tab pos="8167688" algn="l"/>
                </a:tabLst>
              </a:pPr>
              <a:endParaRPr lang="es-ES_tradnl" sz="12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1344" y="2448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tabLst>
                  <a:tab pos="8167688" algn="l"/>
                </a:tabLst>
              </a:pPr>
              <a:r>
                <a:rPr lang="es-ES_tradnl" sz="2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Stata</a:t>
              </a:r>
            </a:p>
          </p:txBody>
        </p:sp>
        <p:sp>
          <p:nvSpPr>
            <p:cNvPr id="36888" name="AutoShape 24"/>
            <p:cNvSpPr>
              <a:spLocks noChangeArrowheads="1"/>
            </p:cNvSpPr>
            <p:nvPr/>
          </p:nvSpPr>
          <p:spPr bwMode="auto">
            <a:xfrm>
              <a:off x="2880" y="2496"/>
              <a:ext cx="912" cy="1200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80808"/>
              </a:outerShdw>
            </a:effectLst>
          </p:spPr>
          <p:txBody>
            <a:bodyPr wrap="none" anchor="ctr"/>
            <a:lstStyle/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16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16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6889" name="Picture 25" descr="D:\Data.idb\My Pictures\Access Icon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6" y="2544"/>
              <a:ext cx="288" cy="283"/>
            </a:xfrm>
            <a:prstGeom prst="rect">
              <a:avLst/>
            </a:prstGeom>
            <a:noFill/>
          </p:spPr>
        </p:pic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2976" y="2976"/>
              <a:ext cx="720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tabLst>
                  <a:tab pos="8167688" algn="l"/>
                </a:tabLst>
              </a:pPr>
              <a:endParaRPr lang="es-ES_tradnl" sz="12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Submission of coded database to </a:t>
              </a:r>
              <a:r>
                <a:rPr lang="es-ES_tradnl" sz="12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Access</a:t>
              </a:r>
            </a:p>
            <a:p>
              <a:pPr algn="ctr" eaLnBrk="1" hangingPunct="1">
                <a:tabLst>
                  <a:tab pos="8167688" algn="l"/>
                </a:tabLst>
              </a:pPr>
              <a:endParaRPr lang="es-ES_tradnl" sz="12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891" name="AutoShape 27"/>
            <p:cNvSpPr>
              <a:spLocks noChangeArrowheads="1"/>
            </p:cNvSpPr>
            <p:nvPr/>
          </p:nvSpPr>
          <p:spPr bwMode="auto">
            <a:xfrm>
              <a:off x="2592" y="288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AutoShape 28"/>
            <p:cNvSpPr>
              <a:spLocks noChangeArrowheads="1"/>
            </p:cNvSpPr>
            <p:nvPr/>
          </p:nvSpPr>
          <p:spPr bwMode="auto">
            <a:xfrm>
              <a:off x="432" y="2304"/>
              <a:ext cx="3456" cy="1728"/>
            </a:xfrm>
            <a:prstGeom prst="roundRect">
              <a:avLst>
                <a:gd name="adj" fmla="val 14514"/>
              </a:avLst>
            </a:prstGeom>
            <a:noFill/>
            <a:ln w="12700">
              <a:solidFill>
                <a:srgbClr val="FFFF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912" y="3792"/>
              <a:ext cx="28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tabLst>
                  <a:tab pos="8167688" algn="l"/>
                </a:tabLst>
              </a:pPr>
              <a:r>
                <a:rPr lang="es-ES_tradnl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Consistency of Data</a:t>
              </a:r>
            </a:p>
          </p:txBody>
        </p:sp>
      </p:grpSp>
      <p:grpSp>
        <p:nvGrpSpPr>
          <p:cNvPr id="36894" name="Group 30"/>
          <p:cNvGrpSpPr>
            <a:grpSpLocks/>
          </p:cNvGrpSpPr>
          <p:nvPr/>
        </p:nvGrpSpPr>
        <p:grpSpPr bwMode="auto">
          <a:xfrm>
            <a:off x="6248400" y="3810000"/>
            <a:ext cx="2667000" cy="2209800"/>
            <a:chOff x="3936" y="2400"/>
            <a:chExt cx="1680" cy="1392"/>
          </a:xfrm>
        </p:grpSpPr>
        <p:sp>
          <p:nvSpPr>
            <p:cNvPr id="36895" name="AutoShape 31"/>
            <p:cNvSpPr>
              <a:spLocks noChangeArrowheads="1"/>
            </p:cNvSpPr>
            <p:nvPr/>
          </p:nvSpPr>
          <p:spPr bwMode="auto">
            <a:xfrm>
              <a:off x="3936" y="288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AutoShape 32"/>
            <p:cNvSpPr>
              <a:spLocks noChangeArrowheads="1"/>
            </p:cNvSpPr>
            <p:nvPr/>
          </p:nvSpPr>
          <p:spPr bwMode="auto">
            <a:xfrm>
              <a:off x="4176" y="2400"/>
              <a:ext cx="1440" cy="1392"/>
            </a:xfrm>
            <a:prstGeom prst="foldedCorner">
              <a:avLst>
                <a:gd name="adj" fmla="val 14440"/>
              </a:avLst>
            </a:prstGeom>
            <a:solidFill>
              <a:srgbClr val="FFFFFF"/>
            </a:solidFill>
            <a:ln w="19050">
              <a:solidFill>
                <a:srgbClr val="080808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452438" indent="-452438" algn="ctr" eaLnBrk="1" hangingPunct="1">
                <a:tabLst>
                  <a:tab pos="8167688" algn="l"/>
                </a:tabLst>
              </a:pPr>
              <a:endParaRPr lang="en-US" sz="14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897" name="Text Box 33"/>
            <p:cNvSpPr txBox="1">
              <a:spLocks noChangeArrowheads="1"/>
            </p:cNvSpPr>
            <p:nvPr/>
          </p:nvSpPr>
          <p:spPr bwMode="auto">
            <a:xfrm>
              <a:off x="4224" y="2784"/>
              <a:ext cx="1296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1" hangingPunct="1"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Display data features:</a:t>
              </a:r>
            </a:p>
            <a:p>
              <a:pPr algn="just" eaLnBrk="1" hangingPunct="1">
                <a:tabLst>
                  <a:tab pos="8167688" algn="l"/>
                </a:tabLst>
              </a:pPr>
              <a:endParaRPr lang="es-ES_tradnl" sz="12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just" eaLnBrk="1" hangingPunct="1">
                <a:buFontTx/>
                <a:buChar char="-"/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standard error less than  20% of average value</a:t>
              </a:r>
            </a:p>
            <a:p>
              <a:pPr algn="just" eaLnBrk="1" hangingPunct="1">
                <a:buFontTx/>
                <a:buChar char="-"/>
                <a:tabLst>
                  <a:tab pos="8167688" algn="l"/>
                </a:tabLst>
              </a:pPr>
              <a:endParaRPr lang="es-ES_tradnl" sz="1200" b="1">
                <a:solidFill>
                  <a:srgbClr val="08080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just" eaLnBrk="1" hangingPunct="1">
                <a:buFontTx/>
                <a:buChar char="-"/>
                <a:tabLst>
                  <a:tab pos="8167688" algn="l"/>
                </a:tabLst>
              </a:pPr>
              <a:r>
                <a:rPr lang="es-ES_tradnl" sz="1200" b="1">
                  <a:solidFill>
                    <a:srgbClr val="08080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more than 30 sample observations</a:t>
              </a:r>
            </a:p>
          </p:txBody>
        </p: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4272" y="2400"/>
              <a:ext cx="124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tabLst>
                  <a:tab pos="8167688" algn="l"/>
                </a:tabLst>
              </a:pPr>
              <a:r>
                <a:rPr lang="es-ES_tradnl" sz="14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ASP Programs and Access inquiries</a:t>
              </a:r>
            </a:p>
          </p:txBody>
        </p:sp>
      </p:grp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762000" y="2286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u="sng"/>
              <a:t>Fuentes y metodología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US" sz="4000" u="sng">
                <a:solidFill>
                  <a:schemeClr val="tx1"/>
                </a:solidFill>
              </a:rPr>
              <a:t>Audiencia</a:t>
            </a:r>
          </a:p>
        </p:txBody>
      </p:sp>
      <p:sp>
        <p:nvSpPr>
          <p:cNvPr id="2150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None/>
            </a:pPr>
            <a:r>
              <a:rPr lang="en-US" sz="4500" b="1">
                <a:cs typeface="Times New Roman" pitchFamily="18" charset="0"/>
              </a:rPr>
              <a:t>e</a:t>
            </a:r>
            <a:r>
              <a:rPr lang="en-US" sz="3400" b="1">
                <a:cs typeface="Times New Roman" pitchFamily="18" charset="0"/>
              </a:rPr>
              <a:t>Q</a:t>
            </a:r>
            <a:r>
              <a:rPr lang="en-US" sz="3400" b="1" baseline="-25000">
                <a:cs typeface="Times New Roman" pitchFamily="18" charset="0"/>
              </a:rPr>
              <a:t>x</a:t>
            </a:r>
            <a:r>
              <a:rPr lang="en-US" sz="3400" b="1">
                <a:cs typeface="Times New Roman" pitchFamily="18" charset="0"/>
              </a:rPr>
              <a:t>IS</a:t>
            </a:r>
            <a:r>
              <a:rPr lang="en-US" sz="2900" b="1">
                <a:cs typeface="Times New Roman" pitchFamily="18" charset="0"/>
              </a:rPr>
              <a:t> es un sistema de información util para hacedores de política, funcionarios del BID, donantes, investigadores y la sociedad civil</a:t>
            </a:r>
            <a:endParaRPr lang="en-US" sz="2600"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r>
              <a:rPr lang="en-US" sz="2600">
                <a:cs typeface="Arial" pitchFamily="34" charset="0"/>
              </a:rPr>
              <a:t>Ofrece </a:t>
            </a:r>
            <a:r>
              <a:rPr lang="en-US" sz="2600" u="sng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un sistema para el monitoreo de indicadores sociales con una prespectiva de equidad</a:t>
            </a:r>
            <a:r>
              <a:rPr lang="en-US" sz="2600">
                <a:cs typeface="Arial" pitchFamily="34" charset="0"/>
              </a:rPr>
              <a:t> con la posibilidad de  </a:t>
            </a:r>
            <a:r>
              <a:rPr lang="en-US" sz="2600" u="sng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comparar a nivel de la región.</a:t>
            </a:r>
            <a:endParaRPr lang="en-US" sz="2600"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r>
              <a:rPr lang="en-US" sz="2600">
                <a:cs typeface="Arial" pitchFamily="34" charset="0"/>
              </a:rPr>
              <a:t>Ofrece a los usuarios </a:t>
            </a:r>
            <a:r>
              <a:rPr lang="en-US" sz="2600" u="sng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fácil acceso</a:t>
            </a:r>
            <a:r>
              <a:rPr lang="en-US" sz="2600">
                <a:cs typeface="Arial" pitchFamily="34" charset="0"/>
              </a:rPr>
              <a:t> a indicadores sociales para 22 países en hasta cuatro puntos. 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r>
              <a:rPr lang="en-US" sz="2600" u="sng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Fácil de interpretar y de exportar</a:t>
            </a:r>
            <a:r>
              <a:rPr lang="en-US" sz="2600">
                <a:cs typeface="Arial" pitchFamily="34" charset="0"/>
              </a:rPr>
              <a:t> a documentos de trabajo (herramienta de investigación).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r>
              <a:rPr lang="en-US" sz="2600" u="sng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Herramienta de soporte para los donantes.</a:t>
            </a:r>
            <a:r>
              <a:rPr lang="en-US" sz="2600">
                <a:cs typeface="Arial" pitchFamily="34" charset="0"/>
              </a:rPr>
              <a:t> Insumo para visualizar la situación más allá de promedios.</a:t>
            </a:r>
          </a:p>
          <a:p>
            <a:endParaRPr 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US" sz="4000" u="sng">
                <a:solidFill>
                  <a:schemeClr val="tx1"/>
                </a:solidFill>
              </a:rPr>
              <a:t>Demostración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Tx/>
              <a:buNone/>
            </a:pPr>
            <a:endParaRPr lang="en-US" sz="2600">
              <a:cs typeface="Arial" pitchFamily="34" charset="0"/>
            </a:endParaRPr>
          </a:p>
          <a:p>
            <a:endParaRPr lang="en-US" sz="360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01650" y="2925763"/>
            <a:ext cx="8140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tx2"/>
                </a:solidFill>
                <a:hlinkClick r:id="rId3"/>
              </a:rPr>
              <a:t>www.iadb.org/xindicators</a:t>
            </a:r>
            <a:endParaRPr lang="en-US" sz="6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r>
              <a:rPr lang="en-US" sz="4000" u="sng">
                <a:solidFill>
                  <a:schemeClr val="tx1"/>
                </a:solidFill>
              </a:rPr>
              <a:t>Siguientes pasos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en-US" b="1">
                <a:cs typeface="Times New Roman" pitchFamily="18" charset="0"/>
              </a:rPr>
              <a:t>Expansión: Indicatores y fuentes de información</a:t>
            </a:r>
          </a:p>
          <a:p>
            <a:pPr lvl="1">
              <a:lnSpc>
                <a:spcPct val="90000"/>
              </a:lnSpc>
              <a:buFont typeface="Times New Roman" pitchFamily="18" charset="0"/>
              <a:buNone/>
            </a:pPr>
            <a:r>
              <a:rPr lang="en-US" sz="3200" b="1">
                <a:cs typeface="Times New Roman" pitchFamily="18" charset="0"/>
              </a:rPr>
              <a:t>-Indicatores adicionales. Ej. Indicadores de salud de las encuestas de demografía y salud. </a:t>
            </a:r>
          </a:p>
          <a:p>
            <a:pPr lvl="1">
              <a:lnSpc>
                <a:spcPct val="90000"/>
              </a:lnSpc>
              <a:buFont typeface="Times New Roman" pitchFamily="18" charset="0"/>
              <a:buNone/>
            </a:pPr>
            <a:r>
              <a:rPr lang="en-US" sz="3200" b="1">
                <a:cs typeface="Times New Roman" pitchFamily="18" charset="0"/>
              </a:rPr>
              <a:t>-Desagregaciones sub-nacionales. Utilizando datos de los censos para construir mapas de pobreza.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en-US" b="1">
                <a:cs typeface="Times New Roman" pitchFamily="18" charset="0"/>
              </a:rPr>
              <a:t>Seguir proceso de validación con los países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en-US" b="1">
                <a:cs typeface="Times New Roman" pitchFamily="18" charset="0"/>
              </a:rPr>
              <a:t>Transferir tecnología a los países.</a:t>
            </a:r>
            <a:r>
              <a:rPr lang="en-US" sz="3600" b="1">
                <a:cs typeface="Times New Roman" pitchFamily="18" charset="0"/>
              </a:rPr>
              <a:t> </a:t>
            </a:r>
          </a:p>
          <a:p>
            <a:pPr lvl="2">
              <a:lnSpc>
                <a:spcPct val="90000"/>
              </a:lnSpc>
              <a:buFont typeface="Times New Roman" pitchFamily="18" charset="0"/>
              <a:buChar char=""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478</Words>
  <Application>Microsoft Office PowerPoint</Application>
  <PresentationFormat>On-screen Show (4:3)</PresentationFormat>
  <Paragraphs>80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Wingdings</vt:lpstr>
      <vt:lpstr>Arial Unicode MS</vt:lpstr>
      <vt:lpstr>Default Design</vt:lpstr>
      <vt:lpstr>Microsoft Photo Editor 3.0 Photo</vt:lpstr>
      <vt:lpstr>  </vt:lpstr>
      <vt:lpstr>Slide 2</vt:lpstr>
      <vt:lpstr>Descripción</vt:lpstr>
      <vt:lpstr>Justificación</vt:lpstr>
      <vt:lpstr>Fuentes y metodología</vt:lpstr>
      <vt:lpstr>Slide 6</vt:lpstr>
      <vt:lpstr>Audiencia</vt:lpstr>
      <vt:lpstr>Demostración</vt:lpstr>
      <vt:lpstr>Siguientes pasos</vt:lpstr>
      <vt:lpstr>Nuestro sitio: www.iadb.org/xindicators </vt:lpstr>
    </vt:vector>
  </TitlesOfParts>
  <Company>IADB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MECOVI Program in  Latin America and the Caribbean Region **</dc:title>
  <dc:creator>Inter American Development Bank</dc:creator>
  <cp:lastModifiedBy>anarod</cp:lastModifiedBy>
  <cp:revision>157</cp:revision>
  <cp:lastPrinted>2000-04-26T21:34:43Z</cp:lastPrinted>
  <dcterms:created xsi:type="dcterms:W3CDTF">2000-04-26T21:17:49Z</dcterms:created>
  <dcterms:modified xsi:type="dcterms:W3CDTF">2010-07-12T04:10:49Z</dcterms:modified>
</cp:coreProperties>
</file>