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1090" r:id="rId2"/>
    <p:sldId id="1007" r:id="rId3"/>
    <p:sldId id="729" r:id="rId4"/>
    <p:sldId id="1010" r:id="rId5"/>
    <p:sldId id="1009" r:id="rId6"/>
    <p:sldId id="735" r:id="rId7"/>
    <p:sldId id="767" r:id="rId8"/>
    <p:sldId id="1018" r:id="rId9"/>
    <p:sldId id="1002" r:id="rId10"/>
    <p:sldId id="826" r:id="rId11"/>
    <p:sldId id="1012" r:id="rId12"/>
    <p:sldId id="1011" r:id="rId13"/>
    <p:sldId id="1013" r:id="rId14"/>
    <p:sldId id="1014" r:id="rId15"/>
    <p:sldId id="1015" r:id="rId16"/>
    <p:sldId id="846" r:id="rId17"/>
    <p:sldId id="1016" r:id="rId18"/>
    <p:sldId id="1030" r:id="rId19"/>
    <p:sldId id="1031" r:id="rId20"/>
    <p:sldId id="1000" r:id="rId21"/>
    <p:sldId id="999" r:id="rId22"/>
    <p:sldId id="1017" r:id="rId23"/>
  </p:sldIdLst>
  <p:sldSz cx="9144000" cy="6858000" type="screen4x3"/>
  <p:notesSz cx="7315200" cy="9601200"/>
  <p:embeddedFontLst>
    <p:embeddedFont>
      <p:font typeface="Britannic Bold" pitchFamily="34" charset="0"/>
      <p:regular r:id="rId26"/>
    </p:embeddedFont>
    <p:embeddedFont>
      <p:font typeface="Book Antiqua" pitchFamily="18" charset="0"/>
      <p:regular r:id="rId27"/>
      <p:bold r:id="rId28"/>
      <p:italic r:id="rId29"/>
      <p:boldItalic r:id="rId30"/>
    </p:embeddedFont>
    <p:embeddedFont>
      <p:font typeface="Arial Narrow" pitchFamily="34" charset="0"/>
      <p:regular r:id="rId31"/>
      <p:bold r:id="rId32"/>
      <p:italic r:id="rId33"/>
      <p:boldItalic r:id="rId34"/>
    </p:embeddedFont>
  </p:embeddedFontLst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0000"/>
    <a:srgbClr val="FF6600"/>
    <a:srgbClr val="660033"/>
    <a:srgbClr val="66FFFF"/>
    <a:srgbClr val="4BFFEE"/>
    <a:srgbClr val="CCECFF"/>
    <a:srgbClr val="CCFFFF"/>
    <a:srgbClr val="1BF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34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52" y="-8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i="1"/>
            </a:lvl1pPr>
          </a:lstStyle>
          <a:p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i="1"/>
            </a:lvl1pPr>
          </a:lstStyle>
          <a:p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i="1"/>
            </a:lvl1pPr>
          </a:lstStyle>
          <a:p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/>
            </a:lvl1pPr>
          </a:lstStyle>
          <a:p>
            <a:fld id="{462AFF97-A007-4610-94ED-94F4F285E861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>
                <a:latin typeface="Times New Roman" pitchFamily="18" charset="0"/>
              </a:defRPr>
            </a:lvl1pPr>
          </a:lstStyle>
          <a:p>
            <a:fld id="{8CD7805C-6BEA-4EA6-AF01-F414A259AEFC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notes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D1A97-D94A-4DF9-A8AA-61A23C098FF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73363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1D583-6600-4654-B468-39CD12337E1B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54726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AA72C-6250-4189-A49E-15FB92D74FE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54317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98179-F170-4F0A-A1FE-2B5C7D1E53E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54931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DCAD9-3D84-4A45-B4D0-0333051D1C03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55341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9489D-F4B8-4E6B-B693-F8E69CE109F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55545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FB7AA-1170-4A21-8EAA-259F2521E9D1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26771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2875F-67FA-47EE-BE1D-E96DD0F2B871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50323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25092-CB6C-4598-87C9-7E410DD89E33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50016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B04EE-C4C9-4E77-8FD8-D4B918E4051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53088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DF9D6-40E2-4DB7-A7EC-B69406771B37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00966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F4B8B-50BF-4E6C-8016-3E65F87B5DD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54112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77419-07CF-47DB-9235-C213407CA26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53497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2BE5E-EF74-4046-B5E2-F1147A5C94E8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01990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B42DB-56AA-49DB-9B06-D342267ADC4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08851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52C57-8211-43BA-871B-DD01A7DE25F1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1449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753D9-C98C-4D54-AE7D-42A6AA45A14C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21446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289C3-E08B-4E60-A6AD-205DC21D45D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D95CB-928A-4F71-8249-717ABD65235D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AF93D-41D1-4DC7-AA73-25C718989015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46F643-A971-403B-9176-D2A0B170D49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DE4AA9-F92C-4575-9410-E127D2BB56C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32197-9F82-4C46-97D5-CEE7E3D88DB3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899A-F42E-4802-B130-E4587BE3131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A6D37-CC04-4751-96C9-389CE997F625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3007-D5B8-4CD2-8047-35C67DC0FFB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5AFA3-8B66-4F9A-AB79-17CEA6D0F88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23EC3-BDC6-472D-895F-4D520F68F64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E055A-96BA-4067-8C63-A479815B55A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4603-FD56-41B9-A1F6-8FD56C0C72E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E7A7AF74-50D5-4932-AA88-FCBBE1E9A96A}" type="slidenum">
              <a:rPr lang="es-ES_tradnl"/>
              <a:pPr/>
              <a:t>‹#›</a:t>
            </a:fld>
            <a:endParaRPr lang="es-ES_tradnl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80000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51" y="140"/>
              <a:ext cx="5469" cy="4036"/>
            </a:xfrm>
            <a:prstGeom prst="rect">
              <a:avLst/>
            </a:prstGeom>
            <a:gradFill rotWithShape="0">
              <a:gsLst>
                <a:gs pos="0">
                  <a:srgbClr val="00279F"/>
                </a:gs>
                <a:gs pos="50000">
                  <a:srgbClr val="00279F">
                    <a:gamma/>
                    <a:tint val="70196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70196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70196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shade val="29804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n"/>
        <a:defRPr sz="28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u"/>
        <a:defRPr sz="24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s"/>
        <a:defRPr sz="20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è"/>
        <a:defRPr sz="20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è"/>
        <a:defRPr sz="20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è"/>
        <a:defRPr sz="20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è"/>
        <a:defRPr sz="20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è"/>
        <a:defRPr sz="20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Presentaciones/Manizales%20IDEA/Metodolog&#237;a%20de%20C&#225;lculo%20E1-E4-BM_21_04_2005.ppt#92. Diapositiva 92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sz="2400" b="1">
                <a:latin typeface="Bookshelf Symbol 1" pitchFamily="2" charset="0"/>
              </a:rPr>
              <a:t/>
            </a:r>
            <a:br>
              <a:rPr lang="es-ES_tradnl" sz="2400" b="1">
                <a:latin typeface="Bookshelf Symbol 1" pitchFamily="2" charset="0"/>
              </a:rPr>
            </a:br>
            <a:endParaRPr lang="es-CO" sz="3600" b="1">
              <a:solidFill>
                <a:srgbClr val="7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751763" cy="4114800"/>
          </a:xfrm>
          <a:noFill/>
          <a:ln/>
        </p:spPr>
        <p:txBody>
          <a:bodyPr/>
          <a:lstStyle/>
          <a:p>
            <a:pPr marL="509588" lvl="2" indent="-277813" algn="just">
              <a:lnSpc>
                <a:spcPct val="90000"/>
              </a:lnSpc>
              <a:buFont typeface="Wingdings" pitchFamily="2" charset="2"/>
              <a:buNone/>
              <a:tabLst>
                <a:tab pos="339725" algn="l"/>
              </a:tabLst>
            </a:pPr>
            <a:r>
              <a:rPr lang="es-CO" sz="1800" b="0">
                <a:cs typeface="Times New Roman" pitchFamily="18" charset="0"/>
              </a:rPr>
              <a:t>	</a:t>
            </a:r>
            <a:r>
              <a:rPr lang="es-CO" sz="2000" b="0">
                <a:cs typeface="Times New Roman" pitchFamily="18" charset="0"/>
              </a:rPr>
              <a:t>	</a:t>
            </a:r>
            <a:endParaRPr lang="es-CO" sz="2500" b="0">
              <a:cs typeface="Times New Roman" pitchFamily="18" charset="0"/>
            </a:endParaRPr>
          </a:p>
        </p:txBody>
      </p:sp>
      <p:sp>
        <p:nvSpPr>
          <p:cNvPr id="1732612" name="Rectangle 4"/>
          <p:cNvSpPr>
            <a:spLocks noChangeArrowheads="1"/>
          </p:cNvSpPr>
          <p:nvPr/>
        </p:nvSpPr>
        <p:spPr bwMode="auto">
          <a:xfrm>
            <a:off x="1063625" y="825500"/>
            <a:ext cx="7210425" cy="133508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s-ES" sz="2400"/>
          </a:p>
        </p:txBody>
      </p:sp>
      <p:pic>
        <p:nvPicPr>
          <p:cNvPr id="1732613" name="Picture 5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39838" y="920750"/>
            <a:ext cx="957262" cy="1150938"/>
          </a:xfrm>
          <a:noFill/>
          <a:ln/>
          <a:effectLst/>
        </p:spPr>
      </p:pic>
      <p:sp>
        <p:nvSpPr>
          <p:cNvPr id="1732615" name="Text Box 7"/>
          <p:cNvSpPr txBox="1">
            <a:spLocks noChangeArrowheads="1"/>
          </p:cNvSpPr>
          <p:nvPr/>
        </p:nvSpPr>
        <p:spPr bwMode="auto">
          <a:xfrm>
            <a:off x="2546350" y="928688"/>
            <a:ext cx="4186238" cy="1249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sz="2000" b="1">
                <a:solidFill>
                  <a:schemeClr val="bg2"/>
                </a:solidFill>
                <a:latin typeface="Times New Roman" pitchFamily="18" charset="0"/>
              </a:rPr>
              <a:t>Banco Interamericano de Desarrollo Diálogo Regional de Política</a:t>
            </a:r>
          </a:p>
          <a:p>
            <a:pPr algn="ctr">
              <a:spcBef>
                <a:spcPct val="50000"/>
              </a:spcBef>
            </a:pPr>
            <a:r>
              <a:rPr lang="es-CR" sz="2000" b="1">
                <a:solidFill>
                  <a:schemeClr val="bg2"/>
                </a:solidFill>
                <a:latin typeface="Times New Roman" pitchFamily="18" charset="0"/>
              </a:rPr>
              <a:t>Desastres Naturales</a:t>
            </a:r>
            <a:r>
              <a:rPr lang="es-ES" sz="2400"/>
              <a:t> </a:t>
            </a:r>
          </a:p>
        </p:txBody>
      </p:sp>
      <p:sp>
        <p:nvSpPr>
          <p:cNvPr id="1732616" name="Rectangle 8"/>
          <p:cNvSpPr>
            <a:spLocks noChangeArrowheads="1"/>
          </p:cNvSpPr>
          <p:nvPr/>
        </p:nvSpPr>
        <p:spPr bwMode="auto">
          <a:xfrm>
            <a:off x="376238" y="2130425"/>
            <a:ext cx="8353425" cy="395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/>
            <a:endParaRPr lang="es-ES" sz="3200" b="1" i="1">
              <a:solidFill>
                <a:schemeClr val="tx2"/>
              </a:solidFill>
            </a:endParaRPr>
          </a:p>
          <a:p>
            <a:pPr algn="ctr"/>
            <a:r>
              <a:rPr lang="es-ES" sz="3200" b="1" i="1">
                <a:solidFill>
                  <a:schemeClr val="tx2"/>
                </a:solidFill>
              </a:rPr>
              <a:t>Indicadores de Riesgo de Desastre y de Gestión de Riesgo</a:t>
            </a:r>
          </a:p>
          <a:p>
            <a:pPr algn="ctr">
              <a:lnSpc>
                <a:spcPct val="20000"/>
              </a:lnSpc>
            </a:pPr>
            <a:endParaRPr lang="es-ES" sz="3200" b="1" i="1">
              <a:solidFill>
                <a:schemeClr val="tx2"/>
              </a:solidFill>
            </a:endParaRPr>
          </a:p>
          <a:p>
            <a:pPr algn="ctr"/>
            <a:endParaRPr lang="es-ES_tradnl" sz="2400" b="1" i="1">
              <a:solidFill>
                <a:srgbClr val="1BFB03"/>
              </a:solidFill>
            </a:endParaRPr>
          </a:p>
          <a:p>
            <a:pPr algn="ctr"/>
            <a:r>
              <a:rPr lang="es-ES_tradnl" sz="2400" b="1" i="1">
                <a:solidFill>
                  <a:srgbClr val="1BFB03"/>
                </a:solidFill>
              </a:rPr>
              <a:t>Aplicación del sistema de indicadores a Bolivia</a:t>
            </a:r>
            <a:br>
              <a:rPr lang="es-ES_tradnl" sz="2400" b="1" i="1">
                <a:solidFill>
                  <a:srgbClr val="1BFB03"/>
                </a:solidFill>
              </a:rPr>
            </a:br>
            <a:r>
              <a:rPr lang="es-ES_tradnl" sz="2400" b="1" i="1">
                <a:solidFill>
                  <a:srgbClr val="1BFB03"/>
                </a:solidFill>
              </a:rPr>
              <a:t>1980 – 2000</a:t>
            </a:r>
            <a:endParaRPr lang="es-ES_tradnl" sz="2400" b="1" i="1">
              <a:solidFill>
                <a:srgbClr val="7FFF00"/>
              </a:solidFill>
              <a:latin typeface="Times New Roman" pitchFamily="18" charset="0"/>
            </a:endParaRPr>
          </a:p>
          <a:p>
            <a:pPr algn="ctr"/>
            <a:endParaRPr lang="es-ES" sz="2400" b="1" i="1">
              <a:latin typeface="Book Antiqua" pitchFamily="18" charset="0"/>
            </a:endParaRPr>
          </a:p>
          <a:p>
            <a:pPr algn="ctr"/>
            <a:r>
              <a:rPr lang="es-ES" sz="2400" b="1" i="1">
                <a:latin typeface="Book Antiqua" pitchFamily="18" charset="0"/>
              </a:rPr>
              <a:t>INDICE DE DÉFICIT POR DESASTRE</a:t>
            </a:r>
          </a:p>
          <a:p>
            <a:pPr algn="ctr">
              <a:lnSpc>
                <a:spcPct val="30000"/>
              </a:lnSpc>
            </a:pPr>
            <a:endParaRPr lang="es-ES" sz="2400" b="1" i="1">
              <a:latin typeface="Book Antiqua" pitchFamily="18" charset="0"/>
            </a:endParaRPr>
          </a:p>
          <a:p>
            <a:pPr algn="ctr"/>
            <a:r>
              <a:rPr lang="es-ES" sz="2400" b="1" i="1">
                <a:solidFill>
                  <a:schemeClr val="hlink"/>
                </a:solidFill>
                <a:latin typeface="Arial Narrow" pitchFamily="34" charset="0"/>
              </a:rPr>
              <a:t>Luis Eduardo Yamín &amp; Omar Darío Cardona</a:t>
            </a:r>
            <a:endParaRPr lang="es-ES_tradnl" sz="2400" b="1" i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732617" name="Rectangle 9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s-MX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1175" y="2495550"/>
            <a:ext cx="7867650" cy="3178175"/>
          </a:xfrm>
          <a:noFill/>
          <a:ln/>
        </p:spPr>
        <p:txBody>
          <a:bodyPr/>
          <a:lstStyle/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1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CR" b="0"/>
              <a:t>, Pagos de seguros y reaseguros </a:t>
            </a:r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2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Reservas disponibles en fondos para desastres </a:t>
            </a:r>
            <a:endParaRPr lang="es-CR" b="0"/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3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Ayudas y donaciones  </a:t>
            </a:r>
            <a:endParaRPr lang="es-CR" b="0"/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4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Posibles nuevos impuestos</a:t>
            </a:r>
            <a:endParaRPr lang="es-CR" b="0"/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5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Margen de reasignación presupuestal </a:t>
            </a:r>
            <a:endParaRPr lang="es-CR" b="0"/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6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Crédito externo factible</a:t>
            </a:r>
            <a:endParaRPr lang="es-CR" b="0"/>
          </a:p>
          <a:p>
            <a:pPr marL="509588" lvl="2" indent="-277813"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b="0">
                <a:latin typeface="Times New Roman" pitchFamily="18" charset="0"/>
              </a:rPr>
              <a:t>F</a:t>
            </a:r>
            <a:r>
              <a:rPr lang="es-ES" b="0" baseline="-25000">
                <a:latin typeface="Times New Roman" pitchFamily="18" charset="0"/>
              </a:rPr>
              <a:t>7</a:t>
            </a:r>
            <a:r>
              <a:rPr lang="es-ES" b="0" baseline="30000">
                <a:latin typeface="Times New Roman" pitchFamily="18" charset="0"/>
              </a:rPr>
              <a:t>P</a:t>
            </a:r>
            <a:r>
              <a:rPr lang="es-ES" b="0"/>
              <a:t>, Crédito interno</a:t>
            </a:r>
            <a:r>
              <a:rPr lang="es-ES"/>
              <a:t> </a:t>
            </a:r>
            <a:r>
              <a:rPr lang="es-ES" b="0"/>
              <a:t>factible</a:t>
            </a:r>
            <a:endParaRPr lang="es-CR" b="0"/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00075" y="8382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" sz="2400" b="1" i="1">
                <a:latin typeface="Times New Roman" pitchFamily="18" charset="0"/>
              </a:rPr>
              <a:t>F</a:t>
            </a:r>
            <a:r>
              <a:rPr lang="es-ES" sz="2400" b="1" i="1" baseline="-25000">
                <a:latin typeface="Times New Roman" pitchFamily="18" charset="0"/>
              </a:rPr>
              <a:t>i</a:t>
            </a:r>
            <a:r>
              <a:rPr lang="es-ES" sz="2400" b="1" i="1" baseline="30000">
                <a:latin typeface="Times New Roman" pitchFamily="18" charset="0"/>
              </a:rPr>
              <a:t>P</a:t>
            </a:r>
            <a:r>
              <a:rPr lang="es-ES" sz="2400" b="1">
                <a:latin typeface="Times New Roman" pitchFamily="18" charset="0"/>
              </a:rPr>
              <a:t> : </a:t>
            </a:r>
            <a:r>
              <a:rPr lang="es-ES" sz="2000" b="1">
                <a:latin typeface="Times New Roman" pitchFamily="18" charset="0"/>
              </a:rPr>
              <a:t>POSIBLES FONDOS INTERNOS O EXTERNOS </a:t>
            </a:r>
            <a:br>
              <a:rPr lang="es-ES" sz="2000" b="1">
                <a:latin typeface="Times New Roman" pitchFamily="18" charset="0"/>
              </a:rPr>
            </a:br>
            <a:r>
              <a:rPr lang="es-ES" sz="2000" b="1">
                <a:latin typeface="Times New Roman" pitchFamily="18" charset="0"/>
              </a:rPr>
              <a:t>A LOS CUALES  EL GOBIERNO PODRÍA ACCEDER</a:t>
            </a:r>
            <a:r>
              <a:rPr lang="es-CO" b="1"/>
              <a:t> </a:t>
            </a:r>
            <a:r>
              <a:rPr lang="es-CO"/>
              <a:t/>
            </a:r>
            <a:br>
              <a:rPr lang="es-CO"/>
            </a:br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2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127000"/>
            <a:ext cx="8959850" cy="673100"/>
          </a:xfrm>
          <a:noFill/>
          <a:ln/>
        </p:spPr>
        <p:txBody>
          <a:bodyPr/>
          <a:lstStyle/>
          <a:p>
            <a:r>
              <a:rPr lang="es-CO" sz="2000" b="1">
                <a:latin typeface="Times New Roman" pitchFamily="18" charset="0"/>
              </a:rPr>
              <a:t>P</a:t>
            </a:r>
            <a:r>
              <a:rPr lang="es-ES" sz="2000" b="1">
                <a:latin typeface="Times New Roman" pitchFamily="18" charset="0"/>
              </a:rPr>
              <a:t>érdida probable para cálculo del IDD</a:t>
            </a:r>
            <a:endParaRPr lang="es-ES_tradnl">
              <a:latin typeface="Times New Roman" pitchFamily="18" charset="0"/>
            </a:endParaRPr>
          </a:p>
        </p:txBody>
      </p:sp>
      <p:sp>
        <p:nvSpPr>
          <p:cNvPr id="1546242" name="Rectangle 2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pic>
        <p:nvPicPr>
          <p:cNvPr id="1546409" name="Picture 169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95250" y="2962275"/>
            <a:ext cx="9350375" cy="4017963"/>
          </a:xfrm>
          <a:noFill/>
          <a:ln/>
          <a:effectLst/>
        </p:spPr>
      </p:pic>
      <p:sp>
        <p:nvSpPr>
          <p:cNvPr id="1546243" name="Rectangle 3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1546249" name="Rectangle 9"/>
          <p:cNvSpPr>
            <a:spLocks noChangeArrowheads="1"/>
          </p:cNvSpPr>
          <p:nvPr/>
        </p:nvSpPr>
        <p:spPr bwMode="auto">
          <a:xfrm>
            <a:off x="0" y="2452688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s-ES" sz="2000" b="1">
                <a:solidFill>
                  <a:schemeClr val="tx2"/>
                </a:solidFill>
                <a:latin typeface="Times New Roman" pitchFamily="18" charset="0"/>
              </a:rPr>
              <a:t>Resiliencia económica, fondos y recursos para el cálculo del IDD</a:t>
            </a:r>
            <a:endParaRPr lang="es-ES_tradnl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546412" name="Picture 17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95250" y="525463"/>
            <a:ext cx="9318625" cy="2127250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56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CO" sz="2000" b="1"/>
              <a:t>ÍNDICE DE DÉFICIT POR DESASTRE</a:t>
            </a:r>
            <a:br>
              <a:rPr lang="es-CO" sz="2000" b="1"/>
            </a:br>
            <a:r>
              <a:rPr lang="es-CO" sz="2000" b="1"/>
              <a:t>(500 años de período de retorno)</a:t>
            </a:r>
            <a:br>
              <a:rPr lang="es-CO" sz="2000" b="1"/>
            </a:br>
            <a:r>
              <a:rPr lang="es-CO" sz="2000" b="1"/>
              <a:t> BOLIVIA </a:t>
            </a:r>
            <a:r>
              <a:rPr lang="es-CO" sz="2000"/>
              <a:t/>
            </a:r>
            <a:br>
              <a:rPr lang="es-CO" sz="2000"/>
            </a:br>
            <a:endParaRPr lang="es-ES_tradnl" sz="2000"/>
          </a:p>
        </p:txBody>
      </p:sp>
      <p:sp>
        <p:nvSpPr>
          <p:cNvPr id="1542146" name="Rectangle 2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sp>
        <p:nvSpPr>
          <p:cNvPr id="1542148" name="Rectangle 4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pic>
        <p:nvPicPr>
          <p:cNvPr id="1542158" name="Picture 1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4738" y="1511300"/>
            <a:ext cx="7029450" cy="5249863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4BFF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8292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8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8296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8298" name="Rectangle 1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8301" name="Rectangle 13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_tradnl" b="1"/>
              <a:t> </a:t>
            </a:r>
            <a:r>
              <a:rPr lang="es-CO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ÍNDICE DE DÉFICIT POR DESASTRE</a:t>
            </a:r>
            <a:r>
              <a:rPr lang="es-CO"/>
              <a:t/>
            </a:r>
            <a:br>
              <a:rPr lang="es-CO"/>
            </a:br>
            <a:endParaRPr lang="es-ES_tradnl"/>
          </a:p>
        </p:txBody>
      </p:sp>
      <p:graphicFrame>
        <p:nvGraphicFramePr>
          <p:cNvPr id="1548302" name="Object 14"/>
          <p:cNvGraphicFramePr>
            <a:graphicFrameLocks noChangeAspect="1"/>
          </p:cNvGraphicFramePr>
          <p:nvPr/>
        </p:nvGraphicFramePr>
        <p:xfrm>
          <a:off x="1649413" y="3090863"/>
          <a:ext cx="2178050" cy="1301750"/>
        </p:xfrm>
        <a:graphic>
          <a:graphicData uri="http://schemas.openxmlformats.org/presentationml/2006/ole">
            <p:oleObj spid="_x0000_s1548302" name="Ecuación" r:id="rId4" imgW="825142" imgH="495085" progId="Equation.3">
              <p:embed/>
            </p:oleObj>
          </a:graphicData>
        </a:graphic>
      </p:graphicFrame>
      <p:graphicFrame>
        <p:nvGraphicFramePr>
          <p:cNvPr id="1548303" name="Object 15"/>
          <p:cNvGraphicFramePr>
            <a:graphicFrameLocks noChangeAspect="1"/>
          </p:cNvGraphicFramePr>
          <p:nvPr/>
        </p:nvGraphicFramePr>
        <p:xfrm>
          <a:off x="5133975" y="3087688"/>
          <a:ext cx="2081213" cy="1296987"/>
        </p:xfrm>
        <a:graphic>
          <a:graphicData uri="http://schemas.openxmlformats.org/presentationml/2006/ole">
            <p:oleObj spid="_x0000_s1548303" name="Ecuación" r:id="rId5" imgW="77436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1375"/>
            <a:ext cx="8959850" cy="673100"/>
          </a:xfrm>
          <a:noFill/>
          <a:ln/>
        </p:spPr>
        <p:txBody>
          <a:bodyPr/>
          <a:lstStyle/>
          <a:p>
            <a:r>
              <a:rPr lang="es-CO" sz="2400" b="1">
                <a:latin typeface="Times New Roman" pitchFamily="18" charset="0"/>
              </a:rPr>
              <a:t>P</a:t>
            </a:r>
            <a:r>
              <a:rPr lang="es-ES" sz="2400" b="1">
                <a:latin typeface="Times New Roman" pitchFamily="18" charset="0"/>
              </a:rPr>
              <a:t>érdida anual esperada (prima pura) para cálculo del IDD’</a:t>
            </a:r>
            <a:endParaRPr lang="es-ES_tradnl" sz="5400">
              <a:latin typeface="Times New Roman" pitchFamily="18" charset="0"/>
            </a:endParaRPr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pic>
        <p:nvPicPr>
          <p:cNvPr id="1552401" name="Picture 1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95250" y="1489075"/>
            <a:ext cx="9345613" cy="2159000"/>
          </a:xfrm>
          <a:noFill/>
          <a:ln/>
          <a:effectLst/>
        </p:spPr>
      </p:pic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1552390" name="Rectangle 6"/>
          <p:cNvSpPr>
            <a:spLocks noChangeArrowheads="1"/>
          </p:cNvSpPr>
          <p:nvPr/>
        </p:nvSpPr>
        <p:spPr bwMode="auto">
          <a:xfrm>
            <a:off x="0" y="3833813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s-ES" sz="2000" b="1">
                <a:solidFill>
                  <a:schemeClr val="tx2"/>
                </a:solidFill>
                <a:latin typeface="Times New Roman" pitchFamily="18" charset="0"/>
              </a:rPr>
              <a:t>IDD’ con respecto a gastos de capital y superávit intertemporal</a:t>
            </a:r>
            <a:r>
              <a:rPr lang="es-ES" sz="2000" b="1">
                <a:solidFill>
                  <a:schemeClr val="tx2"/>
                </a:solidFill>
                <a:latin typeface="Britannic Bold" pitchFamily="34" charset="0"/>
              </a:rPr>
              <a:t> </a:t>
            </a:r>
            <a:endParaRPr lang="es-ES_tradnl" sz="2000" b="1">
              <a:solidFill>
                <a:schemeClr val="tx2"/>
              </a:solidFill>
              <a:latin typeface="Britannic Bold" pitchFamily="34" charset="0"/>
            </a:endParaRPr>
          </a:p>
        </p:txBody>
      </p:sp>
      <p:pic>
        <p:nvPicPr>
          <p:cNvPr id="1552406" name="Picture 2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142875" y="4784725"/>
            <a:ext cx="9467850" cy="1214438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1143000"/>
          </a:xfrm>
          <a:noFill/>
          <a:ln/>
        </p:spPr>
        <p:txBody>
          <a:bodyPr/>
          <a:lstStyle/>
          <a:p>
            <a:r>
              <a:rPr lang="es-CO" sz="2000" b="1">
                <a:latin typeface="Times New Roman" pitchFamily="18" charset="0"/>
              </a:rPr>
              <a:t>ÍNDICE DE DÉFICIT POR DESASTRE</a:t>
            </a:r>
            <a:br>
              <a:rPr lang="es-CO" sz="2000" b="1">
                <a:latin typeface="Times New Roman" pitchFamily="18" charset="0"/>
              </a:rPr>
            </a:br>
            <a:r>
              <a:rPr lang="es-CO" sz="2000" b="1">
                <a:latin typeface="Times New Roman" pitchFamily="18" charset="0"/>
              </a:rPr>
              <a:t>(Pérdida anual esperada vs. Gastos de Capital)</a:t>
            </a:r>
            <a:br>
              <a:rPr lang="es-CO" sz="2000" b="1">
                <a:latin typeface="Times New Roman" pitchFamily="18" charset="0"/>
              </a:rPr>
            </a:br>
            <a:r>
              <a:rPr lang="es-CO" sz="2000" b="1">
                <a:latin typeface="Times New Roman" pitchFamily="18" charset="0"/>
              </a:rPr>
              <a:t> BOLIVIA </a:t>
            </a:r>
            <a:r>
              <a:rPr lang="es-CO" sz="2000">
                <a:latin typeface="Times New Roman" pitchFamily="18" charset="0"/>
              </a:rPr>
              <a:t/>
            </a:r>
            <a:br>
              <a:rPr lang="es-CO" sz="2000">
                <a:latin typeface="Times New Roman" pitchFamily="18" charset="0"/>
              </a:rPr>
            </a:br>
            <a:endParaRPr lang="es-ES_tradnl" sz="2000">
              <a:latin typeface="Times New Roman" pitchFamily="18" charset="0"/>
            </a:endParaRPr>
          </a:p>
        </p:txBody>
      </p:sp>
      <p:sp>
        <p:nvSpPr>
          <p:cNvPr id="1554434" name="Rectangle 2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sp>
        <p:nvSpPr>
          <p:cNvPr id="1554435" name="Rectangle 3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pic>
        <p:nvPicPr>
          <p:cNvPr id="1554442" name="Picture 10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92213" y="1358900"/>
            <a:ext cx="6956425" cy="5221288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52588"/>
            <a:ext cx="7867650" cy="3506787"/>
          </a:xfrm>
          <a:noFill/>
          <a:ln/>
        </p:spPr>
        <p:txBody>
          <a:bodyPr/>
          <a:lstStyle/>
          <a:p>
            <a:pPr marL="509588" lvl="2" indent="-277813" algn="just">
              <a:lnSpc>
                <a:spcPct val="80000"/>
              </a:lnSpc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sz="2800" b="0"/>
              <a:t>Un IDD &gt; 1.0 significa incapacidad económi-ca del país para hacer frente a desastres extremos, aun cuando aumente al máximo su deuda. A mayor IDD mayor es el déficit.  </a:t>
            </a:r>
          </a:p>
          <a:p>
            <a:pPr marL="509588" lvl="2" indent="-277813" algn="just">
              <a:lnSpc>
                <a:spcPct val="20000"/>
              </a:lnSpc>
              <a:buFont typeface="Wingdings" pitchFamily="2" charset="2"/>
              <a:buNone/>
              <a:tabLst>
                <a:tab pos="339725" algn="l"/>
              </a:tabLst>
            </a:pPr>
            <a:endParaRPr lang="es-CR" sz="2800" b="0"/>
          </a:p>
          <a:p>
            <a:pPr marL="509588" lvl="2" indent="-277813" algn="just">
              <a:lnSpc>
                <a:spcPct val="80000"/>
              </a:lnSpc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CR" sz="2800" b="0"/>
              <a:t>A mayor IDD’ menor es la capacidad del</a:t>
            </a:r>
            <a:r>
              <a:rPr lang="es-ES" sz="2800" b="0"/>
              <a:t> país para atender sus futuros desastres. Implica un aumento inevitable de la deuda.</a:t>
            </a:r>
          </a:p>
          <a:p>
            <a:pPr marL="509588" lvl="2" indent="-277813" algn="just">
              <a:lnSpc>
                <a:spcPct val="20000"/>
              </a:lnSpc>
              <a:buFont typeface="Wingdings" pitchFamily="2" charset="2"/>
              <a:buNone/>
              <a:tabLst>
                <a:tab pos="339725" algn="l"/>
              </a:tabLst>
            </a:pPr>
            <a:endParaRPr lang="es-ES" sz="2800" b="0"/>
          </a:p>
          <a:p>
            <a:pPr marL="509588" lvl="2" indent="-277813" algn="just">
              <a:lnSpc>
                <a:spcPct val="80000"/>
              </a:lnSpc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" sz="2800" b="0"/>
              <a:t>Si existen restricciones para el endeuda-miento adicional esta situación implicaría la imposibilidad de recuperarse.</a:t>
            </a:r>
            <a:r>
              <a:rPr lang="es-ES" sz="2800"/>
              <a:t>  </a:t>
            </a:r>
            <a:r>
              <a:rPr lang="es-CR" sz="2800" b="0"/>
              <a:t> </a:t>
            </a:r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0075" y="55245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" sz="2000" b="1">
                <a:latin typeface="Times New Roman" pitchFamily="18" charset="0"/>
              </a:rPr>
              <a:t> </a:t>
            </a:r>
            <a:r>
              <a:rPr lang="es-ES" sz="2800" b="1">
                <a:latin typeface="Times New Roman" pitchFamily="18" charset="0"/>
              </a:rPr>
              <a:t>SIGNIFICADO E IMPLICACIONES</a:t>
            </a:r>
            <a:r>
              <a:rPr lang="es-ES" sz="2000" b="1">
                <a:latin typeface="Times New Roman" pitchFamily="18" charset="0"/>
              </a:rPr>
              <a:t> </a:t>
            </a:r>
            <a:r>
              <a:rPr lang="es-CO"/>
              <a:t/>
            </a:r>
            <a:br>
              <a:rPr lang="es-CO"/>
            </a:br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6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0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ChangeArrowheads="1"/>
          </p:cNvSpPr>
          <p:nvPr/>
        </p:nvSpPr>
        <p:spPr bwMode="auto">
          <a:xfrm>
            <a:off x="425450" y="520700"/>
            <a:ext cx="84502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latin typeface="Times New Roman" pitchFamily="18" charset="0"/>
              </a:rPr>
              <a:t>De lo anterior se concluye que sería deseable…</a:t>
            </a:r>
            <a:endParaRPr lang="es-ES_tradnl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57507" name="Text Box 3"/>
          <p:cNvSpPr txBox="1">
            <a:spLocks noChangeArrowheads="1"/>
          </p:cNvSpPr>
          <p:nvPr/>
        </p:nvSpPr>
        <p:spPr bwMode="auto">
          <a:xfrm>
            <a:off x="531813" y="1404938"/>
            <a:ext cx="7959725" cy="483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381000" indent="-381000"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s-ES" sz="2400" i="1">
                <a:cs typeface="Times New Roman" pitchFamily="18" charset="0"/>
              </a:rPr>
              <a:t>Valorar con mayor detalle la exposición fiscal y el déficit potencial –o pasivos contingentes– no explíci-tos que tiene el país por desastres;</a:t>
            </a:r>
          </a:p>
          <a:p>
            <a:pPr marL="381000" indent="-381000"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s-ES" sz="2400" i="1">
                <a:cs typeface="Times New Roman" pitchFamily="18" charset="0"/>
              </a:rPr>
              <a:t>Invertir en medidas estructurales (refuerzo y rehabilita-ción prioritaria) y medidas no estructurales de preven-ción y mitigación para reducir los daños y, por lo tanto, reducir su impacto económico;</a:t>
            </a:r>
          </a:p>
          <a:p>
            <a:pPr marL="381000" indent="-381000"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s-ES" sz="2400" i="1">
                <a:cs typeface="Times New Roman" pitchFamily="18" charset="0"/>
              </a:rPr>
              <a:t>Evaluar el uso de mecanismos de transferencia de riesgos (seguros/reaseguros o del mercado de capita-les) para proteger los inmuebles –públicos y privados– y analizar las alternativas de financiación (fondos de reservas y  contratación de créditos contingentes).</a:t>
            </a:r>
            <a:endParaRPr lang="es-ES_tradnl" sz="2400" i="1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50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ChangeArrowheads="1"/>
          </p:cNvSpPr>
          <p:nvPr/>
        </p:nvSpPr>
        <p:spPr bwMode="auto">
          <a:xfrm>
            <a:off x="960438" y="263525"/>
            <a:ext cx="770413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s-CO" sz="2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EVALUACIÓN DE ALTERNATIVAS</a:t>
            </a:r>
            <a:endParaRPr lang="es-ES" sz="22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179388" lvl="1" indent="268288" algn="l" eaLnBrk="1" hangingPunct="1">
              <a:spcBef>
                <a:spcPct val="5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s-CO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Fondos de reservas, seguros y reaseguros y mercados financieros</a:t>
            </a:r>
          </a:p>
          <a:p>
            <a:pPr lvl="2" indent="-287338" algn="l" eaLnBrk="1" hangingPunct="1">
              <a:buFontTx/>
              <a:buBlip>
                <a:blip r:embed="rId2"/>
              </a:buBlip>
            </a:pPr>
            <a:endParaRPr lang="es-ES" sz="18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71843" name="Picture 3">
            <a:hlinkClick r:id="rId3" action="ppaction://hlinkpres?slideindex=92&amp;slidetitle=Diapositiva 92"/>
          </p:cNvPr>
          <p:cNvPicPr>
            <a:picLocks noChangeAspect="1" noChangeArrowheads="1"/>
          </p:cNvPicPr>
          <p:nvPr/>
        </p:nvPicPr>
        <p:blipFill>
          <a:blip r:embed="rId4" cstate="print"/>
          <a:srcRect l="9271" t="16142" r="8858" b="7716"/>
          <a:stretch>
            <a:fillRect/>
          </a:stretch>
        </p:blipFill>
        <p:spPr bwMode="auto">
          <a:xfrm>
            <a:off x="2665413" y="1485900"/>
            <a:ext cx="641508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71865" name="Group 25"/>
          <p:cNvGraphicFramePr>
            <a:graphicFrameLocks noGrp="1"/>
          </p:cNvGraphicFramePr>
          <p:nvPr/>
        </p:nvGraphicFramePr>
        <p:xfrm>
          <a:off x="119063" y="1757363"/>
          <a:ext cx="2424112" cy="3840162"/>
        </p:xfrm>
        <a:graphic>
          <a:graphicData uri="http://schemas.openxmlformats.org/drawingml/2006/table">
            <a:tbl>
              <a:tblPr/>
              <a:tblGrid>
                <a:gridCol w="242411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SEGUROS Y REASEGUROS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BONOS DE CATÁSTROFE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NOTAS CONTINGENTES (CONTINGENT SURPLUS NOTES)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OPCIONES DE CATÁSTROFE TRANSADAS EN BOLSA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OPCIONES DE CATÁSTROFE DE PATRIMONIO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SWAPS DE CATÁSTROFE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DERIVADOS DE CLIMA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CREDITOS CONTINGENTES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2867" name="Group 3"/>
          <p:cNvGrpSpPr>
            <a:grpSpLocks/>
          </p:cNvGrpSpPr>
          <p:nvPr/>
        </p:nvGrpSpPr>
        <p:grpSpPr bwMode="auto">
          <a:xfrm>
            <a:off x="777875" y="1512888"/>
            <a:ext cx="7553325" cy="4606925"/>
            <a:chOff x="1040" y="1752"/>
            <a:chExt cx="4451" cy="2355"/>
          </a:xfrm>
        </p:grpSpPr>
        <p:pic>
          <p:nvPicPr>
            <p:cNvPr id="157286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0" y="1752"/>
              <a:ext cx="4451" cy="2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72869" name="Text Box 5"/>
            <p:cNvSpPr txBox="1">
              <a:spLocks noChangeArrowheads="1"/>
            </p:cNvSpPr>
            <p:nvPr/>
          </p:nvSpPr>
          <p:spPr bwMode="auto">
            <a:xfrm>
              <a:off x="2211" y="3532"/>
              <a:ext cx="1329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/>
              <a:r>
                <a:rPr lang="es-ES" sz="1400" b="1">
                  <a:solidFill>
                    <a:schemeClr val="bg2"/>
                  </a:solidFill>
                </a:rPr>
                <a:t>Préstamo Contingente</a:t>
              </a:r>
            </a:p>
          </p:txBody>
        </p:sp>
      </p:grpSp>
      <p:sp>
        <p:nvSpPr>
          <p:cNvPr id="1572870" name="Rectangle 6"/>
          <p:cNvSpPr>
            <a:spLocks noChangeArrowheads="1"/>
          </p:cNvSpPr>
          <p:nvPr/>
        </p:nvSpPr>
        <p:spPr bwMode="auto">
          <a:xfrm>
            <a:off x="960438" y="241300"/>
            <a:ext cx="7704137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s-CO" sz="2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EVALUACIÓN DE ALTERNATIVAS</a:t>
            </a:r>
            <a:endParaRPr lang="es-ES" sz="22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179388" lvl="1" indent="268288" algn="l" eaLnBrk="1" hangingPunct="1">
              <a:spcBef>
                <a:spcPct val="50000"/>
              </a:spcBef>
              <a:spcAft>
                <a:spcPct val="30000"/>
              </a:spcAft>
              <a:buFontTx/>
              <a:buBlip>
                <a:blip r:embed="rId3"/>
              </a:buBlip>
            </a:pPr>
            <a:r>
              <a:rPr lang="es-CO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Estructura de Retención y Transferencia</a:t>
            </a:r>
          </a:p>
          <a:p>
            <a:pPr marL="179388" lvl="1" indent="268288" algn="l" eaLnBrk="1" hangingPunct="1">
              <a:spcBef>
                <a:spcPct val="50000"/>
              </a:spcBef>
              <a:spcAft>
                <a:spcPct val="30000"/>
              </a:spcAft>
            </a:pPr>
            <a:endParaRPr lang="es-ES" sz="18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647700"/>
            <a:ext cx="8450262" cy="838200"/>
          </a:xfrm>
          <a:noFill/>
          <a:ln/>
        </p:spPr>
        <p:txBody>
          <a:bodyPr/>
          <a:lstStyle/>
          <a:p>
            <a:r>
              <a:rPr lang="es-ES_tradnl" sz="2400" b="1">
                <a:latin typeface="Bookshelf Symbol 1" pitchFamily="2" charset="0"/>
              </a:rPr>
              <a:t/>
            </a:r>
            <a:br>
              <a:rPr lang="es-ES_tradnl" sz="2400" b="1">
                <a:latin typeface="Bookshelf Symbol 1" pitchFamily="2" charset="0"/>
              </a:rPr>
            </a:br>
            <a:r>
              <a:rPr lang="es-ES_tradnl" sz="3200" b="1">
                <a:latin typeface="Times New Roman" pitchFamily="18" charset="0"/>
              </a:rPr>
              <a:t>Objetivos del Programa de Indicadores</a:t>
            </a:r>
            <a:r>
              <a:rPr lang="es-ES_tradnl" sz="2900" b="1">
                <a:latin typeface="Times New Roman" pitchFamily="18" charset="0"/>
              </a:rPr>
              <a:t/>
            </a:r>
            <a:br>
              <a:rPr lang="es-ES_tradnl" sz="2900" b="1">
                <a:latin typeface="Times New Roman" pitchFamily="18" charset="0"/>
              </a:rPr>
            </a:br>
            <a:endParaRPr lang="es-ES_tradnl" sz="2400">
              <a:latin typeface="Times New Roman" pitchFamily="18" charset="0"/>
            </a:endParaRPr>
          </a:p>
        </p:txBody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1554163"/>
            <a:ext cx="7472363" cy="1168400"/>
          </a:xfrm>
          <a:noFill/>
          <a:ln/>
        </p:spPr>
        <p:txBody>
          <a:bodyPr/>
          <a:lstStyle/>
          <a:p>
            <a:pPr marL="509588" lvl="2" indent="-277813" algn="just">
              <a:lnSpc>
                <a:spcPct val="110000"/>
              </a:lnSpc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_tradnl" b="0"/>
              <a:t>R</a:t>
            </a:r>
            <a:r>
              <a:rPr lang="es-ES" b="0"/>
              <a:t>epresentar el riesgo y la gestión del riesgo a  escala nacional, permitiendo la identificación de aspectos esenciales que lo caracterizan, desde una perspectiva económica y social, así como también valorar el desempeño de la gestión en el país. </a:t>
            </a:r>
          </a:p>
          <a:p>
            <a:pPr marL="509588" lvl="2" indent="-277813" algn="just">
              <a:lnSpc>
                <a:spcPct val="30000"/>
              </a:lnSpc>
              <a:buFont typeface="Wingdings" pitchFamily="2" charset="2"/>
              <a:buNone/>
              <a:tabLst>
                <a:tab pos="339725" algn="l"/>
              </a:tabLst>
            </a:pPr>
            <a:endParaRPr lang="es-ES" b="0"/>
          </a:p>
          <a:p>
            <a:pPr marL="509588" lvl="2" indent="-277813" algn="just">
              <a:lnSpc>
                <a:spcPct val="110000"/>
              </a:lnSpc>
              <a:buFont typeface="Wingdings" pitchFamily="2" charset="2"/>
              <a:buChar char="ü"/>
              <a:tabLst>
                <a:tab pos="339725" algn="l"/>
              </a:tabLst>
            </a:pPr>
            <a:r>
              <a:rPr lang="es-ES_tradnl" b="0"/>
              <a:t>Facilitar a los tomadores de decisiones a nivel nacional acceso a información relevante sobre el riesgo y la gestión, que les permita identificar y proponer políticas y acciones efectivas.</a:t>
            </a:r>
          </a:p>
          <a:p>
            <a:pPr marL="509588" lvl="2" indent="-277813" algn="just">
              <a:lnSpc>
                <a:spcPct val="120000"/>
              </a:lnSpc>
              <a:buFont typeface="Wingdings" pitchFamily="2" charset="2"/>
              <a:buChar char="ü"/>
              <a:tabLst>
                <a:tab pos="339725" algn="l"/>
              </a:tabLst>
            </a:pPr>
            <a:endParaRPr lang="es-CR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9859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5098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1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pic>
        <p:nvPicPr>
          <p:cNvPr id="1502216" name="Picture 8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5250" y="1289050"/>
            <a:ext cx="4549775" cy="4416425"/>
          </a:xfrm>
          <a:noFill/>
          <a:ln/>
          <a:effectLst/>
        </p:spPr>
      </p:pic>
      <p:sp>
        <p:nvSpPr>
          <p:cNvPr id="1502213" name="Rectangle 5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pic>
        <p:nvPicPr>
          <p:cNvPr id="1502220" name="Picture 1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22788" y="1277938"/>
            <a:ext cx="4605337" cy="4456112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169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991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pic>
        <p:nvPicPr>
          <p:cNvPr id="1499164" name="Picture 28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9375" y="1263650"/>
            <a:ext cx="4557713" cy="4402138"/>
          </a:xfrm>
          <a:noFill/>
          <a:ln/>
          <a:effectLst/>
        </p:spPr>
      </p:pic>
      <p:sp>
        <p:nvSpPr>
          <p:cNvPr id="1499143" name="Rectangle 7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pic>
        <p:nvPicPr>
          <p:cNvPr id="1499168" name="Picture 3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37075" y="1312863"/>
            <a:ext cx="4516438" cy="4368800"/>
          </a:xfr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530" name="Rectangle 2"/>
          <p:cNvSpPr>
            <a:spLocks noChangeArrowheads="1"/>
          </p:cNvSpPr>
          <p:nvPr/>
        </p:nvSpPr>
        <p:spPr bwMode="auto">
          <a:xfrm>
            <a:off x="425450" y="520700"/>
            <a:ext cx="84502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/>
            <a:r>
              <a:rPr lang="es-ES_tradnl" sz="2400" b="1">
                <a:solidFill>
                  <a:schemeClr val="tx2"/>
                </a:solidFill>
                <a:latin typeface="Bookshelf Symbol 1" pitchFamily="2" charset="0"/>
              </a:rPr>
              <a:t/>
            </a:r>
            <a:br>
              <a:rPr lang="es-ES_tradnl" sz="2400" b="1">
                <a:solidFill>
                  <a:schemeClr val="tx2"/>
                </a:solidFill>
                <a:latin typeface="Bookshelf Symbol 1" pitchFamily="2" charset="0"/>
              </a:rPr>
            </a:br>
            <a:r>
              <a:rPr lang="es-ES_tradnl" sz="2400" b="1">
                <a:solidFill>
                  <a:schemeClr val="tx2"/>
                </a:solidFill>
                <a:latin typeface="Bookshelf Symbol 1" pitchFamily="2" charset="0"/>
              </a:rPr>
              <a:t>  </a:t>
            </a:r>
            <a:r>
              <a:rPr lang="es-ES_tradnl" sz="2800" b="1">
                <a:solidFill>
                  <a:schemeClr val="tx2"/>
                </a:solidFill>
                <a:latin typeface="Times New Roman" pitchFamily="18" charset="0"/>
              </a:rPr>
              <a:t>Implicaciones de no evaluar el riesgo…  </a:t>
            </a:r>
            <a:endParaRPr lang="es-ES_tradnl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8531" name="Text Box 3"/>
          <p:cNvSpPr txBox="1">
            <a:spLocks noChangeArrowheads="1"/>
          </p:cNvSpPr>
          <p:nvPr/>
        </p:nvSpPr>
        <p:spPr bwMode="auto">
          <a:xfrm>
            <a:off x="801688" y="1722438"/>
            <a:ext cx="7610475" cy="4291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381000" indent="-381000"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i="1">
                <a:cs typeface="Times New Roman" pitchFamily="18" charset="0"/>
              </a:rPr>
              <a:t>Si las pérdidas futuras no son un componente del proceso de planificación e inversión del país, es casi imposible mantener recursos presupuestarios para reducir dichos pérdidas potenciales.</a:t>
            </a:r>
          </a:p>
          <a:p>
            <a:pPr marL="381000" indent="-381000"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i="1">
                <a:cs typeface="Times New Roman" pitchFamily="18" charset="0"/>
              </a:rPr>
              <a:t>La falta de estimaciones probabilístas del riesgo de desastre tiene serias implicaciones:</a:t>
            </a:r>
          </a:p>
          <a:p>
            <a:pPr marL="571500" lvl="1" algn="just">
              <a:spcBef>
                <a:spcPct val="50000"/>
              </a:spcBef>
              <a:buClr>
                <a:schemeClr val="hlink"/>
              </a:buClr>
              <a:buFont typeface="Symbol" pitchFamily="18" charset="2"/>
              <a:buNone/>
            </a:pPr>
            <a:r>
              <a:rPr lang="es-ES_tradnl" sz="2400" i="1">
                <a:cs typeface="Times New Roman" pitchFamily="18" charset="0"/>
              </a:rPr>
              <a:t>1. No se planifica el costo de la reconstrucción</a:t>
            </a:r>
            <a:br>
              <a:rPr lang="es-ES_tradnl" sz="2400" i="1">
                <a:cs typeface="Times New Roman" pitchFamily="18" charset="0"/>
              </a:rPr>
            </a:br>
            <a:r>
              <a:rPr lang="es-ES_tradnl" sz="2400" i="1">
                <a:cs typeface="Times New Roman" pitchFamily="18" charset="0"/>
              </a:rPr>
              <a:t>     por adelantado.</a:t>
            </a:r>
          </a:p>
          <a:p>
            <a:pPr marL="571500" lvl="1" algn="just">
              <a:spcBef>
                <a:spcPct val="50000"/>
              </a:spcBef>
              <a:buClr>
                <a:schemeClr val="hlink"/>
              </a:buClr>
              <a:buFont typeface="Symbol" pitchFamily="18" charset="2"/>
              <a:buNone/>
            </a:pPr>
            <a:r>
              <a:rPr lang="es-ES_tradnl" sz="2400" i="1">
                <a:cs typeface="Times New Roman" pitchFamily="18" charset="0"/>
              </a:rPr>
              <a:t>2. Se pierde el principal incentivo para promover</a:t>
            </a:r>
            <a:br>
              <a:rPr lang="es-ES_tradnl" sz="2400" i="1">
                <a:cs typeface="Times New Roman" pitchFamily="18" charset="0"/>
              </a:rPr>
            </a:br>
            <a:r>
              <a:rPr lang="es-ES_tradnl" sz="2400" i="1">
                <a:cs typeface="Times New Roman" pitchFamily="18" charset="0"/>
              </a:rPr>
              <a:t>     la mitigación y prevención del riesgo.</a:t>
            </a:r>
            <a:endParaRPr lang="es-ES_tradnl" sz="24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53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1088" y="2176463"/>
            <a:ext cx="6604000" cy="3048000"/>
          </a:xfrm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600" b="0">
                <a:cs typeface="Times New Roman" pitchFamily="18" charset="0"/>
              </a:rPr>
              <a:t>    </a:t>
            </a:r>
            <a:r>
              <a:rPr lang="es-CO" sz="900" b="0">
                <a:cs typeface="Times New Roman" pitchFamily="18" charset="0"/>
              </a:rPr>
              <a:t> </a:t>
            </a:r>
            <a:endParaRPr lang="es-CO" sz="2600" b="0">
              <a:cs typeface="Times New Roman" pitchFamily="18" charset="0"/>
            </a:endParaRPr>
          </a:p>
        </p:txBody>
      </p:sp>
      <p:sp>
        <p:nvSpPr>
          <p:cNvPr id="100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376238" y="1670050"/>
            <a:ext cx="7713662" cy="3160713"/>
          </a:xfrm>
          <a:noFill/>
          <a:ln/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s-ES" sz="2400" i="1">
                <a:solidFill>
                  <a:srgbClr val="7FFF00"/>
                </a:solidFill>
                <a:latin typeface="Times New Roman" pitchFamily="18" charset="0"/>
              </a:rPr>
              <a:t>SISTEMA DE INDICADORES NACIONALES (BID – IDEA)</a:t>
            </a:r>
            <a:r>
              <a:rPr lang="es-ES" sz="240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s-ES" sz="24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s-ES" sz="240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s-ES" sz="24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s-ES" sz="2400" i="1">
                <a:solidFill>
                  <a:schemeClr val="accent1"/>
                </a:solidFill>
                <a:latin typeface="Times New Roman" pitchFamily="18" charset="0"/>
              </a:rPr>
              <a:t>IDD</a:t>
            </a:r>
            <a:r>
              <a:rPr lang="es-ES" sz="2400" i="1">
                <a:solidFill>
                  <a:schemeClr val="tx1"/>
                </a:solidFill>
                <a:latin typeface="Times New Roman" pitchFamily="18" charset="0"/>
              </a:rPr>
              <a:t>	 : ÍNDICE DE DÉFICIT POR DESASTRE</a:t>
            </a:r>
            <a:br>
              <a:rPr lang="es-ES" sz="2400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s-ES" sz="2400" i="1">
                <a:solidFill>
                  <a:schemeClr val="accent1"/>
                </a:solidFill>
                <a:latin typeface="Times New Roman" pitchFamily="18" charset="0"/>
              </a:rPr>
              <a:t>IDL</a:t>
            </a:r>
            <a:r>
              <a:rPr lang="es-ES" sz="2400" i="1">
                <a:solidFill>
                  <a:schemeClr val="tx1"/>
                </a:solidFill>
                <a:latin typeface="Times New Roman" pitchFamily="18" charset="0"/>
              </a:rPr>
              <a:t>	 : ÍNDICE DE DESASTRES LOCALES</a:t>
            </a:r>
            <a:br>
              <a:rPr lang="es-ES" sz="2400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s-ES" sz="2400" i="1">
                <a:solidFill>
                  <a:schemeClr val="accent1"/>
                </a:solidFill>
                <a:latin typeface="Times New Roman" pitchFamily="18" charset="0"/>
              </a:rPr>
              <a:t>IVP</a:t>
            </a:r>
            <a:r>
              <a:rPr lang="es-ES" sz="2400" i="1">
                <a:solidFill>
                  <a:schemeClr val="tx1"/>
                </a:solidFill>
                <a:latin typeface="Times New Roman" pitchFamily="18" charset="0"/>
              </a:rPr>
              <a:t>	 : ÍNDICE DE VULNERABILIDAD PREVALENTE</a:t>
            </a:r>
            <a:br>
              <a:rPr lang="es-ES" sz="2400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s-ES" sz="2400" i="1">
                <a:solidFill>
                  <a:schemeClr val="accent1"/>
                </a:solidFill>
                <a:latin typeface="Times New Roman" pitchFamily="18" charset="0"/>
              </a:rPr>
              <a:t>IGR</a:t>
            </a:r>
            <a:r>
              <a:rPr lang="es-ES" sz="2400" i="1">
                <a:solidFill>
                  <a:schemeClr val="tx1"/>
                </a:solidFill>
                <a:latin typeface="Times New Roman" pitchFamily="18" charset="0"/>
              </a:rPr>
              <a:t>	 : ÍNDICE DE GESTIÓN DEL RIESGO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612775" lvl="2" indent="-381000" algn="just">
              <a:buFont typeface="Wingdings" pitchFamily="2" charset="2"/>
              <a:buNone/>
              <a:tabLst>
                <a:tab pos="339725" algn="l"/>
              </a:tabLst>
            </a:pPr>
            <a:r>
              <a:rPr lang="es-CO" sz="2200" b="0">
                <a:cs typeface="Times New Roman" pitchFamily="18" charset="0"/>
              </a:rPr>
              <a:t>    </a:t>
            </a:r>
            <a:r>
              <a:rPr lang="es-CO" sz="800" b="0">
                <a:cs typeface="Times New Roman" pitchFamily="18" charset="0"/>
              </a:rPr>
              <a:t> </a:t>
            </a:r>
            <a:endParaRPr lang="es-CO" sz="2200" b="0">
              <a:cs typeface="Times New Roman" pitchFamily="18" charset="0"/>
            </a:endParaRPr>
          </a:p>
        </p:txBody>
      </p:sp>
      <p:sp>
        <p:nvSpPr>
          <p:cNvPr id="1540099" name="Rectangle 3"/>
          <p:cNvSpPr>
            <a:spLocks noChangeArrowheads="1"/>
          </p:cNvSpPr>
          <p:nvPr/>
        </p:nvSpPr>
        <p:spPr bwMode="auto">
          <a:xfrm>
            <a:off x="0" y="66182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-457200" algn="l"/>
              </a:tabLst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1540100" name="Rectangle 4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40103" name="Rectangle 7"/>
          <p:cNvSpPr>
            <a:spLocks noChangeArrowheads="1"/>
          </p:cNvSpPr>
          <p:nvPr/>
        </p:nvSpPr>
        <p:spPr bwMode="auto">
          <a:xfrm>
            <a:off x="0" y="39528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marL="914400" indent="-914400" algn="ctr">
              <a:lnSpc>
                <a:spcPct val="70000"/>
              </a:lnSpc>
            </a:pPr>
            <a:r>
              <a:rPr lang="es-SV" sz="2800" b="1">
                <a:solidFill>
                  <a:schemeClr val="tx2"/>
                </a:solidFill>
                <a:latin typeface="Times New Roman" pitchFamily="18" charset="0"/>
              </a:rPr>
              <a:t>Áreas de influencia según tipo de amenaza</a:t>
            </a:r>
            <a:endParaRPr lang="es-ES_tradnl" sz="4800">
              <a:solidFill>
                <a:schemeClr val="tx2"/>
              </a:solidFill>
              <a:latin typeface="Britannic Bold" pitchFamily="34" charset="0"/>
            </a:endParaRPr>
          </a:p>
        </p:txBody>
      </p:sp>
      <p:pic>
        <p:nvPicPr>
          <p:cNvPr id="1540110" name="Picture 14" descr="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2525" y="5135563"/>
            <a:ext cx="4279900" cy="1177925"/>
          </a:xfrm>
          <a:prstGeom prst="rect">
            <a:avLst/>
          </a:prstGeom>
          <a:noFill/>
        </p:spPr>
      </p:pic>
      <p:pic>
        <p:nvPicPr>
          <p:cNvPr id="1540113" name="Picture 17" descr="southam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 l="21014" t="32404" r="49284" b="47560"/>
          <a:stretch>
            <a:fillRect/>
          </a:stretch>
        </p:blipFill>
        <p:spPr>
          <a:xfrm>
            <a:off x="2741613" y="1314450"/>
            <a:ext cx="3646487" cy="3732213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-314325" y="395288"/>
            <a:ext cx="9458325" cy="1143000"/>
          </a:xfrm>
          <a:noFill/>
          <a:ln/>
        </p:spPr>
        <p:txBody>
          <a:bodyPr/>
          <a:lstStyle/>
          <a:p>
            <a:pPr marL="914400" indent="-914400"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SV" sz="2800" b="1">
                <a:latin typeface="Times New Roman" pitchFamily="18" charset="0"/>
              </a:rPr>
              <a:t>Áreas de influencia según tipo de amenaza</a:t>
            </a:r>
            <a:r>
              <a:rPr lang="es-CO"/>
              <a:t/>
            </a:r>
            <a:br>
              <a:rPr lang="es-CO"/>
            </a:br>
            <a:endParaRPr lang="es-ES_tradnl"/>
          </a:p>
        </p:txBody>
      </p:sp>
      <p:grpSp>
        <p:nvGrpSpPr>
          <p:cNvPr id="1533966" name="Group 14"/>
          <p:cNvGrpSpPr>
            <a:grpSpLocks/>
          </p:cNvGrpSpPr>
          <p:nvPr/>
        </p:nvGrpSpPr>
        <p:grpSpPr bwMode="auto">
          <a:xfrm>
            <a:off x="1476375" y="1303338"/>
            <a:ext cx="5554663" cy="4873625"/>
            <a:chOff x="930" y="821"/>
            <a:chExt cx="3499" cy="3070"/>
          </a:xfrm>
        </p:grpSpPr>
        <p:pic>
          <p:nvPicPr>
            <p:cNvPr id="153395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23933"/>
            <a:stretch>
              <a:fillRect/>
            </a:stretch>
          </p:blipFill>
          <p:spPr bwMode="auto">
            <a:xfrm>
              <a:off x="2390" y="3489"/>
              <a:ext cx="1855" cy="318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533961" name="Text Box 9"/>
            <p:cNvSpPr txBox="1">
              <a:spLocks noChangeArrowheads="1"/>
            </p:cNvSpPr>
            <p:nvPr/>
          </p:nvSpPr>
          <p:spPr bwMode="auto">
            <a:xfrm>
              <a:off x="1577" y="3687"/>
              <a:ext cx="2852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s-ES" sz="1600">
                  <a:solidFill>
                    <a:schemeClr val="tx2"/>
                  </a:solidFill>
                </a:rPr>
                <a:t>Exposición:</a:t>
              </a:r>
              <a:r>
                <a:rPr lang="es-ES" sz="1000">
                  <a:solidFill>
                    <a:schemeClr val="tx2"/>
                  </a:solidFill>
                </a:rPr>
                <a:t>     </a:t>
              </a:r>
              <a:r>
                <a:rPr lang="es-ES" sz="1600" i="1">
                  <a:solidFill>
                    <a:schemeClr val="tx2"/>
                  </a:solidFill>
                </a:rPr>
                <a:t>Ninguna                       Muy Alta</a:t>
              </a:r>
              <a:endParaRPr lang="es-ES" sz="1600">
                <a:solidFill>
                  <a:schemeClr val="tx2"/>
                </a:solidFill>
              </a:endParaRPr>
            </a:p>
          </p:txBody>
        </p:sp>
        <p:pic>
          <p:nvPicPr>
            <p:cNvPr id="1533964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3B3C4E"/>
                </a:clrFrom>
                <a:clrTo>
                  <a:srgbClr val="3B3C4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60" y="836"/>
              <a:ext cx="2906" cy="256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533962" name="Text Box 10"/>
            <p:cNvSpPr txBox="1">
              <a:spLocks noChangeArrowheads="1"/>
            </p:cNvSpPr>
            <p:nvPr/>
          </p:nvSpPr>
          <p:spPr bwMode="auto">
            <a:xfrm>
              <a:off x="2397" y="821"/>
              <a:ext cx="1831" cy="26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600" i="1">
                  <a:solidFill>
                    <a:schemeClr val="tx2"/>
                  </a:solidFill>
                </a:rPr>
                <a:t>% de área de influencia</a:t>
              </a:r>
            </a:p>
            <a:p>
              <a:endParaRPr lang="es-ES" sz="1600" i="1">
                <a:solidFill>
                  <a:schemeClr val="tx2"/>
                </a:solidFill>
              </a:endParaRPr>
            </a:p>
          </p:txBody>
        </p:sp>
        <p:sp>
          <p:nvSpPr>
            <p:cNvPr id="1533956" name="Text Box 4"/>
            <p:cNvSpPr txBox="1">
              <a:spLocks noChangeArrowheads="1"/>
            </p:cNvSpPr>
            <p:nvPr/>
          </p:nvSpPr>
          <p:spPr bwMode="auto">
            <a:xfrm>
              <a:off x="930" y="1283"/>
              <a:ext cx="1458" cy="2089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Sismo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Erupción volcánica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Tsunami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Tormenta tropical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Tormenta invernal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Oleada por tormenta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Vientos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Granizada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Descargas eléctricas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Inundación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Sequía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s-ES" sz="1600"/>
                <a:t>Helada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34950" y="2163763"/>
            <a:ext cx="8678863" cy="4114800"/>
          </a:xfrm>
        </p:spPr>
        <p:txBody>
          <a:bodyPr/>
          <a:lstStyle/>
          <a:p>
            <a:pPr lvl="2" algn="just">
              <a:buFont typeface="Wingdings" pitchFamily="2" charset="2"/>
              <a:buNone/>
            </a:pPr>
            <a:r>
              <a:rPr lang="es-ES" sz="2800" b="0"/>
              <a:t>	Refleja el riesgo del país en términos macro-económicos y financieros ante eventos catas-tróficos probables, para lo cual es necesario estimar la situación de impacto más crítica en un tiempo de exposición, definido como refe-rente, y la capacidad financiera del país para hacer frente a dicha situación.</a:t>
            </a:r>
            <a:r>
              <a:rPr lang="es-ES"/>
              <a:t> </a:t>
            </a:r>
            <a:endParaRPr lang="es-CO" b="0">
              <a:cs typeface="Times New Roman" pitchFamily="18" charset="0"/>
            </a:endParaRPr>
          </a:p>
          <a:p>
            <a:pPr lvl="2" algn="just">
              <a:lnSpc>
                <a:spcPct val="20000"/>
              </a:lnSpc>
              <a:buFont typeface="Wingdings" pitchFamily="2" charset="2"/>
              <a:buNone/>
            </a:pPr>
            <a:endParaRPr lang="es-CO" b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s-ES" sz="2400"/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23913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_tradnl" b="1"/>
              <a:t> </a:t>
            </a:r>
            <a:r>
              <a:rPr lang="es-CO" sz="3200" b="1">
                <a:solidFill>
                  <a:srgbClr val="7FFF00"/>
                </a:solidFill>
                <a:latin typeface="Times New Roman" pitchFamily="18" charset="0"/>
              </a:rPr>
              <a:t>ÍNDICE DE DÉFICIT POR DESASTRE</a:t>
            </a:r>
            <a:r>
              <a:rPr lang="es-CO" sz="3200" b="1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s-CO" sz="3200" b="1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s-CO" sz="3200" b="1">
                <a:solidFill>
                  <a:schemeClr val="accent1"/>
                </a:solidFill>
                <a:latin typeface="Times New Roman" pitchFamily="18" charset="0"/>
              </a:rPr>
              <a:t>- </a:t>
            </a:r>
            <a:r>
              <a:rPr lang="es-CO" sz="3200" b="1" i="1">
                <a:solidFill>
                  <a:schemeClr val="accent1"/>
                </a:solidFill>
                <a:latin typeface="Times New Roman" pitchFamily="18" charset="0"/>
              </a:rPr>
              <a:t>IDD</a:t>
            </a:r>
            <a:r>
              <a:rPr lang="es-CO" sz="3200" b="1">
                <a:solidFill>
                  <a:schemeClr val="accent1"/>
                </a:solidFill>
                <a:latin typeface="Times New Roman" pitchFamily="18" charset="0"/>
              </a:rPr>
              <a:t> -</a:t>
            </a:r>
            <a:r>
              <a:rPr lang="es-CO" b="1">
                <a:solidFill>
                  <a:schemeClr val="accent1"/>
                </a:solidFill>
              </a:rPr>
              <a:t> </a:t>
            </a:r>
            <a:r>
              <a:rPr lang="es-CO">
                <a:solidFill>
                  <a:schemeClr val="accent1"/>
                </a:solidFill>
              </a:rPr>
              <a:t/>
            </a:r>
            <a:br>
              <a:rPr lang="es-CO">
                <a:solidFill>
                  <a:schemeClr val="accent1"/>
                </a:solidFill>
              </a:rPr>
            </a:br>
            <a:endParaRPr lang="es-ES_tradnl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6DFF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_tradnl" b="1"/>
              <a:t> </a:t>
            </a:r>
            <a:r>
              <a:rPr lang="es-CO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ÍNDICE DE DÉFICIT POR DESASTRE</a:t>
            </a:r>
            <a:r>
              <a:rPr lang="es-CO" sz="320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s-CO" sz="3200">
                <a:solidFill>
                  <a:schemeClr val="accent1"/>
                </a:solidFill>
                <a:latin typeface="Times New Roman" pitchFamily="18" charset="0"/>
              </a:rPr>
            </a:br>
            <a:endParaRPr lang="es-ES_tradnl">
              <a:solidFill>
                <a:schemeClr val="accent1"/>
              </a:solidFill>
            </a:endParaRPr>
          </a:p>
        </p:txBody>
      </p:sp>
      <p:sp>
        <p:nvSpPr>
          <p:cNvPr id="1087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492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494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495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497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7500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87502" name="Object 14"/>
          <p:cNvGraphicFramePr>
            <a:graphicFrameLocks noChangeAspect="1"/>
          </p:cNvGraphicFramePr>
          <p:nvPr>
            <p:ph idx="1"/>
          </p:nvPr>
        </p:nvGraphicFramePr>
        <p:xfrm>
          <a:off x="1562100" y="3187700"/>
          <a:ext cx="5776913" cy="1270000"/>
        </p:xfrm>
        <a:graphic>
          <a:graphicData uri="http://schemas.openxmlformats.org/presentationml/2006/ole">
            <p:oleObj spid="_x0000_s1087502" name="Ecuación" r:id="rId4" imgW="19047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4" name="Text Box 2"/>
          <p:cNvSpPr txBox="1">
            <a:spLocks noChangeArrowheads="1"/>
          </p:cNvSpPr>
          <p:nvPr/>
        </p:nvSpPr>
        <p:spPr bwMode="auto">
          <a:xfrm>
            <a:off x="858838" y="11541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Amenaza</a:t>
            </a:r>
            <a:endParaRPr lang="es-E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59555" name="Text Box 3"/>
          <p:cNvSpPr txBox="1">
            <a:spLocks noChangeArrowheads="1"/>
          </p:cNvSpPr>
          <p:nvPr/>
        </p:nvSpPr>
        <p:spPr bwMode="auto">
          <a:xfrm>
            <a:off x="3498850" y="117633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Vulnerabilidad</a:t>
            </a:r>
            <a:endParaRPr lang="es-E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59556" name="Text Box 4"/>
          <p:cNvSpPr txBox="1">
            <a:spLocks noChangeArrowheads="1"/>
          </p:cNvSpPr>
          <p:nvPr/>
        </p:nvSpPr>
        <p:spPr bwMode="auto">
          <a:xfrm>
            <a:off x="5805488" y="4452938"/>
            <a:ext cx="3248025" cy="3841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Estimación de Pérdidas</a:t>
            </a:r>
            <a:endParaRPr lang="es-ES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59557" name="AutoShape 5"/>
          <p:cNvSpPr>
            <a:spLocks noChangeArrowheads="1"/>
          </p:cNvSpPr>
          <p:nvPr/>
        </p:nvSpPr>
        <p:spPr bwMode="auto">
          <a:xfrm rot="-5400000">
            <a:off x="5673725" y="2193925"/>
            <a:ext cx="609600" cy="730250"/>
          </a:xfrm>
          <a:prstGeom prst="downArrow">
            <a:avLst>
              <a:gd name="adj1" fmla="val 50000"/>
              <a:gd name="adj2" fmla="val 58332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59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525" y="1770063"/>
            <a:ext cx="2224088" cy="1792287"/>
          </a:xfrm>
          <a:prstGeom prst="rect">
            <a:avLst/>
          </a:prstGeom>
          <a:solidFill>
            <a:schemeClr val="tx1"/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</p:pic>
      <p:pic>
        <p:nvPicPr>
          <p:cNvPr id="1559559" name="Picture 7"/>
          <p:cNvPicPr>
            <a:picLocks noChangeAspect="1" noChangeArrowheads="1"/>
          </p:cNvPicPr>
          <p:nvPr/>
        </p:nvPicPr>
        <p:blipFill>
          <a:blip r:embed="rId3" cstate="print"/>
          <a:srcRect l="9000" r="51230" b="11852"/>
          <a:stretch>
            <a:fillRect/>
          </a:stretch>
        </p:blipFill>
        <p:spPr bwMode="auto">
          <a:xfrm>
            <a:off x="6256338" y="4887913"/>
            <a:ext cx="2274887" cy="1284287"/>
          </a:xfrm>
          <a:prstGeom prst="rect">
            <a:avLst/>
          </a:prstGeom>
          <a:solidFill>
            <a:schemeClr val="bg1"/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</p:pic>
      <p:sp>
        <p:nvSpPr>
          <p:cNvPr id="1559560" name="AutoShape 8"/>
          <p:cNvSpPr>
            <a:spLocks noChangeArrowheads="1"/>
          </p:cNvSpPr>
          <p:nvPr/>
        </p:nvSpPr>
        <p:spPr bwMode="auto">
          <a:xfrm>
            <a:off x="7154863" y="3732213"/>
            <a:ext cx="609600" cy="730250"/>
          </a:xfrm>
          <a:prstGeom prst="downArrow">
            <a:avLst>
              <a:gd name="adj1" fmla="val 50000"/>
              <a:gd name="adj2" fmla="val 58332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9561" name="Text Box 9"/>
          <p:cNvSpPr txBox="1">
            <a:spLocks noChangeArrowheads="1"/>
          </p:cNvSpPr>
          <p:nvPr/>
        </p:nvSpPr>
        <p:spPr bwMode="auto">
          <a:xfrm>
            <a:off x="6723063" y="1157288"/>
            <a:ext cx="181292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r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Riesgo - Daño</a:t>
            </a:r>
            <a:endParaRPr lang="es-E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59562" name="AutoShape 10"/>
          <p:cNvSpPr>
            <a:spLocks noChangeArrowheads="1"/>
          </p:cNvSpPr>
          <p:nvPr/>
        </p:nvSpPr>
        <p:spPr bwMode="auto">
          <a:xfrm rot="5400000" flipH="1">
            <a:off x="4997450" y="5075238"/>
            <a:ext cx="609600" cy="730250"/>
          </a:xfrm>
          <a:prstGeom prst="downArrow">
            <a:avLst>
              <a:gd name="adj1" fmla="val 50000"/>
              <a:gd name="adj2" fmla="val 58332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9563" name="Text Box 11"/>
          <p:cNvSpPr txBox="1">
            <a:spLocks noChangeArrowheads="1"/>
          </p:cNvSpPr>
          <p:nvPr/>
        </p:nvSpPr>
        <p:spPr bwMode="auto">
          <a:xfrm>
            <a:off x="1193800" y="4419600"/>
            <a:ext cx="3298825" cy="3841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Nivel de Aseguramiento</a:t>
            </a:r>
            <a:endParaRPr lang="es-ES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59564" name="Picture 12" descr="BD0567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0525" y="4929188"/>
            <a:ext cx="1209675" cy="1169987"/>
          </a:xfrm>
          <a:prstGeom prst="rect">
            <a:avLst/>
          </a:prstGeom>
          <a:noFill/>
        </p:spPr>
      </p:pic>
      <p:pic>
        <p:nvPicPr>
          <p:cNvPr id="1559565" name="Picture 13" descr="j028320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9375" y="4830763"/>
            <a:ext cx="1323975" cy="1295400"/>
          </a:xfrm>
          <a:prstGeom prst="rect">
            <a:avLst/>
          </a:prstGeom>
          <a:noFill/>
        </p:spPr>
      </p:pic>
      <p:sp>
        <p:nvSpPr>
          <p:cNvPr id="1559566" name="Text Box 14"/>
          <p:cNvSpPr txBox="1">
            <a:spLocks noChangeArrowheads="1"/>
          </p:cNvSpPr>
          <p:nvPr/>
        </p:nvSpPr>
        <p:spPr bwMode="auto">
          <a:xfrm>
            <a:off x="231775" y="520700"/>
            <a:ext cx="60055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Aft>
                <a:spcPct val="10000"/>
              </a:spcAft>
            </a:pPr>
            <a:r>
              <a:rPr lang="es-CO" sz="2200" b="1">
                <a:solidFill>
                  <a:schemeClr val="tx2"/>
                </a:solidFill>
                <a:latin typeface="Times New Roman" pitchFamily="18" charset="0"/>
              </a:rPr>
              <a:t>PROCEDIMIENTO GENERAL DE CÁLCULO</a:t>
            </a:r>
            <a:endParaRPr lang="es-ES" sz="22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59567" name="AutoShape 15"/>
          <p:cNvSpPr>
            <a:spLocks noChangeArrowheads="1"/>
          </p:cNvSpPr>
          <p:nvPr/>
        </p:nvSpPr>
        <p:spPr bwMode="auto">
          <a:xfrm>
            <a:off x="2771775" y="2492375"/>
            <a:ext cx="360363" cy="396875"/>
          </a:xfrm>
          <a:prstGeom prst="flowChartSummingJunction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155956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1628775"/>
            <a:ext cx="2354263" cy="20843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pic>
      <p:pic>
        <p:nvPicPr>
          <p:cNvPr id="1559569" name="Picture 17" descr="colapso-ed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9525" y="1747838"/>
            <a:ext cx="2641600" cy="185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4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13476" name="Object 4"/>
          <p:cNvGraphicFramePr>
            <a:graphicFrameLocks noChangeAspect="1"/>
          </p:cNvGraphicFramePr>
          <p:nvPr/>
        </p:nvGraphicFramePr>
        <p:xfrm>
          <a:off x="773113" y="3668713"/>
          <a:ext cx="1924050" cy="1187450"/>
        </p:xfrm>
        <a:graphic>
          <a:graphicData uri="http://schemas.openxmlformats.org/presentationml/2006/ole">
            <p:oleObj spid="_x0000_s1513476" name="Ecuación" r:id="rId4" imgW="749160" imgH="457200" progId="Equation.3">
              <p:embed/>
            </p:oleObj>
          </a:graphicData>
        </a:graphic>
      </p:graphicFrame>
      <p:sp>
        <p:nvSpPr>
          <p:cNvPr id="151347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13478" name="Object 6"/>
          <p:cNvGraphicFramePr>
            <a:graphicFrameLocks noChangeAspect="1"/>
          </p:cNvGraphicFramePr>
          <p:nvPr/>
        </p:nvGraphicFramePr>
        <p:xfrm>
          <a:off x="3392488" y="2840038"/>
          <a:ext cx="2308225" cy="712787"/>
        </p:xfrm>
        <a:graphic>
          <a:graphicData uri="http://schemas.openxmlformats.org/presentationml/2006/ole">
            <p:oleObj spid="_x0000_s1513478" name="Ecuación" r:id="rId5" imgW="774364" imgH="241195" progId="Equation.3">
              <p:embed/>
            </p:oleObj>
          </a:graphicData>
        </a:graphic>
      </p:graphicFrame>
      <p:sp>
        <p:nvSpPr>
          <p:cNvPr id="15134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13480" name="Object 8"/>
          <p:cNvGraphicFramePr>
            <a:graphicFrameLocks noChangeAspect="1"/>
          </p:cNvGraphicFramePr>
          <p:nvPr/>
        </p:nvGraphicFramePr>
        <p:xfrm>
          <a:off x="4937125" y="3802063"/>
          <a:ext cx="3457575" cy="685800"/>
        </p:xfrm>
        <a:graphic>
          <a:graphicData uri="http://schemas.openxmlformats.org/presentationml/2006/ole">
            <p:oleObj spid="_x0000_s1513480" name="Ecuación" r:id="rId6" imgW="1155600" imgH="228600" progId="Equation.3">
              <p:embed/>
            </p:oleObj>
          </a:graphicData>
        </a:graphic>
      </p:graphicFrame>
      <p:sp>
        <p:nvSpPr>
          <p:cNvPr id="151348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13482" name="Object 10"/>
          <p:cNvGraphicFramePr>
            <a:graphicFrameLocks noChangeAspect="1"/>
          </p:cNvGraphicFramePr>
          <p:nvPr/>
        </p:nvGraphicFramePr>
        <p:xfrm>
          <a:off x="3436938" y="4816475"/>
          <a:ext cx="2330450" cy="1152525"/>
        </p:xfrm>
        <a:graphic>
          <a:graphicData uri="http://schemas.openxmlformats.org/presentationml/2006/ole">
            <p:oleObj spid="_x0000_s1513482" name="Ecuación" r:id="rId7" imgW="863225" imgH="431613" progId="Equation.3">
              <p:embed/>
            </p:oleObj>
          </a:graphicData>
        </a:graphic>
      </p:graphicFrame>
      <p:sp>
        <p:nvSpPr>
          <p:cNvPr id="1513483" name="Rectangle 1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13484" name="AutoShape 12"/>
          <p:cNvSpPr>
            <a:spLocks/>
          </p:cNvSpPr>
          <p:nvPr/>
        </p:nvSpPr>
        <p:spPr bwMode="auto">
          <a:xfrm>
            <a:off x="2930525" y="2986088"/>
            <a:ext cx="354013" cy="2625725"/>
          </a:xfrm>
          <a:prstGeom prst="leftBrace">
            <a:avLst>
              <a:gd name="adj1" fmla="val 6180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3485" name="AutoShape 13"/>
          <p:cNvSpPr>
            <a:spLocks noChangeArrowheads="1"/>
          </p:cNvSpPr>
          <p:nvPr/>
        </p:nvSpPr>
        <p:spPr bwMode="auto">
          <a:xfrm>
            <a:off x="4159250" y="3657600"/>
            <a:ext cx="647700" cy="560388"/>
          </a:xfrm>
          <a:prstGeom prst="curvedRightArrow">
            <a:avLst>
              <a:gd name="adj1" fmla="val 20000"/>
              <a:gd name="adj2" fmla="val 40000"/>
              <a:gd name="adj3" fmla="val 3852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3487" name="Rectangle 15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/>
        </p:spPr>
        <p:txBody>
          <a:bodyPr/>
          <a:lstStyle/>
          <a:p>
            <a:pPr>
              <a:lnSpc>
                <a:spcPct val="70000"/>
              </a:lnSpc>
            </a:pPr>
            <a:r>
              <a:rPr lang="es-ES_tradnl" b="1"/>
              <a:t/>
            </a:r>
            <a:br>
              <a:rPr lang="es-ES_tradnl" b="1"/>
            </a:br>
            <a:r>
              <a:rPr lang="es-ES_tradnl" b="1"/>
              <a:t> </a:t>
            </a:r>
            <a:r>
              <a:rPr lang="es-CO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ÍNDICE DE DÉFICIT POR DESASTRE</a:t>
            </a:r>
            <a:r>
              <a:rPr lang="es-CO"/>
              <a:t/>
            </a:r>
            <a:br>
              <a:rPr lang="es-CO"/>
            </a:br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blueboxs">
      <a:majorFont>
        <a:latin typeface="Britann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sm" len="sm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sm" len="sm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box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c:\msoffice\powerpnt\template\sldshow\blueboxs.ppt</Template>
  <TotalTime>0</TotalTime>
  <Pages>61</Pages>
  <Words>565</Words>
  <Application>Microsoft Office PowerPoint</Application>
  <PresentationFormat>On-screen Show (4:3)</PresentationFormat>
  <Paragraphs>112</Paragraphs>
  <Slides>22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Times New Roman</vt:lpstr>
      <vt:lpstr>Britannic Bold</vt:lpstr>
      <vt:lpstr>Arial</vt:lpstr>
      <vt:lpstr>Monotype Sorts</vt:lpstr>
      <vt:lpstr>Bookshelf Symbol 1</vt:lpstr>
      <vt:lpstr>Wingdings</vt:lpstr>
      <vt:lpstr>Book Antiqua</vt:lpstr>
      <vt:lpstr>Arial Narrow</vt:lpstr>
      <vt:lpstr>Symbol</vt:lpstr>
      <vt:lpstr>blueboxs</vt:lpstr>
      <vt:lpstr>Microsoft Editor de ecuaciones 3.0</vt:lpstr>
      <vt:lpstr> </vt:lpstr>
      <vt:lpstr> Objetivos del Programa de Indicadores </vt:lpstr>
      <vt:lpstr>SISTEMA DE INDICADORES NACIONALES (BID – IDEA)  IDD  : ÍNDICE DE DÉFICIT POR DESASTRE IDL  : ÍNDICE DE DESASTRES LOCALES IVP  : ÍNDICE DE VULNERABILIDAD PREVALENTE IGR  : ÍNDICE DE GESTIÓN DEL RIESGO</vt:lpstr>
      <vt:lpstr>Slide 4</vt:lpstr>
      <vt:lpstr> Áreas de influencia según tipo de amenaza </vt:lpstr>
      <vt:lpstr>  ÍNDICE DE DÉFICIT POR DESASTRE - IDD -  </vt:lpstr>
      <vt:lpstr>  ÍNDICE DE DÉFICIT POR DESASTRE </vt:lpstr>
      <vt:lpstr>Slide 8</vt:lpstr>
      <vt:lpstr>  ÍNDICE DE DÉFICIT POR DESASTRE </vt:lpstr>
      <vt:lpstr> FiP : POSIBLES FONDOS INTERNOS O EXTERNOS  A LOS CUALES  EL GOBIERNO PODRÍA ACCEDER  </vt:lpstr>
      <vt:lpstr>Pérdida probable para cálculo del IDD</vt:lpstr>
      <vt:lpstr>ÍNDICE DE DÉFICIT POR DESASTRE (500 años de período de retorno)  BOLIVIA  </vt:lpstr>
      <vt:lpstr>  ÍNDICE DE DÉFICIT POR DESASTRE </vt:lpstr>
      <vt:lpstr>Pérdida anual esperada (prima pura) para cálculo del IDD’</vt:lpstr>
      <vt:lpstr>ÍNDICE DE DÉFICIT POR DESASTRE (Pérdida anual esperada vs. Gastos de Capital)  BOLIVIA  </vt:lpstr>
      <vt:lpstr>  SIGNIFICADO E IMPLICACIONES  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Vulnerabilidad y Sostenibilidad</dc:title>
  <dc:subject>BID</dc:subject>
  <dc:creator>Omar D. Cardona</dc:creator>
  <cp:keywords/>
  <dc:description/>
  <cp:lastModifiedBy>anarod</cp:lastModifiedBy>
  <cp:revision>277</cp:revision>
  <cp:lastPrinted>1995-06-05T20:41:52Z</cp:lastPrinted>
  <dcterms:created xsi:type="dcterms:W3CDTF">1995-09-17T17:37:36Z</dcterms:created>
  <dcterms:modified xsi:type="dcterms:W3CDTF">2010-07-12T00:07:55Z</dcterms:modified>
</cp:coreProperties>
</file>