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82" r:id="rId1"/>
  </p:sldMasterIdLst>
  <p:notesMasterIdLst>
    <p:notesMasterId r:id="rId47"/>
  </p:notesMasterIdLst>
  <p:sldIdLst>
    <p:sldId id="266" r:id="rId2"/>
    <p:sldId id="263" r:id="rId3"/>
    <p:sldId id="261" r:id="rId4"/>
    <p:sldId id="355" r:id="rId5"/>
    <p:sldId id="286" r:id="rId6"/>
    <p:sldId id="292" r:id="rId7"/>
    <p:sldId id="293" r:id="rId8"/>
    <p:sldId id="357" r:id="rId9"/>
    <p:sldId id="294" r:id="rId10"/>
    <p:sldId id="310" r:id="rId11"/>
    <p:sldId id="304" r:id="rId12"/>
    <p:sldId id="306" r:id="rId13"/>
    <p:sldId id="305" r:id="rId14"/>
    <p:sldId id="309" r:id="rId15"/>
    <p:sldId id="308" r:id="rId16"/>
    <p:sldId id="328" r:id="rId17"/>
    <p:sldId id="311" r:id="rId18"/>
    <p:sldId id="312" r:id="rId19"/>
    <p:sldId id="313" r:id="rId20"/>
    <p:sldId id="314" r:id="rId21"/>
    <p:sldId id="329" r:id="rId22"/>
    <p:sldId id="335" r:id="rId23"/>
    <p:sldId id="316" r:id="rId24"/>
    <p:sldId id="330" r:id="rId25"/>
    <p:sldId id="356" r:id="rId26"/>
    <p:sldId id="320" r:id="rId27"/>
    <p:sldId id="325" r:id="rId28"/>
    <p:sldId id="331" r:id="rId29"/>
    <p:sldId id="333" r:id="rId30"/>
    <p:sldId id="332" r:id="rId31"/>
    <p:sldId id="321" r:id="rId32"/>
    <p:sldId id="326" r:id="rId33"/>
    <p:sldId id="337" r:id="rId34"/>
    <p:sldId id="339" r:id="rId35"/>
    <p:sldId id="338" r:id="rId36"/>
    <p:sldId id="340" r:id="rId37"/>
    <p:sldId id="344" r:id="rId38"/>
    <p:sldId id="345" r:id="rId39"/>
    <p:sldId id="346" r:id="rId40"/>
    <p:sldId id="350" r:id="rId41"/>
    <p:sldId id="354" r:id="rId42"/>
    <p:sldId id="353" r:id="rId43"/>
    <p:sldId id="352" r:id="rId44"/>
    <p:sldId id="322" r:id="rId45"/>
    <p:sldId id="264" r:id="rId46"/>
  </p:sldIdLst>
  <p:sldSz cx="9144000" cy="6858000" type="screen4x3"/>
  <p:notesSz cx="6858000" cy="9144000"/>
  <p:embeddedFontLst>
    <p:embeddedFont>
      <p:font typeface="Verdana" pitchFamily="34" charset="0"/>
      <p:regular r:id="rId48"/>
      <p:bold r:id="rId49"/>
      <p:italic r:id="rId50"/>
      <p:boldItalic r:id="rId51"/>
    </p:embeddedFont>
  </p:embeddedFont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00"/>
    <a:srgbClr val="CC3300"/>
    <a:srgbClr val="FF3300"/>
    <a:srgbClr val="0066FF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89482" autoAdjust="0"/>
  </p:normalViewPr>
  <p:slideViewPr>
    <p:cSldViewPr>
      <p:cViewPr>
        <p:scale>
          <a:sx n="66" d="100"/>
          <a:sy n="66" d="100"/>
        </p:scale>
        <p:origin x="-71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612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font" Target="fonts/font3.fntdata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font" Target="fonts/font1.fntdata"/><Relationship Id="rId8" Type="http://schemas.openxmlformats.org/officeDocument/2006/relationships/slide" Target="slides/slide7.xml"/><Relationship Id="rId51" Type="http://schemas.openxmlformats.org/officeDocument/2006/relationships/font" Target="fonts/font4.fntdata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162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16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16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16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B185717D-C771-4356-BDB9-11634D9759C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8D809-592D-4B9B-AA9E-C98240C48429}" type="slidenum">
              <a:rPr lang="en-US"/>
              <a:pPr/>
              <a:t>17</a:t>
            </a:fld>
            <a:endParaRPr lang="en-US"/>
          </a:p>
        </p:txBody>
      </p:sp>
      <p:sp>
        <p:nvSpPr>
          <p:cNvPr id="13926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617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5988" y="4343400"/>
            <a:ext cx="5026025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003" tIns="45001" rIns="90003" bIns="45001"/>
          <a:lstStyle/>
          <a:p>
            <a:pPr marL="228600" indent="-228600">
              <a:buFontTx/>
              <a:buChar char="•"/>
              <a:tabLst>
                <a:tab pos="169863" algn="l"/>
                <a:tab pos="338138" algn="l"/>
                <a:tab pos="519113" algn="l"/>
              </a:tabLst>
            </a:pPr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48A091-23FE-4FC7-ACF0-C3CDC0BEC61C}" type="slidenum">
              <a:rPr lang="en-US"/>
              <a:pPr/>
              <a:t>18</a:t>
            </a:fld>
            <a:endParaRPr lang="en-US"/>
          </a:p>
        </p:txBody>
      </p:sp>
      <p:sp>
        <p:nvSpPr>
          <p:cNvPr id="14131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617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5988" y="4343400"/>
            <a:ext cx="5026025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003" tIns="45001" rIns="90003" bIns="45001"/>
          <a:lstStyle/>
          <a:p>
            <a:pPr marL="228600" indent="-228600">
              <a:buFontTx/>
              <a:buChar char="•"/>
              <a:tabLst>
                <a:tab pos="169863" algn="l"/>
                <a:tab pos="338138" algn="l"/>
                <a:tab pos="519113" algn="l"/>
              </a:tabLst>
            </a:pPr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60D005-33B8-4A95-8903-014EF02C21AE}" type="slidenum">
              <a:rPr lang="en-US"/>
              <a:pPr/>
              <a:t>19</a:t>
            </a:fld>
            <a:endParaRPr lang="en-US"/>
          </a:p>
        </p:txBody>
      </p:sp>
      <p:sp>
        <p:nvSpPr>
          <p:cNvPr id="14336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617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5988" y="4343400"/>
            <a:ext cx="5026025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003" tIns="45001" rIns="90003" bIns="45001"/>
          <a:lstStyle/>
          <a:p>
            <a:pPr marL="228600" indent="-228600">
              <a:buFontTx/>
              <a:buChar char="•"/>
              <a:tabLst>
                <a:tab pos="169863" algn="l"/>
                <a:tab pos="338138" algn="l"/>
                <a:tab pos="519113" algn="l"/>
              </a:tabLst>
            </a:pPr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621749-F152-408F-BC91-CBF8169B085A}" type="slidenum">
              <a:rPr lang="en-US"/>
              <a:pPr/>
              <a:t>20</a:t>
            </a:fld>
            <a:endParaRPr lang="en-US"/>
          </a:p>
        </p:txBody>
      </p:sp>
      <p:sp>
        <p:nvSpPr>
          <p:cNvPr id="14745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617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5988" y="4343400"/>
            <a:ext cx="5026025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003" tIns="45001" rIns="90003" bIns="45001"/>
          <a:lstStyle/>
          <a:p>
            <a:pPr marL="228600" indent="-228600">
              <a:buFontTx/>
              <a:buChar char="•"/>
              <a:tabLst>
                <a:tab pos="169863" algn="l"/>
                <a:tab pos="338138" algn="l"/>
                <a:tab pos="519113" algn="l"/>
              </a:tabLst>
            </a:pPr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4E4C73-0598-4944-AFDC-6D2A8C7F9EF5}" type="slidenum">
              <a:rPr lang="en-US"/>
              <a:pPr/>
              <a:t>28</a:t>
            </a:fld>
            <a:endParaRPr lang="en-US"/>
          </a:p>
        </p:txBody>
      </p:sp>
      <p:sp>
        <p:nvSpPr>
          <p:cNvPr id="17101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4800"/>
          </a:xfrm>
        </p:spPr>
        <p:txBody>
          <a:bodyPr lIns="90003" tIns="45001" rIns="90003" bIns="45001"/>
          <a:lstStyle/>
          <a:p>
            <a:pPr marL="228600" indent="-228600">
              <a:buFontTx/>
              <a:buChar char="•"/>
              <a:tabLst>
                <a:tab pos="169863" algn="l"/>
                <a:tab pos="338138" algn="l"/>
                <a:tab pos="519113" algn="l"/>
              </a:tabLst>
            </a:pPr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79B7BD-C28C-4FA4-8341-A7E04234F90B}" type="slidenum">
              <a:rPr lang="en-US"/>
              <a:pPr/>
              <a:t>30</a:t>
            </a:fld>
            <a:endParaRPr lang="en-US"/>
          </a:p>
        </p:txBody>
      </p:sp>
      <p:sp>
        <p:nvSpPr>
          <p:cNvPr id="1730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4800"/>
          </a:xfrm>
        </p:spPr>
        <p:txBody>
          <a:bodyPr lIns="90003" tIns="45001" rIns="90003" bIns="45001"/>
          <a:lstStyle/>
          <a:p>
            <a:pPr marL="228600" indent="-228600">
              <a:buFontTx/>
              <a:buChar char="•"/>
              <a:tabLst>
                <a:tab pos="169863" algn="l"/>
                <a:tab pos="338138" algn="l"/>
                <a:tab pos="519113" algn="l"/>
              </a:tabLst>
            </a:pPr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762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117763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7764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7765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7766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776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7768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819400"/>
            <a:ext cx="6400800" cy="1752600"/>
          </a:xfrm>
          <a:ln w="9525">
            <a:headEnd/>
            <a:tailEnd/>
          </a:ln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7769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1777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17771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1CCA5B-8168-4AB7-8F7B-FBC1A62C28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E0A71-07CC-4991-BE35-8E1170E1A3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708CD-E12C-4890-8DD5-4874B951A6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C897460-E587-42B3-9B8D-7FC3E69A46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641475"/>
            <a:ext cx="7772400" cy="44545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469A1EB-768C-4CC1-A37F-DF49BE49AB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EF8DE7-921F-43D5-A8D4-67CB994B8B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DC6D6-E151-4B56-BA08-417B07BF22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F83865-6B85-4556-A3FF-C74B1B9106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C9034-33A6-48CD-A1E6-0DF01F5F52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7DCDF-B1BF-42D1-9AB9-F02138C4F6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33F3E-43C5-4B0C-BDFE-64C6CD1817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61C0D-9A6A-4FD5-9CF7-9D25826533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2778-8AF4-4FE3-A333-6F4FBF6534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738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116739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740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741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742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674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674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11674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11674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6F630C19-6D3D-4B1B-A508-EE5971F400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674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41475"/>
            <a:ext cx="7772400" cy="4454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158038" cy="1412875"/>
          </a:xfrm>
        </p:spPr>
        <p:txBody>
          <a:bodyPr/>
          <a:lstStyle/>
          <a:p>
            <a:r>
              <a:rPr lang="en-US" sz="4000"/>
              <a:t>Millennium Development Goals</a:t>
            </a:r>
            <a:endParaRPr lang="en-US" sz="4000" b="1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514600"/>
            <a:ext cx="7661275" cy="32766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n-US" sz="1800">
              <a:solidFill>
                <a:schemeClr val="tx2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n-US">
                <a:solidFill>
                  <a:schemeClr val="tx2"/>
                </a:solidFill>
              </a:rPr>
              <a:t>The Case of the PATH Programme</a:t>
            </a:r>
          </a:p>
          <a:p>
            <a:pPr algn="ctr">
              <a:buFont typeface="Wingdings" pitchFamily="2" charset="2"/>
              <a:buNone/>
            </a:pPr>
            <a:endParaRPr lang="en-US" sz="1800">
              <a:solidFill>
                <a:schemeClr val="tx2"/>
              </a:solidFill>
            </a:endParaRPr>
          </a:p>
          <a:p>
            <a:pPr algn="ctr">
              <a:buFont typeface="Wingdings" pitchFamily="2" charset="2"/>
              <a:buNone/>
            </a:pPr>
            <a:endParaRPr lang="en-US" sz="1800">
              <a:solidFill>
                <a:schemeClr val="tx2"/>
              </a:solidFill>
            </a:endParaRPr>
          </a:p>
          <a:p>
            <a:pPr algn="ctr">
              <a:buFont typeface="Wingdings" pitchFamily="2" charset="2"/>
              <a:buNone/>
            </a:pPr>
            <a:endParaRPr lang="en-US" sz="1800">
              <a:solidFill>
                <a:schemeClr val="tx2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n-US" sz="2000">
                <a:solidFill>
                  <a:schemeClr val="tx2"/>
                </a:solidFill>
              </a:rPr>
              <a:t>Presented by:        Trevor Smith</a:t>
            </a:r>
          </a:p>
          <a:p>
            <a:pPr algn="ctr">
              <a:buFont typeface="Wingdings" pitchFamily="2" charset="2"/>
              <a:buNone/>
            </a:pPr>
            <a:r>
              <a:rPr lang="en-US" sz="2000">
                <a:solidFill>
                  <a:schemeClr val="tx2"/>
                </a:solidFill>
              </a:rPr>
              <a:t>				      Project Director (PATH)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solidFill>
                  <a:schemeClr val="tx2"/>
                </a:solidFill>
              </a:rPr>
              <a:t>			   		      Wednesday, 23,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086600" cy="1325563"/>
          </a:xfrm>
        </p:spPr>
        <p:txBody>
          <a:bodyPr/>
          <a:lstStyle/>
          <a:p>
            <a:r>
              <a:rPr lang="en-US" sz="4000" b="1">
                <a:solidFill>
                  <a:srgbClr val="EAEF13"/>
                </a:solidFill>
              </a:rPr>
              <a:t>Replacing other Social Programmes</a:t>
            </a:r>
            <a:r>
              <a:rPr lang="en-US" b="1"/>
              <a:t>    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05000"/>
            <a:ext cx="8077200" cy="4495800"/>
          </a:xfrm>
        </p:spPr>
        <p:txBody>
          <a:bodyPr/>
          <a:lstStyle/>
          <a:p>
            <a:pPr>
              <a:buClr>
                <a:srgbClr val="FFFF00"/>
              </a:buClr>
              <a:buFont typeface="Wingdings" pitchFamily="2" charset="2"/>
              <a:buNone/>
            </a:pPr>
            <a:endParaRPr lang="en-US" sz="1800" b="1">
              <a:latin typeface="Verdana" pitchFamily="34" charset="0"/>
            </a:endParaRPr>
          </a:p>
          <a:p>
            <a:pPr>
              <a:buClr>
                <a:srgbClr val="FFFF00"/>
              </a:buClr>
            </a:pPr>
            <a:r>
              <a:rPr lang="en-US" sz="2800" b="1"/>
              <a:t>PATH replaces 3 Social Assistance Programmes:</a:t>
            </a:r>
          </a:p>
          <a:p>
            <a:pPr lvl="1">
              <a:lnSpc>
                <a:spcPct val="125000"/>
              </a:lnSpc>
              <a:buClr>
                <a:srgbClr val="FFFF00"/>
              </a:buClr>
              <a:buSzPct val="60000"/>
              <a:buFont typeface="Wingdings" pitchFamily="2" charset="2"/>
              <a:buChar char="Ø"/>
            </a:pPr>
            <a:r>
              <a:rPr lang="en-US" b="1"/>
              <a:t> Outdoor Poor Relief (MLGCD)</a:t>
            </a:r>
          </a:p>
          <a:p>
            <a:pPr lvl="1">
              <a:lnSpc>
                <a:spcPct val="125000"/>
              </a:lnSpc>
              <a:buClr>
                <a:srgbClr val="FFFF00"/>
              </a:buClr>
              <a:buSzPct val="60000"/>
              <a:buFont typeface="Wingdings" pitchFamily="2" charset="2"/>
              <a:buChar char="Ø"/>
            </a:pPr>
            <a:r>
              <a:rPr lang="en-US" b="1"/>
              <a:t> Food Stamp (MLSS) and</a:t>
            </a:r>
          </a:p>
          <a:p>
            <a:pPr lvl="1">
              <a:lnSpc>
                <a:spcPct val="125000"/>
              </a:lnSpc>
              <a:buClr>
                <a:srgbClr val="FFFF00"/>
              </a:buClr>
              <a:buSzPct val="60000"/>
              <a:buFont typeface="Wingdings" pitchFamily="2" charset="2"/>
              <a:buChar char="Ø"/>
            </a:pPr>
            <a:r>
              <a:rPr lang="en-US" b="1"/>
              <a:t> Public Assistance (MLSS)</a:t>
            </a:r>
          </a:p>
          <a:p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6069013" cy="1060450"/>
          </a:xfrm>
        </p:spPr>
        <p:txBody>
          <a:bodyPr/>
          <a:lstStyle/>
          <a:p>
            <a:r>
              <a:rPr lang="en-US" sz="4000" b="1">
                <a:solidFill>
                  <a:srgbClr val="EAEF13"/>
                </a:solidFill>
              </a:rPr>
              <a:t>PATH OBJECTIVES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95463"/>
            <a:ext cx="7010400" cy="4681537"/>
          </a:xfrm>
        </p:spPr>
        <p:txBody>
          <a:bodyPr/>
          <a:lstStyle/>
          <a:p>
            <a:pPr>
              <a:lnSpc>
                <a:spcPct val="125000"/>
              </a:lnSpc>
              <a:buClr>
                <a:srgbClr val="F8F20A"/>
              </a:buClr>
            </a:pPr>
            <a:r>
              <a:rPr lang="en-US" sz="2800" b="1"/>
              <a:t>Increase educational attainment &amp; improve health outcomes </a:t>
            </a:r>
          </a:p>
          <a:p>
            <a:pPr>
              <a:lnSpc>
                <a:spcPct val="125000"/>
              </a:lnSpc>
              <a:buClr>
                <a:srgbClr val="F8F20A"/>
              </a:buClr>
            </a:pPr>
            <a:r>
              <a:rPr lang="en-US" sz="2800" b="1"/>
              <a:t>Reduce child labour by requiring an 85% school attendance</a:t>
            </a:r>
          </a:p>
          <a:p>
            <a:pPr>
              <a:lnSpc>
                <a:spcPct val="125000"/>
              </a:lnSpc>
              <a:buClr>
                <a:srgbClr val="F8F20A"/>
              </a:buClr>
            </a:pPr>
            <a:r>
              <a:rPr lang="en-US" sz="2800" b="1"/>
              <a:t>Reduce current poverty by increasing value of benefits to the poor.</a:t>
            </a:r>
          </a:p>
          <a:p>
            <a:pPr>
              <a:lnSpc>
                <a:spcPct val="125000"/>
              </a:lnSpc>
              <a:buClr>
                <a:srgbClr val="F8F20A"/>
              </a:buClr>
            </a:pPr>
            <a:r>
              <a:rPr lang="en-US" sz="2800" b="1"/>
              <a:t>Serves as a safety net for poor and vulnerable  families.</a:t>
            </a:r>
          </a:p>
        </p:txBody>
      </p:sp>
      <p:sp>
        <p:nvSpPr>
          <p:cNvPr id="131076" name="Rectangle 4"/>
          <p:cNvSpPr>
            <a:spLocks noRot="1" noChangeArrowheads="1"/>
          </p:cNvSpPr>
          <p:nvPr/>
        </p:nvSpPr>
        <p:spPr bwMode="auto">
          <a:xfrm>
            <a:off x="838200" y="5105400"/>
            <a:ext cx="7748588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125000"/>
              </a:lnSpc>
              <a:spcBef>
                <a:spcPct val="20000"/>
              </a:spcBef>
              <a:buClr>
                <a:srgbClr val="ED2415"/>
              </a:buClr>
              <a:buSzPct val="75000"/>
              <a:buFont typeface="Wingdings" pitchFamily="2" charset="2"/>
              <a:buNone/>
            </a:pPr>
            <a:endParaRPr lang="en-GB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6781800" cy="990600"/>
          </a:xfrm>
        </p:spPr>
        <p:txBody>
          <a:bodyPr/>
          <a:lstStyle/>
          <a:p>
            <a:r>
              <a:rPr lang="en-US" sz="4000" b="1">
                <a:solidFill>
                  <a:srgbClr val="FFFF00"/>
                </a:solidFill>
              </a:rPr>
              <a:t>Management (MLSS)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1475"/>
            <a:ext cx="7772400" cy="4149725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sz="2800"/>
              <a:t>Providing policy direction for the Programme.</a:t>
            </a:r>
          </a:p>
          <a:p>
            <a:pPr>
              <a:buClr>
                <a:srgbClr val="FFFF00"/>
              </a:buClr>
              <a:buFont typeface="Wingdings" pitchFamily="2" charset="2"/>
              <a:buNone/>
            </a:pPr>
            <a:endParaRPr lang="en-US" sz="2800"/>
          </a:p>
          <a:p>
            <a:pPr>
              <a:buClr>
                <a:srgbClr val="FFFF00"/>
              </a:buClr>
            </a:pPr>
            <a:r>
              <a:rPr lang="en-US" sz="2800"/>
              <a:t>Overall management and coordination of  PATH.</a:t>
            </a:r>
          </a:p>
          <a:p>
            <a:pPr>
              <a:buClr>
                <a:srgbClr val="FFFF00"/>
              </a:buClr>
              <a:buFont typeface="Wingdings" pitchFamily="2" charset="2"/>
              <a:buNone/>
            </a:pPr>
            <a:endParaRPr lang="en-US" sz="2800"/>
          </a:p>
          <a:p>
            <a:pPr>
              <a:buClr>
                <a:srgbClr val="FFFF00"/>
              </a:buClr>
            </a:pPr>
            <a:r>
              <a:rPr lang="en-US" sz="2800"/>
              <a:t>Networking of 13 Parish Offices which execute the Programme at the local level.</a:t>
            </a:r>
          </a:p>
          <a:p>
            <a:pPr>
              <a:buClr>
                <a:srgbClr val="FFFF00"/>
              </a:buClr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077200" cy="4422775"/>
          </a:xfrm>
        </p:spPr>
        <p:txBody>
          <a:bodyPr/>
          <a:lstStyle/>
          <a:p>
            <a:r>
              <a:rPr lang="en-US" sz="2800" b="1"/>
              <a:t>US$ 40m  Loan from World Bank</a:t>
            </a:r>
          </a:p>
          <a:p>
            <a:r>
              <a:rPr lang="en-US" sz="2800" b="1"/>
              <a:t>Counterpart Funding of US$ 37.5 from GoJ</a:t>
            </a:r>
          </a:p>
          <a:p>
            <a:r>
              <a:rPr lang="en-US" sz="2800" b="1"/>
              <a:t>4 year project</a:t>
            </a:r>
          </a:p>
          <a:p>
            <a:r>
              <a:rPr lang="en-US" sz="2800" b="1"/>
              <a:t>Institutionalization as an MLSS Programme</a:t>
            </a:r>
          </a:p>
        </p:txBody>
      </p:sp>
      <p:sp>
        <p:nvSpPr>
          <p:cNvPr id="132099" name="Rectangle 3"/>
          <p:cNvSpPr>
            <a:spLocks noRot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  <a:noFill/>
          <a:ln/>
        </p:spPr>
        <p:txBody>
          <a:bodyPr lIns="91440" tIns="45720" rIns="91440" bIns="45720"/>
          <a:lstStyle/>
          <a:p>
            <a:r>
              <a:rPr lang="en-US" sz="4000" b="1">
                <a:solidFill>
                  <a:srgbClr val="EAEF13"/>
                </a:solidFill>
              </a:rPr>
              <a:t>Funding for PATH</a:t>
            </a:r>
            <a:r>
              <a:rPr lang="en-US" b="1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407275" cy="1143000"/>
          </a:xfrm>
        </p:spPr>
        <p:txBody>
          <a:bodyPr/>
          <a:lstStyle/>
          <a:p>
            <a:r>
              <a:rPr lang="en-US" sz="4000" b="1">
                <a:solidFill>
                  <a:srgbClr val="EAEF13"/>
                </a:solidFill>
              </a:rPr>
              <a:t>Strategic Partners</a:t>
            </a:r>
            <a:br>
              <a:rPr lang="en-US" sz="4000" b="1">
                <a:solidFill>
                  <a:srgbClr val="EAEF13"/>
                </a:solidFill>
              </a:rPr>
            </a:br>
            <a:r>
              <a:rPr lang="en-US" sz="4000" b="1">
                <a:solidFill>
                  <a:srgbClr val="EAEF13"/>
                </a:solidFill>
              </a:rPr>
              <a:t>IN PATH’</a:t>
            </a:r>
            <a:r>
              <a:rPr lang="en-US" sz="3600" b="1">
                <a:solidFill>
                  <a:srgbClr val="EAEF13"/>
                </a:solidFill>
              </a:rPr>
              <a:t>S</a:t>
            </a:r>
            <a:r>
              <a:rPr lang="en-US" sz="4000" b="1">
                <a:solidFill>
                  <a:srgbClr val="EAEF13"/>
                </a:solidFill>
              </a:rPr>
              <a:t> OPERATIONS</a:t>
            </a:r>
            <a:r>
              <a:rPr lang="en-US" sz="4000" b="1">
                <a:solidFill>
                  <a:srgbClr val="ED2415"/>
                </a:solidFill>
                <a:latin typeface="Verdana" pitchFamily="34" charset="0"/>
              </a:rPr>
              <a:t>   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8825" y="2101850"/>
            <a:ext cx="3738563" cy="38512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3200" b="1">
              <a:solidFill>
                <a:srgbClr val="FFFF00"/>
              </a:solidFill>
              <a:latin typeface="Verdana" pitchFamily="34" charset="0"/>
            </a:endParaRPr>
          </a:p>
          <a:p>
            <a:pPr lvl="1">
              <a:buClr>
                <a:srgbClr val="ED2415"/>
              </a:buClr>
              <a:buFont typeface="Wingdings" pitchFamily="2" charset="2"/>
              <a:buNone/>
            </a:pPr>
            <a:r>
              <a:rPr lang="en-US" sz="2800" b="1"/>
              <a:t>MLSS</a:t>
            </a:r>
          </a:p>
          <a:p>
            <a:pPr lvl="1">
              <a:buClr>
                <a:srgbClr val="ED2415"/>
              </a:buClr>
              <a:buFont typeface="Wingdings" pitchFamily="2" charset="2"/>
              <a:buNone/>
            </a:pPr>
            <a:r>
              <a:rPr lang="en-US" sz="2800" b="1"/>
              <a:t>MLGCD</a:t>
            </a:r>
          </a:p>
          <a:p>
            <a:pPr lvl="1">
              <a:buClr>
                <a:srgbClr val="ED2415"/>
              </a:buClr>
              <a:buFont typeface="Wingdings" pitchFamily="2" charset="2"/>
              <a:buNone/>
            </a:pPr>
            <a:r>
              <a:rPr lang="en-US" sz="2800" b="1"/>
              <a:t>Payment Agency</a:t>
            </a:r>
          </a:p>
          <a:p>
            <a:pPr lvl="1">
              <a:buClr>
                <a:srgbClr val="ED2415"/>
              </a:buClr>
              <a:buFont typeface="Wingdings" pitchFamily="2" charset="2"/>
              <a:buNone/>
            </a:pPr>
            <a:r>
              <a:rPr lang="en-US" sz="2800" b="1"/>
              <a:t>Schools</a:t>
            </a:r>
          </a:p>
          <a:p>
            <a:pPr lvl="1">
              <a:buClr>
                <a:srgbClr val="ED2415"/>
              </a:buClr>
              <a:buFont typeface="Wingdings" pitchFamily="2" charset="2"/>
              <a:buNone/>
            </a:pPr>
            <a:r>
              <a:rPr lang="en-US" sz="2800" b="1"/>
              <a:t>Health Centres</a:t>
            </a:r>
          </a:p>
          <a:p>
            <a:pPr lvl="1">
              <a:buClr>
                <a:srgbClr val="ED2415"/>
              </a:buClr>
              <a:buFont typeface="Wingdings" pitchFamily="2" charset="2"/>
              <a:buNone/>
            </a:pPr>
            <a:r>
              <a:rPr lang="en-US" sz="2800" b="1"/>
              <a:t>Beneficiaries</a:t>
            </a:r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57775" y="2101850"/>
            <a:ext cx="3397250" cy="39909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3200" b="1">
              <a:solidFill>
                <a:srgbClr val="FFFF00"/>
              </a:solidFill>
              <a:latin typeface="Verdana" pitchFamily="34" charset="0"/>
            </a:endParaRPr>
          </a:p>
          <a:p>
            <a:pPr lvl="1">
              <a:buClr>
                <a:srgbClr val="ED2415"/>
              </a:buClr>
              <a:buFont typeface="Wingdings" pitchFamily="2" charset="2"/>
              <a:buNone/>
            </a:pPr>
            <a:r>
              <a:rPr lang="en-US" sz="2800" b="1"/>
              <a:t>PIOJ</a:t>
            </a:r>
          </a:p>
          <a:p>
            <a:pPr lvl="1">
              <a:buClr>
                <a:srgbClr val="ED2415"/>
              </a:buClr>
              <a:buFont typeface="Wingdings" pitchFamily="2" charset="2"/>
              <a:buNone/>
            </a:pPr>
            <a:r>
              <a:rPr lang="en-US" sz="2800" b="1"/>
              <a:t>MOFP</a:t>
            </a:r>
          </a:p>
          <a:p>
            <a:pPr lvl="1">
              <a:buClr>
                <a:srgbClr val="ED2415"/>
              </a:buClr>
              <a:buFont typeface="Wingdings" pitchFamily="2" charset="2"/>
              <a:buNone/>
            </a:pPr>
            <a:r>
              <a:rPr lang="en-US" sz="2800" b="1"/>
              <a:t>MEYC</a:t>
            </a:r>
          </a:p>
          <a:p>
            <a:pPr lvl="1">
              <a:buClr>
                <a:srgbClr val="ED2415"/>
              </a:buClr>
              <a:buFont typeface="Wingdings" pitchFamily="2" charset="2"/>
              <a:buNone/>
            </a:pPr>
            <a:r>
              <a:rPr lang="en-US" sz="2800" b="1"/>
              <a:t>MOH</a:t>
            </a:r>
          </a:p>
          <a:p>
            <a:pPr lvl="1">
              <a:buClr>
                <a:srgbClr val="ED2415"/>
              </a:buClr>
              <a:buFont typeface="Wingdings" pitchFamily="2" charset="2"/>
              <a:buNone/>
            </a:pPr>
            <a:r>
              <a:rPr lang="en-US" sz="2800" b="1"/>
              <a:t>World Bank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990600"/>
          </a:xfrm>
        </p:spPr>
        <p:txBody>
          <a:bodyPr/>
          <a:lstStyle/>
          <a:p>
            <a:r>
              <a:rPr lang="en-US" sz="4000" b="1">
                <a:solidFill>
                  <a:srgbClr val="F8F20A"/>
                </a:solidFill>
              </a:rPr>
              <a:t>TARGET GROUPS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sz="2800" b="1"/>
              <a:t>PATH is aimed at the most vulnerable in Jamaica and targets all poor households.  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 typeface="Wingdings" pitchFamily="2" charset="2"/>
              <a:buNone/>
            </a:pPr>
            <a:endParaRPr lang="en-US" sz="2800" b="1"/>
          </a:p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sz="2800" b="1"/>
              <a:t>The programme targets:</a:t>
            </a:r>
          </a:p>
          <a:p>
            <a:pPr lvl="1">
              <a:lnSpc>
                <a:spcPct val="90000"/>
              </a:lnSpc>
              <a:buClr>
                <a:srgbClr val="FFFF00"/>
              </a:buClr>
              <a:buSzPct val="70000"/>
              <a:buFont typeface="Wingdings" pitchFamily="2" charset="2"/>
              <a:buChar char="Ø"/>
            </a:pPr>
            <a:r>
              <a:rPr lang="en-US" b="1"/>
              <a:t>Children up to 17 years</a:t>
            </a:r>
          </a:p>
          <a:p>
            <a:pPr lvl="1">
              <a:lnSpc>
                <a:spcPct val="90000"/>
              </a:lnSpc>
              <a:buClr>
                <a:srgbClr val="FFFF00"/>
              </a:buClr>
              <a:buSzPct val="70000"/>
              <a:buFont typeface="Wingdings" pitchFamily="2" charset="2"/>
              <a:buChar char="Ø"/>
            </a:pPr>
            <a:r>
              <a:rPr lang="en-US" b="1"/>
              <a:t>Persons 60 years and over</a:t>
            </a:r>
          </a:p>
          <a:p>
            <a:pPr lvl="1">
              <a:lnSpc>
                <a:spcPct val="90000"/>
              </a:lnSpc>
              <a:buClr>
                <a:srgbClr val="FFFF00"/>
              </a:buClr>
              <a:buSzPct val="70000"/>
              <a:buFont typeface="Wingdings" pitchFamily="2" charset="2"/>
              <a:buChar char="Ø"/>
            </a:pPr>
            <a:r>
              <a:rPr lang="en-US" b="1"/>
              <a:t>Pregnant and Lactating Women</a:t>
            </a:r>
          </a:p>
          <a:p>
            <a:pPr lvl="1">
              <a:lnSpc>
                <a:spcPct val="90000"/>
              </a:lnSpc>
              <a:buClr>
                <a:srgbClr val="FFFF00"/>
              </a:buClr>
              <a:buSzPct val="70000"/>
              <a:buFont typeface="Wingdings" pitchFamily="2" charset="2"/>
              <a:buChar char="Ø"/>
            </a:pPr>
            <a:r>
              <a:rPr lang="en-US" b="1"/>
              <a:t>Persons with Disabilities </a:t>
            </a:r>
          </a:p>
          <a:p>
            <a:pPr lvl="1">
              <a:lnSpc>
                <a:spcPct val="90000"/>
              </a:lnSpc>
              <a:buClr>
                <a:srgbClr val="FFFF00"/>
              </a:buClr>
              <a:buSzPct val="70000"/>
              <a:buFont typeface="Wingdings" pitchFamily="2" charset="2"/>
              <a:buChar char="Ø"/>
            </a:pPr>
            <a:r>
              <a:rPr lang="en-US" b="1"/>
              <a:t>Other Poor Adults</a:t>
            </a:r>
          </a:p>
          <a:p>
            <a:pPr>
              <a:lnSpc>
                <a:spcPct val="90000"/>
              </a:lnSpc>
              <a:buClr>
                <a:srgbClr val="ED2415"/>
              </a:buClr>
              <a:buFont typeface="Wingdings" pitchFamily="2" charset="2"/>
              <a:buChar char="v"/>
            </a:pP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Eligibility Criteria</a:t>
            </a:r>
            <a:br>
              <a:rPr lang="en-US" sz="4000"/>
            </a:br>
            <a:r>
              <a:rPr lang="en-US" sz="3200"/>
              <a:t>Main Constructs</a:t>
            </a:r>
            <a:r>
              <a:rPr lang="en-US" sz="4000"/>
              <a:t/>
            </a:r>
            <a:br>
              <a:rPr lang="en-US" sz="4000"/>
            </a:br>
            <a:r>
              <a:rPr lang="en-US" sz="3200"/>
              <a:t>of BIS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Ownership of consumer durables </a:t>
            </a:r>
          </a:p>
          <a:p>
            <a:r>
              <a:rPr lang="en-US"/>
              <a:t>Education level </a:t>
            </a:r>
          </a:p>
          <a:p>
            <a:r>
              <a:rPr lang="en-US"/>
              <a:t>Age</a:t>
            </a:r>
          </a:p>
          <a:p>
            <a:r>
              <a:rPr lang="en-US"/>
              <a:t>Housing characteristics</a:t>
            </a:r>
          </a:p>
          <a:p>
            <a:r>
              <a:rPr lang="en-US"/>
              <a:t>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ChangeArrowheads="1"/>
          </p:cNvSpPr>
          <p:nvPr/>
        </p:nvSpPr>
        <p:spPr bwMode="auto">
          <a:xfrm>
            <a:off x="1143000" y="609600"/>
            <a:ext cx="594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0" hangingPunct="0">
              <a:spcBef>
                <a:spcPct val="20000"/>
              </a:spcBef>
            </a:pPr>
            <a:endParaRPr lang="en-GB" sz="2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416925" cy="5969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900">
                <a:cs typeface="Times New Roman" pitchFamily="18" charset="0"/>
              </a:rPr>
              <a:t>Participants’ experience with PATH</a:t>
            </a:r>
          </a:p>
        </p:txBody>
      </p:sp>
      <p:graphicFrame>
        <p:nvGraphicFramePr>
          <p:cNvPr id="138300" name="Group 60"/>
          <p:cNvGraphicFramePr>
            <a:graphicFrameLocks noGrp="1"/>
          </p:cNvGraphicFramePr>
          <p:nvPr/>
        </p:nvGraphicFramePr>
        <p:xfrm>
          <a:off x="914400" y="990600"/>
          <a:ext cx="7848600" cy="6529388"/>
        </p:xfrm>
        <a:graphic>
          <a:graphicData uri="http://schemas.openxmlformats.org/drawingml/2006/table">
            <a:tbl>
              <a:tblPr/>
              <a:tblGrid>
                <a:gridCol w="4997450"/>
                <a:gridCol w="803275"/>
                <a:gridCol w="2047875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05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Heard about PATH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05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Radio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Poster/Flier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Church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Health Centre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   Friends or Relatives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Other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619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l" defTabSz="4619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7</a:t>
                      </a:r>
                    </a:p>
                    <a:p>
                      <a:pPr marL="0" marR="0" lvl="0" indent="0" algn="l" defTabSz="4619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5</a:t>
                      </a:r>
                    </a:p>
                    <a:p>
                      <a:pPr marL="0" marR="0" lvl="0" indent="0" algn="l" defTabSz="4619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20</a:t>
                      </a:r>
                    </a:p>
                    <a:p>
                      <a:pPr marL="0" marR="0" lvl="0" indent="0" algn="l" defTabSz="4619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43</a:t>
                      </a:r>
                    </a:p>
                    <a:p>
                      <a:pPr marL="0" marR="0" lvl="0" indent="0" algn="l" defTabSz="4619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12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Where applied to PATH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44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MLSS Parish Office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Special MLSS mobile centre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Fixed MLSS centre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Another location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33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31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22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68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Visited centre more than once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Centre staff was helpful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96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619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74075" cy="5413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600">
                <a:cs typeface="Times New Roman" pitchFamily="18" charset="0"/>
              </a:rPr>
              <a:t>Targeting Assessment: Preliminary Findings</a:t>
            </a:r>
          </a:p>
        </p:txBody>
      </p:sp>
      <p:graphicFrame>
        <p:nvGraphicFramePr>
          <p:cNvPr id="140318" name="Group 30"/>
          <p:cNvGraphicFramePr>
            <a:graphicFrameLocks noGrp="1"/>
          </p:cNvGraphicFramePr>
          <p:nvPr/>
        </p:nvGraphicFramePr>
        <p:xfrm>
          <a:off x="1143000" y="2209800"/>
          <a:ext cx="7366000" cy="3729038"/>
        </p:xfrm>
        <a:graphic>
          <a:graphicData uri="http://schemas.openxmlformats.org/drawingml/2006/table">
            <a:tbl>
              <a:tblPr/>
              <a:tblGrid>
                <a:gridCol w="3005138"/>
                <a:gridCol w="2420937"/>
                <a:gridCol w="1939925"/>
              </a:tblGrid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Quintile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Percent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Cumulative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3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619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439863" algn="r"/>
                        </a:tabLst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58</a:t>
                      </a:r>
                    </a:p>
                    <a:p>
                      <a:pPr marL="0" marR="0" lvl="0" indent="0" algn="l" defTabSz="4619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439863" algn="r"/>
                        </a:tabLst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22</a:t>
                      </a:r>
                    </a:p>
                    <a:p>
                      <a:pPr marL="0" marR="0" lvl="0" indent="0" algn="l" defTabSz="4619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439863" algn="r"/>
                        </a:tabLst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14</a:t>
                      </a:r>
                    </a:p>
                    <a:p>
                      <a:pPr marL="0" marR="0" lvl="0" indent="0" algn="l" defTabSz="4619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439863" algn="r"/>
                        </a:tabLst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5</a:t>
                      </a:r>
                    </a:p>
                    <a:p>
                      <a:pPr marL="0" marR="0" lvl="0" indent="0" algn="l" defTabSz="4619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439863" algn="r"/>
                        </a:tabLst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143000" algn="r"/>
                        </a:tabLst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58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143000" algn="r"/>
                        </a:tabLst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80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143000" algn="r"/>
                        </a:tabLst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94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143000" algn="r"/>
                        </a:tabLst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99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143000" algn="r"/>
                        </a:tabLst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100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619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376363" algn="r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    100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143000" algn="r"/>
                        </a:tabLst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0312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89950" cy="684213"/>
          </a:xfrm>
          <a:noFill/>
          <a:ln/>
        </p:spPr>
        <p:txBody>
          <a:bodyPr lIns="92075" tIns="46038" rIns="92075" bIns="46038" anchor="ctr" anchorCtr="1"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solidFill>
                  <a:srgbClr val="FF3300"/>
                </a:solidFill>
                <a:effectLst/>
                <a:cs typeface="Times New Roman" pitchFamily="18" charset="0"/>
              </a:rPr>
              <a:t>Where do PATH Participants Fall in Jamaica’s Overall Consumption Distribution?</a:t>
            </a:r>
          </a:p>
        </p:txBody>
      </p:sp>
      <p:sp>
        <p:nvSpPr>
          <p:cNvPr id="140319" name="Text Box 31"/>
          <p:cNvSpPr txBox="1">
            <a:spLocks noChangeArrowheads="1"/>
          </p:cNvSpPr>
          <p:nvPr/>
        </p:nvSpPr>
        <p:spPr bwMode="auto">
          <a:xfrm>
            <a:off x="228600" y="6172200"/>
            <a:ext cx="4724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1800"/>
              <a:t>Source: SLC 2002, PATH Participant Survey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type="title"/>
          </p:nvPr>
        </p:nvSpPr>
        <p:spPr>
          <a:xfrm>
            <a:off x="338138" y="455613"/>
            <a:ext cx="8416925" cy="4460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600">
                <a:cs typeface="Times New Roman" pitchFamily="18" charset="0"/>
              </a:rPr>
              <a:t>Targeting Assessment: Preliminary Findings</a:t>
            </a:r>
          </a:p>
        </p:txBody>
      </p:sp>
      <p:graphicFrame>
        <p:nvGraphicFramePr>
          <p:cNvPr id="142389" name="Group 53"/>
          <p:cNvGraphicFramePr>
            <a:graphicFrameLocks noGrp="1"/>
          </p:cNvGraphicFramePr>
          <p:nvPr/>
        </p:nvGraphicFramePr>
        <p:xfrm>
          <a:off x="381000" y="1676400"/>
          <a:ext cx="8502650" cy="4702175"/>
        </p:xfrm>
        <a:graphic>
          <a:graphicData uri="http://schemas.openxmlformats.org/drawingml/2006/table">
            <a:tbl>
              <a:tblPr/>
              <a:tblGrid>
                <a:gridCol w="3071813"/>
                <a:gridCol w="1792287"/>
                <a:gridCol w="1703388"/>
                <a:gridCol w="1935162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Household characteristic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PATH Participants (PATH 2003)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Poor Jamaicans (SLC 2002)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Jamaicans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(SLC 2002)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Household size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3-5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6 and over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619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ctr" defTabSz="4619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  <a:p>
                      <a:pPr marL="0" marR="0" lvl="0" indent="0" algn="ctr" defTabSz="4619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  <a:p>
                      <a:pPr marL="0" marR="0" lvl="0" indent="0" algn="ctr" defTabSz="4619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619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  <a:p>
                      <a:pPr marL="0" marR="0" lvl="0" indent="0" algn="ctr" defTabSz="4619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  <a:p>
                      <a:pPr marL="0" marR="0" lvl="0" indent="0" algn="ctr" defTabSz="4619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  <a:p>
                      <a:pPr marL="0" marR="0" lvl="0" indent="0" algn="ctr" defTabSz="4619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Presence of children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Presence of elderly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Head of household worked     previous 12 months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2384" name="Text Box 48"/>
          <p:cNvSpPr txBox="1">
            <a:spLocks noChangeArrowheads="1"/>
          </p:cNvSpPr>
          <p:nvPr/>
        </p:nvSpPr>
        <p:spPr bwMode="auto">
          <a:xfrm>
            <a:off x="457200" y="1143000"/>
            <a:ext cx="7772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</a:rPr>
              <a:t>How do PATH participants look relative to other groups?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/>
              <a:t>EXPECTED   OUTCOME</a:t>
            </a:r>
          </a:p>
        </p:txBody>
      </p:sp>
      <p:sp>
        <p:nvSpPr>
          <p:cNvPr id="7577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772400" cy="4454525"/>
          </a:xfrm>
        </p:spPr>
        <p:txBody>
          <a:bodyPr/>
          <a:lstStyle/>
          <a:p>
            <a:pPr marL="863600" indent="-863600">
              <a:lnSpc>
                <a:spcPct val="90000"/>
              </a:lnSpc>
            </a:pPr>
            <a:r>
              <a:rPr lang="en-US" sz="2800"/>
              <a:t>Insight into the rationale for SSN reforms in Jamaica </a:t>
            </a:r>
          </a:p>
          <a:p>
            <a:pPr marL="863600" indent="-863600">
              <a:lnSpc>
                <a:spcPct val="90000"/>
              </a:lnSpc>
            </a:pPr>
            <a:r>
              <a:rPr lang="en-US" sz="2800"/>
              <a:t>Understanding of  the reform challenges</a:t>
            </a:r>
          </a:p>
          <a:p>
            <a:pPr marL="863600" indent="-863600">
              <a:lnSpc>
                <a:spcPct val="90000"/>
              </a:lnSpc>
            </a:pPr>
            <a:r>
              <a:rPr lang="en-US" sz="2800"/>
              <a:t>Overview of the PATH Programme</a:t>
            </a:r>
          </a:p>
          <a:p>
            <a:pPr marL="863600" indent="-863600">
              <a:lnSpc>
                <a:spcPct val="90000"/>
              </a:lnSpc>
            </a:pPr>
            <a:r>
              <a:rPr lang="en-US" sz="2800"/>
              <a:t>Appreciation of challenges faced by PATH</a:t>
            </a:r>
          </a:p>
          <a:p>
            <a:pPr marL="863600" indent="-863600">
              <a:lnSpc>
                <a:spcPct val="90000"/>
              </a:lnSpc>
            </a:pPr>
            <a:r>
              <a:rPr lang="en-US" sz="2800"/>
              <a:t>Highlights on PATH’s Achievements, Best Practices &amp; Research Findings  </a:t>
            </a:r>
          </a:p>
          <a:p>
            <a:pPr marL="863600" indent="-863600">
              <a:lnSpc>
                <a:spcPct val="90000"/>
              </a:lnSpc>
            </a:pPr>
            <a:r>
              <a:rPr lang="en-US" sz="2800"/>
              <a:t>Understanding of the relationship between PATH and MDGs</a:t>
            </a:r>
          </a:p>
          <a:p>
            <a:pPr marL="863600" indent="-863600">
              <a:lnSpc>
                <a:spcPct val="90000"/>
              </a:lnSpc>
            </a:pPr>
            <a:r>
              <a:rPr lang="en-US" sz="2800"/>
              <a:t>Way forward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ChangeArrowheads="1"/>
          </p:cNvSpPr>
          <p:nvPr/>
        </p:nvSpPr>
        <p:spPr bwMode="auto">
          <a:xfrm>
            <a:off x="1143000" y="609600"/>
            <a:ext cx="594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0" hangingPunct="0">
              <a:spcBef>
                <a:spcPct val="20000"/>
              </a:spcBef>
            </a:pPr>
            <a:endParaRPr lang="en-GB" sz="2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16925" cy="4460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600">
                <a:cs typeface="Times New Roman" pitchFamily="18" charset="0"/>
              </a:rPr>
              <a:t>Targeting Assessment: Preliminary Findings</a:t>
            </a:r>
          </a:p>
        </p:txBody>
      </p:sp>
      <p:graphicFrame>
        <p:nvGraphicFramePr>
          <p:cNvPr id="146492" name="Group 60"/>
          <p:cNvGraphicFramePr>
            <a:graphicFrameLocks noGrp="1"/>
          </p:cNvGraphicFramePr>
          <p:nvPr/>
        </p:nvGraphicFramePr>
        <p:xfrm>
          <a:off x="304800" y="1066800"/>
          <a:ext cx="8502650" cy="5567363"/>
        </p:xfrm>
        <a:graphic>
          <a:graphicData uri="http://schemas.openxmlformats.org/drawingml/2006/table">
            <a:tbl>
              <a:tblPr/>
              <a:tblGrid>
                <a:gridCol w="3419475"/>
                <a:gridCol w="1614488"/>
                <a:gridCol w="1762125"/>
                <a:gridCol w="1706562"/>
              </a:tblGrid>
              <a:tr h="960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Socio-economic characteristic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PATH Participants (PATH 2003)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Poor Jamaicans (SLC 2002)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Jamaicans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(SLC 2002)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Main materials of outer walls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0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Wood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Block and Steel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Other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619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46</a:t>
                      </a:r>
                    </a:p>
                    <a:p>
                      <a:pPr marL="0" marR="0" lvl="0" indent="0" algn="ctr" defTabSz="4619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  <a:p>
                      <a:pPr marL="0" marR="0" lvl="0" indent="0" algn="ctr" defTabSz="4619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619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  <a:p>
                      <a:pPr marL="0" marR="0" lvl="0" indent="0" algn="ctr" defTabSz="4619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  <a:p>
                      <a:pPr marL="0" marR="0" lvl="0" indent="0" algn="ctr" defTabSz="4619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Pit as toilet facility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Indoor tap/pipe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Electricity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143000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Own: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143000" algn="r"/>
                        </a:tabLst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TV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Washing machine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Car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619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</a:t>
                      </a:r>
                    </a:p>
                    <a:p>
                      <a:pPr marL="0" marR="0" lvl="0" indent="0" algn="ctr" defTabSz="4619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4619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619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</a:t>
                      </a:r>
                    </a:p>
                    <a:p>
                      <a:pPr marL="0" marR="0" lvl="0" indent="0" algn="ctr" defTabSz="4619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4619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1036638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Fundamental Thesis</a:t>
            </a:r>
            <a:endParaRPr lang="en-GB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   PATH is founded on the thesis which states that a poor child who is healthy and attends school regularly will break the intergenerational poverty cycle and will not be a burden to the state at adulthood.  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Noncompliance</a:t>
            </a:r>
            <a:endParaRPr lang="en-GB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Children 0-1year (health)</a:t>
            </a:r>
          </a:p>
          <a:p>
            <a:r>
              <a:rPr lang="en-US"/>
              <a:t>Pregnant &amp; Lactating Women (health)</a:t>
            </a:r>
          </a:p>
          <a:p>
            <a:r>
              <a:rPr lang="en-US"/>
              <a:t>Children 1- 6 years (health)</a:t>
            </a:r>
          </a:p>
          <a:p>
            <a:r>
              <a:rPr lang="en-US"/>
              <a:t>Children 6 + to 17 years (education)</a:t>
            </a:r>
          </a:p>
          <a:p>
            <a:r>
              <a:rPr lang="en-US"/>
              <a:t>Adult Poor, Elderly, Disabled (health) – not implemented </a:t>
            </a:r>
          </a:p>
          <a:p>
            <a:pPr>
              <a:buFont typeface="Wingdings" pitchFamily="2" charset="2"/>
              <a:buNone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Noncompliance Experience</a:t>
            </a:r>
            <a:endParaRPr lang="en-US" sz="240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4545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800"/>
              <a:t>Education 6+ to 17 years </a:t>
            </a:r>
            <a:r>
              <a:rPr lang="en-US" sz="2800">
                <a:sym typeface="Wingdings" pitchFamily="2" charset="2"/>
              </a:rPr>
              <a:t>d</a:t>
            </a:r>
            <a:r>
              <a:rPr lang="en-US" sz="2800"/>
              <a:t>ownward trend 28.5 % May’ 03 to approx. 22 % May’05 </a:t>
            </a:r>
            <a:r>
              <a:rPr lang="en-US" sz="2800">
                <a:sym typeface="Wingdings" pitchFamily="2" charset="2"/>
              </a:rPr>
              <a:t> &lt;20% Dec’ 05</a:t>
            </a: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Health 0 – 1 year </a:t>
            </a:r>
            <a:r>
              <a:rPr lang="en-US" sz="2800">
                <a:sym typeface="Wingdings" pitchFamily="2" charset="2"/>
              </a:rPr>
              <a:t></a:t>
            </a:r>
            <a:r>
              <a:rPr lang="en-US" sz="2800"/>
              <a:t>constant 10% </a:t>
            </a:r>
          </a:p>
          <a:p>
            <a:pPr>
              <a:lnSpc>
                <a:spcPct val="80000"/>
              </a:lnSpc>
            </a:pPr>
            <a:r>
              <a:rPr lang="en-US" sz="2800"/>
              <a:t>Health 1 – 6 year </a:t>
            </a:r>
            <a:r>
              <a:rPr lang="en-US" sz="2800">
                <a:sym typeface="Wingdings" pitchFamily="2" charset="2"/>
              </a:rPr>
              <a:t> approx. 45% April’04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sym typeface="Wingdings" pitchFamily="2" charset="2"/>
              </a:rPr>
              <a:t>				  approx. 34 % April’ 05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sym typeface="Wingdings" pitchFamily="2" charset="2"/>
              </a:rPr>
              <a:t>			            approx. 41 % Aug’ 05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sym typeface="Wingdings" pitchFamily="2" charset="2"/>
              </a:rPr>
              <a:t>				  approx. 42 % Feb’ 06 </a:t>
            </a:r>
          </a:p>
          <a:p>
            <a:pPr>
              <a:lnSpc>
                <a:spcPct val="80000"/>
              </a:lnSpc>
            </a:pPr>
            <a:r>
              <a:rPr lang="en-US" sz="2800"/>
              <a:t>Suspended Beneficiaries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sz="4000"/>
              <a:t>Beneficiaries</a:t>
            </a:r>
            <a:r>
              <a:rPr lang="en-US"/>
              <a:t> 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447800"/>
            <a:ext cx="63246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400"/>
              <a:t>500,000 below poverty line</a:t>
            </a:r>
          </a:p>
          <a:p>
            <a:pPr>
              <a:lnSpc>
                <a:spcPct val="80000"/>
              </a:lnSpc>
            </a:pPr>
            <a:r>
              <a:rPr lang="en-US" sz="1400"/>
              <a:t>236,000 Target </a:t>
            </a:r>
          </a:p>
          <a:p>
            <a:pPr>
              <a:lnSpc>
                <a:spcPct val="80000"/>
              </a:lnSpc>
            </a:pPr>
            <a:r>
              <a:rPr lang="en-US" sz="1400"/>
              <a:t>102,915 Paid - Dec’02</a:t>
            </a:r>
          </a:p>
          <a:p>
            <a:pPr>
              <a:lnSpc>
                <a:spcPct val="80000"/>
              </a:lnSpc>
            </a:pPr>
            <a:r>
              <a:rPr lang="en-US" sz="1400"/>
              <a:t>128,221 Paid – Feb’03</a:t>
            </a:r>
          </a:p>
          <a:p>
            <a:pPr>
              <a:lnSpc>
                <a:spcPct val="80000"/>
              </a:lnSpc>
            </a:pPr>
            <a:r>
              <a:rPr lang="en-US" sz="1400"/>
              <a:t>139,956 Paid – Apr’03</a:t>
            </a:r>
          </a:p>
          <a:p>
            <a:pPr>
              <a:lnSpc>
                <a:spcPct val="80000"/>
              </a:lnSpc>
            </a:pPr>
            <a:r>
              <a:rPr lang="en-US" sz="1400"/>
              <a:t>126,582 Paid – Jun’03</a:t>
            </a:r>
          </a:p>
          <a:p>
            <a:pPr>
              <a:lnSpc>
                <a:spcPct val="80000"/>
              </a:lnSpc>
            </a:pPr>
            <a:r>
              <a:rPr lang="en-US" sz="1400"/>
              <a:t>128,764 Paid – Aug’03</a:t>
            </a:r>
          </a:p>
          <a:p>
            <a:pPr>
              <a:lnSpc>
                <a:spcPct val="80000"/>
              </a:lnSpc>
            </a:pPr>
            <a:r>
              <a:rPr lang="en-US" sz="1400"/>
              <a:t>156,711 Paid – Oct’03</a:t>
            </a:r>
          </a:p>
          <a:p>
            <a:pPr>
              <a:lnSpc>
                <a:spcPct val="80000"/>
              </a:lnSpc>
            </a:pPr>
            <a:r>
              <a:rPr lang="en-US" sz="1400"/>
              <a:t>156,835 Paid – Dec’03</a:t>
            </a:r>
          </a:p>
          <a:p>
            <a:pPr>
              <a:lnSpc>
                <a:spcPct val="80000"/>
              </a:lnSpc>
            </a:pPr>
            <a:r>
              <a:rPr lang="en-US" sz="1400"/>
              <a:t>155,328 Paid – Feb’ 04</a:t>
            </a:r>
          </a:p>
          <a:p>
            <a:pPr>
              <a:lnSpc>
                <a:spcPct val="80000"/>
              </a:lnSpc>
            </a:pPr>
            <a:r>
              <a:rPr lang="en-US" sz="1400"/>
              <a:t>141,775 Paid – Apr’04</a:t>
            </a:r>
          </a:p>
          <a:p>
            <a:pPr>
              <a:lnSpc>
                <a:spcPct val="80000"/>
              </a:lnSpc>
            </a:pPr>
            <a:r>
              <a:rPr lang="en-US" sz="1400"/>
              <a:t>180,000 Paid – Oct’ 04</a:t>
            </a:r>
          </a:p>
          <a:p>
            <a:pPr>
              <a:lnSpc>
                <a:spcPct val="80000"/>
              </a:lnSpc>
            </a:pPr>
            <a:r>
              <a:rPr lang="en-US" sz="1400"/>
              <a:t>160,000+ Paid – Dec’04</a:t>
            </a:r>
          </a:p>
          <a:p>
            <a:pPr>
              <a:lnSpc>
                <a:spcPct val="80000"/>
              </a:lnSpc>
            </a:pPr>
            <a:r>
              <a:rPr lang="en-US" sz="1400"/>
              <a:t>160,000+ Paid – Feb’05</a:t>
            </a:r>
          </a:p>
          <a:p>
            <a:pPr>
              <a:lnSpc>
                <a:spcPct val="80000"/>
              </a:lnSpc>
            </a:pPr>
            <a:r>
              <a:rPr lang="en-US" sz="1400"/>
              <a:t>155,000+ Paid – Apr’05</a:t>
            </a:r>
          </a:p>
          <a:p>
            <a:pPr>
              <a:lnSpc>
                <a:spcPct val="80000"/>
              </a:lnSpc>
            </a:pPr>
            <a:r>
              <a:rPr lang="en-US" sz="1400"/>
              <a:t>181,364 Paid   – June’ 05</a:t>
            </a:r>
          </a:p>
          <a:p>
            <a:pPr>
              <a:lnSpc>
                <a:spcPct val="80000"/>
              </a:lnSpc>
            </a:pPr>
            <a:r>
              <a:rPr lang="en-US" sz="1400"/>
              <a:t>156,000+ Paid – Aug’ 05</a:t>
            </a:r>
          </a:p>
          <a:p>
            <a:pPr>
              <a:lnSpc>
                <a:spcPct val="80000"/>
              </a:lnSpc>
            </a:pPr>
            <a:r>
              <a:rPr lang="en-US" sz="1400"/>
              <a:t>195,000 Paid  –  Oct’ 05	</a:t>
            </a:r>
          </a:p>
          <a:p>
            <a:pPr>
              <a:lnSpc>
                <a:spcPct val="80000"/>
              </a:lnSpc>
            </a:pPr>
            <a:r>
              <a:rPr lang="en-US" sz="1400"/>
              <a:t>185,000 Paid – Dec’ 05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Percentage of Children Paid </a:t>
            </a:r>
            <a:br>
              <a:rPr lang="en-US" sz="4000"/>
            </a:br>
            <a:r>
              <a:rPr lang="en-US" sz="4000"/>
              <a:t>(2002-2005)</a:t>
            </a:r>
            <a:br>
              <a:rPr lang="en-US" sz="4000"/>
            </a:br>
            <a:r>
              <a:rPr lang="en-US" sz="2400"/>
              <a:t>Target </a:t>
            </a:r>
            <a:r>
              <a:rPr lang="en-US" sz="2400">
                <a:sym typeface="Wingdings" pitchFamily="2" charset="2"/>
              </a:rPr>
              <a:t> 71% (168,000)</a:t>
            </a:r>
            <a:endParaRPr lang="en-GB" sz="4000"/>
          </a:p>
        </p:txBody>
      </p:sp>
      <p:graphicFrame>
        <p:nvGraphicFramePr>
          <p:cNvPr id="201731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290513" y="1639888"/>
          <a:ext cx="8505825" cy="4483100"/>
        </p:xfrm>
        <a:graphic>
          <a:graphicData uri="http://schemas.openxmlformats.org/presentationml/2006/ole">
            <p:oleObj spid="_x0000_s201731" name="Chart" r:id="rId3" imgW="8458200" imgH="4457700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162800" cy="762000"/>
          </a:xfrm>
        </p:spPr>
        <p:txBody>
          <a:bodyPr/>
          <a:lstStyle/>
          <a:p>
            <a:r>
              <a:rPr lang="en-US" sz="4000" b="1"/>
              <a:t>Challenges - PATH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848600" cy="5105400"/>
          </a:xfrm>
        </p:spPr>
        <p:txBody>
          <a:bodyPr/>
          <a:lstStyle/>
          <a:p>
            <a:pPr marL="912813" indent="-912813">
              <a:lnSpc>
                <a:spcPct val="80000"/>
              </a:lnSpc>
              <a:tabLst>
                <a:tab pos="965200" algn="l"/>
              </a:tabLst>
            </a:pPr>
            <a:r>
              <a:rPr lang="en-US"/>
              <a:t>Noncompliance</a:t>
            </a:r>
          </a:p>
          <a:p>
            <a:pPr marL="912813" indent="-912813">
              <a:lnSpc>
                <a:spcPct val="80000"/>
              </a:lnSpc>
              <a:tabLst>
                <a:tab pos="965200" algn="l"/>
              </a:tabLst>
            </a:pPr>
            <a:r>
              <a:rPr lang="en-US"/>
              <a:t>Operational Audits</a:t>
            </a:r>
          </a:p>
          <a:p>
            <a:pPr marL="912813" indent="-912813">
              <a:lnSpc>
                <a:spcPct val="80000"/>
              </a:lnSpc>
              <a:tabLst>
                <a:tab pos="965200" algn="l"/>
              </a:tabLst>
            </a:pPr>
            <a:r>
              <a:rPr lang="en-US"/>
              <a:t>Enabling Legislation not yet in place</a:t>
            </a:r>
          </a:p>
          <a:p>
            <a:pPr marL="912813" indent="-912813">
              <a:lnSpc>
                <a:spcPct val="80000"/>
              </a:lnSpc>
              <a:tabLst>
                <a:tab pos="965200" algn="l"/>
              </a:tabLst>
            </a:pPr>
            <a:r>
              <a:rPr lang="en-US"/>
              <a:t>Pressure to include families that do not qualify through BIS </a:t>
            </a:r>
          </a:p>
          <a:p>
            <a:pPr marL="912813" indent="-912813">
              <a:lnSpc>
                <a:spcPct val="80000"/>
              </a:lnSpc>
              <a:tabLst>
                <a:tab pos="965200" algn="l"/>
              </a:tabLst>
            </a:pPr>
            <a:r>
              <a:rPr lang="en-US"/>
              <a:t>Operational Systems (change of beneficiary status, long turnaround time between application and registration for payments, etc)</a:t>
            </a:r>
          </a:p>
          <a:p>
            <a:pPr marL="912813" indent="-912813">
              <a:lnSpc>
                <a:spcPct val="80000"/>
              </a:lnSpc>
              <a:tabLst>
                <a:tab pos="965200" algn="l"/>
              </a:tabLst>
            </a:pPr>
            <a:endParaRPr lang="en-US"/>
          </a:p>
          <a:p>
            <a:pPr marL="912813" indent="-912813">
              <a:lnSpc>
                <a:spcPct val="80000"/>
              </a:lnSpc>
              <a:buFont typeface="Wingdings" pitchFamily="2" charset="2"/>
              <a:buNone/>
              <a:tabLst>
                <a:tab pos="965200" algn="l"/>
              </a:tabLst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en-US" sz="4000" b="1"/>
              <a:t>Challenges – PATH Cont’d.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545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Stakeholder satisfaction (political directorate, WB, beneficiaries, MOH, MOE, etc)</a:t>
            </a:r>
          </a:p>
          <a:p>
            <a:pPr>
              <a:lnSpc>
                <a:spcPct val="80000"/>
              </a:lnSpc>
            </a:pPr>
            <a:r>
              <a:rPr lang="en-US"/>
              <a:t>Institutional Capacity (eg Health Centres)</a:t>
            </a:r>
          </a:p>
          <a:p>
            <a:pPr>
              <a:lnSpc>
                <a:spcPct val="80000"/>
              </a:lnSpc>
            </a:pPr>
            <a:r>
              <a:rPr lang="en-US"/>
              <a:t>Value of benefit relatively small</a:t>
            </a:r>
          </a:p>
          <a:p>
            <a:pPr>
              <a:lnSpc>
                <a:spcPct val="80000"/>
              </a:lnSpc>
            </a:pPr>
            <a:r>
              <a:rPr lang="en-US"/>
              <a:t>Incomplete automation/mechanization (delays, tedium in payment processing, etc) </a:t>
            </a:r>
          </a:p>
          <a:p>
            <a:pPr>
              <a:lnSpc>
                <a:spcPct val="80000"/>
              </a:lnSpc>
            </a:pPr>
            <a:r>
              <a:rPr lang="en-US"/>
              <a:t>Recertification/Verification</a:t>
            </a:r>
          </a:p>
          <a:p>
            <a:pPr>
              <a:lnSpc>
                <a:spcPct val="80000"/>
              </a:lnSpc>
            </a:pPr>
            <a:r>
              <a:rPr lang="en-US"/>
              <a:t>Implication for GoJ funding at institutionalization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ChangeArrowheads="1"/>
          </p:cNvSpPr>
          <p:nvPr/>
        </p:nvSpPr>
        <p:spPr bwMode="auto">
          <a:xfrm>
            <a:off x="1143000" y="609600"/>
            <a:ext cx="594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0" hangingPunct="0">
              <a:spcBef>
                <a:spcPct val="20000"/>
              </a:spcBef>
            </a:pPr>
            <a:endParaRPr lang="en-GB" sz="2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953375" cy="944563"/>
          </a:xfrm>
        </p:spPr>
        <p:txBody>
          <a:bodyPr/>
          <a:lstStyle/>
          <a:p>
            <a:r>
              <a:rPr lang="en-US" sz="4000">
                <a:cs typeface="Times New Roman" pitchFamily="18" charset="0"/>
              </a:rPr>
              <a:t>Longitudinal Study – Impact of PATH on Behavioural Changes</a:t>
            </a:r>
            <a:endParaRPr lang="en-US" sz="4000"/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noFill/>
          <a:ln/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endParaRPr lang="en-US" b="1"/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169989" name="Line 5"/>
          <p:cNvSpPr>
            <a:spLocks noChangeShapeType="1"/>
          </p:cNvSpPr>
          <p:nvPr/>
        </p:nvSpPr>
        <p:spPr bwMode="auto">
          <a:xfrm>
            <a:off x="4343400" y="25908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9990" name="Line 6"/>
          <p:cNvSpPr>
            <a:spLocks noChangeShapeType="1"/>
          </p:cNvSpPr>
          <p:nvPr/>
        </p:nvSpPr>
        <p:spPr bwMode="auto">
          <a:xfrm>
            <a:off x="2286000" y="51816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9991" name="Line 7"/>
          <p:cNvSpPr>
            <a:spLocks noChangeShapeType="1"/>
          </p:cNvSpPr>
          <p:nvPr/>
        </p:nvSpPr>
        <p:spPr bwMode="auto">
          <a:xfrm>
            <a:off x="2286000" y="35052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9992" name="Text Box 8"/>
          <p:cNvSpPr txBox="1">
            <a:spLocks noChangeArrowheads="1"/>
          </p:cNvSpPr>
          <p:nvPr/>
        </p:nvSpPr>
        <p:spPr bwMode="auto">
          <a:xfrm>
            <a:off x="7604125" y="4114800"/>
            <a:ext cx="1539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/>
              <a:t>Cutoff score</a:t>
            </a:r>
          </a:p>
          <a:p>
            <a:pPr eaLnBrk="0" hangingPunct="0"/>
            <a:endParaRPr lang="en-US" sz="2000"/>
          </a:p>
        </p:txBody>
      </p:sp>
      <p:sp>
        <p:nvSpPr>
          <p:cNvPr id="169993" name="Text Box 9"/>
          <p:cNvSpPr txBox="1">
            <a:spLocks noChangeArrowheads="1"/>
          </p:cNvSpPr>
          <p:nvPr/>
        </p:nvSpPr>
        <p:spPr bwMode="auto">
          <a:xfrm>
            <a:off x="5486400" y="3733800"/>
            <a:ext cx="153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 b="1"/>
              <a:t>Near-eligibles</a:t>
            </a:r>
          </a:p>
        </p:txBody>
      </p:sp>
      <p:sp>
        <p:nvSpPr>
          <p:cNvPr id="169994" name="AutoShape 10"/>
          <p:cNvSpPr>
            <a:spLocks/>
          </p:cNvSpPr>
          <p:nvPr/>
        </p:nvSpPr>
        <p:spPr bwMode="auto">
          <a:xfrm>
            <a:off x="5257800" y="3581400"/>
            <a:ext cx="152400" cy="685800"/>
          </a:xfrm>
          <a:prstGeom prst="rightBrace">
            <a:avLst>
              <a:gd name="adj1" fmla="val 3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95" name="AutoShape 11"/>
          <p:cNvSpPr>
            <a:spLocks/>
          </p:cNvSpPr>
          <p:nvPr/>
        </p:nvSpPr>
        <p:spPr bwMode="auto">
          <a:xfrm>
            <a:off x="5257800" y="4419600"/>
            <a:ext cx="152400" cy="685800"/>
          </a:xfrm>
          <a:prstGeom prst="rightBrace">
            <a:avLst>
              <a:gd name="adj1" fmla="val 3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96" name="Text Box 12"/>
          <p:cNvSpPr txBox="1">
            <a:spLocks noChangeArrowheads="1"/>
          </p:cNvSpPr>
          <p:nvPr/>
        </p:nvSpPr>
        <p:spPr bwMode="auto">
          <a:xfrm>
            <a:off x="5486400" y="4572000"/>
            <a:ext cx="145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 b="1"/>
              <a:t>Just-eligibles</a:t>
            </a:r>
          </a:p>
        </p:txBody>
      </p:sp>
      <p:sp>
        <p:nvSpPr>
          <p:cNvPr id="169997" name="AutoShape 13"/>
          <p:cNvSpPr>
            <a:spLocks/>
          </p:cNvSpPr>
          <p:nvPr/>
        </p:nvSpPr>
        <p:spPr bwMode="auto">
          <a:xfrm>
            <a:off x="1676400" y="2514600"/>
            <a:ext cx="228600" cy="1752600"/>
          </a:xfrm>
          <a:prstGeom prst="leftBrace">
            <a:avLst>
              <a:gd name="adj1" fmla="val 63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98" name="Text Box 14"/>
          <p:cNvSpPr txBox="1">
            <a:spLocks noChangeArrowheads="1"/>
          </p:cNvSpPr>
          <p:nvPr/>
        </p:nvSpPr>
        <p:spPr bwMode="auto">
          <a:xfrm>
            <a:off x="457200" y="3200400"/>
            <a:ext cx="111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800"/>
              <a:t>Ineligible </a:t>
            </a:r>
          </a:p>
          <a:p>
            <a:pPr algn="l" eaLnBrk="0" hangingPunct="0"/>
            <a:r>
              <a:rPr lang="en-US" sz="1800"/>
              <a:t>applicants</a:t>
            </a:r>
          </a:p>
        </p:txBody>
      </p:sp>
      <p:sp>
        <p:nvSpPr>
          <p:cNvPr id="169999" name="AutoShape 15"/>
          <p:cNvSpPr>
            <a:spLocks/>
          </p:cNvSpPr>
          <p:nvPr/>
        </p:nvSpPr>
        <p:spPr bwMode="auto">
          <a:xfrm>
            <a:off x="1676400" y="4343400"/>
            <a:ext cx="304800" cy="1905000"/>
          </a:xfrm>
          <a:prstGeom prst="leftBrace">
            <a:avLst>
              <a:gd name="adj1" fmla="val 5208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00" name="Text Box 16"/>
          <p:cNvSpPr txBox="1">
            <a:spLocks noChangeArrowheads="1"/>
          </p:cNvSpPr>
          <p:nvPr/>
        </p:nvSpPr>
        <p:spPr bwMode="auto">
          <a:xfrm>
            <a:off x="457200" y="4953000"/>
            <a:ext cx="111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800"/>
              <a:t>Eligible </a:t>
            </a:r>
          </a:p>
          <a:p>
            <a:pPr algn="l" eaLnBrk="0" hangingPunct="0"/>
            <a:r>
              <a:rPr lang="en-US" sz="1800"/>
              <a:t>applicants</a:t>
            </a:r>
          </a:p>
        </p:txBody>
      </p:sp>
      <p:sp>
        <p:nvSpPr>
          <p:cNvPr id="170001" name="Line 17"/>
          <p:cNvSpPr>
            <a:spLocks noChangeShapeType="1"/>
          </p:cNvSpPr>
          <p:nvPr/>
        </p:nvSpPr>
        <p:spPr bwMode="auto">
          <a:xfrm>
            <a:off x="400050" y="4305300"/>
            <a:ext cx="7219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0002" name="Text Box 18"/>
          <p:cNvSpPr txBox="1">
            <a:spLocks noChangeArrowheads="1"/>
          </p:cNvSpPr>
          <p:nvPr/>
        </p:nvSpPr>
        <p:spPr bwMode="auto">
          <a:xfrm>
            <a:off x="285750" y="1543050"/>
            <a:ext cx="84772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  <a:latin typeface="Arial" pitchFamily="34" charset="0"/>
              </a:rPr>
              <a:t>Impact Design: Near-Eligibles as the Comparison Group</a:t>
            </a:r>
          </a:p>
        </p:txBody>
      </p:sp>
      <p:sp>
        <p:nvSpPr>
          <p:cNvPr id="170003" name="Text Box 19"/>
          <p:cNvSpPr txBox="1">
            <a:spLocks noChangeArrowheads="1"/>
          </p:cNvSpPr>
          <p:nvPr/>
        </p:nvSpPr>
        <p:spPr bwMode="auto">
          <a:xfrm>
            <a:off x="5638800" y="5410200"/>
            <a:ext cx="2819400" cy="7794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/>
              <a:t>Sample: 2500 control </a:t>
            </a:r>
          </a:p>
          <a:p>
            <a:pPr algn="l">
              <a:spcBef>
                <a:spcPct val="50000"/>
              </a:spcBef>
            </a:pPr>
            <a:r>
              <a:rPr lang="en-US" sz="1800"/>
              <a:t>              2500 participating</a:t>
            </a:r>
          </a:p>
        </p:txBody>
      </p:sp>
      <p:sp>
        <p:nvSpPr>
          <p:cNvPr id="170004" name="Text Box 20"/>
          <p:cNvSpPr txBox="1">
            <a:spLocks noChangeArrowheads="1"/>
          </p:cNvSpPr>
          <p:nvPr/>
        </p:nvSpPr>
        <p:spPr bwMode="auto">
          <a:xfrm>
            <a:off x="4953000" y="2209800"/>
            <a:ext cx="3581400" cy="12287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Quasi Experimental Design  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2400"/>
              <a:t>    </a:t>
            </a:r>
            <a:r>
              <a:rPr lang="en-US" sz="2000"/>
              <a:t>-- Quantitative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2000"/>
              <a:t>     -- Focus Groups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Findings from Research </a:t>
            </a:r>
            <a:endParaRPr lang="en-GB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Screening transparent /objective mechanism</a:t>
            </a:r>
          </a:p>
          <a:p>
            <a:pPr>
              <a:lnSpc>
                <a:spcPct val="80000"/>
              </a:lnSpc>
            </a:pPr>
            <a:r>
              <a:rPr lang="en-US" sz="2000"/>
              <a:t>Reduced leakage among income transfer programmes – better targeting</a:t>
            </a:r>
          </a:p>
          <a:p>
            <a:pPr>
              <a:lnSpc>
                <a:spcPct val="80000"/>
              </a:lnSpc>
            </a:pPr>
            <a:r>
              <a:rPr lang="en-US" sz="2000"/>
              <a:t>Immunization among PATH beneficiary students significantly improved.</a:t>
            </a:r>
          </a:p>
          <a:p>
            <a:pPr>
              <a:lnSpc>
                <a:spcPct val="80000"/>
              </a:lnSpc>
            </a:pPr>
            <a:r>
              <a:rPr lang="en-US" sz="2000"/>
              <a:t>Increase in school attendance of PATH beneficiary children.</a:t>
            </a:r>
          </a:p>
          <a:p>
            <a:pPr>
              <a:lnSpc>
                <a:spcPct val="80000"/>
              </a:lnSpc>
            </a:pPr>
            <a:r>
              <a:rPr lang="en-US" sz="2000"/>
              <a:t>Children exhibits greater interest in attaining academic excellence</a:t>
            </a:r>
          </a:p>
          <a:p>
            <a:pPr>
              <a:lnSpc>
                <a:spcPct val="80000"/>
              </a:lnSpc>
            </a:pPr>
            <a:r>
              <a:rPr lang="en-US" sz="2000"/>
              <a:t>Parents are doing more monitoring of there children’s school work</a:t>
            </a:r>
          </a:p>
          <a:p>
            <a:pPr>
              <a:lnSpc>
                <a:spcPct val="80000"/>
              </a:lnSpc>
            </a:pPr>
            <a:r>
              <a:rPr lang="en-US" sz="2000"/>
              <a:t>Path educational benefit (cash grant, exemption from school fees, free access to books, lunch) is an important catalyst and motivator for improved school attendance  </a:t>
            </a:r>
          </a:p>
          <a:p>
            <a:pPr>
              <a:lnSpc>
                <a:spcPct val="80000"/>
              </a:lnSpc>
            </a:pPr>
            <a:r>
              <a:rPr lang="en-US" sz="2000"/>
              <a:t>Improved relationship between teachers and parents of PATH students in school.</a:t>
            </a:r>
          </a:p>
          <a:p>
            <a:pPr>
              <a:lnSpc>
                <a:spcPct val="80000"/>
              </a:lnSpc>
            </a:pPr>
            <a:r>
              <a:rPr lang="en-US" sz="2000"/>
              <a:t>Number of teenagers getting pregnant seems to have declined</a:t>
            </a:r>
          </a:p>
          <a:p>
            <a:pPr>
              <a:lnSpc>
                <a:spcPct val="80000"/>
              </a:lnSpc>
            </a:pPr>
            <a:r>
              <a:rPr lang="en-US" sz="2000"/>
              <a:t>Negative stigma and embarrassment associated with children on PATH</a:t>
            </a:r>
          </a:p>
          <a:p>
            <a:pPr>
              <a:lnSpc>
                <a:spcPct val="80000"/>
              </a:lnSpc>
            </a:pPr>
            <a:r>
              <a:rPr lang="en-US" sz="2000"/>
              <a:t>Access to hospitals is difficult and health centres are more accessible  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Socio-Economic Picture in 2000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12813" indent="-912813">
              <a:lnSpc>
                <a:spcPct val="80000"/>
              </a:lnSpc>
              <a:tabLst>
                <a:tab pos="965200" algn="l"/>
              </a:tabLst>
            </a:pPr>
            <a:r>
              <a:rPr lang="en-US" sz="2000"/>
              <a:t>Population: 2.6m</a:t>
            </a:r>
          </a:p>
          <a:p>
            <a:pPr marL="912813" indent="-912813">
              <a:lnSpc>
                <a:spcPct val="80000"/>
              </a:lnSpc>
              <a:tabLst>
                <a:tab pos="965200" algn="l"/>
              </a:tabLst>
            </a:pPr>
            <a:r>
              <a:rPr lang="en-US" sz="2000"/>
              <a:t>Unemployment Rate: 15%</a:t>
            </a:r>
          </a:p>
          <a:p>
            <a:pPr marL="912813" indent="-912813">
              <a:lnSpc>
                <a:spcPct val="80000"/>
              </a:lnSpc>
              <a:tabLst>
                <a:tab pos="965200" algn="l"/>
              </a:tabLst>
            </a:pPr>
            <a:r>
              <a:rPr lang="en-US" sz="2000"/>
              <a:t>Economy in 2000: slowly emerging from a period of low/negative economic growth</a:t>
            </a:r>
          </a:p>
          <a:p>
            <a:pPr marL="912813" indent="-912813">
              <a:lnSpc>
                <a:spcPct val="80000"/>
              </a:lnSpc>
              <a:tabLst>
                <a:tab pos="965200" algn="l"/>
              </a:tabLst>
            </a:pPr>
            <a:r>
              <a:rPr lang="en-US" sz="2000"/>
              <a:t>Public Debt over J$340b (111% of GDP)</a:t>
            </a:r>
          </a:p>
          <a:p>
            <a:pPr marL="912813" indent="-912813">
              <a:lnSpc>
                <a:spcPct val="80000"/>
              </a:lnSpc>
              <a:tabLst>
                <a:tab pos="965200" algn="l"/>
              </a:tabLst>
            </a:pPr>
            <a:r>
              <a:rPr lang="en-US" sz="2000"/>
              <a:t>Debt servicing – app. 60 % of Budget</a:t>
            </a:r>
          </a:p>
          <a:p>
            <a:pPr marL="912813" indent="-912813">
              <a:lnSpc>
                <a:spcPct val="80000"/>
              </a:lnSpc>
              <a:tabLst>
                <a:tab pos="965200" algn="l"/>
              </a:tabLst>
            </a:pPr>
            <a:r>
              <a:rPr lang="en-US" sz="2000"/>
              <a:t>500,000 below poverty line </a:t>
            </a:r>
          </a:p>
          <a:p>
            <a:pPr marL="912813" indent="-912813">
              <a:lnSpc>
                <a:spcPct val="80000"/>
              </a:lnSpc>
              <a:tabLst>
                <a:tab pos="965200" algn="l"/>
              </a:tabLst>
            </a:pPr>
            <a:r>
              <a:rPr lang="en-US" sz="2000"/>
              <a:t>Poverty trended downwards between 1991(44.6 %) and 2002 (19.7%)</a:t>
            </a:r>
          </a:p>
          <a:p>
            <a:pPr marL="912813" indent="-912813">
              <a:lnSpc>
                <a:spcPct val="80000"/>
              </a:lnSpc>
              <a:tabLst>
                <a:tab pos="965200" algn="l"/>
              </a:tabLst>
            </a:pPr>
            <a:endParaRPr lang="en-US" sz="2000"/>
          </a:p>
          <a:p>
            <a:pPr marL="912813" indent="-912813">
              <a:lnSpc>
                <a:spcPct val="80000"/>
              </a:lnSpc>
              <a:buFont typeface="Wingdings" pitchFamily="2" charset="2"/>
              <a:buNone/>
              <a:tabLst>
                <a:tab pos="965200" algn="l"/>
              </a:tabLst>
            </a:pPr>
            <a:endParaRPr lang="en-US" sz="2000"/>
          </a:p>
          <a:p>
            <a:pPr marL="912813" indent="-912813">
              <a:lnSpc>
                <a:spcPct val="80000"/>
              </a:lnSpc>
              <a:tabLst>
                <a:tab pos="965200" algn="l"/>
              </a:tabLst>
            </a:pPr>
            <a:endParaRPr lang="en-US" sz="2000"/>
          </a:p>
          <a:p>
            <a:pPr marL="912813" indent="-912813">
              <a:lnSpc>
                <a:spcPct val="80000"/>
              </a:lnSpc>
              <a:buFont typeface="Wingdings" pitchFamily="2" charset="2"/>
              <a:buNone/>
              <a:tabLst>
                <a:tab pos="965200" algn="l"/>
              </a:tabLst>
            </a:pPr>
            <a:r>
              <a:rPr lang="en-US" sz="1600"/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ChangeArrowheads="1"/>
          </p:cNvSpPr>
          <p:nvPr/>
        </p:nvSpPr>
        <p:spPr bwMode="auto">
          <a:xfrm>
            <a:off x="1143000" y="609600"/>
            <a:ext cx="594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0" hangingPunct="0">
              <a:spcBef>
                <a:spcPct val="20000"/>
              </a:spcBef>
            </a:pPr>
            <a:endParaRPr lang="en-GB" sz="2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0263" cy="106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000">
                <a:solidFill>
                  <a:srgbClr val="FFFF00"/>
                </a:solidFill>
                <a:cs typeface="Times New Roman" pitchFamily="18" charset="0"/>
              </a:rPr>
              <a:t/>
            </a:r>
            <a:br>
              <a:rPr lang="en-US" sz="3000">
                <a:solidFill>
                  <a:srgbClr val="FFFF00"/>
                </a:solidFill>
                <a:cs typeface="Times New Roman" pitchFamily="18" charset="0"/>
              </a:rPr>
            </a:br>
            <a:r>
              <a:rPr lang="en-US" sz="3000">
                <a:solidFill>
                  <a:srgbClr val="FFFF00"/>
                </a:solidFill>
                <a:cs typeface="Times New Roman" pitchFamily="18" charset="0"/>
              </a:rPr>
              <a:t>Targeting Assessment</a:t>
            </a:r>
            <a:br>
              <a:rPr lang="en-US" sz="3000">
                <a:solidFill>
                  <a:srgbClr val="FFFF00"/>
                </a:solidFill>
                <a:cs typeface="Times New Roman" pitchFamily="18" charset="0"/>
              </a:rPr>
            </a:br>
            <a:r>
              <a:rPr lang="en-US" sz="1800">
                <a:solidFill>
                  <a:srgbClr val="FFFF00"/>
                </a:solidFill>
                <a:cs typeface="Times New Roman" pitchFamily="18" charset="0"/>
              </a:rPr>
              <a:t>Source: Mathematica, 2004</a:t>
            </a:r>
          </a:p>
        </p:txBody>
      </p:sp>
      <p:sp>
        <p:nvSpPr>
          <p:cNvPr id="172036" name="Line 4"/>
          <p:cNvSpPr>
            <a:spLocks noChangeShapeType="1"/>
          </p:cNvSpPr>
          <p:nvPr/>
        </p:nvSpPr>
        <p:spPr bwMode="auto">
          <a:xfrm>
            <a:off x="700088" y="6176963"/>
            <a:ext cx="79121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89950" cy="762000"/>
          </a:xfrm>
          <a:noFill/>
          <a:ln/>
        </p:spPr>
        <p:txBody>
          <a:bodyPr lIns="92075" tIns="46038" rIns="92075" bIns="46038" anchor="ctr" anchorCtr="1"/>
          <a:lstStyle/>
          <a:p>
            <a:pPr>
              <a:lnSpc>
                <a:spcPct val="90000"/>
              </a:lnSpc>
              <a:spcAft>
                <a:spcPct val="30000"/>
              </a:spcAft>
              <a:buFont typeface="Wingdings" pitchFamily="2" charset="2"/>
              <a:buNone/>
            </a:pPr>
            <a:r>
              <a:rPr lang="en-US" sz="2000">
                <a:solidFill>
                  <a:srgbClr val="FF3300"/>
                </a:solidFill>
                <a:effectLst/>
                <a:cs typeface="Times New Roman" pitchFamily="18" charset="0"/>
              </a:rPr>
              <a:t>How is PATH Targeting relative to other programmes?</a:t>
            </a:r>
          </a:p>
          <a:p>
            <a:pPr>
              <a:lnSpc>
                <a:spcPct val="90000"/>
              </a:lnSpc>
              <a:spcAft>
                <a:spcPct val="30000"/>
              </a:spcAft>
              <a:buFont typeface="Wingdings" pitchFamily="2" charset="2"/>
              <a:buNone/>
            </a:pPr>
            <a:r>
              <a:rPr lang="en-US" sz="2000">
                <a:solidFill>
                  <a:srgbClr val="FFFF00"/>
                </a:solidFill>
                <a:effectLst/>
                <a:cs typeface="Times New Roman" pitchFamily="18" charset="0"/>
              </a:rPr>
              <a:t>Distribution of Individuals Receiving Benefits by Consumption Quintile</a:t>
            </a:r>
          </a:p>
        </p:txBody>
      </p:sp>
      <p:sp>
        <p:nvSpPr>
          <p:cNvPr id="172038" name="Line 6"/>
          <p:cNvSpPr>
            <a:spLocks noChangeShapeType="1"/>
          </p:cNvSpPr>
          <p:nvPr/>
        </p:nvSpPr>
        <p:spPr bwMode="auto">
          <a:xfrm>
            <a:off x="2654300" y="2476500"/>
            <a:ext cx="58928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72039" name="Group 7"/>
          <p:cNvGraphicFramePr>
            <a:graphicFrameLocks noGrp="1"/>
          </p:cNvGraphicFramePr>
          <p:nvPr/>
        </p:nvGraphicFramePr>
        <p:xfrm>
          <a:off x="457200" y="2190750"/>
          <a:ext cx="8382000" cy="4672013"/>
        </p:xfrm>
        <a:graphic>
          <a:graphicData uri="http://schemas.openxmlformats.org/drawingml/2006/table">
            <a:tbl>
              <a:tblPr/>
              <a:tblGrid>
                <a:gridCol w="2590800"/>
                <a:gridCol w="1135063"/>
                <a:gridCol w="1146175"/>
                <a:gridCol w="1116012"/>
                <a:gridCol w="1122363"/>
                <a:gridCol w="1271587"/>
              </a:tblGrid>
              <a:tr h="4000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Programme/Quintile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37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Food Stamp Programme (FSP)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571500" algn="r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37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571500" algn="r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26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571500" algn="r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20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520700" algn="r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12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635000" algn="r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School Fee Assistance Programme (SFAP)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523875" algn="r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20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571500" algn="r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21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523875" algn="r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25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520700" algn="r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23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635000" algn="r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11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 Assistance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523875" algn="r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60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571500" algn="r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17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571500" algn="r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14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520700" algn="r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635000" algn="r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Poor Relief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523875" algn="r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35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571500" algn="r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23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520700" algn="r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22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520700" algn="r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16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635000" algn="r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SESP Programme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523875" algn="r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35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571500" algn="r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39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520700" algn="r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520700" algn="r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17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635000" algn="r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JaDEP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523875" algn="r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571500" algn="r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19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520700" algn="r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42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520700" algn="r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13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635000" algn="r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17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PATH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571500" algn="r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	58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571500" algn="r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	22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520700" algn="r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	14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520700" algn="r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	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635000" algn="r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	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162800" cy="1066800"/>
          </a:xfrm>
        </p:spPr>
        <p:txBody>
          <a:bodyPr/>
          <a:lstStyle/>
          <a:p>
            <a:r>
              <a:rPr lang="en-US" sz="4000" b="1"/>
              <a:t>Achievements/Best Practices - PATH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696200" cy="5105400"/>
          </a:xfrm>
        </p:spPr>
        <p:txBody>
          <a:bodyPr/>
          <a:lstStyle/>
          <a:p>
            <a:pPr marL="912813" indent="-912813">
              <a:lnSpc>
                <a:spcPct val="90000"/>
              </a:lnSpc>
              <a:tabLst>
                <a:tab pos="965200" algn="l"/>
              </a:tabLst>
            </a:pPr>
            <a:r>
              <a:rPr lang="en-US" sz="2400"/>
              <a:t>Pilot tested and completed &amp; over 3 years island-wide implementation</a:t>
            </a:r>
          </a:p>
          <a:p>
            <a:pPr marL="912813" indent="-912813">
              <a:lnSpc>
                <a:spcPct val="90000"/>
              </a:lnSpc>
              <a:tabLst>
                <a:tab pos="965200" algn="l"/>
              </a:tabLst>
            </a:pPr>
            <a:r>
              <a:rPr lang="en-US" sz="2400"/>
              <a:t>Establishment of framework for collaboration</a:t>
            </a:r>
          </a:p>
          <a:p>
            <a:pPr marL="912813" indent="-912813">
              <a:lnSpc>
                <a:spcPct val="90000"/>
              </a:lnSpc>
              <a:tabLst>
                <a:tab pos="965200" algn="l"/>
              </a:tabLst>
            </a:pPr>
            <a:r>
              <a:rPr lang="en-US" sz="2400"/>
              <a:t>Institutional Strengthening</a:t>
            </a:r>
          </a:p>
          <a:p>
            <a:pPr marL="912813" indent="-912813">
              <a:lnSpc>
                <a:spcPct val="90000"/>
              </a:lnSpc>
              <a:tabLst>
                <a:tab pos="965200" algn="l"/>
              </a:tabLst>
            </a:pPr>
            <a:r>
              <a:rPr lang="en-US" sz="2400"/>
              <a:t>Cost savings and efficiencies from combining the 3 previous income transfer programmes</a:t>
            </a:r>
          </a:p>
          <a:p>
            <a:pPr marL="912813" indent="-912813">
              <a:lnSpc>
                <a:spcPct val="90000"/>
              </a:lnSpc>
              <a:tabLst>
                <a:tab pos="965200" algn="l"/>
              </a:tabLst>
            </a:pPr>
            <a:r>
              <a:rPr lang="en-US" sz="2400"/>
              <a:t>Administrative expense has been reduced to less than 10% in 2004/2005; 13% cumulative</a:t>
            </a:r>
          </a:p>
          <a:p>
            <a:pPr marL="912813" indent="-912813">
              <a:lnSpc>
                <a:spcPct val="90000"/>
              </a:lnSpc>
              <a:tabLst>
                <a:tab pos="965200" algn="l"/>
              </a:tabLst>
            </a:pPr>
            <a:r>
              <a:rPr lang="en-US" sz="2400"/>
              <a:t>Best Practices adopted by other SSN Programmes (BIS in School Fee Assistance Programme and being pilot-tested in SESP and Hospitals(fee waiver) </a:t>
            </a:r>
          </a:p>
          <a:p>
            <a:pPr marL="912813" indent="-912813">
              <a:lnSpc>
                <a:spcPct val="90000"/>
              </a:lnSpc>
              <a:tabLst>
                <a:tab pos="965200" algn="l"/>
              </a:tabLst>
            </a:pPr>
            <a:r>
              <a:rPr lang="en-US" sz="2400"/>
              <a:t>Comprehensive welfare database being developed and interlinked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Achievements/Best Practices - PATH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162800" cy="59436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2800"/>
          </a:p>
          <a:p>
            <a:pPr marL="609600" indent="-609600">
              <a:lnSpc>
                <a:spcPct val="80000"/>
              </a:lnSpc>
            </a:pPr>
            <a:r>
              <a:rPr lang="en-US"/>
              <a:t>4th draft of National Assistance Act </a:t>
            </a:r>
          </a:p>
          <a:p>
            <a:pPr marL="609600" indent="-609600"/>
            <a:r>
              <a:rPr lang="en-US"/>
              <a:t>PATH has been one of the main contributors to the reduction of the incidence of poverty from over </a:t>
            </a:r>
            <a:r>
              <a:rPr lang="en-US" b="1"/>
              <a:t>19.7% in 2003 to 16.1% in 2004 (JSLC).</a:t>
            </a:r>
            <a:endParaRPr lang="en-US"/>
          </a:p>
          <a:p>
            <a:pPr marL="609600" indent="-609600"/>
            <a:r>
              <a:rPr lang="en-US"/>
              <a:t>Two (2) of our PATH beneficiary students winners Government Scholarship winners in 2005 GSAT examinations.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Contribution of PATH and related SSN programmes to MDGs</a:t>
            </a:r>
            <a:endParaRPr lang="en-GB"/>
          </a:p>
        </p:txBody>
      </p:sp>
      <p:graphicFrame>
        <p:nvGraphicFramePr>
          <p:cNvPr id="180280" name="Group 56"/>
          <p:cNvGraphicFramePr>
            <a:graphicFrameLocks noGrp="1"/>
          </p:cNvGraphicFramePr>
          <p:nvPr/>
        </p:nvGraphicFramePr>
        <p:xfrm>
          <a:off x="381000" y="1371600"/>
          <a:ext cx="7848600" cy="4929188"/>
        </p:xfrm>
        <a:graphic>
          <a:graphicData uri="http://schemas.openxmlformats.org/drawingml/2006/table">
            <a:tbl>
              <a:tblPr/>
              <a:tblGrid>
                <a:gridCol w="3771900"/>
                <a:gridCol w="40767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Goal 1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PATH &amp; related SSN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Eradicate extreme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poverty &amp; hunger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 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Below Poverty line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Wingdings" pitchFamily="2" charset="2"/>
                        </a:rPr>
                        <a:t> 500,000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Target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Wingdings" pitchFamily="2" charset="2"/>
                        </a:rPr>
                        <a:t>236,000 ind. paid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Wingdings" pitchFamily="2" charset="2"/>
                        </a:rPr>
                        <a:t> Registered 240,000 ind.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Wingdings" pitchFamily="2" charset="2"/>
                        </a:rPr>
                        <a:t> 57% benf worked over last 12 mths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Wingdings" pitchFamily="2" charset="2"/>
                        </a:rPr>
                        <a:t>  J$530/benf/mth (effect Feb’06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Wingdings" pitchFamily="2" charset="2"/>
                        </a:rPr>
                        <a:t>    US$0.27/day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Wingdings" pitchFamily="2" charset="2"/>
                        </a:rPr>
                        <a:t> free health clinic visits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Wingdings" pitchFamily="2" charset="2"/>
                        </a:rPr>
                        <a:t> free medication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Wingdings" pitchFamily="2" charset="2"/>
                        </a:rPr>
                        <a:t> hospital fee waiver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Wingdings" pitchFamily="2" charset="2"/>
                        </a:rPr>
                        <a:t> incidence of poverty reduced from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Wingdings" pitchFamily="2" charset="2"/>
                        </a:rPr>
                        <a:t>   19.7% (2003) to 16.1% (2004)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Contribution of PATH and related SSN programmes to MDGs</a:t>
            </a:r>
            <a:endParaRPr lang="en-GB"/>
          </a:p>
        </p:txBody>
      </p:sp>
      <p:graphicFrame>
        <p:nvGraphicFramePr>
          <p:cNvPr id="182299" name="Group 27"/>
          <p:cNvGraphicFramePr>
            <a:graphicFrameLocks noGrp="1"/>
          </p:cNvGraphicFramePr>
          <p:nvPr/>
        </p:nvGraphicFramePr>
        <p:xfrm>
          <a:off x="381000" y="1371600"/>
          <a:ext cx="7848600" cy="4572000"/>
        </p:xfrm>
        <a:graphic>
          <a:graphicData uri="http://schemas.openxmlformats.org/drawingml/2006/table">
            <a:tbl>
              <a:tblPr/>
              <a:tblGrid>
                <a:gridCol w="3771900"/>
                <a:gridCol w="40767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Goal 1 cont’d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PATH &amp; related SSN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Eradicate extreme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 poverty &amp;  hunger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 (cont’d)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School Feeding Programme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- Basic, Infant, Primary, Junior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 High and some High School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- nutri-bun &amp; milk ; cooked lunch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Contribution of PATH and related SSN programmes to MDGs</a:t>
            </a:r>
            <a:endParaRPr lang="en-GB"/>
          </a:p>
        </p:txBody>
      </p:sp>
      <p:graphicFrame>
        <p:nvGraphicFramePr>
          <p:cNvPr id="181288" name="Group 40"/>
          <p:cNvGraphicFramePr>
            <a:graphicFrameLocks noGrp="1"/>
          </p:cNvGraphicFramePr>
          <p:nvPr/>
        </p:nvGraphicFramePr>
        <p:xfrm>
          <a:off x="381000" y="1371600"/>
          <a:ext cx="8077200" cy="5029200"/>
        </p:xfrm>
        <a:graphic>
          <a:graphicData uri="http://schemas.openxmlformats.org/drawingml/2006/table">
            <a:tbl>
              <a:tblPr/>
              <a:tblGrid>
                <a:gridCol w="3881438"/>
                <a:gridCol w="4195762"/>
              </a:tblGrid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Goal 2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PATH &amp; related SSN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Achieve universal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primary  education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 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School Fee Assistance Programme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- Free Primary Education for all,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 inclusive of books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- 100% tuition – PATH secondary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 student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- 50% tuition – non-PATH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 secondary students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- Free Book Rental Scheme –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 secondary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School feeding Programme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Contribution of PATH and related SSN programmes to MDGs</a:t>
            </a:r>
            <a:endParaRPr lang="en-GB"/>
          </a:p>
        </p:txBody>
      </p:sp>
      <p:graphicFrame>
        <p:nvGraphicFramePr>
          <p:cNvPr id="183322" name="Group 26"/>
          <p:cNvGraphicFramePr>
            <a:graphicFrameLocks noGrp="1"/>
          </p:cNvGraphicFramePr>
          <p:nvPr/>
        </p:nvGraphicFramePr>
        <p:xfrm>
          <a:off x="381000" y="1371600"/>
          <a:ext cx="8305800" cy="3810000"/>
        </p:xfrm>
        <a:graphic>
          <a:graphicData uri="http://schemas.openxmlformats.org/drawingml/2006/table">
            <a:tbl>
              <a:tblPr/>
              <a:tblGrid>
                <a:gridCol w="3881438"/>
                <a:gridCol w="4424362"/>
              </a:tblGrid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Goal 3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PATH &amp; related SSN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Promote gender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equality and  empower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women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 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Gender Empowerment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- Ratio of girls to boys is approx.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 1:1 for PATH education beneficiaries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-  Paying benefit directly to women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  in  the household, empowering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  women in the family.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Contribution of PATH and related SSN programmes to MDGs</a:t>
            </a:r>
            <a:endParaRPr lang="en-GB"/>
          </a:p>
        </p:txBody>
      </p:sp>
      <p:graphicFrame>
        <p:nvGraphicFramePr>
          <p:cNvPr id="189460" name="Group 20"/>
          <p:cNvGraphicFramePr>
            <a:graphicFrameLocks noGrp="1"/>
          </p:cNvGraphicFramePr>
          <p:nvPr/>
        </p:nvGraphicFramePr>
        <p:xfrm>
          <a:off x="381000" y="1371600"/>
          <a:ext cx="8077200" cy="4495800"/>
        </p:xfrm>
        <a:graphic>
          <a:graphicData uri="http://schemas.openxmlformats.org/drawingml/2006/table">
            <a:tbl>
              <a:tblPr/>
              <a:tblGrid>
                <a:gridCol w="3881438"/>
                <a:gridCol w="4195762"/>
              </a:tblGrid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Goal 4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PATH &amp; related SSN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6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Reduce child mortality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 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- Cash grant for 168,000 children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 (planned)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- Immunization, paediatric care for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  children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-  providing complete paediatric care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 (free of cost) for all children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-  free access to health centres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-  free access to hospital services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-  free medication from health centres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 and hospitals   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Contribution of PATH and related SSN programmes to MDGs</a:t>
            </a:r>
            <a:endParaRPr lang="en-GB"/>
          </a:p>
        </p:txBody>
      </p:sp>
      <p:graphicFrame>
        <p:nvGraphicFramePr>
          <p:cNvPr id="190478" name="Group 14"/>
          <p:cNvGraphicFramePr>
            <a:graphicFrameLocks noGrp="1"/>
          </p:cNvGraphicFramePr>
          <p:nvPr/>
        </p:nvGraphicFramePr>
        <p:xfrm>
          <a:off x="381000" y="1371600"/>
          <a:ext cx="8077200" cy="2514600"/>
        </p:xfrm>
        <a:graphic>
          <a:graphicData uri="http://schemas.openxmlformats.org/drawingml/2006/table">
            <a:tbl>
              <a:tblPr/>
              <a:tblGrid>
                <a:gridCol w="3881438"/>
                <a:gridCol w="4195762"/>
              </a:tblGrid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Goal 5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PATH &amp; related SSN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Improve maternal health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 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Pre/postnatal health care and cash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grants provided for 11,000 (planned)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pregnant &amp; lactating women in poor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households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19200"/>
          </a:xfrm>
        </p:spPr>
        <p:txBody>
          <a:bodyPr/>
          <a:lstStyle/>
          <a:p>
            <a:r>
              <a:rPr lang="en-US" sz="2800"/>
              <a:t>Contribution of PATH and related SSN programmes to MDGs</a:t>
            </a:r>
            <a:endParaRPr lang="en-GB"/>
          </a:p>
        </p:txBody>
      </p:sp>
      <p:graphicFrame>
        <p:nvGraphicFramePr>
          <p:cNvPr id="191513" name="Group 25"/>
          <p:cNvGraphicFramePr>
            <a:graphicFrameLocks noGrp="1"/>
          </p:cNvGraphicFramePr>
          <p:nvPr/>
        </p:nvGraphicFramePr>
        <p:xfrm>
          <a:off x="685800" y="1152525"/>
          <a:ext cx="7696200" cy="5553075"/>
        </p:xfrm>
        <a:graphic>
          <a:graphicData uri="http://schemas.openxmlformats.org/drawingml/2006/table">
            <a:tbl>
              <a:tblPr/>
              <a:tblGrid>
                <a:gridCol w="3698875"/>
                <a:gridCol w="3997325"/>
              </a:tblGrid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Goal 6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PATH &amp; related SSN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Combat HIV/AIDS,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malaria and other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diseases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 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- Preventative health care for PATH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beneficiaries;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- Public Education in collaboration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with other agencies;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- Students in school, gainfully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occupied, less likely to indulge in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risky behaviour;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- Reduce likelihood of teenage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pregnancy (2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nd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Qualitative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Assessment);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Millennium Development Goals</a:t>
            </a:r>
            <a:endParaRPr lang="en-GB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41475"/>
            <a:ext cx="8229600" cy="44545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Goals adopted by 189 countries at Summit held in 2000 </a:t>
            </a:r>
          </a:p>
          <a:p>
            <a:pPr>
              <a:lnSpc>
                <a:spcPct val="80000"/>
              </a:lnSpc>
            </a:pPr>
            <a:r>
              <a:rPr lang="en-US" sz="2800"/>
              <a:t>Eradicate extreme poverty and hunger</a:t>
            </a:r>
          </a:p>
          <a:p>
            <a:pPr>
              <a:lnSpc>
                <a:spcPct val="80000"/>
              </a:lnSpc>
            </a:pPr>
            <a:r>
              <a:rPr lang="en-US" sz="2800"/>
              <a:t>Achieve universal primary education</a:t>
            </a:r>
          </a:p>
          <a:p>
            <a:pPr>
              <a:lnSpc>
                <a:spcPct val="80000"/>
              </a:lnSpc>
            </a:pPr>
            <a:r>
              <a:rPr lang="en-US" sz="2800"/>
              <a:t>Promote gender equality and empower women</a:t>
            </a:r>
          </a:p>
          <a:p>
            <a:pPr>
              <a:lnSpc>
                <a:spcPct val="80000"/>
              </a:lnSpc>
            </a:pPr>
            <a:r>
              <a:rPr lang="en-US" sz="2800"/>
              <a:t>Reduce child mortality</a:t>
            </a:r>
          </a:p>
          <a:p>
            <a:pPr>
              <a:lnSpc>
                <a:spcPct val="80000"/>
              </a:lnSpc>
            </a:pPr>
            <a:r>
              <a:rPr lang="en-US" sz="2800"/>
              <a:t>Improve maternal Health</a:t>
            </a:r>
          </a:p>
          <a:p>
            <a:pPr>
              <a:lnSpc>
                <a:spcPct val="80000"/>
              </a:lnSpc>
            </a:pPr>
            <a:r>
              <a:rPr lang="en-US" sz="2800"/>
              <a:t>Combat HIV/Aids, Malaria and other diseases</a:t>
            </a:r>
          </a:p>
          <a:p>
            <a:pPr>
              <a:lnSpc>
                <a:spcPct val="80000"/>
              </a:lnSpc>
            </a:pPr>
            <a:r>
              <a:rPr lang="en-US" sz="2800"/>
              <a:t>Ensure environmental sustainability</a:t>
            </a:r>
          </a:p>
          <a:p>
            <a:pPr>
              <a:lnSpc>
                <a:spcPct val="80000"/>
              </a:lnSpc>
            </a:pPr>
            <a:r>
              <a:rPr lang="en-US" sz="2800"/>
              <a:t>Establish a global partnership for development</a:t>
            </a:r>
          </a:p>
          <a:p>
            <a:pPr>
              <a:lnSpc>
                <a:spcPct val="80000"/>
              </a:lnSpc>
            </a:pP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Contribution of PATH and related SSN programmes to MDGs</a:t>
            </a:r>
            <a:endParaRPr lang="en-GB"/>
          </a:p>
        </p:txBody>
      </p:sp>
      <p:graphicFrame>
        <p:nvGraphicFramePr>
          <p:cNvPr id="195601" name="Group 17"/>
          <p:cNvGraphicFramePr>
            <a:graphicFrameLocks noGrp="1"/>
          </p:cNvGraphicFramePr>
          <p:nvPr/>
        </p:nvGraphicFramePr>
        <p:xfrm>
          <a:off x="304800" y="1600200"/>
          <a:ext cx="8382000" cy="3276600"/>
        </p:xfrm>
        <a:graphic>
          <a:graphicData uri="http://schemas.openxmlformats.org/drawingml/2006/table">
            <a:tbl>
              <a:tblPr/>
              <a:tblGrid>
                <a:gridCol w="3994150"/>
                <a:gridCol w="4387850"/>
              </a:tblGrid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Goal 7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PATH &amp; related SSN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7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Ensure environmental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sustainability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 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- Improved situation of the poor will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mitigate risk to natural disaster.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Improved health and education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Wingdings" pitchFamily="2" charset="2"/>
                        </a:rPr>
                        <a:t>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greater environmental sustainability.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9736" name="Group 56"/>
          <p:cNvGraphicFramePr>
            <a:graphicFrameLocks noGrp="1"/>
          </p:cNvGraphicFramePr>
          <p:nvPr/>
        </p:nvGraphicFramePr>
        <p:xfrm>
          <a:off x="228600" y="685800"/>
          <a:ext cx="8731250" cy="2952750"/>
        </p:xfrm>
        <a:graphic>
          <a:graphicData uri="http://schemas.openxmlformats.org/drawingml/2006/table">
            <a:tbl>
              <a:tblPr/>
              <a:tblGrid>
                <a:gridCol w="3511550"/>
                <a:gridCol w="1657350"/>
                <a:gridCol w="1809750"/>
                <a:gridCol w="1752600"/>
              </a:tblGrid>
              <a:tr h="143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Main materials of outer walls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PATH Participants (PATH 2003)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Poor Jamaicans (SLC 2002)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All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Jamaicans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(SLC 2002)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9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 Wood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 Block and Steel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 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9724" name="Group 44"/>
          <p:cNvGraphicFramePr>
            <a:graphicFrameLocks noGrp="1"/>
          </p:cNvGraphicFramePr>
          <p:nvPr/>
        </p:nvGraphicFramePr>
        <p:xfrm>
          <a:off x="0" y="6858000"/>
          <a:ext cx="8896350" cy="517525"/>
        </p:xfrm>
        <a:graphic>
          <a:graphicData uri="http://schemas.openxmlformats.org/drawingml/2006/table">
            <a:tbl>
              <a:tblPr/>
              <a:tblGrid>
                <a:gridCol w="889635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9730" name="Rectangle 50"/>
          <p:cNvSpPr>
            <a:spLocks noChangeArrowheads="1"/>
          </p:cNvSpPr>
          <p:nvPr/>
        </p:nvSpPr>
        <p:spPr bwMode="auto">
          <a:xfrm>
            <a:off x="2438400" y="0"/>
            <a:ext cx="347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 b="1">
                <a:solidFill>
                  <a:srgbClr val="FFFF00"/>
                </a:solidFill>
                <a:latin typeface="Arial" pitchFamily="34" charset="0"/>
              </a:rPr>
              <a:t>HOUSING IN JAMAICA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Level of Damage by Type of Structure (Hurricane Ivan -2004)</a:t>
            </a:r>
            <a:endParaRPr lang="en-US" sz="4000"/>
          </a:p>
        </p:txBody>
      </p:sp>
      <p:graphicFrame>
        <p:nvGraphicFramePr>
          <p:cNvPr id="198659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692150" y="1639888"/>
          <a:ext cx="7739063" cy="4435475"/>
        </p:xfrm>
        <a:graphic>
          <a:graphicData uri="http://schemas.openxmlformats.org/presentationml/2006/ole">
            <p:oleObj spid="_x0000_s198659" name="Chart" r:id="rId3" imgW="8229600" imgH="4495800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Contribution of PATH and related SSN programmes to MDGs</a:t>
            </a:r>
            <a:endParaRPr lang="en-GB"/>
          </a:p>
        </p:txBody>
      </p:sp>
      <p:graphicFrame>
        <p:nvGraphicFramePr>
          <p:cNvPr id="197653" name="Group 21"/>
          <p:cNvGraphicFramePr>
            <a:graphicFrameLocks noGrp="1"/>
          </p:cNvGraphicFramePr>
          <p:nvPr/>
        </p:nvGraphicFramePr>
        <p:xfrm>
          <a:off x="152400" y="1600200"/>
          <a:ext cx="8686800" cy="3935413"/>
        </p:xfrm>
        <a:graphic>
          <a:graphicData uri="http://schemas.openxmlformats.org/drawingml/2006/table">
            <a:tbl>
              <a:tblPr/>
              <a:tblGrid>
                <a:gridCol w="4298950"/>
                <a:gridCol w="4387850"/>
              </a:tblGrid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Goal 8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PATH &amp; related SSN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2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Develop a global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partnership for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development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World Bank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US$40m and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J$37.5m GOJ.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IDB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Wingdings" pitchFamily="2" charset="2"/>
                        </a:rPr>
                        <a:t> budget support for training and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Wingdings" pitchFamily="2" charset="2"/>
                        </a:rPr>
                        <a:t>               research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Wingdings" pitchFamily="2" charset="2"/>
                        </a:rPr>
                        <a:t>- Learning transfer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Wingdings" pitchFamily="2" charset="2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Wingdings" pitchFamily="2" charset="2"/>
                        </a:rPr>
                        <a:t>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Char char="-"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  <a:endParaRPr lang="en-US" sz="1800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Way Forward for PATH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- 	Continue to pursue MDGs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-     Completion of Automation including 	link to  	other SSN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- 	Recertification of Beneficiaries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-	Enhancement of Social Work Capability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- 	Lobby to have Legislation in place by next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           Legislative year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-	Exit Strategy/Welfare to work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/>
          </a:p>
          <a:p>
            <a:pPr>
              <a:lnSpc>
                <a:spcPct val="8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661275" cy="4038600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pPr algn="ctr">
              <a:buFont typeface="Wingdings" pitchFamily="2" charset="2"/>
              <a:buNone/>
            </a:pPr>
            <a:r>
              <a:rPr lang="en-US" sz="6600" b="1">
                <a:latin typeface="News Gothic Condensed" pitchFamily="34" charset="0"/>
              </a:rPr>
              <a:t>THE  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Trigger for the SSN Reform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12813" indent="-912813">
              <a:lnSpc>
                <a:spcPct val="90000"/>
              </a:lnSpc>
              <a:tabLst>
                <a:tab pos="965200" algn="l"/>
              </a:tabLst>
            </a:pPr>
            <a:r>
              <a:rPr lang="en-US" sz="2800"/>
              <a:t>Millennium Development Goals</a:t>
            </a:r>
          </a:p>
          <a:p>
            <a:pPr marL="912813" indent="-912813">
              <a:lnSpc>
                <a:spcPct val="90000"/>
              </a:lnSpc>
              <a:tabLst>
                <a:tab pos="965200" algn="l"/>
              </a:tabLst>
            </a:pPr>
            <a:r>
              <a:rPr lang="en-US" sz="2800"/>
              <a:t>Ongoing Public Sector Reform</a:t>
            </a:r>
          </a:p>
          <a:p>
            <a:pPr marL="912813" indent="-912813">
              <a:lnSpc>
                <a:spcPct val="90000"/>
              </a:lnSpc>
              <a:tabLst>
                <a:tab pos="965200" algn="l"/>
              </a:tabLst>
            </a:pPr>
            <a:r>
              <a:rPr lang="en-US" sz="2800"/>
              <a:t>Feedback via the JSLC – low contribution of Government assistance to the food expenditure of the poor</a:t>
            </a:r>
          </a:p>
          <a:p>
            <a:pPr marL="912813" indent="-912813">
              <a:lnSpc>
                <a:spcPct val="90000"/>
              </a:lnSpc>
              <a:tabLst>
                <a:tab pos="965200" algn="l"/>
              </a:tabLst>
            </a:pPr>
            <a:r>
              <a:rPr lang="en-US" sz="2800"/>
              <a:t>High Inflation period negatively affecting the value of welfare benefits</a:t>
            </a:r>
          </a:p>
          <a:p>
            <a:pPr marL="912813" indent="-912813">
              <a:lnSpc>
                <a:spcPct val="90000"/>
              </a:lnSpc>
              <a:tabLst>
                <a:tab pos="965200" algn="l"/>
              </a:tabLst>
            </a:pPr>
            <a:r>
              <a:rPr lang="en-US" sz="2800"/>
              <a:t>Evidence of fragmentation and duplication in the provision of welfare support &amp; inequitable treatment of the poor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239000" cy="1143000"/>
          </a:xfrm>
        </p:spPr>
        <p:txBody>
          <a:bodyPr/>
          <a:lstStyle/>
          <a:p>
            <a:r>
              <a:rPr lang="en-US" sz="4000" b="1"/>
              <a:t>Implementation Challenges - SSN Reform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696200" cy="4343400"/>
          </a:xfrm>
        </p:spPr>
        <p:txBody>
          <a:bodyPr/>
          <a:lstStyle/>
          <a:p>
            <a:pPr marL="912813" indent="-912813">
              <a:lnSpc>
                <a:spcPct val="80000"/>
              </a:lnSpc>
              <a:tabLst>
                <a:tab pos="965200" algn="l"/>
              </a:tabLst>
            </a:pPr>
            <a:r>
              <a:rPr lang="en-US" sz="2800"/>
              <a:t>Reforming or phasing out existing programmes</a:t>
            </a:r>
          </a:p>
          <a:p>
            <a:pPr marL="912813" indent="-912813">
              <a:lnSpc>
                <a:spcPct val="80000"/>
              </a:lnSpc>
              <a:tabLst>
                <a:tab pos="965200" algn="l"/>
              </a:tabLst>
            </a:pPr>
            <a:r>
              <a:rPr lang="en-US" sz="2800"/>
              <a:t>Institutional System capacity</a:t>
            </a:r>
          </a:p>
          <a:p>
            <a:pPr marL="912813" indent="-912813">
              <a:lnSpc>
                <a:spcPct val="80000"/>
              </a:lnSpc>
              <a:tabLst>
                <a:tab pos="965200" algn="l"/>
              </a:tabLst>
            </a:pPr>
            <a:r>
              <a:rPr lang="en-US" sz="2800"/>
              <a:t>Absence of enabling Legislation</a:t>
            </a:r>
          </a:p>
          <a:p>
            <a:pPr marL="912813" indent="-912813">
              <a:lnSpc>
                <a:spcPct val="80000"/>
              </a:lnSpc>
              <a:tabLst>
                <a:tab pos="965200" algn="l"/>
              </a:tabLst>
            </a:pPr>
            <a:r>
              <a:rPr lang="en-US" sz="2800"/>
              <a:t>Lack of understanding among key stakeholders (beneficiaries, MOH, MOE, etc)</a:t>
            </a:r>
          </a:p>
          <a:p>
            <a:pPr marL="912813" indent="-912813">
              <a:lnSpc>
                <a:spcPct val="80000"/>
              </a:lnSpc>
              <a:tabLst>
                <a:tab pos="965200" algn="l"/>
              </a:tabLst>
            </a:pPr>
            <a:r>
              <a:rPr lang="en-US" sz="2800"/>
              <a:t>Resistance to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Programme of Advancement   through Health and Education (PATH)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540750" cy="4422775"/>
          </a:xfrm>
        </p:spPr>
        <p:txBody>
          <a:bodyPr/>
          <a:lstStyle/>
          <a:p>
            <a:r>
              <a:rPr lang="en-US" sz="3000"/>
              <a:t>PATH commenced in October 2001</a:t>
            </a:r>
          </a:p>
          <a:p>
            <a:r>
              <a:rPr lang="en-US" sz="3000"/>
              <a:t>St. Catherine Pilot Project</a:t>
            </a:r>
          </a:p>
          <a:p>
            <a:pPr>
              <a:buFont typeface="Wingdings" pitchFamily="2" charset="2"/>
              <a:buNone/>
            </a:pPr>
            <a:r>
              <a:rPr lang="en-US" sz="3000"/>
              <a:t>   - March 2002 through December 2002</a:t>
            </a:r>
          </a:p>
          <a:p>
            <a:pPr>
              <a:buFont typeface="Wingdings" pitchFamily="2" charset="2"/>
              <a:buNone/>
            </a:pPr>
            <a:r>
              <a:rPr lang="en-US" sz="3000"/>
              <a:t>	- 6,400 families/25,000 individuals paid </a:t>
            </a:r>
          </a:p>
          <a:p>
            <a:pPr>
              <a:buFont typeface="Wingdings" pitchFamily="2" charset="2"/>
              <a:buNone/>
            </a:pPr>
            <a:r>
              <a:rPr lang="en-US" sz="3000"/>
              <a:t>    - 4 payment periods</a:t>
            </a:r>
          </a:p>
          <a:p>
            <a:pPr>
              <a:buFont typeface="Wingdings" pitchFamily="2" charset="2"/>
              <a:buNone/>
            </a:pPr>
            <a:r>
              <a:rPr lang="en-US" sz="3000"/>
              <a:t>   - best practices</a:t>
            </a:r>
          </a:p>
          <a:p>
            <a:r>
              <a:rPr lang="en-US" sz="3000"/>
              <a:t>Island wide in December 2002</a:t>
            </a:r>
          </a:p>
          <a:p>
            <a:pPr>
              <a:buFont typeface="Wingdings" pitchFamily="2" charset="2"/>
              <a:buNone/>
            </a:pPr>
            <a:r>
              <a:rPr lang="en-US" sz="3000"/>
              <a:t>   - over 25,000 families/102,000 individuals paid</a:t>
            </a:r>
            <a:endParaRPr lang="en-US"/>
          </a:p>
        </p:txBody>
      </p:sp>
      <p:sp>
        <p:nvSpPr>
          <p:cNvPr id="202755" name="Rectangle 3"/>
          <p:cNvSpPr>
            <a:spLocks noRot="1" noChangeArrowheads="1"/>
          </p:cNvSpPr>
          <p:nvPr>
            <p:ph type="title"/>
          </p:nvPr>
        </p:nvSpPr>
        <p:spPr>
          <a:xfrm>
            <a:off x="685800" y="304800"/>
            <a:ext cx="8001000" cy="914400"/>
          </a:xfrm>
          <a:noFill/>
          <a:ln/>
        </p:spPr>
        <p:txBody>
          <a:bodyPr lIns="91440" tIns="45720" rIns="91440" bIns="45720"/>
          <a:lstStyle/>
          <a:p>
            <a:r>
              <a:rPr lang="en-US" sz="4000" b="1">
                <a:solidFill>
                  <a:srgbClr val="EAEF13"/>
                </a:solidFill>
              </a:rPr>
              <a:t>Pilot thru Island Wide Coverage</a:t>
            </a:r>
            <a:r>
              <a:rPr lang="en-US" b="1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086600" cy="1219200"/>
          </a:xfrm>
        </p:spPr>
        <p:txBody>
          <a:bodyPr/>
          <a:lstStyle/>
          <a:p>
            <a:r>
              <a:rPr lang="en-US" sz="4000" b="1">
                <a:solidFill>
                  <a:srgbClr val="EAEF13"/>
                </a:solidFill>
              </a:rPr>
              <a:t>Providing Social Assistance</a:t>
            </a:r>
            <a:r>
              <a:rPr lang="en-US" b="1"/>
              <a:t>   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76400"/>
            <a:ext cx="8610600" cy="44958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sz="2000" b="1"/>
              <a:t>The Programme of Advancement Through Health and Education is aimed at delivering benefits of cash grants to the most needy and vulnerable in the society.</a:t>
            </a:r>
          </a:p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sz="2000" b="1"/>
              <a:t>Target </a:t>
            </a:r>
            <a:r>
              <a:rPr lang="en-US" sz="2000" b="1">
                <a:sym typeface="Wingdings" pitchFamily="2" charset="2"/>
              </a:rPr>
              <a:t> 236,000 individuals</a:t>
            </a:r>
            <a:endParaRPr lang="en-US" sz="2000" b="1"/>
          </a:p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sz="2000" b="1"/>
              <a:t>Dec’ 02 – Mar’ 04 </a:t>
            </a:r>
            <a:r>
              <a:rPr lang="en-US" sz="2000" b="1">
                <a:sym typeface="Wingdings" pitchFamily="2" charset="2"/>
              </a:rPr>
              <a:t> J$ </a:t>
            </a:r>
            <a:r>
              <a:rPr lang="en-US" sz="2000" b="1"/>
              <a:t>300/beneficiary/month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 typeface="Wingdings" pitchFamily="2" charset="2"/>
              <a:buNone/>
            </a:pPr>
            <a:r>
              <a:rPr lang="en-US" sz="2000" b="1"/>
              <a:t>	Apr’ 04 – Dec’ 05 </a:t>
            </a:r>
            <a:r>
              <a:rPr lang="en-US" sz="2000" b="1">
                <a:sym typeface="Wingdings" pitchFamily="2" charset="2"/>
              </a:rPr>
              <a:t> J$ 400/beneficiary/month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 typeface="Wingdings" pitchFamily="2" charset="2"/>
              <a:buNone/>
            </a:pPr>
            <a:r>
              <a:rPr lang="en-US" sz="2000" b="1">
                <a:sym typeface="Wingdings" pitchFamily="2" charset="2"/>
              </a:rPr>
              <a:t>	Feb’ 06 (current month)  J$ 530/beneficiary/month</a:t>
            </a:r>
          </a:p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sz="2000" b="1">
                <a:sym typeface="Wingdings" pitchFamily="2" charset="2"/>
              </a:rPr>
              <a:t>Free passage to other SSN Programmes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 typeface="Wingdings" pitchFamily="2" charset="2"/>
              <a:buNone/>
            </a:pPr>
            <a:r>
              <a:rPr lang="en-US" sz="2000" b="1">
                <a:sym typeface="Wingdings" pitchFamily="2" charset="2"/>
              </a:rPr>
              <a:t>	- School Fee Assistance Programme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 typeface="Wingdings" pitchFamily="2" charset="2"/>
              <a:buNone/>
            </a:pPr>
            <a:r>
              <a:rPr lang="en-US" sz="2000" b="1">
                <a:sym typeface="Wingdings" pitchFamily="2" charset="2"/>
              </a:rPr>
              <a:t>	- School Feeding Programme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 typeface="Wingdings" pitchFamily="2" charset="2"/>
              <a:buNone/>
            </a:pPr>
            <a:r>
              <a:rPr lang="en-US" sz="2000" b="1">
                <a:sym typeface="Wingdings" pitchFamily="2" charset="2"/>
              </a:rPr>
              <a:t>	- Hospital Fee Waiver 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 typeface="Wingdings" pitchFamily="2" charset="2"/>
              <a:buNone/>
            </a:pPr>
            <a:r>
              <a:rPr lang="en-US" sz="2000" b="1">
                <a:sym typeface="Wingdings" pitchFamily="2" charset="2"/>
              </a:rPr>
              <a:t>	- etc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 typeface="Wingdings" pitchFamily="2" charset="2"/>
              <a:buNone/>
            </a:pPr>
            <a:r>
              <a:rPr lang="en-US" sz="2000" b="1">
                <a:sym typeface="Wingdings" pitchFamily="2" charset="2"/>
              </a:rPr>
              <a:t> </a:t>
            </a:r>
          </a:p>
          <a:p>
            <a:pPr>
              <a:lnSpc>
                <a:spcPct val="90000"/>
              </a:lnSpc>
              <a:buClr>
                <a:srgbClr val="FFFF00"/>
              </a:buClr>
            </a:pPr>
            <a:endParaRPr lang="en-US" sz="2000" b="1">
              <a:sym typeface="Wingdings" pitchFamily="2" charset="2"/>
            </a:endParaRPr>
          </a:p>
          <a:p>
            <a:pPr>
              <a:lnSpc>
                <a:spcPct val="90000"/>
              </a:lnSpc>
              <a:buClr>
                <a:srgbClr val="FFFF00"/>
              </a:buClr>
            </a:pPr>
            <a:endParaRPr lang="en-US" sz="2000" b="1">
              <a:sym typeface="Wingdings" pitchFamily="2" charset="2"/>
            </a:endParaRPr>
          </a:p>
          <a:p>
            <a:pPr>
              <a:lnSpc>
                <a:spcPct val="90000"/>
              </a:lnSpc>
              <a:buClr>
                <a:srgbClr val="FFFF00"/>
              </a:buClr>
            </a:pPr>
            <a:endParaRPr lang="en-US" sz="2000" b="1">
              <a:sym typeface="Wingdings" pitchFamily="2" charset="2"/>
            </a:endParaRPr>
          </a:p>
          <a:p>
            <a:pPr>
              <a:lnSpc>
                <a:spcPct val="90000"/>
              </a:lnSpc>
              <a:buClr>
                <a:srgbClr val="FFFF00"/>
              </a:buClr>
            </a:pPr>
            <a:endParaRPr lang="en-US" sz="2000" b="1"/>
          </a:p>
          <a:p>
            <a:pPr>
              <a:lnSpc>
                <a:spcPct val="90000"/>
              </a:lnSpc>
              <a:buClr>
                <a:srgbClr val="FFFF00"/>
              </a:buClr>
            </a:pPr>
            <a:endParaRPr lang="en-US" sz="2000" b="1"/>
          </a:p>
          <a:p>
            <a:pPr>
              <a:lnSpc>
                <a:spcPct val="90000"/>
              </a:lnSpc>
              <a:buClr>
                <a:srgbClr val="FFFF00"/>
              </a:buClr>
              <a:buFont typeface="Wingdings" pitchFamily="2" charset="2"/>
              <a:buNone/>
            </a:pPr>
            <a:endParaRPr lang="en-US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 Diagonal">
  <a:themeElements>
    <a:clrScheme name="Blue Diagonal 1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4568"/>
      </a:hlink>
      <a:folHlink>
        <a:srgbClr val="CCECFF"/>
      </a:folHlink>
    </a:clrScheme>
    <a:fontScheme name="Blue Diagona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e Diagonal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Diagonal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 Diagonal.pot</Template>
  <TotalTime>4452</TotalTime>
  <Words>2112</Words>
  <Application>Microsoft Office PowerPoint</Application>
  <PresentationFormat>On-screen Show (4:3)</PresentationFormat>
  <Paragraphs>579</Paragraphs>
  <Slides>45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Times New Roman</vt:lpstr>
      <vt:lpstr>Wingdings</vt:lpstr>
      <vt:lpstr>Verdana</vt:lpstr>
      <vt:lpstr>News Gothic Condensed</vt:lpstr>
      <vt:lpstr>Blue Diagonal</vt:lpstr>
      <vt:lpstr>Microsoft Graph Chart</vt:lpstr>
      <vt:lpstr>Millennium Development Goals</vt:lpstr>
      <vt:lpstr>EXPECTED   OUTCOME</vt:lpstr>
      <vt:lpstr>Socio-Economic Picture in 2000</vt:lpstr>
      <vt:lpstr>Millennium Development Goals</vt:lpstr>
      <vt:lpstr>Trigger for the SSN Reform</vt:lpstr>
      <vt:lpstr>Implementation Challenges - SSN Reform</vt:lpstr>
      <vt:lpstr>Programme of Advancement   through Health and Education (PATH)</vt:lpstr>
      <vt:lpstr>Pilot thru Island Wide Coverage    </vt:lpstr>
      <vt:lpstr>Providing Social Assistance   </vt:lpstr>
      <vt:lpstr>Replacing other Social Programmes    </vt:lpstr>
      <vt:lpstr>PATH OBJECTIVES</vt:lpstr>
      <vt:lpstr>Management (MLSS)</vt:lpstr>
      <vt:lpstr>Funding for PATH    </vt:lpstr>
      <vt:lpstr>Strategic Partners IN PATH’S OPERATIONS   </vt:lpstr>
      <vt:lpstr>TARGET GROUPS</vt:lpstr>
      <vt:lpstr>Eligibility Criteria Main Constructs of BIS</vt:lpstr>
      <vt:lpstr>Participants’ experience with PATH</vt:lpstr>
      <vt:lpstr>Targeting Assessment: Preliminary Findings</vt:lpstr>
      <vt:lpstr>Targeting Assessment: Preliminary Findings</vt:lpstr>
      <vt:lpstr>Targeting Assessment: Preliminary Findings</vt:lpstr>
      <vt:lpstr>Fundamental Thesis</vt:lpstr>
      <vt:lpstr>Noncompliance</vt:lpstr>
      <vt:lpstr>Noncompliance Experience</vt:lpstr>
      <vt:lpstr>Beneficiaries </vt:lpstr>
      <vt:lpstr>Percentage of Children Paid  (2002-2005) Target  71% (168,000)</vt:lpstr>
      <vt:lpstr>Challenges - PATH</vt:lpstr>
      <vt:lpstr>Challenges – PATH Cont’d.</vt:lpstr>
      <vt:lpstr>Longitudinal Study – Impact of PATH on Behavioural Changes</vt:lpstr>
      <vt:lpstr>Findings from Research </vt:lpstr>
      <vt:lpstr> Targeting Assessment Source: Mathematica, 2004</vt:lpstr>
      <vt:lpstr>Achievements/Best Practices - PATH</vt:lpstr>
      <vt:lpstr>Achievements/Best Practices - PATH</vt:lpstr>
      <vt:lpstr>Contribution of PATH and related SSN programmes to MDGs</vt:lpstr>
      <vt:lpstr>Contribution of PATH and related SSN programmes to MDGs</vt:lpstr>
      <vt:lpstr>Contribution of PATH and related SSN programmes to MDGs</vt:lpstr>
      <vt:lpstr>Contribution of PATH and related SSN programmes to MDGs</vt:lpstr>
      <vt:lpstr>Contribution of PATH and related SSN programmes to MDGs</vt:lpstr>
      <vt:lpstr>Contribution of PATH and related SSN programmes to MDGs</vt:lpstr>
      <vt:lpstr>Contribution of PATH and related SSN programmes to MDGs</vt:lpstr>
      <vt:lpstr>Contribution of PATH and related SSN programmes to MDGs</vt:lpstr>
      <vt:lpstr>Slide 41</vt:lpstr>
      <vt:lpstr>Level of Damage by Type of Structure (Hurricane Ivan -2004)</vt:lpstr>
      <vt:lpstr>Contribution of PATH and related SSN programmes to MDGs</vt:lpstr>
      <vt:lpstr>Conclusion</vt:lpstr>
      <vt:lpstr>Slide 45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MANAGERS’WORK GROUP MEETING</dc:title>
  <dc:creator>Lorraine</dc:creator>
  <cp:lastModifiedBy>anarod</cp:lastModifiedBy>
  <cp:revision>205</cp:revision>
  <dcterms:created xsi:type="dcterms:W3CDTF">2004-09-29T15:18:53Z</dcterms:created>
  <dcterms:modified xsi:type="dcterms:W3CDTF">2010-07-11T23:28:26Z</dcterms:modified>
</cp:coreProperties>
</file>