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60" r:id="rId4"/>
    <p:sldId id="284" r:id="rId5"/>
    <p:sldId id="285" r:id="rId6"/>
    <p:sldId id="292" r:id="rId7"/>
    <p:sldId id="261" r:id="rId8"/>
    <p:sldId id="297" r:id="rId9"/>
    <p:sldId id="304" r:id="rId10"/>
    <p:sldId id="298" r:id="rId11"/>
    <p:sldId id="305" r:id="rId12"/>
    <p:sldId id="306" r:id="rId13"/>
    <p:sldId id="302" r:id="rId14"/>
    <p:sldId id="303" r:id="rId15"/>
    <p:sldId id="307" r:id="rId16"/>
    <p:sldId id="268" r:id="rId17"/>
    <p:sldId id="299" r:id="rId18"/>
    <p:sldId id="300" r:id="rId19"/>
    <p:sldId id="301" r:id="rId20"/>
    <p:sldId id="277" r:id="rId2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93B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1" rIns="92601" bIns="46301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1" rIns="92601" bIns="46301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1" rIns="92601" bIns="46301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1" rIns="92601" bIns="46301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EBF6D654-8423-42A2-888D-FBCCD596F4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DF3C-1DF7-4801-80CC-D5B5E9127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56518-2F49-44E4-A71A-2659EF5C3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8E097-5AD9-4319-8FC0-6F3187250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026D36-991E-4A77-96BC-63D53EEF2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83E8FF-344D-4437-AED2-36205ADCC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17D7D-EE96-488A-923A-25B52715A7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D995C-5C5D-48E9-81B1-25637E0FF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31BA-BD04-49FA-9E30-AA43D738D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C0384-0142-404B-AB75-F212CEB34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16B49-FC30-403B-852A-1F5C9F8FE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15536-2EBB-406E-9B03-D80DD53F3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41F6A-1CAF-460E-B3E8-25492E755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4471-6015-4A8A-BE48-6C171E9D4D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EB6358-6BDF-4086-91AC-5CA1B5BCD9F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/>
          <a:lstStyle/>
          <a:p>
            <a:r>
              <a:rPr lang="en-US"/>
              <a:t>INFORMACION Y PROGRESO EDUCATIVO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Un análisis de lo que pasa en América Central y la República Dominicana en torno al uso de la información, la toma de decisiones y el progreso en el sector educativo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71800" y="457200"/>
            <a:ext cx="2895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 desempeño magisterial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La calidad docente no resulta fácil de medir. Casi todos declaran no tener un mecanismo formal.</a:t>
            </a:r>
          </a:p>
          <a:p>
            <a:pPr>
              <a:lnSpc>
                <a:spcPct val="90000"/>
              </a:lnSpc>
            </a:pPr>
            <a:r>
              <a:rPr lang="en-US" sz="2000"/>
              <a:t>En la mayoría de los casos se usa la preparación de los maestros como medida indirecta.</a:t>
            </a:r>
          </a:p>
          <a:p>
            <a:pPr>
              <a:lnSpc>
                <a:spcPct val="90000"/>
              </a:lnSpc>
            </a:pPr>
            <a:r>
              <a:rPr lang="en-US" sz="2000"/>
              <a:t>Costa Rica tiene un mecanismo de evaluación con incidencia en la remuneración. </a:t>
            </a:r>
          </a:p>
          <a:p>
            <a:pPr>
              <a:lnSpc>
                <a:spcPct val="90000"/>
              </a:lnSpc>
            </a:pPr>
            <a:r>
              <a:rPr lang="en-US" sz="2000"/>
              <a:t>Honduras trabaja en el desarrollo de un mecanismo con ese propósito.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En El Salvador se hace referencia a una encuesta censal que se realiza al terminar los maestros sus estudios. Se hace un examen que es necesario aprobar para poder ejercer.</a:t>
            </a:r>
          </a:p>
          <a:p>
            <a:pPr>
              <a:lnSpc>
                <a:spcPct val="90000"/>
              </a:lnSpc>
            </a:pPr>
            <a:r>
              <a:rPr lang="en-US" sz="2000"/>
              <a:t>Panamá tiene una experiencia anual de capacitación que se extiende a todos los docentes.</a:t>
            </a:r>
          </a:p>
          <a:p>
            <a:pPr>
              <a:lnSpc>
                <a:spcPct val="90000"/>
              </a:lnSpc>
            </a:pPr>
            <a:r>
              <a:rPr lang="en-US" sz="2000"/>
              <a:t>No hay evidencia en la sub-región de una medición del impacto docente en el proceso de enseñanza –aprendizaje.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evaluación de los alumnos…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Costa Rica es el país con mayor tradición en cuanto a pruebas nacionales.</a:t>
            </a:r>
          </a:p>
          <a:p>
            <a:pPr>
              <a:lnSpc>
                <a:spcPct val="90000"/>
              </a:lnSpc>
            </a:pPr>
            <a:r>
              <a:rPr lang="en-US" sz="2400"/>
              <a:t>En RD se han vuelto a hacer. Por mucho tiempo fueron consideradas como propias de la tiranía trujillista.</a:t>
            </a:r>
          </a:p>
          <a:p>
            <a:pPr>
              <a:lnSpc>
                <a:spcPct val="90000"/>
              </a:lnSpc>
            </a:pPr>
            <a:r>
              <a:rPr lang="en-US" sz="2400"/>
              <a:t>En Panamá no hay y en Nicaragua fueron hechas sólo fueron hechas en el 2002. 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Hay un cierto nivel de uso de los resultados para determinar los problemas en el sistema.</a:t>
            </a:r>
          </a:p>
          <a:p>
            <a:pPr>
              <a:lnSpc>
                <a:spcPct val="90000"/>
              </a:lnSpc>
            </a:pPr>
            <a:r>
              <a:rPr lang="en-US" sz="2400"/>
              <a:t>Hay pruebas de consecuencias leves (Honduras) y de consecuencias graves (RD – Costa Rica).</a:t>
            </a:r>
          </a:p>
          <a:p>
            <a:pPr>
              <a:lnSpc>
                <a:spcPct val="90000"/>
              </a:lnSpc>
            </a:pPr>
            <a:r>
              <a:rPr lang="en-US" sz="2400"/>
              <a:t>Los resultados se publican en todos los países menos Honduras.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Costos y Financiamiento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 la mayoría de los casos los datos y la información manejados se refieren al presupuesto y al gasto del Estado en la educación.</a:t>
            </a:r>
          </a:p>
          <a:p>
            <a:pPr>
              <a:lnSpc>
                <a:spcPct val="90000"/>
              </a:lnSpc>
            </a:pPr>
            <a:r>
              <a:rPr lang="en-US"/>
              <a:t>Hay muy poco disponible en términos de establecer los costos reales de la educación.</a:t>
            </a:r>
          </a:p>
          <a:p>
            <a:pPr>
              <a:lnSpc>
                <a:spcPct val="90000"/>
              </a:lnSpc>
            </a:pPr>
            <a:r>
              <a:rPr lang="en-US"/>
              <a:t>La educación privada permanece como una gran caja negra en estos términos.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Gerencia-Administración-Liderazgo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El desempeño de los funcionarios es otra área difícil de manejar. Es muy poco lo que se tiene en términos de información.</a:t>
            </a:r>
          </a:p>
          <a:p>
            <a:pPr>
              <a:lnSpc>
                <a:spcPct val="90000"/>
              </a:lnSpc>
            </a:pPr>
            <a:r>
              <a:rPr lang="en-US" sz="2800"/>
              <a:t>Costa Rica hace referencia al Plan Operativo y al presupuesto como medidas de la efectividad. Nicaragia habla de cuatro estudios hechos en torno a la autonomía escolar y su funcionamiento.</a:t>
            </a:r>
          </a:p>
          <a:p>
            <a:pPr>
              <a:lnSpc>
                <a:spcPct val="90000"/>
              </a:lnSpc>
            </a:pPr>
            <a:r>
              <a:rPr lang="en-US" sz="2800"/>
              <a:t>El liderazgo resulta ser un elemento algo esotérico para que se puedan medir los resultados.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“Accountability”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La rendición de cuentas es seguida con dificultad. Se admite con facilidad que con frecuencia “no pasa nada”, no hay consecuencias cuando los objetivos no se lograr o se ejecutan acciones fuera de línea.</a:t>
            </a:r>
          </a:p>
          <a:p>
            <a:pPr>
              <a:lnSpc>
                <a:spcPct val="80000"/>
              </a:lnSpc>
            </a:pPr>
            <a:r>
              <a:rPr lang="en-US" sz="2400"/>
              <a:t>Costa Rica, desde el 2001, tiene un proceso formal.</a:t>
            </a:r>
          </a:p>
          <a:p>
            <a:pPr>
              <a:lnSpc>
                <a:spcPct val="80000"/>
              </a:lnSpc>
            </a:pPr>
            <a:r>
              <a:rPr lang="en-US" sz="2400"/>
              <a:t>El Salvador también.  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Honduras dice que el sistema vigente permite establecer responsabilidades pero no tiene consecuencias.</a:t>
            </a:r>
          </a:p>
          <a:p>
            <a:pPr>
              <a:lnSpc>
                <a:spcPct val="80000"/>
              </a:lnSpc>
            </a:pPr>
            <a:r>
              <a:rPr lang="en-US" sz="2400"/>
              <a:t>RD ha buscado resolver este problema a través de reuniones locales y regionales con el fin de buscar un mayor grado de compromiso d elos actores del sistema.</a:t>
            </a:r>
          </a:p>
          <a:p>
            <a:pPr>
              <a:lnSpc>
                <a:spcPct val="80000"/>
              </a:lnSpc>
            </a:pPr>
            <a:r>
              <a:rPr lang="en-US" sz="2400"/>
              <a:t>Panamá tiene estrategias distintas en cada nivel.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 sistema de información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El significado del término… A veces parece que se dice demasiado, otras luce como demasiado poco.</a:t>
            </a:r>
          </a:p>
          <a:p>
            <a:pPr>
              <a:lnSpc>
                <a:spcPct val="80000"/>
              </a:lnSpc>
            </a:pPr>
            <a:r>
              <a:rPr lang="en-US" sz="2800"/>
              <a:t>Hay elementos de un Sistema de Información  en todos los países.</a:t>
            </a:r>
          </a:p>
          <a:p>
            <a:pPr>
              <a:lnSpc>
                <a:spcPct val="80000"/>
              </a:lnSpc>
            </a:pPr>
            <a:r>
              <a:rPr lang="en-US" sz="2800"/>
              <a:t>La dificultad está en lograr que haya interacción entre las fuentes y se logre enlazar las variables.</a:t>
            </a:r>
          </a:p>
          <a:p>
            <a:pPr>
              <a:lnSpc>
                <a:spcPct val="80000"/>
              </a:lnSpc>
            </a:pPr>
            <a:r>
              <a:rPr lang="en-US" sz="2800"/>
              <a:t>Los actores significativos se quejan de no tener tiempo, de tener que realizar un esfuerzo demasiado grande para [porder entrelazar las variables.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 resumen…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924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En gran medida la toma de decisiones se realiza con información suficiente y confiable, analizada y compartida. Sin embargo consume mucho tiempo y se retarda ya que: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/>
              <a:t>Hay que reunir datos de varias fuentes…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/>
              <a:t>Para procesar los datos hay que emplear demasiado tiempo…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/>
              <a:t>El análisis lo hacen funcionarios que tienen muchas otras obligaciones…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/>
              <a:t>No hay siempre sistemas tecnológicos bien diseñados para darle soporte a esta actividad.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 problemas de base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Estos son los más importantes, aunque no se niegue la existencia de los problemas operacionales.</a:t>
            </a:r>
          </a:p>
          <a:p>
            <a:r>
              <a:rPr lang="en-US"/>
              <a:t>Pueden ser considerados dos tipos diferentes:</a:t>
            </a:r>
          </a:p>
          <a:p>
            <a:pPr>
              <a:buFontTx/>
              <a:buNone/>
            </a:pPr>
            <a:r>
              <a:rPr lang="en-US"/>
              <a:t>		Los problemas de entorno</a:t>
            </a:r>
          </a:p>
          <a:p>
            <a:pPr>
              <a:buFontTx/>
              <a:buNone/>
            </a:pPr>
            <a:r>
              <a:rPr lang="en-US"/>
              <a:t>		Los problemas de diseño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 problema de diseño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69925" y="1560513"/>
            <a:ext cx="656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838200" y="1676400"/>
            <a:ext cx="731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</a:rPr>
              <a:t>Primero una advertencia: No se trata de computadoras, de IT, sino de I, de información.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33400" y="3584575"/>
            <a:ext cx="18288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Generación de datos por parte del sistema y organizarlos en información relevante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6248400" y="382905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Necesidades del que toma decisiones y genera políticas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810000" y="3976688"/>
            <a:ext cx="914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¿?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2362200" y="4419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 flipH="1">
            <a:off x="4724400" y="4419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 problema importante…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hay una comunicación eficaz entre los que generan la información (técnicos / informáticos) y los usuarios más significativos (formuladores de políticas).</a:t>
            </a:r>
          </a:p>
          <a:p>
            <a:r>
              <a:rPr lang="en-US"/>
              <a:t>No hay coherencia entre las necesidades que se sienten y la organización de la institución.</a:t>
            </a:r>
          </a:p>
          <a:p>
            <a:pPr>
              <a:buFontTx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 una reunión pasada…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lipArt" sz="half" idx="1"/>
          </p:nvPr>
        </p:nvSpPr>
        <p:spPr>
          <a:xfrm>
            <a:off x="457200" y="2209800"/>
            <a:ext cx="4038600" cy="3048000"/>
          </a:xfrm>
        </p:spPr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Durante el último diálogo sobre políticas educativas 17/18-2-05 se manifestaron inquietudes en torno a la forma de medir el progreso obtenido.</a:t>
            </a:r>
          </a:p>
          <a:p>
            <a:pPr>
              <a:lnSpc>
                <a:spcPct val="90000"/>
              </a:lnSpc>
            </a:pPr>
            <a:r>
              <a:rPr lang="en-US" sz="2400"/>
              <a:t>Se hicieron algunas preguntas importantes.</a:t>
            </a:r>
          </a:p>
          <a:p>
            <a:pPr>
              <a:lnSpc>
                <a:spcPct val="90000"/>
              </a:lnSpc>
            </a:pPr>
            <a:r>
              <a:rPr lang="en-US" sz="2400"/>
              <a:t>Se decidió hacer un estudio sobre la situación.</a:t>
            </a:r>
          </a:p>
        </p:txBody>
      </p:sp>
      <p:pic>
        <p:nvPicPr>
          <p:cNvPr id="6151" name="Picture 7" descr="WR412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406876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 camino a seguir…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" y="4876800"/>
            <a:ext cx="28956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 aquí y ahora: Un claro establecimiento de la situación de base.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800600" y="1828800"/>
            <a:ext cx="2971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 visión de futuro: La situación deseada, claramente definida.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 rot="-2777448">
            <a:off x="2870201" y="3000375"/>
            <a:ext cx="2514600" cy="1616075"/>
          </a:xfrm>
          <a:prstGeom prst="rightArrow">
            <a:avLst>
              <a:gd name="adj1" fmla="val 50000"/>
              <a:gd name="adj2" fmla="val 389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419600" y="4191000"/>
            <a:ext cx="2590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 camino que hay que recorrer: estrategia, planes de acción, implementación…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33400" y="2743200"/>
            <a:ext cx="1905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Indicadores: Para decirnos cuánto nos acercamos.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2133600" y="3962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2438400" y="33528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2438400" y="3048000"/>
            <a:ext cx="1981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1752600" y="3962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2438400" y="2133600"/>
            <a:ext cx="2362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Metodología…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 hizo un cuestionario y se envió a una muestra de países.</a:t>
            </a:r>
          </a:p>
          <a:p>
            <a:pPr>
              <a:lnSpc>
                <a:spcPct val="90000"/>
              </a:lnSpc>
            </a:pPr>
            <a:r>
              <a:rPr lang="en-US" sz="2400"/>
              <a:t>Las personas  encargadas de contestar el cuestionario fueron contactadas para una entrevista.</a:t>
            </a:r>
          </a:p>
          <a:p>
            <a:pPr>
              <a:lnSpc>
                <a:spcPct val="90000"/>
              </a:lnSpc>
            </a:pPr>
            <a:r>
              <a:rPr lang="en-US" sz="2400"/>
              <a:t>Se obtuvieron seis respuestas en el grupo.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133600"/>
            <a:ext cx="4648200" cy="304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muestra…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Los países incluidos fueron Costa Rica, El Salvador, Honduras, Nicaragua, República Dominicana, Panamá y Venezuela.</a:t>
            </a:r>
          </a:p>
          <a:p>
            <a:r>
              <a:rPr lang="en-US" sz="2800"/>
              <a:t>Venezuela no aceptó ser incluida en el estudio. No había disponibilidad para llenar el cuestionario.</a:t>
            </a:r>
          </a:p>
          <a:p>
            <a:r>
              <a:rPr lang="en-US" sz="2800"/>
              <a:t>Países miembros-prestatarios del BID, que no hubieran participado recientemente en estudios similares y de fácil comunicaciónn. </a:t>
            </a:r>
          </a:p>
          <a:p>
            <a:pPr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 estudio…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 exploratorio. </a:t>
            </a:r>
          </a:p>
          <a:p>
            <a:r>
              <a:rPr lang="en-US"/>
              <a:t>No busca establecer un hecho científico, sino más bien busca una aplicación práctica.</a:t>
            </a:r>
          </a:p>
          <a:p>
            <a:r>
              <a:rPr lang="en-US"/>
              <a:t>Se trata de establecer la interpretación subjetiva de los actores significativos.</a:t>
            </a:r>
          </a:p>
          <a:p>
            <a:r>
              <a:rPr lang="en-US"/>
              <a:t>Desea establecer modelos, alternativas, provocar un intercambio.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 Educación…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143000" y="1752600"/>
            <a:ext cx="342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 desarrolla una iniciativa nacional dirigida a formular un plan de largo alcance.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143000" y="29718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 busca un alto nivel de participación y consenso social.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219200" y="4343400"/>
            <a:ext cx="3124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 mayor parte del financiamiento la producen las intervenciones de las agencias internacionales.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334000" y="16764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 introducen (donde no las hay) las pruebas nacionales 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334000" y="28194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 expande la definición de la educación básica.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876800" y="4648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724400" y="4724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MX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5334000" y="4114800"/>
            <a:ext cx="3048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 inician cambios en la educación primaria que se expanden a la secundaria. Se considera ahora el nivel terciario.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Sistemas de información…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 general se puede decir que todos los países tienen acceso a una buena cantidad de datos. Hay estadísticas que se publican con cierta regularidad.</a:t>
            </a:r>
          </a:p>
          <a:p>
            <a:pPr>
              <a:lnSpc>
                <a:spcPct val="90000"/>
              </a:lnSpc>
            </a:pPr>
            <a:r>
              <a:rPr lang="en-US" sz="2800"/>
              <a:t>Todos buscan formas de agilizar la obtención de los datos y cómo procesarlos y organizarlos para que se conviertan en información capaz de fundamentar la toma de decisiones.</a:t>
            </a:r>
          </a:p>
          <a:p>
            <a:pPr>
              <a:lnSpc>
                <a:spcPct val="90000"/>
              </a:lnSpc>
            </a:pPr>
            <a:r>
              <a:rPr lang="en-US" sz="2800"/>
              <a:t>Los niveles de definición del concepto varían considerablemente. En todos lados hay una sensación de necesitar algo más.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/>
              <a:t>Los problemas operacionales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Falta de confiabilidad en los datos generados. Dificultad para evaluarlos.</a:t>
            </a:r>
          </a:p>
          <a:p>
            <a:pPr>
              <a:lnSpc>
                <a:spcPct val="90000"/>
              </a:lnSpc>
            </a:pPr>
            <a:r>
              <a:rPr lang="en-US" sz="2800"/>
              <a:t>Sistemas inadecuados de procesamiento de datos.</a:t>
            </a:r>
          </a:p>
          <a:p>
            <a:pPr>
              <a:lnSpc>
                <a:spcPct val="90000"/>
              </a:lnSpc>
            </a:pPr>
            <a:r>
              <a:rPr lang="en-US" sz="2800"/>
              <a:t>Lentitud en la producción de las estadísticas. 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76800" y="15240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Falta de relevancia.</a:t>
            </a:r>
          </a:p>
          <a:p>
            <a:pPr>
              <a:lnSpc>
                <a:spcPct val="90000"/>
              </a:lnSpc>
            </a:pPr>
            <a:r>
              <a:rPr lang="en-US" sz="2800"/>
              <a:t>Falta de canales adecuados de comunicación.</a:t>
            </a:r>
          </a:p>
          <a:p>
            <a:pPr>
              <a:lnSpc>
                <a:spcPct val="90000"/>
              </a:lnSpc>
            </a:pPr>
            <a:r>
              <a:rPr lang="en-US" sz="2800"/>
              <a:t>Falta de conexión entre los diversos eslabones del sistema.</a:t>
            </a:r>
          </a:p>
          <a:p>
            <a:pPr>
              <a:lnSpc>
                <a:spcPct val="90000"/>
              </a:lnSpc>
            </a:pPr>
            <a:r>
              <a:rPr lang="en-US" sz="2800"/>
              <a:t>Baja capacidad de análisis.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 términos de equidad…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Aunque tres países (S-N-P) declaran tener mecanismos formales para medir la equidad realmente se hace a partir de las medidas estadísticas generales.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En la sub-región el Plan EFA (Education for All) ha tenido influencia notable, llevando a desarrollar indicadores. Tal es el caso de Honduras.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1291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Default Design</vt:lpstr>
      <vt:lpstr>INFORMACION Y PROGRESO EDUCATIVO</vt:lpstr>
      <vt:lpstr>En una reunión pasada…</vt:lpstr>
      <vt:lpstr>Metodología…</vt:lpstr>
      <vt:lpstr>La muestra…</vt:lpstr>
      <vt:lpstr>El estudio…</vt:lpstr>
      <vt:lpstr>En Educación…</vt:lpstr>
      <vt:lpstr>Sistemas de información…</vt:lpstr>
      <vt:lpstr>Los problemas operacionales</vt:lpstr>
      <vt:lpstr>En términos de equidad…</vt:lpstr>
      <vt:lpstr>El desempeño magisterial</vt:lpstr>
      <vt:lpstr>La evaluación de los alumnos…</vt:lpstr>
      <vt:lpstr>Costos y Financiamiento</vt:lpstr>
      <vt:lpstr>Gerencia-Administración-Liderazgo</vt:lpstr>
      <vt:lpstr>“Accountability”</vt:lpstr>
      <vt:lpstr>El sistema de información</vt:lpstr>
      <vt:lpstr>En resumen…</vt:lpstr>
      <vt:lpstr>Los problemas de base</vt:lpstr>
      <vt:lpstr>Un problema de diseño</vt:lpstr>
      <vt:lpstr>Un problema importante…</vt:lpstr>
      <vt:lpstr>El camino a seguir…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AND PROGRESS</dc:title>
  <dc:creator>Jorge M. Fernandez</dc:creator>
  <cp:lastModifiedBy>anarod</cp:lastModifiedBy>
  <cp:revision>27</cp:revision>
  <dcterms:created xsi:type="dcterms:W3CDTF">2005-08-31T03:22:32Z</dcterms:created>
  <dcterms:modified xsi:type="dcterms:W3CDTF">2010-07-12T01:23:02Z</dcterms:modified>
</cp:coreProperties>
</file>