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Default Extension="doc" ContentType="application/msword"/>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9" r:id="rId1"/>
  </p:sldMasterIdLst>
  <p:notesMasterIdLst>
    <p:notesMasterId r:id="rId56"/>
  </p:notesMasterIdLst>
  <p:handoutMasterIdLst>
    <p:handoutMasterId r:id="rId57"/>
  </p:handoutMasterIdLst>
  <p:sldIdLst>
    <p:sldId id="266" r:id="rId2"/>
    <p:sldId id="667" r:id="rId3"/>
    <p:sldId id="686" r:id="rId4"/>
    <p:sldId id="668" r:id="rId5"/>
    <p:sldId id="706" r:id="rId6"/>
    <p:sldId id="769" r:id="rId7"/>
    <p:sldId id="770" r:id="rId8"/>
    <p:sldId id="675" r:id="rId9"/>
    <p:sldId id="676" r:id="rId10"/>
    <p:sldId id="714" r:id="rId11"/>
    <p:sldId id="713" r:id="rId12"/>
    <p:sldId id="678" r:id="rId13"/>
    <p:sldId id="718" r:id="rId14"/>
    <p:sldId id="719" r:id="rId15"/>
    <p:sldId id="721" r:id="rId16"/>
    <p:sldId id="764" r:id="rId17"/>
    <p:sldId id="803" r:id="rId18"/>
    <p:sldId id="808" r:id="rId19"/>
    <p:sldId id="806" r:id="rId20"/>
    <p:sldId id="765" r:id="rId21"/>
    <p:sldId id="766" r:id="rId22"/>
    <p:sldId id="785" r:id="rId23"/>
    <p:sldId id="786" r:id="rId24"/>
    <p:sldId id="787" r:id="rId25"/>
    <p:sldId id="771" r:id="rId26"/>
    <p:sldId id="817" r:id="rId27"/>
    <p:sldId id="818" r:id="rId28"/>
    <p:sldId id="780" r:id="rId29"/>
    <p:sldId id="820" r:id="rId30"/>
    <p:sldId id="781" r:id="rId31"/>
    <p:sldId id="782" r:id="rId32"/>
    <p:sldId id="779" r:id="rId33"/>
    <p:sldId id="799" r:id="rId34"/>
    <p:sldId id="828" r:id="rId35"/>
    <p:sldId id="798" r:id="rId36"/>
    <p:sldId id="735" r:id="rId37"/>
    <p:sldId id="736" r:id="rId38"/>
    <p:sldId id="772" r:id="rId39"/>
    <p:sldId id="792" r:id="rId40"/>
    <p:sldId id="847" r:id="rId41"/>
    <p:sldId id="849" r:id="rId42"/>
    <p:sldId id="793" r:id="rId43"/>
    <p:sldId id="835" r:id="rId44"/>
    <p:sldId id="842" r:id="rId45"/>
    <p:sldId id="843" r:id="rId46"/>
    <p:sldId id="848" r:id="rId47"/>
    <p:sldId id="844" r:id="rId48"/>
    <p:sldId id="845" r:id="rId49"/>
    <p:sldId id="846" r:id="rId50"/>
    <p:sldId id="789" r:id="rId51"/>
    <p:sldId id="790" r:id="rId52"/>
    <p:sldId id="791" r:id="rId53"/>
    <p:sldId id="784" r:id="rId54"/>
    <p:sldId id="796" r:id="rId55"/>
  </p:sldIdLst>
  <p:sldSz cx="9144000" cy="6858000" type="screen4x3"/>
  <p:notesSz cx="7315200" cy="9601200"/>
  <p:embeddedFontLst>
    <p:embeddedFont>
      <p:font typeface="Tahoma" pitchFamily="34" charset="0"/>
      <p:regular r:id="rId58"/>
      <p:bold r:id="rId59"/>
    </p:embeddedFont>
    <p:embeddedFont>
      <p:font typeface="Arial Unicode MS" pitchFamily="34" charset="-128"/>
      <p:regular r:id="rId60"/>
    </p:embeddedFont>
    <p:embeddedFont>
      <p:font typeface="SimSun" pitchFamily="2" charset="-122"/>
      <p:regular r:id="rId61"/>
    </p:embeddedFont>
  </p:embeddedFontLst>
  <p:custShowLst>
    <p:custShow name="Ingles" id="0">
      <p:sldLst>
        <p:sld r:id="rId2"/>
      </p:sldLst>
    </p:custShow>
  </p:custShowLst>
  <p:defaultTextStyle>
    <a:defPPr>
      <a:defRPr lang="en-US"/>
    </a:defPPr>
    <a:lvl1pPr algn="l" rtl="0" fontAlgn="base">
      <a:spcBef>
        <a:spcPct val="50000"/>
      </a:spcBef>
      <a:spcAft>
        <a:spcPct val="0"/>
      </a:spcAft>
      <a:buClr>
        <a:schemeClr val="tx1"/>
      </a:buClr>
      <a:buSzPct val="90000"/>
      <a:buFont typeface="Wingdings" pitchFamily="2" charset="2"/>
      <a:defRPr sz="2000" kern="1200">
        <a:solidFill>
          <a:schemeClr val="tx1"/>
        </a:solidFill>
        <a:latin typeface="Tahoma" pitchFamily="34" charset="0"/>
        <a:ea typeface="+mn-ea"/>
        <a:cs typeface="+mn-cs"/>
      </a:defRPr>
    </a:lvl1pPr>
    <a:lvl2pPr marL="457200" algn="l" rtl="0" fontAlgn="base">
      <a:spcBef>
        <a:spcPct val="50000"/>
      </a:spcBef>
      <a:spcAft>
        <a:spcPct val="0"/>
      </a:spcAft>
      <a:buClr>
        <a:schemeClr val="tx1"/>
      </a:buClr>
      <a:buSzPct val="90000"/>
      <a:buFont typeface="Wingdings" pitchFamily="2" charset="2"/>
      <a:defRPr sz="2000" kern="1200">
        <a:solidFill>
          <a:schemeClr val="tx1"/>
        </a:solidFill>
        <a:latin typeface="Tahoma" pitchFamily="34" charset="0"/>
        <a:ea typeface="+mn-ea"/>
        <a:cs typeface="+mn-cs"/>
      </a:defRPr>
    </a:lvl2pPr>
    <a:lvl3pPr marL="914400" algn="l" rtl="0" fontAlgn="base">
      <a:spcBef>
        <a:spcPct val="50000"/>
      </a:spcBef>
      <a:spcAft>
        <a:spcPct val="0"/>
      </a:spcAft>
      <a:buClr>
        <a:schemeClr val="tx1"/>
      </a:buClr>
      <a:buSzPct val="90000"/>
      <a:buFont typeface="Wingdings" pitchFamily="2" charset="2"/>
      <a:defRPr sz="2000" kern="1200">
        <a:solidFill>
          <a:schemeClr val="tx1"/>
        </a:solidFill>
        <a:latin typeface="Tahoma" pitchFamily="34" charset="0"/>
        <a:ea typeface="+mn-ea"/>
        <a:cs typeface="+mn-cs"/>
      </a:defRPr>
    </a:lvl3pPr>
    <a:lvl4pPr marL="1371600" algn="l" rtl="0" fontAlgn="base">
      <a:spcBef>
        <a:spcPct val="50000"/>
      </a:spcBef>
      <a:spcAft>
        <a:spcPct val="0"/>
      </a:spcAft>
      <a:buClr>
        <a:schemeClr val="tx1"/>
      </a:buClr>
      <a:buSzPct val="90000"/>
      <a:buFont typeface="Wingdings" pitchFamily="2" charset="2"/>
      <a:defRPr sz="2000" kern="1200">
        <a:solidFill>
          <a:schemeClr val="tx1"/>
        </a:solidFill>
        <a:latin typeface="Tahoma" pitchFamily="34" charset="0"/>
        <a:ea typeface="+mn-ea"/>
        <a:cs typeface="+mn-cs"/>
      </a:defRPr>
    </a:lvl4pPr>
    <a:lvl5pPr marL="1828800" algn="l" rtl="0" fontAlgn="base">
      <a:spcBef>
        <a:spcPct val="50000"/>
      </a:spcBef>
      <a:spcAft>
        <a:spcPct val="0"/>
      </a:spcAft>
      <a:buClr>
        <a:schemeClr val="tx1"/>
      </a:buClr>
      <a:buSzPct val="90000"/>
      <a:buFont typeface="Wingdings" pitchFamily="2" charset="2"/>
      <a:defRPr sz="2000" kern="1200">
        <a:solidFill>
          <a:schemeClr val="tx1"/>
        </a:solidFill>
        <a:latin typeface="Tahoma" pitchFamily="34" charset="0"/>
        <a:ea typeface="+mn-ea"/>
        <a:cs typeface="+mn-cs"/>
      </a:defRPr>
    </a:lvl5pPr>
    <a:lvl6pPr marL="2286000" algn="l" defTabSz="914400" rtl="0" eaLnBrk="1" latinLnBrk="0" hangingPunct="1">
      <a:defRPr sz="2000" kern="1200">
        <a:solidFill>
          <a:schemeClr val="tx1"/>
        </a:solidFill>
        <a:latin typeface="Tahoma" pitchFamily="34" charset="0"/>
        <a:ea typeface="+mn-ea"/>
        <a:cs typeface="+mn-cs"/>
      </a:defRPr>
    </a:lvl6pPr>
    <a:lvl7pPr marL="2743200" algn="l" defTabSz="914400" rtl="0" eaLnBrk="1" latinLnBrk="0" hangingPunct="1">
      <a:defRPr sz="2000" kern="1200">
        <a:solidFill>
          <a:schemeClr val="tx1"/>
        </a:solidFill>
        <a:latin typeface="Tahoma" pitchFamily="34" charset="0"/>
        <a:ea typeface="+mn-ea"/>
        <a:cs typeface="+mn-cs"/>
      </a:defRPr>
    </a:lvl7pPr>
    <a:lvl8pPr marL="3200400" algn="l" defTabSz="914400" rtl="0" eaLnBrk="1" latinLnBrk="0" hangingPunct="1">
      <a:defRPr sz="2000" kern="1200">
        <a:solidFill>
          <a:schemeClr val="tx1"/>
        </a:solidFill>
        <a:latin typeface="Tahoma" pitchFamily="34" charset="0"/>
        <a:ea typeface="+mn-ea"/>
        <a:cs typeface="+mn-cs"/>
      </a:defRPr>
    </a:lvl8pPr>
    <a:lvl9pPr marL="3657600" algn="l" defTabSz="914400" rtl="0" eaLnBrk="1" latinLnBrk="0" hangingPunct="1">
      <a:defRPr sz="2000"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chemeClr val="tx1"/>
    </p:penClr>
  </p:showPr>
  <p:clrMru>
    <a:srgbClr val="0066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32" autoAdjust="0"/>
    <p:restoredTop sz="89833" autoAdjust="0"/>
  </p:normalViewPr>
  <p:slideViewPr>
    <p:cSldViewPr>
      <p:cViewPr>
        <p:scale>
          <a:sx n="66" d="100"/>
          <a:sy n="66" d="100"/>
        </p:scale>
        <p:origin x="-7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6" d="100"/>
          <a:sy n="56" d="100"/>
        </p:scale>
        <p:origin x="-1550" y="-77"/>
      </p:cViewPr>
      <p:guideLst>
        <p:guide orient="horz" pos="3023"/>
        <p:guide pos="2305"/>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91" name="Rectangle 11"/>
          <p:cNvSpPr>
            <a:spLocks noGrp="1" noChangeArrowheads="1"/>
          </p:cNvSpPr>
          <p:nvPr>
            <p:ph type="hdr" sz="quarter"/>
          </p:nvPr>
        </p:nvSpPr>
        <p:spPr bwMode="auto">
          <a:xfrm>
            <a:off x="1214438" y="228600"/>
            <a:ext cx="5449887" cy="571500"/>
          </a:xfrm>
          <a:prstGeom prst="rect">
            <a:avLst/>
          </a:prstGeom>
          <a:noFill/>
          <a:ln w="9525">
            <a:noFill/>
            <a:miter lim="800000"/>
            <a:headEnd/>
            <a:tailEnd/>
          </a:ln>
          <a:effectLst/>
        </p:spPr>
        <p:txBody>
          <a:bodyPr vert="horz" wrap="square" lIns="18230" tIns="0" rIns="18230" bIns="0" numCol="1" anchor="t" anchorCtr="0" compatLnSpc="1">
            <a:prstTxWarp prst="textNoShape">
              <a:avLst/>
            </a:prstTxWarp>
          </a:bodyPr>
          <a:lstStyle>
            <a:lvl1pPr defTabSz="887413" eaLnBrk="0" hangingPunct="0">
              <a:spcBef>
                <a:spcPct val="0"/>
              </a:spcBef>
              <a:buClrTx/>
              <a:buSzTx/>
              <a:buFontTx/>
              <a:buNone/>
              <a:defRPr sz="1400">
                <a:solidFill>
                  <a:schemeClr val="tx2"/>
                </a:solidFill>
                <a:cs typeface="Times New Roman" pitchFamily="18" charset="0"/>
              </a:defRPr>
            </a:lvl1pPr>
          </a:lstStyle>
          <a:p>
            <a:endParaRPr lang="en-US"/>
          </a:p>
        </p:txBody>
      </p:sp>
      <p:sp>
        <p:nvSpPr>
          <p:cNvPr id="71692" name="Rectangle 12"/>
          <p:cNvSpPr>
            <a:spLocks noGrp="1" noChangeArrowheads="1"/>
          </p:cNvSpPr>
          <p:nvPr>
            <p:ph type="ftr" sz="quarter" idx="2"/>
          </p:nvPr>
        </p:nvSpPr>
        <p:spPr bwMode="auto">
          <a:xfrm>
            <a:off x="1374775" y="8820150"/>
            <a:ext cx="3843338" cy="452438"/>
          </a:xfrm>
          <a:prstGeom prst="rect">
            <a:avLst/>
          </a:prstGeom>
          <a:noFill/>
          <a:ln w="9525">
            <a:noFill/>
            <a:miter lim="800000"/>
            <a:headEnd/>
            <a:tailEnd/>
          </a:ln>
          <a:effectLst/>
        </p:spPr>
        <p:txBody>
          <a:bodyPr vert="horz" wrap="square" lIns="18230" tIns="0" rIns="18230" bIns="0" numCol="1" anchor="b" anchorCtr="0" compatLnSpc="1">
            <a:prstTxWarp prst="textNoShape">
              <a:avLst/>
            </a:prstTxWarp>
          </a:bodyPr>
          <a:lstStyle>
            <a:lvl2pPr marL="111125" lvl="1" defTabSz="887413">
              <a:lnSpc>
                <a:spcPct val="90000"/>
              </a:lnSpc>
              <a:spcBef>
                <a:spcPts val="600"/>
              </a:spcBef>
              <a:spcAft>
                <a:spcPts val="600"/>
              </a:spcAft>
              <a:buClr>
                <a:schemeClr val="hlink"/>
              </a:buClr>
              <a:buSzPct val="55000"/>
              <a:tabLst>
                <a:tab pos="111125" algn="l"/>
              </a:tabLst>
              <a:defRPr sz="900"/>
            </a:lvl2pPr>
          </a:lstStyle>
          <a:p>
            <a:pPr lvl="1"/>
            <a:endParaRPr lang="en-US"/>
          </a:p>
        </p:txBody>
      </p:sp>
      <p:sp>
        <p:nvSpPr>
          <p:cNvPr id="71693" name="Rectangle 13"/>
          <p:cNvSpPr>
            <a:spLocks noGrp="1" noChangeArrowheads="1"/>
          </p:cNvSpPr>
          <p:nvPr>
            <p:ph type="sldNum" sz="quarter" idx="3"/>
          </p:nvPr>
        </p:nvSpPr>
        <p:spPr bwMode="auto">
          <a:xfrm>
            <a:off x="5664200" y="8894763"/>
            <a:ext cx="1212850" cy="377825"/>
          </a:xfrm>
          <a:prstGeom prst="rect">
            <a:avLst/>
          </a:prstGeom>
          <a:noFill/>
          <a:ln w="9525">
            <a:noFill/>
            <a:miter lim="800000"/>
            <a:headEnd/>
            <a:tailEnd/>
          </a:ln>
          <a:effectLst/>
        </p:spPr>
        <p:txBody>
          <a:bodyPr vert="horz" wrap="square" lIns="18230" tIns="0" rIns="18230" bIns="0" numCol="1" anchor="b" anchorCtr="0" compatLnSpc="1">
            <a:prstTxWarp prst="textNoShape">
              <a:avLst/>
            </a:prstTxWarp>
          </a:bodyPr>
          <a:lstStyle>
            <a:lvl1pPr algn="r" defTabSz="887413" eaLnBrk="0" hangingPunct="0">
              <a:spcBef>
                <a:spcPct val="0"/>
              </a:spcBef>
              <a:buClrTx/>
              <a:buSzTx/>
              <a:buFontTx/>
              <a:buNone/>
              <a:defRPr sz="1000"/>
            </a:lvl1pPr>
          </a:lstStyle>
          <a:p>
            <a:fld id="{F085CF38-F4A8-4824-9DA3-94AE8B37A902}" type="slidenum">
              <a:rPr lang="en-US"/>
              <a:pPr/>
              <a:t>‹#›</a:t>
            </a:fld>
            <a:r>
              <a:rPr lang="en-US" i="1">
                <a:latin typeface="Times New Roman" pitchFamily="18" charset="0"/>
              </a:rPr>
              <a:t> </a:t>
            </a:r>
            <a:endParaRPr lang="en-US" sz="800" b="1" i="1"/>
          </a:p>
        </p:txBody>
      </p:sp>
      <p:pic>
        <p:nvPicPr>
          <p:cNvPr id="71694" name="Picture 14" descr="logo_100_140"/>
          <p:cNvPicPr>
            <a:picLocks noChangeAspect="1" noChangeArrowheads="1"/>
          </p:cNvPicPr>
          <p:nvPr/>
        </p:nvPicPr>
        <p:blipFill>
          <a:blip r:embed="rId2" cstate="print"/>
          <a:srcRect/>
          <a:stretch>
            <a:fillRect/>
          </a:stretch>
        </p:blipFill>
        <p:spPr bwMode="auto">
          <a:xfrm>
            <a:off x="647700" y="8742363"/>
            <a:ext cx="595313" cy="606425"/>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3171825" cy="482600"/>
          </a:xfrm>
          <a:prstGeom prst="rect">
            <a:avLst/>
          </a:prstGeom>
          <a:noFill/>
          <a:ln w="9525">
            <a:noFill/>
            <a:miter lim="800000"/>
            <a:headEnd/>
            <a:tailEnd/>
          </a:ln>
          <a:effectLst/>
        </p:spPr>
        <p:txBody>
          <a:bodyPr vert="horz" wrap="square" lIns="95893" tIns="47947" rIns="95893" bIns="47947" numCol="1" anchor="t" anchorCtr="0" compatLnSpc="1">
            <a:prstTxWarp prst="textNoShape">
              <a:avLst/>
            </a:prstTxWarp>
          </a:bodyPr>
          <a:lstStyle>
            <a:lvl1pPr defTabSz="958850">
              <a:spcBef>
                <a:spcPct val="0"/>
              </a:spcBef>
              <a:buClrTx/>
              <a:buSzTx/>
              <a:buFontTx/>
              <a:buNone/>
              <a:defRPr sz="1200"/>
            </a:lvl1pPr>
          </a:lstStyle>
          <a:p>
            <a:endParaRPr lang="en-US"/>
          </a:p>
        </p:txBody>
      </p:sp>
      <p:sp>
        <p:nvSpPr>
          <p:cNvPr id="15363" name="Rectangle 3"/>
          <p:cNvSpPr>
            <a:spLocks noGrp="1" noChangeArrowheads="1"/>
          </p:cNvSpPr>
          <p:nvPr>
            <p:ph type="dt" idx="1"/>
          </p:nvPr>
        </p:nvSpPr>
        <p:spPr bwMode="auto">
          <a:xfrm>
            <a:off x="4143375" y="0"/>
            <a:ext cx="3171825" cy="482600"/>
          </a:xfrm>
          <a:prstGeom prst="rect">
            <a:avLst/>
          </a:prstGeom>
          <a:noFill/>
          <a:ln w="9525">
            <a:noFill/>
            <a:miter lim="800000"/>
            <a:headEnd/>
            <a:tailEnd/>
          </a:ln>
          <a:effectLst/>
        </p:spPr>
        <p:txBody>
          <a:bodyPr vert="horz" wrap="square" lIns="95893" tIns="47947" rIns="95893" bIns="47947" numCol="1" anchor="t" anchorCtr="0" compatLnSpc="1">
            <a:prstTxWarp prst="textNoShape">
              <a:avLst/>
            </a:prstTxWarp>
          </a:bodyPr>
          <a:lstStyle>
            <a:lvl1pPr algn="r" defTabSz="958850">
              <a:spcBef>
                <a:spcPct val="0"/>
              </a:spcBef>
              <a:buClrTx/>
              <a:buSzTx/>
              <a:buFontTx/>
              <a:buNone/>
              <a:defRPr sz="1200"/>
            </a:lvl1pPr>
          </a:lstStyle>
          <a:p>
            <a:endParaRPr lang="en-US"/>
          </a:p>
        </p:txBody>
      </p:sp>
      <p:sp>
        <p:nvSpPr>
          <p:cNvPr id="15364" name="Rectangle 4"/>
          <p:cNvSpPr>
            <a:spLocks noChangeArrowheads="1" noTextEdit="1"/>
          </p:cNvSpPr>
          <p:nvPr>
            <p:ph type="sldImg" idx="2"/>
          </p:nvPr>
        </p:nvSpPr>
        <p:spPr bwMode="auto">
          <a:xfrm>
            <a:off x="1262063" y="720725"/>
            <a:ext cx="4795837" cy="3597275"/>
          </a:xfrm>
          <a:prstGeom prst="rect">
            <a:avLst/>
          </a:prstGeom>
          <a:noFill/>
          <a:ln w="9525">
            <a:solidFill>
              <a:srgbClr val="000000"/>
            </a:solidFill>
            <a:miter lim="800000"/>
            <a:headEnd/>
            <a:tailEnd/>
          </a:ln>
          <a:effectLst/>
        </p:spPr>
      </p:sp>
      <p:sp>
        <p:nvSpPr>
          <p:cNvPr id="15365" name="Rectangle 5"/>
          <p:cNvSpPr>
            <a:spLocks noGrp="1" noChangeArrowheads="1"/>
          </p:cNvSpPr>
          <p:nvPr>
            <p:ph type="body" sz="quarter" idx="3"/>
          </p:nvPr>
        </p:nvSpPr>
        <p:spPr bwMode="auto">
          <a:xfrm>
            <a:off x="977900" y="4562475"/>
            <a:ext cx="5359400" cy="4318000"/>
          </a:xfrm>
          <a:prstGeom prst="rect">
            <a:avLst/>
          </a:prstGeom>
          <a:noFill/>
          <a:ln w="9525">
            <a:noFill/>
            <a:miter lim="800000"/>
            <a:headEnd/>
            <a:tailEnd/>
          </a:ln>
          <a:effectLst/>
        </p:spPr>
        <p:txBody>
          <a:bodyPr vert="horz" wrap="square" lIns="95893" tIns="47947" rIns="95893" bIns="4794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5366" name="Rectangle 6"/>
          <p:cNvSpPr>
            <a:spLocks noGrp="1" noChangeArrowheads="1"/>
          </p:cNvSpPr>
          <p:nvPr>
            <p:ph type="ftr" sz="quarter" idx="4"/>
          </p:nvPr>
        </p:nvSpPr>
        <p:spPr bwMode="auto">
          <a:xfrm>
            <a:off x="0" y="9118600"/>
            <a:ext cx="3171825" cy="482600"/>
          </a:xfrm>
          <a:prstGeom prst="rect">
            <a:avLst/>
          </a:prstGeom>
          <a:noFill/>
          <a:ln w="9525">
            <a:noFill/>
            <a:miter lim="800000"/>
            <a:headEnd/>
            <a:tailEnd/>
          </a:ln>
          <a:effectLst/>
        </p:spPr>
        <p:txBody>
          <a:bodyPr vert="horz" wrap="square" lIns="95893" tIns="47947" rIns="95893" bIns="47947" numCol="1" anchor="b" anchorCtr="0" compatLnSpc="1">
            <a:prstTxWarp prst="textNoShape">
              <a:avLst/>
            </a:prstTxWarp>
          </a:bodyPr>
          <a:lstStyle>
            <a:lvl1pPr defTabSz="958850">
              <a:spcBef>
                <a:spcPct val="0"/>
              </a:spcBef>
              <a:buClrTx/>
              <a:buSzTx/>
              <a:buFontTx/>
              <a:buNone/>
              <a:defRPr sz="1200"/>
            </a:lvl1pPr>
          </a:lstStyle>
          <a:p>
            <a:endParaRPr lang="en-US"/>
          </a:p>
        </p:txBody>
      </p:sp>
      <p:sp>
        <p:nvSpPr>
          <p:cNvPr id="15367" name="Rectangle 7"/>
          <p:cNvSpPr>
            <a:spLocks noGrp="1" noChangeArrowheads="1"/>
          </p:cNvSpPr>
          <p:nvPr>
            <p:ph type="sldNum" sz="quarter" idx="5"/>
          </p:nvPr>
        </p:nvSpPr>
        <p:spPr bwMode="auto">
          <a:xfrm>
            <a:off x="4143375" y="9118600"/>
            <a:ext cx="3171825" cy="482600"/>
          </a:xfrm>
          <a:prstGeom prst="rect">
            <a:avLst/>
          </a:prstGeom>
          <a:noFill/>
          <a:ln w="9525">
            <a:noFill/>
            <a:miter lim="800000"/>
            <a:headEnd/>
            <a:tailEnd/>
          </a:ln>
          <a:effectLst/>
        </p:spPr>
        <p:txBody>
          <a:bodyPr vert="horz" wrap="square" lIns="95893" tIns="47947" rIns="95893" bIns="47947" numCol="1" anchor="b" anchorCtr="0" compatLnSpc="1">
            <a:prstTxWarp prst="textNoShape">
              <a:avLst/>
            </a:prstTxWarp>
          </a:bodyPr>
          <a:lstStyle>
            <a:lvl1pPr algn="r" defTabSz="958850">
              <a:spcBef>
                <a:spcPct val="0"/>
              </a:spcBef>
              <a:buClrTx/>
              <a:buSzTx/>
              <a:buFontTx/>
              <a:buNone/>
              <a:defRPr sz="1200"/>
            </a:lvl1pPr>
          </a:lstStyle>
          <a:p>
            <a:fld id="{4EBEA666-F4C2-4AA3-968A-5761F94E168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F7BE539-E3FA-4812-B3D8-FCE2CE7388E6}" type="slidenum">
              <a:rPr lang="en-US"/>
              <a:pPr/>
              <a:t>1</a:t>
            </a:fld>
            <a:endParaRPr lang="en-US"/>
          </a:p>
        </p:txBody>
      </p:sp>
      <p:sp>
        <p:nvSpPr>
          <p:cNvPr id="546818" name="Rectangle 2"/>
          <p:cNvSpPr>
            <a:spLocks noChangeArrowheads="1" noTextEdit="1"/>
          </p:cNvSpPr>
          <p:nvPr>
            <p:ph type="sldImg"/>
          </p:nvPr>
        </p:nvSpPr>
        <p:spPr>
          <a:ln/>
        </p:spPr>
      </p:sp>
      <p:sp>
        <p:nvSpPr>
          <p:cNvPr id="546819" name="Rectangle 3"/>
          <p:cNvSpPr>
            <a:spLocks noGrp="1" noChangeArrowheads="1"/>
          </p:cNvSpPr>
          <p:nvPr>
            <p:ph type="body" idx="1"/>
          </p:nvPr>
        </p:nvSpPr>
        <p:spPr/>
        <p:txBody>
          <a:bodyPr/>
          <a:lstStyle/>
          <a:p>
            <a:endParaRPr lang="es-CL"/>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E47074-A41C-4040-9C8C-B19B5C0C38C4}" type="slidenum">
              <a:rPr lang="en-US"/>
              <a:pPr/>
              <a:t>32</a:t>
            </a:fld>
            <a:endParaRPr lang="en-US"/>
          </a:p>
        </p:txBody>
      </p:sp>
      <p:sp>
        <p:nvSpPr>
          <p:cNvPr id="750594" name="Rectangle 2"/>
          <p:cNvSpPr>
            <a:spLocks noChangeArrowheads="1" noTextEdit="1"/>
          </p:cNvSpPr>
          <p:nvPr>
            <p:ph type="sldImg"/>
          </p:nvPr>
        </p:nvSpPr>
        <p:spPr>
          <a:ln/>
        </p:spPr>
      </p:sp>
      <p:sp>
        <p:nvSpPr>
          <p:cNvPr id="750595" name="Rectangle 3"/>
          <p:cNvSpPr>
            <a:spLocks noGrp="1" noChangeArrowheads="1"/>
          </p:cNvSpPr>
          <p:nvPr>
            <p:ph type="body" idx="1"/>
          </p:nvPr>
        </p:nvSpPr>
        <p:spPr/>
        <p:txBody>
          <a:bodyPr lIns="92168" tIns="46085" rIns="92168" bIns="46085"/>
          <a:lstStyle/>
          <a:p>
            <a:r>
              <a:rPr lang="en-US" sz="800"/>
              <a:t>Los beneficios marginales corresponden solo a efectos en salud evitados asociados a PM2.5 y Ozono, calculados para el año 2005. </a:t>
            </a:r>
          </a:p>
          <a:p>
            <a:r>
              <a:rPr lang="en-US" sz="800" b="1"/>
              <a:t>Supuesto:</a:t>
            </a:r>
            <a:r>
              <a:rPr lang="en-US" sz="800"/>
              <a:t> asume que la toxicidad de cada compuesto (nitratos, sulfatos, carbón elemental y orgánico, polvo natural) es similar. Esto es discutible, pero no existe actualmente información suficiente como para afirmar lo contrario.  C/r a polvo natural, Ladden et al (2000) muestra lo contrario, pero es la única evidencia.</a:t>
            </a:r>
          </a:p>
          <a:p>
            <a:endParaRPr lang="es-ES_tradnl"/>
          </a:p>
          <a:p>
            <a:r>
              <a:rPr lang="es-ES_tradnl"/>
              <a:t>Tenemos que llevarlos a pesos de dic2000. Todos los costos van a estar en esos costos.</a:t>
            </a:r>
          </a:p>
          <a:p>
            <a:r>
              <a:rPr lang="es-ES_tradnl"/>
              <a:t>UF dic2000= </a:t>
            </a:r>
          </a:p>
          <a:p>
            <a:r>
              <a:rPr lang="es-ES_tradnl"/>
              <a:t>UF junio 1997 =  </a:t>
            </a:r>
          </a:p>
          <a:p>
            <a:r>
              <a:rPr lang="es-ES_tradnl"/>
              <a:t>Humberto Carreño calculo esto.</a:t>
            </a: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2DE1D8-2E84-4010-92B6-BD3074A9BE33}" type="slidenum">
              <a:rPr lang="en-US"/>
              <a:pPr/>
              <a:t>33</a:t>
            </a:fld>
            <a:endParaRPr lang="en-US"/>
          </a:p>
        </p:txBody>
      </p:sp>
      <p:sp>
        <p:nvSpPr>
          <p:cNvPr id="779266" name="Rectangle 2"/>
          <p:cNvSpPr>
            <a:spLocks noChangeArrowheads="1" noTextEdit="1"/>
          </p:cNvSpPr>
          <p:nvPr>
            <p:ph type="sldImg"/>
          </p:nvPr>
        </p:nvSpPr>
        <p:spPr>
          <a:xfrm>
            <a:off x="1257300" y="720725"/>
            <a:ext cx="4800600" cy="3600450"/>
          </a:xfrm>
          <a:ln/>
        </p:spPr>
      </p:sp>
      <p:sp>
        <p:nvSpPr>
          <p:cNvPr id="779267" name="Rectangle 3"/>
          <p:cNvSpPr>
            <a:spLocks noGrp="1" noChangeArrowheads="1"/>
          </p:cNvSpPr>
          <p:nvPr>
            <p:ph type="body" idx="1"/>
          </p:nvPr>
        </p:nvSpPr>
        <p:spPr/>
        <p:txBody>
          <a:bodyPr lIns="94981" tIns="47491" rIns="94981" bIns="47491"/>
          <a:lstStyle/>
          <a:p>
            <a:r>
              <a:rPr lang="es-ES_tradnl"/>
              <a:t>** Este grafico se deberia hacer ordenado por B/C de mayor a menor</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338302-B05D-43F5-9C7E-0A3F3A67636C}" type="slidenum">
              <a:rPr lang="en-US"/>
              <a:pPr/>
              <a:t>50</a:t>
            </a:fld>
            <a:endParaRPr lang="en-US"/>
          </a:p>
        </p:txBody>
      </p:sp>
      <p:sp>
        <p:nvSpPr>
          <p:cNvPr id="766978" name="Rectangle 2"/>
          <p:cNvSpPr>
            <a:spLocks noChangeArrowheads="1" noTextEdit="1"/>
          </p:cNvSpPr>
          <p:nvPr>
            <p:ph type="sldImg"/>
          </p:nvPr>
        </p:nvSpPr>
        <p:spPr>
          <a:ln/>
        </p:spPr>
      </p:sp>
      <p:sp>
        <p:nvSpPr>
          <p:cNvPr id="766979" name="Rectangle 3"/>
          <p:cNvSpPr>
            <a:spLocks noGrp="1" noChangeArrowheads="1"/>
          </p:cNvSpPr>
          <p:nvPr>
            <p:ph type="body" idx="1"/>
          </p:nvPr>
        </p:nvSpPr>
        <p:spPr/>
        <p:txBody>
          <a:bodyPr/>
          <a:lstStyle/>
          <a:p>
            <a:r>
              <a:rPr lang="es-CL"/>
              <a:t>** Sandra, poner el Delta de O3. </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980BF2-BF04-4CF9-9632-42FA7851614A}" type="slidenum">
              <a:rPr lang="en-US"/>
              <a:pPr/>
              <a:t>4</a:t>
            </a:fld>
            <a:endParaRPr lang="en-US"/>
          </a:p>
        </p:txBody>
      </p:sp>
      <p:sp>
        <p:nvSpPr>
          <p:cNvPr id="599042" name="Rectangle 2"/>
          <p:cNvSpPr>
            <a:spLocks noChangeArrowheads="1" noTextEdit="1"/>
          </p:cNvSpPr>
          <p:nvPr>
            <p:ph type="sldImg"/>
          </p:nvPr>
        </p:nvSpPr>
        <p:spPr>
          <a:ln/>
        </p:spPr>
      </p:sp>
      <p:sp>
        <p:nvSpPr>
          <p:cNvPr id="599043" name="Rectangle 3"/>
          <p:cNvSpPr>
            <a:spLocks noGrp="1" noChangeArrowheads="1"/>
          </p:cNvSpPr>
          <p:nvPr>
            <p:ph type="body" idx="1"/>
          </p:nvPr>
        </p:nvSpPr>
        <p:spPr/>
        <p:txBody>
          <a:bodyPr/>
          <a:lstStyle/>
          <a:p>
            <a:endParaRPr lang="es-C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2CD3A4-F979-448B-9D9D-E876BD81804B}" type="slidenum">
              <a:rPr lang="en-US"/>
              <a:pPr/>
              <a:t>6</a:t>
            </a:fld>
            <a:endParaRPr lang="en-US"/>
          </a:p>
        </p:txBody>
      </p:sp>
      <p:sp>
        <p:nvSpPr>
          <p:cNvPr id="730114" name="Rectangle 2"/>
          <p:cNvSpPr>
            <a:spLocks noChangeArrowheads="1" noTextEdit="1"/>
          </p:cNvSpPr>
          <p:nvPr>
            <p:ph type="sldImg"/>
          </p:nvPr>
        </p:nvSpPr>
        <p:spPr>
          <a:ln/>
        </p:spPr>
      </p:sp>
      <p:sp>
        <p:nvSpPr>
          <p:cNvPr id="730115" name="Rectangle 3"/>
          <p:cNvSpPr>
            <a:spLocks noGrp="1" noChangeArrowheads="1"/>
          </p:cNvSpPr>
          <p:nvPr>
            <p:ph type="body" idx="1"/>
          </p:nvPr>
        </p:nvSpPr>
        <p:spPr/>
        <p:txBody>
          <a:bodyPr/>
          <a:lstStyle/>
          <a:p>
            <a:endParaRPr lang="es-C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2C48AA-F585-44C5-BE5E-1BCF328144FA}" type="slidenum">
              <a:rPr lang="en-US"/>
              <a:pPr/>
              <a:t>7</a:t>
            </a:fld>
            <a:endParaRPr lang="en-US"/>
          </a:p>
        </p:txBody>
      </p:sp>
      <p:sp>
        <p:nvSpPr>
          <p:cNvPr id="732162" name="Rectangle 2"/>
          <p:cNvSpPr>
            <a:spLocks noChangeArrowheads="1" noTextEdit="1"/>
          </p:cNvSpPr>
          <p:nvPr>
            <p:ph type="sldImg"/>
          </p:nvPr>
        </p:nvSpPr>
        <p:spPr>
          <a:ln/>
        </p:spPr>
      </p:sp>
      <p:sp>
        <p:nvSpPr>
          <p:cNvPr id="732163" name="Rectangle 3"/>
          <p:cNvSpPr>
            <a:spLocks noGrp="1" noChangeArrowheads="1"/>
          </p:cNvSpPr>
          <p:nvPr>
            <p:ph type="body" idx="1"/>
          </p:nvPr>
        </p:nvSpPr>
        <p:spPr/>
        <p:txBody>
          <a:bodyPr/>
          <a:lstStyle/>
          <a:p>
            <a:endParaRPr lang="es-C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3BF1CB-BA1D-465F-9018-A7DFEB47D98A}" type="slidenum">
              <a:rPr lang="en-US"/>
              <a:pPr/>
              <a:t>17</a:t>
            </a:fld>
            <a:endParaRPr lang="en-US"/>
          </a:p>
        </p:txBody>
      </p:sp>
      <p:sp>
        <p:nvSpPr>
          <p:cNvPr id="786434" name="Rectangle 2"/>
          <p:cNvSpPr>
            <a:spLocks noChangeArrowheads="1" noTextEdit="1"/>
          </p:cNvSpPr>
          <p:nvPr>
            <p:ph type="sldImg"/>
          </p:nvPr>
        </p:nvSpPr>
        <p:spPr>
          <a:ln/>
        </p:spPr>
      </p:sp>
      <p:sp>
        <p:nvSpPr>
          <p:cNvPr id="786435" name="Rectangle 3"/>
          <p:cNvSpPr>
            <a:spLocks noGrp="1" noChangeArrowheads="1"/>
          </p:cNvSpPr>
          <p:nvPr>
            <p:ph type="body" idx="1"/>
          </p:nvPr>
        </p:nvSpPr>
        <p:spPr/>
        <p:txBody>
          <a:bodyPr/>
          <a:lstStyle/>
          <a:p>
            <a:r>
              <a:rPr lang="es-CL"/>
              <a:t>DEJAR SOLO 10% y AQS1</a:t>
            </a:r>
          </a:p>
          <a:p>
            <a:endParaRPr lang="es-C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D41A24-DC9A-4347-9FBF-521B8546B8D3}" type="slidenum">
              <a:rPr lang="en-US"/>
              <a:pPr/>
              <a:t>18</a:t>
            </a:fld>
            <a:endParaRPr lang="en-US"/>
          </a:p>
        </p:txBody>
      </p:sp>
      <p:sp>
        <p:nvSpPr>
          <p:cNvPr id="794626" name="Rectangle 2"/>
          <p:cNvSpPr>
            <a:spLocks noChangeArrowheads="1" noTextEdit="1"/>
          </p:cNvSpPr>
          <p:nvPr>
            <p:ph type="sldImg"/>
          </p:nvPr>
        </p:nvSpPr>
        <p:spPr>
          <a:ln/>
        </p:spPr>
      </p:sp>
      <p:sp>
        <p:nvSpPr>
          <p:cNvPr id="794627" name="Rectangle 3"/>
          <p:cNvSpPr>
            <a:spLocks noGrp="1" noChangeArrowheads="1"/>
          </p:cNvSpPr>
          <p:nvPr>
            <p:ph type="body" idx="1"/>
          </p:nvPr>
        </p:nvSpPr>
        <p:spPr/>
        <p:txBody>
          <a:bodyPr/>
          <a:lstStyle/>
          <a:p>
            <a:r>
              <a:rPr lang="es-CL"/>
              <a:t>DEJAR SOLO 10% y AQS1</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0C2612-616B-4E60-AEFC-767356C72AB5}" type="slidenum">
              <a:rPr lang="en-US"/>
              <a:pPr/>
              <a:t>23</a:t>
            </a:fld>
            <a:endParaRPr lang="en-US"/>
          </a:p>
        </p:txBody>
      </p:sp>
      <p:sp>
        <p:nvSpPr>
          <p:cNvPr id="806914" name="Rectangle 2"/>
          <p:cNvSpPr>
            <a:spLocks noChangeArrowheads="1" noTextEdit="1"/>
          </p:cNvSpPr>
          <p:nvPr>
            <p:ph type="sldImg"/>
          </p:nvPr>
        </p:nvSpPr>
        <p:spPr>
          <a:ln/>
        </p:spPr>
      </p:sp>
      <p:sp>
        <p:nvSpPr>
          <p:cNvPr id="806915" name="Rectangle 3"/>
          <p:cNvSpPr>
            <a:spLocks noGrp="1" noChangeArrowheads="1"/>
          </p:cNvSpPr>
          <p:nvPr>
            <p:ph type="body" idx="1"/>
          </p:nvPr>
        </p:nvSpPr>
        <p:spPr/>
        <p:txBody>
          <a:bodyPr/>
          <a:lstStyle/>
          <a:p>
            <a:r>
              <a:rPr lang="es-CL"/>
              <a:t>*** revisar &gt; 64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1AFA35F-75BC-444D-8497-B35D6A1F458E}" type="slidenum">
              <a:rPr lang="en-US"/>
              <a:pPr/>
              <a:t>24</a:t>
            </a:fld>
            <a:endParaRPr lang="en-US"/>
          </a:p>
        </p:txBody>
      </p:sp>
      <p:sp>
        <p:nvSpPr>
          <p:cNvPr id="761858" name="Rectangle 2"/>
          <p:cNvSpPr>
            <a:spLocks noChangeArrowheads="1" noTextEdit="1"/>
          </p:cNvSpPr>
          <p:nvPr>
            <p:ph type="sldImg"/>
          </p:nvPr>
        </p:nvSpPr>
        <p:spPr>
          <a:ln/>
        </p:spPr>
      </p:sp>
      <p:sp>
        <p:nvSpPr>
          <p:cNvPr id="761859" name="Rectangle 3"/>
          <p:cNvSpPr>
            <a:spLocks noGrp="1" noChangeArrowheads="1"/>
          </p:cNvSpPr>
          <p:nvPr>
            <p:ph type="body" idx="1"/>
          </p:nvPr>
        </p:nvSpPr>
        <p:spPr/>
        <p:txBody>
          <a:bodyPr/>
          <a:lstStyle/>
          <a:p>
            <a:r>
              <a:rPr lang="es-CL"/>
              <a:t>*** FORMATEAR DIFERENTE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DE30EA0-3C22-41CB-8D65-ACDA5F92E38E}" type="slidenum">
              <a:rPr lang="en-US"/>
              <a:pPr/>
              <a:t>31</a:t>
            </a:fld>
            <a:endParaRPr lang="en-US"/>
          </a:p>
        </p:txBody>
      </p:sp>
      <p:sp>
        <p:nvSpPr>
          <p:cNvPr id="754690" name="Rectangle 2"/>
          <p:cNvSpPr>
            <a:spLocks noChangeArrowheads="1" noTextEdit="1"/>
          </p:cNvSpPr>
          <p:nvPr>
            <p:ph type="sldImg"/>
          </p:nvPr>
        </p:nvSpPr>
        <p:spPr>
          <a:ln/>
        </p:spPr>
      </p:sp>
      <p:sp>
        <p:nvSpPr>
          <p:cNvPr id="754691" name="Rectangle 3"/>
          <p:cNvSpPr>
            <a:spLocks noGrp="1" noChangeArrowheads="1"/>
          </p:cNvSpPr>
          <p:nvPr>
            <p:ph type="body" idx="1"/>
          </p:nvPr>
        </p:nvSpPr>
        <p:spPr/>
        <p:txBody>
          <a:bodyPr/>
          <a:lstStyle/>
          <a:p>
            <a:pPr>
              <a:spcBef>
                <a:spcPct val="50000"/>
              </a:spcBef>
              <a:buClr>
                <a:schemeClr val="tx1"/>
              </a:buClr>
              <a:buSzPct val="90000"/>
              <a:buFont typeface="Wingdings" pitchFamily="2" charset="2"/>
              <a:buChar char="§"/>
            </a:pPr>
            <a:r>
              <a:rPr lang="es-CL" sz="1400">
                <a:latin typeface="Tahoma" pitchFamily="34" charset="0"/>
              </a:rPr>
              <a:t>NOTA: Para escenario de muertes agudas. </a:t>
            </a:r>
            <a:br>
              <a:rPr lang="es-CL" sz="1400">
                <a:latin typeface="Tahoma" pitchFamily="34" charset="0"/>
              </a:rPr>
            </a:br>
            <a:r>
              <a:rPr lang="es-CL" sz="1400">
                <a:latin typeface="Tahoma" pitchFamily="34" charset="0"/>
              </a:rPr>
              <a:t>Del total de beneficios, el estado recibe el 12%, el sector privado el 4% y la poblacion el restante 84%.</a:t>
            </a:r>
          </a:p>
          <a:p>
            <a:pPr>
              <a:spcBef>
                <a:spcPct val="50000"/>
              </a:spcBef>
              <a:buClr>
                <a:schemeClr val="tx1"/>
              </a:buClr>
              <a:buSzPct val="90000"/>
              <a:buFont typeface="Wingdings" pitchFamily="2" charset="2"/>
              <a:buChar char="§"/>
            </a:pPr>
            <a:r>
              <a:rPr lang="es-CL" sz="1400">
                <a:latin typeface="Tahoma" pitchFamily="34" charset="0"/>
              </a:rPr>
              <a:t>El 21% de los beneficios corresponde a productividad perdida, solo un 2% al costo de enfermedad.</a:t>
            </a:r>
            <a:endParaRPr lang="en-US" sz="1400">
              <a:latin typeface="Tahoma" pitchFamily="34" charset="0"/>
            </a:endParaRP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838200" y="990600"/>
            <a:ext cx="7772400" cy="2286000"/>
          </a:xfrm>
        </p:spPr>
        <p:txBody>
          <a:bodyPr anchor="b"/>
          <a:lstStyle>
            <a:lvl1pPr algn="ctr">
              <a:defRPr/>
            </a:lvl1pPr>
          </a:lstStyle>
          <a:p>
            <a:r>
              <a:rPr lang="en-US"/>
              <a:t>Click to edit Master title style</a:t>
            </a:r>
          </a:p>
        </p:txBody>
      </p:sp>
      <p:sp>
        <p:nvSpPr>
          <p:cNvPr id="3075" name="Rectangle 3"/>
          <p:cNvSpPr>
            <a:spLocks noGrp="1" noChangeArrowheads="1"/>
          </p:cNvSpPr>
          <p:nvPr>
            <p:ph type="subTitle" idx="1"/>
          </p:nvPr>
        </p:nvSpPr>
        <p:spPr>
          <a:xfrm>
            <a:off x="1371600" y="4191000"/>
            <a:ext cx="6400800" cy="1752600"/>
          </a:xfrm>
        </p:spPr>
        <p:txBody>
          <a:bodyPr/>
          <a:lstStyle>
            <a:lvl1pPr marL="0" indent="0" algn="ctr">
              <a:buFontTx/>
              <a:buNone/>
              <a:defRPr/>
            </a:lvl1pPr>
          </a:lstStyle>
          <a:p>
            <a:r>
              <a:rPr lang="en-US"/>
              <a:t>Click to edit Master subtitle style</a:t>
            </a:r>
          </a:p>
        </p:txBody>
      </p:sp>
      <p:sp>
        <p:nvSpPr>
          <p:cNvPr id="3076" name="Rectangle 4"/>
          <p:cNvSpPr>
            <a:spLocks noGrp="1" noChangeArrowheads="1"/>
          </p:cNvSpPr>
          <p:nvPr>
            <p:ph type="dt" sz="half" idx="2"/>
          </p:nvPr>
        </p:nvSpPr>
        <p:spPr>
          <a:xfrm>
            <a:off x="990600" y="6248400"/>
            <a:ext cx="1905000" cy="457200"/>
          </a:xfrm>
        </p:spPr>
        <p:txBody>
          <a:bodyPr/>
          <a:lstStyle>
            <a:lvl1pPr>
              <a:defRPr>
                <a:solidFill>
                  <a:schemeClr val="bg2"/>
                </a:solidFill>
              </a:defRPr>
            </a:lvl1pPr>
          </a:lstStyle>
          <a:p>
            <a:endParaRPr lang="en-US"/>
          </a:p>
        </p:txBody>
      </p:sp>
      <p:sp>
        <p:nvSpPr>
          <p:cNvPr id="3077" name="Rectangle 5"/>
          <p:cNvSpPr>
            <a:spLocks noGrp="1" noChangeArrowheads="1"/>
          </p:cNvSpPr>
          <p:nvPr>
            <p:ph type="ftr" sz="quarter" idx="3"/>
          </p:nvPr>
        </p:nvSpPr>
        <p:spPr>
          <a:xfrm>
            <a:off x="3429000" y="6248400"/>
            <a:ext cx="2895600" cy="457200"/>
          </a:xfrm>
        </p:spPr>
        <p:txBody>
          <a:bodyPr/>
          <a:lstStyle>
            <a:lvl1pPr>
              <a:defRPr>
                <a:solidFill>
                  <a:schemeClr val="bg2"/>
                </a:solidFill>
              </a:defRPr>
            </a:lvl1pPr>
          </a:lstStyle>
          <a:p>
            <a:endParaRPr lang="en-US"/>
          </a:p>
        </p:txBody>
      </p:sp>
      <p:sp>
        <p:nvSpPr>
          <p:cNvPr id="3078" name="Rectangle 6"/>
          <p:cNvSpPr>
            <a:spLocks noGrp="1" noChangeArrowheads="1"/>
          </p:cNvSpPr>
          <p:nvPr>
            <p:ph type="sldNum" sz="quarter" idx="4"/>
          </p:nvPr>
        </p:nvSpPr>
        <p:spPr>
          <a:xfrm>
            <a:off x="6858000" y="6248400"/>
            <a:ext cx="1905000" cy="457200"/>
          </a:xfrm>
        </p:spPr>
        <p:txBody>
          <a:bodyPr/>
          <a:lstStyle>
            <a:lvl1pPr>
              <a:defRPr>
                <a:solidFill>
                  <a:schemeClr val="bg2"/>
                </a:solidFill>
              </a:defRPr>
            </a:lvl1pPr>
          </a:lstStyle>
          <a:p>
            <a:fld id="{0BDA6EE2-1EB8-4DD7-AD50-1B33BA8E1E71}" type="slidenum">
              <a:rPr lang="en-US"/>
              <a:pPr/>
              <a:t>‹#›</a:t>
            </a:fld>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FA15F2-3210-4B65-9F64-62376F5C66E5}" type="slidenum">
              <a:rPr lang="en-US"/>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4650" y="152400"/>
            <a:ext cx="2190750" cy="6553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152400"/>
            <a:ext cx="6419850" cy="6553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0103511-B813-4BD0-89EE-EFBBA6301C81}" type="slidenum">
              <a:rPr lang="en-US"/>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3053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038600"/>
            <a:ext cx="43053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324600"/>
            <a:ext cx="1905000" cy="457200"/>
          </a:xfrm>
        </p:spPr>
        <p:txBody>
          <a:bodyPr/>
          <a:lstStyle>
            <a:lvl1pPr>
              <a:defRPr/>
            </a:lvl1pPr>
          </a:lstStyle>
          <a:p>
            <a:endParaRPr lang="en-US"/>
          </a:p>
        </p:txBody>
      </p:sp>
      <p:sp>
        <p:nvSpPr>
          <p:cNvPr id="7" name="Footer Placeholder 6"/>
          <p:cNvSpPr>
            <a:spLocks noGrp="1"/>
          </p:cNvSpPr>
          <p:nvPr>
            <p:ph type="ftr" sz="quarter" idx="11"/>
          </p:nvPr>
        </p:nvSpPr>
        <p:spPr>
          <a:xfrm>
            <a:off x="3352800" y="6324600"/>
            <a:ext cx="28956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7010400" y="6400800"/>
            <a:ext cx="1905000" cy="457200"/>
          </a:xfrm>
        </p:spPr>
        <p:txBody>
          <a:bodyPr/>
          <a:lstStyle>
            <a:lvl1pPr>
              <a:defRPr/>
            </a:lvl1pPr>
          </a:lstStyle>
          <a:p>
            <a:fld id="{B617E1F9-826D-4847-890E-5D89C2207A17}" type="slidenum">
              <a:rPr lang="en-US"/>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52400" y="152400"/>
            <a:ext cx="87630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152400" y="1219200"/>
            <a:ext cx="43053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3053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152400" y="4038600"/>
            <a:ext cx="43053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10100" y="4038600"/>
            <a:ext cx="4305300" cy="2667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324600"/>
            <a:ext cx="1905000" cy="457200"/>
          </a:xfrm>
        </p:spPr>
        <p:txBody>
          <a:bodyPr/>
          <a:lstStyle>
            <a:lvl1pPr>
              <a:defRPr/>
            </a:lvl1pPr>
          </a:lstStyle>
          <a:p>
            <a:endParaRPr lang="en-US"/>
          </a:p>
        </p:txBody>
      </p:sp>
      <p:sp>
        <p:nvSpPr>
          <p:cNvPr id="8" name="Footer Placeholder 7"/>
          <p:cNvSpPr>
            <a:spLocks noGrp="1"/>
          </p:cNvSpPr>
          <p:nvPr>
            <p:ph type="ftr" sz="quarter" idx="11"/>
          </p:nvPr>
        </p:nvSpPr>
        <p:spPr>
          <a:xfrm>
            <a:off x="3352800" y="6324600"/>
            <a:ext cx="28956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7010400" y="6400800"/>
            <a:ext cx="1905000" cy="457200"/>
          </a:xfrm>
        </p:spPr>
        <p:txBody>
          <a:bodyPr/>
          <a:lstStyle>
            <a:lvl1pPr>
              <a:defRPr/>
            </a:lvl1pPr>
          </a:lstStyle>
          <a:p>
            <a:fld id="{37B2DE0F-9319-467E-B5B3-189926BB3CDA}" type="slidenum">
              <a:rPr lang="en-US"/>
              <a:pPr/>
              <a:t>‹#›</a:t>
            </a:fld>
            <a:endParaRPr 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1219200"/>
            <a:ext cx="43053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914400" y="63246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352800" y="63246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400800"/>
            <a:ext cx="1905000" cy="457200"/>
          </a:xfrm>
        </p:spPr>
        <p:txBody>
          <a:bodyPr/>
          <a:lstStyle>
            <a:lvl1pPr>
              <a:defRPr/>
            </a:lvl1pPr>
          </a:lstStyle>
          <a:p>
            <a:fld id="{060E39D6-3F93-47EF-95DD-E78DC9172C0D}" type="slidenum">
              <a:rPr lang="en-US"/>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8A83928-0A7B-4371-9A3B-F6FC05F3121E}" type="slidenum">
              <a:rPr lang="en-US"/>
              <a:pPr/>
              <a:t>‹#›</a:t>
            </a:fld>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83150C8-F855-41EC-BE35-0623A3A7D782}"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19200"/>
            <a:ext cx="43053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305300" cy="5486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C324D89-9F4A-4707-9C76-779D352CD7F4}"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2AB8A39-5C47-4212-B5B3-3AF8F8F77EFB}" type="slidenum">
              <a:rPr lang="en-US"/>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B0284DBA-FBD6-4E9D-B4BA-D10B240D465C}" type="slidenum">
              <a:rPr lang="en-US"/>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377E2B-6C6D-49AE-9E20-542CAFB54F63}" type="slidenum">
              <a:rPr lang="en-US"/>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E324565-1EA4-4EC2-87BC-287C83620324}" type="slidenum">
              <a:rPr lang="en-US"/>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143819-6679-465D-9BFD-E9AB12374EB7}" type="slidenum">
              <a:rPr lang="en-US"/>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52400" y="152400"/>
            <a:ext cx="87630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_tradnl" smtClean="0"/>
              <a:t>Click to edit Master title style</a:t>
            </a:r>
          </a:p>
        </p:txBody>
      </p:sp>
      <p:sp>
        <p:nvSpPr>
          <p:cNvPr id="2051" name="Rectangle 3"/>
          <p:cNvSpPr>
            <a:spLocks noGrp="1" noChangeArrowheads="1"/>
          </p:cNvSpPr>
          <p:nvPr>
            <p:ph type="body" idx="1"/>
          </p:nvPr>
        </p:nvSpPr>
        <p:spPr bwMode="auto">
          <a:xfrm>
            <a:off x="152400" y="1219200"/>
            <a:ext cx="8763000" cy="5486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p>
        </p:txBody>
      </p:sp>
      <p:sp>
        <p:nvSpPr>
          <p:cNvPr id="2052" name="Rectangle 4"/>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buClrTx/>
              <a:buSzTx/>
              <a:buFontTx/>
              <a:buNone/>
              <a:defRPr sz="1400"/>
            </a:lvl1pPr>
          </a:lstStyle>
          <a:p>
            <a:endParaRPr lang="en-US"/>
          </a:p>
        </p:txBody>
      </p:sp>
      <p:sp>
        <p:nvSpPr>
          <p:cNvPr id="2053" name="Rectangle 5"/>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spcBef>
                <a:spcPct val="0"/>
              </a:spcBef>
              <a:buClrTx/>
              <a:buSzTx/>
              <a:buFontTx/>
              <a:buNone/>
              <a:defRPr sz="1400"/>
            </a:lvl1pPr>
          </a:lstStyle>
          <a:p>
            <a:endParaRPr lang="en-US"/>
          </a:p>
        </p:txBody>
      </p:sp>
      <p:sp>
        <p:nvSpPr>
          <p:cNvPr id="2054" name="Rectangle 6"/>
          <p:cNvSpPr>
            <a:spLocks noGrp="1" noChangeArrowheads="1"/>
          </p:cNvSpPr>
          <p:nvPr>
            <p:ph type="sldNum" sz="quarter" idx="4"/>
          </p:nvPr>
        </p:nvSpPr>
        <p:spPr bwMode="auto">
          <a:xfrm>
            <a:off x="70104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400"/>
            </a:lvl1pPr>
          </a:lstStyle>
          <a:p>
            <a:fld id="{262F0384-C5EB-42DA-B8D9-B5386539483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Lst>
  <p:transition/>
  <p:hf hdr="0" ftr="0" dt="0"/>
  <p:txStyles>
    <p:titleStyle>
      <a:lvl1pPr algn="l" rtl="0" fontAlgn="base">
        <a:spcBef>
          <a:spcPct val="0"/>
        </a:spcBef>
        <a:spcAft>
          <a:spcPct val="0"/>
        </a:spcAft>
        <a:defRPr sz="3200" b="1">
          <a:solidFill>
            <a:schemeClr val="tx2"/>
          </a:solidFill>
          <a:latin typeface="+mj-lt"/>
          <a:ea typeface="+mj-ea"/>
          <a:cs typeface="+mj-cs"/>
        </a:defRPr>
      </a:lvl1pPr>
      <a:lvl2pPr algn="l" rtl="0" fontAlgn="base">
        <a:spcBef>
          <a:spcPct val="0"/>
        </a:spcBef>
        <a:spcAft>
          <a:spcPct val="0"/>
        </a:spcAft>
        <a:defRPr sz="3200" b="1">
          <a:solidFill>
            <a:schemeClr val="tx2"/>
          </a:solidFill>
          <a:latin typeface="Tahoma" pitchFamily="34" charset="0"/>
        </a:defRPr>
      </a:lvl2pPr>
      <a:lvl3pPr algn="l" rtl="0" fontAlgn="base">
        <a:spcBef>
          <a:spcPct val="0"/>
        </a:spcBef>
        <a:spcAft>
          <a:spcPct val="0"/>
        </a:spcAft>
        <a:defRPr sz="3200" b="1">
          <a:solidFill>
            <a:schemeClr val="tx2"/>
          </a:solidFill>
          <a:latin typeface="Tahoma" pitchFamily="34" charset="0"/>
        </a:defRPr>
      </a:lvl3pPr>
      <a:lvl4pPr algn="l" rtl="0" fontAlgn="base">
        <a:spcBef>
          <a:spcPct val="0"/>
        </a:spcBef>
        <a:spcAft>
          <a:spcPct val="0"/>
        </a:spcAft>
        <a:defRPr sz="3200" b="1">
          <a:solidFill>
            <a:schemeClr val="tx2"/>
          </a:solidFill>
          <a:latin typeface="Tahoma" pitchFamily="34" charset="0"/>
        </a:defRPr>
      </a:lvl4pPr>
      <a:lvl5pPr algn="l" rtl="0" fontAlgn="base">
        <a:spcBef>
          <a:spcPct val="0"/>
        </a:spcBef>
        <a:spcAft>
          <a:spcPct val="0"/>
        </a:spcAft>
        <a:defRPr sz="3200" b="1">
          <a:solidFill>
            <a:schemeClr val="tx2"/>
          </a:solidFill>
          <a:latin typeface="Tahoma" pitchFamily="34" charset="0"/>
        </a:defRPr>
      </a:lvl5pPr>
      <a:lvl6pPr marL="457200" algn="l" rtl="0" fontAlgn="base">
        <a:spcBef>
          <a:spcPct val="0"/>
        </a:spcBef>
        <a:spcAft>
          <a:spcPct val="0"/>
        </a:spcAft>
        <a:defRPr sz="3200" b="1">
          <a:solidFill>
            <a:schemeClr val="tx2"/>
          </a:solidFill>
          <a:latin typeface="Tahoma" pitchFamily="34" charset="0"/>
        </a:defRPr>
      </a:lvl6pPr>
      <a:lvl7pPr marL="914400" algn="l" rtl="0" fontAlgn="base">
        <a:spcBef>
          <a:spcPct val="0"/>
        </a:spcBef>
        <a:spcAft>
          <a:spcPct val="0"/>
        </a:spcAft>
        <a:defRPr sz="3200" b="1">
          <a:solidFill>
            <a:schemeClr val="tx2"/>
          </a:solidFill>
          <a:latin typeface="Tahoma" pitchFamily="34" charset="0"/>
        </a:defRPr>
      </a:lvl7pPr>
      <a:lvl8pPr marL="1371600" algn="l" rtl="0" fontAlgn="base">
        <a:spcBef>
          <a:spcPct val="0"/>
        </a:spcBef>
        <a:spcAft>
          <a:spcPct val="0"/>
        </a:spcAft>
        <a:defRPr sz="3200" b="1">
          <a:solidFill>
            <a:schemeClr val="tx2"/>
          </a:solidFill>
          <a:latin typeface="Tahoma" pitchFamily="34" charset="0"/>
        </a:defRPr>
      </a:lvl8pPr>
      <a:lvl9pPr marL="1828800" algn="l" rtl="0" fontAlgn="base">
        <a:spcBef>
          <a:spcPct val="0"/>
        </a:spcBef>
        <a:spcAft>
          <a:spcPct val="0"/>
        </a:spcAft>
        <a:defRPr sz="3200" b="1">
          <a:solidFill>
            <a:schemeClr val="tx2"/>
          </a:solidFill>
          <a:latin typeface="Tahoma" pitchFamily="34" charset="0"/>
        </a:defRPr>
      </a:lvl9pPr>
    </p:titleStyle>
    <p:bodyStyle>
      <a:lvl1pPr marL="395288" indent="-395288" algn="l" rtl="0" fontAlgn="base">
        <a:lnSpc>
          <a:spcPct val="110000"/>
        </a:lnSpc>
        <a:spcBef>
          <a:spcPct val="35000"/>
        </a:spcBef>
        <a:spcAft>
          <a:spcPct val="0"/>
        </a:spcAft>
        <a:buClr>
          <a:schemeClr val="tx1"/>
        </a:buClr>
        <a:buChar char="•"/>
        <a:defRPr sz="2200">
          <a:solidFill>
            <a:schemeClr val="tx1"/>
          </a:solidFill>
          <a:latin typeface="+mn-lt"/>
          <a:ea typeface="+mn-ea"/>
          <a:cs typeface="+mn-cs"/>
        </a:defRPr>
      </a:lvl1pPr>
      <a:lvl2pPr marL="922338" indent="-412750" algn="l" rtl="0" fontAlgn="base">
        <a:spcBef>
          <a:spcPct val="30000"/>
        </a:spcBef>
        <a:spcAft>
          <a:spcPct val="0"/>
        </a:spcAft>
        <a:buClr>
          <a:schemeClr val="tx1"/>
        </a:buClr>
        <a:buSzPct val="90000"/>
        <a:buFont typeface="Wingdings" pitchFamily="2" charset="2"/>
        <a:buChar char="§"/>
        <a:defRPr sz="2000">
          <a:solidFill>
            <a:schemeClr val="tx1"/>
          </a:solidFill>
          <a:latin typeface="+mn-lt"/>
        </a:defRPr>
      </a:lvl2pPr>
      <a:lvl3pPr marL="1449388" indent="-412750" algn="l" rtl="0" fontAlgn="base">
        <a:spcBef>
          <a:spcPct val="20000"/>
        </a:spcBef>
        <a:spcAft>
          <a:spcPct val="0"/>
        </a:spcAft>
        <a:buClr>
          <a:schemeClr val="tx1"/>
        </a:buClr>
        <a:buSzPct val="70000"/>
        <a:buFont typeface="Wingdings" pitchFamily="2" charset="2"/>
        <a:buChar char="§"/>
        <a:defRPr sz="2000">
          <a:solidFill>
            <a:schemeClr val="tx1"/>
          </a:solidFill>
          <a:latin typeface="+mn-lt"/>
        </a:defRPr>
      </a:lvl3pPr>
      <a:lvl4pPr marL="1935163" indent="-371475" algn="l" rtl="0" fontAlgn="base">
        <a:spcBef>
          <a:spcPct val="20000"/>
        </a:spcBef>
        <a:spcAft>
          <a:spcPct val="0"/>
        </a:spcAft>
        <a:buClr>
          <a:schemeClr val="tx1"/>
        </a:buClr>
        <a:buSzPct val="80000"/>
        <a:buChar char="•"/>
        <a:defRPr>
          <a:solidFill>
            <a:schemeClr val="tx1"/>
          </a:solidFill>
          <a:latin typeface="+mn-lt"/>
        </a:defRPr>
      </a:lvl4pPr>
      <a:lvl5pPr marL="2420938" indent="-371475" algn="l" rtl="0" fontAlgn="base">
        <a:spcBef>
          <a:spcPct val="20000"/>
        </a:spcBef>
        <a:spcAft>
          <a:spcPct val="0"/>
        </a:spcAft>
        <a:buClr>
          <a:schemeClr val="tx1"/>
        </a:buClr>
        <a:buSzPct val="70000"/>
        <a:buChar char="•"/>
        <a:defRPr>
          <a:solidFill>
            <a:schemeClr val="tx1"/>
          </a:solidFill>
          <a:latin typeface="+mn-lt"/>
        </a:defRPr>
      </a:lvl5pPr>
      <a:lvl6pPr marL="2878138" indent="-371475" algn="l" rtl="0" fontAlgn="base">
        <a:spcBef>
          <a:spcPct val="20000"/>
        </a:spcBef>
        <a:spcAft>
          <a:spcPct val="0"/>
        </a:spcAft>
        <a:buClr>
          <a:schemeClr val="tx1"/>
        </a:buClr>
        <a:buSzPct val="70000"/>
        <a:buChar char="•"/>
        <a:defRPr>
          <a:solidFill>
            <a:schemeClr val="tx1"/>
          </a:solidFill>
          <a:latin typeface="+mn-lt"/>
        </a:defRPr>
      </a:lvl6pPr>
      <a:lvl7pPr marL="3335338" indent="-371475" algn="l" rtl="0" fontAlgn="base">
        <a:spcBef>
          <a:spcPct val="20000"/>
        </a:spcBef>
        <a:spcAft>
          <a:spcPct val="0"/>
        </a:spcAft>
        <a:buClr>
          <a:schemeClr val="tx1"/>
        </a:buClr>
        <a:buSzPct val="70000"/>
        <a:buChar char="•"/>
        <a:defRPr>
          <a:solidFill>
            <a:schemeClr val="tx1"/>
          </a:solidFill>
          <a:latin typeface="+mn-lt"/>
        </a:defRPr>
      </a:lvl7pPr>
      <a:lvl8pPr marL="3792538" indent="-371475" algn="l" rtl="0" fontAlgn="base">
        <a:spcBef>
          <a:spcPct val="20000"/>
        </a:spcBef>
        <a:spcAft>
          <a:spcPct val="0"/>
        </a:spcAft>
        <a:buClr>
          <a:schemeClr val="tx1"/>
        </a:buClr>
        <a:buSzPct val="70000"/>
        <a:buChar char="•"/>
        <a:defRPr>
          <a:solidFill>
            <a:schemeClr val="tx1"/>
          </a:solidFill>
          <a:latin typeface="+mn-lt"/>
        </a:defRPr>
      </a:lvl8pPr>
      <a:lvl9pPr marL="4249738" indent="-371475" algn="l" rtl="0" fontAlgn="base">
        <a:spcBef>
          <a:spcPct val="20000"/>
        </a:spcBef>
        <a:spcAft>
          <a:spcPct val="0"/>
        </a:spcAft>
        <a:buClr>
          <a:schemeClr val="tx1"/>
        </a:buClr>
        <a:buSzPct val="70000"/>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w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Microsoft_Office_Excel_97-2003_Worksheet2.xls"/></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Microsoft_Office_Excel_97-2003_Worksheet3.xls"/></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Office_Excel_97-2003_Worksheet4.xls"/><Relationship Id="rId2" Type="http://schemas.openxmlformats.org/officeDocument/2006/relationships/slideLayout" Target="../slideLayouts/slideLayout2.xml"/><Relationship Id="rId1" Type="http://schemas.openxmlformats.org/officeDocument/2006/relationships/vmlDrawing" Target="../drawings/vmlDrawing6.v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Microsoft_Office_Excel_Chart5.xls"/><Relationship Id="rId2" Type="http://schemas.openxmlformats.org/officeDocument/2006/relationships/slideLayout" Target="../slideLayouts/slideLayout2.xml"/><Relationship Id="rId1" Type="http://schemas.openxmlformats.org/officeDocument/2006/relationships/vmlDrawing" Target="../drawings/vmlDrawing7.v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oleObject" Target="../embeddings/Microsoft_Office_Excel_97-2003_Worksheet6.xls"/></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Microsoft_Office_Excel_97-2003_Worksheet7.xls"/></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Microsoft_Office_Excel_97-2003_Worksheet8.xls"/><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7.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Microsoft_Office_Excel_97-2003_Worksheet9.xls"/><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oleObject" Target="../embeddings/Microsoft_Office_Excel_97-2003_Worksheet10.xls"/></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Office_Excel_97-2003_Worksheet11.xls"/><Relationship Id="rId2" Type="http://schemas.openxmlformats.org/officeDocument/2006/relationships/slideLayout" Target="../slideLayouts/slideLayout14.xml"/><Relationship Id="rId1" Type="http://schemas.openxmlformats.org/officeDocument/2006/relationships/vmlDrawing" Target="../drawings/vmlDrawing12.v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Microsoft_Office_Excel_Chart12.xls"/><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Microsoft_Office_Excel_Chart13.xls"/></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vmlDrawing" Target="../drawings/vmlDrawing14.vml"/><Relationship Id="rId4" Type="http://schemas.openxmlformats.org/officeDocument/2006/relationships/oleObject" Target="../embeddings/Microsoft_Office_Excel_97-2003_Worksheet14.xls"/></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vmlDrawing" Target="../drawings/vmlDrawing15.vml"/><Relationship Id="rId4" Type="http://schemas.openxmlformats.org/officeDocument/2006/relationships/oleObject" Target="../embeddings/Microsoft_Office_Excel_97-2003_Worksheet15.xls"/></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Microsoft_Office_Excel_97-2003_Worksheet16.xls"/></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Microsoft_Office_Word_97_-_2003_Document17.doc"/><Relationship Id="rId2" Type="http://schemas.openxmlformats.org/officeDocument/2006/relationships/slideLayout" Target="../slideLayouts/slideLayout2.xml"/><Relationship Id="rId1" Type="http://schemas.openxmlformats.org/officeDocument/2006/relationships/vmlDrawing" Target="../drawings/vmlDrawing17.v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18.v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4.xml"/><Relationship Id="rId1" Type="http://schemas.openxmlformats.org/officeDocument/2006/relationships/vmlDrawing" Target="../drawings/vmlDrawing19.vml"/></Relationships>
</file>

<file path=ppt/slides/_rels/slide49.xml.rels><?xml version="1.0" encoding="UTF-8" standalone="yes"?>
<Relationships xmlns="http://schemas.openxmlformats.org/package/2006/relationships"><Relationship Id="rId3" Type="http://schemas.openxmlformats.org/officeDocument/2006/relationships/oleObject" Target="../embeddings/Microsoft_Office_Excel_97-2003_Worksheet18.xls"/><Relationship Id="rId2" Type="http://schemas.openxmlformats.org/officeDocument/2006/relationships/slideLayout" Target="../slideLayouts/slideLayout2.xml"/><Relationship Id="rId1" Type="http://schemas.openxmlformats.org/officeDocument/2006/relationships/vmlDrawing" Target="../drawings/vmlDrawing20.v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4.xml"/><Relationship Id="rId1" Type="http://schemas.openxmlformats.org/officeDocument/2006/relationships/vmlDrawing" Target="../drawings/vmlDrawing21.vml"/><Relationship Id="rId4" Type="http://schemas.openxmlformats.org/officeDocument/2006/relationships/oleObject" Target="../embeddings/Microsoft_Office_Excel_97-2003_Worksheet19.xls"/></Relationships>
</file>

<file path=ppt/slides/_rels/slide51.xml.rels><?xml version="1.0" encoding="UTF-8" standalone="yes"?>
<Relationships xmlns="http://schemas.openxmlformats.org/package/2006/relationships"><Relationship Id="rId3" Type="http://schemas.openxmlformats.org/officeDocument/2006/relationships/oleObject" Target="../embeddings/Microsoft_Office_Excel_97-2003_Worksheet20.xls"/><Relationship Id="rId2" Type="http://schemas.openxmlformats.org/officeDocument/2006/relationships/slideLayout" Target="../slideLayouts/slideLayout14.xml"/><Relationship Id="rId1" Type="http://schemas.openxmlformats.org/officeDocument/2006/relationships/vmlDrawing" Target="../drawings/vmlDrawing22.vml"/></Relationships>
</file>

<file path=ppt/slides/_rels/slide52.xml.rels><?xml version="1.0" encoding="UTF-8" standalone="yes"?>
<Relationships xmlns="http://schemas.openxmlformats.org/package/2006/relationships"><Relationship Id="rId3" Type="http://schemas.openxmlformats.org/officeDocument/2006/relationships/oleObject" Target="../embeddings/Microsoft_Office_Excel_97-2003_Worksheet21.xls"/><Relationship Id="rId2" Type="http://schemas.openxmlformats.org/officeDocument/2006/relationships/slideLayout" Target="../slideLayouts/slideLayout14.xml"/><Relationship Id="rId1" Type="http://schemas.openxmlformats.org/officeDocument/2006/relationships/vmlDrawing" Target="../drawings/vmlDrawing23.vml"/></Relationships>
</file>

<file path=ppt/slides/_rels/slide53.xml.rels><?xml version="1.0" encoding="UTF-8" standalone="yes"?>
<Relationships xmlns="http://schemas.openxmlformats.org/package/2006/relationships"><Relationship Id="rId3" Type="http://schemas.openxmlformats.org/officeDocument/2006/relationships/oleObject" Target="../embeddings/Microsoft_Office_Excel_97-2003_Worksheet22.xls"/><Relationship Id="rId2" Type="http://schemas.openxmlformats.org/officeDocument/2006/relationships/slideLayout" Target="../slideLayouts/slideLayout14.xml"/><Relationship Id="rId1" Type="http://schemas.openxmlformats.org/officeDocument/2006/relationships/vmlDrawing" Target="../drawings/vmlDrawing24.vml"/></Relationships>
</file>

<file path=ppt/slides/_rels/slide54.xml.rels><?xml version="1.0" encoding="UTF-8" standalone="yes"?>
<Relationships xmlns="http://schemas.openxmlformats.org/package/2006/relationships"><Relationship Id="rId3" Type="http://schemas.openxmlformats.org/officeDocument/2006/relationships/oleObject" Target="../embeddings/Microsoft_Office_Excel_97-2003_Worksheet23.xls"/><Relationship Id="rId2" Type="http://schemas.openxmlformats.org/officeDocument/2006/relationships/slideLayout" Target="../slideLayouts/slideLayout14.xml"/><Relationship Id="rId1" Type="http://schemas.openxmlformats.org/officeDocument/2006/relationships/vmlDrawing" Target="../drawings/vmlDrawing25.v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6"/>
          <p:cNvSpPr>
            <a:spLocks noGrp="1" noChangeArrowheads="1"/>
          </p:cNvSpPr>
          <p:nvPr>
            <p:ph type="sldNum" sz="quarter" idx="4"/>
          </p:nvPr>
        </p:nvSpPr>
        <p:spPr/>
        <p:txBody>
          <a:bodyPr/>
          <a:lstStyle/>
          <a:p>
            <a:fld id="{0294B156-2884-4456-A9BF-7AF2595E2638}" type="slidenum">
              <a:rPr lang="en-US"/>
              <a:pPr/>
              <a:t>1</a:t>
            </a:fld>
            <a:endParaRPr lang="en-US"/>
          </a:p>
        </p:txBody>
      </p:sp>
      <p:sp>
        <p:nvSpPr>
          <p:cNvPr id="14338" name="Rectangle 2"/>
          <p:cNvSpPr>
            <a:spLocks noGrp="1" noChangeArrowheads="1"/>
          </p:cNvSpPr>
          <p:nvPr>
            <p:ph type="ctrTitle"/>
          </p:nvPr>
        </p:nvSpPr>
        <p:spPr>
          <a:xfrm>
            <a:off x="1905000" y="2590800"/>
            <a:ext cx="6324600" cy="2286000"/>
          </a:xfrm>
        </p:spPr>
        <p:txBody>
          <a:bodyPr/>
          <a:lstStyle/>
          <a:p>
            <a:pPr algn="l"/>
            <a:r>
              <a:rPr lang="es-CL" sz="2400" i="1"/>
              <a:t>Valoración económica del manejo sustentable de la calidad del aire y de la contaminación: </a:t>
            </a:r>
            <a:br>
              <a:rPr lang="es-CL" sz="2400" i="1"/>
            </a:br>
            <a:r>
              <a:rPr lang="es-CL" sz="2400" i="1"/>
              <a:t>Ejemplos de experiencias, implicaciones políticas y aplicabilidad en el contexto de la región</a:t>
            </a:r>
            <a:endParaRPr lang="es-CL" sz="2400"/>
          </a:p>
        </p:txBody>
      </p:sp>
      <p:sp>
        <p:nvSpPr>
          <p:cNvPr id="14339" name="Rectangle 3"/>
          <p:cNvSpPr>
            <a:spLocks noGrp="1" noChangeArrowheads="1"/>
          </p:cNvSpPr>
          <p:nvPr>
            <p:ph type="subTitle" idx="1"/>
          </p:nvPr>
        </p:nvSpPr>
        <p:spPr>
          <a:xfrm>
            <a:off x="1752600" y="5410200"/>
            <a:ext cx="6400800" cy="1066800"/>
          </a:xfrm>
        </p:spPr>
        <p:txBody>
          <a:bodyPr/>
          <a:lstStyle/>
          <a:p>
            <a:r>
              <a:rPr lang="es-CL" sz="2000" b="1"/>
              <a:t>Luis A. Cifuentes</a:t>
            </a:r>
          </a:p>
          <a:p>
            <a:r>
              <a:rPr lang="es-CL" sz="2000" b="1"/>
              <a:t>Pontificia Universidad Católica de Chile</a:t>
            </a:r>
          </a:p>
          <a:p>
            <a:endParaRPr lang="es-CL" sz="2000" b="1"/>
          </a:p>
        </p:txBody>
      </p:sp>
      <p:graphicFrame>
        <p:nvGraphicFramePr>
          <p:cNvPr id="14341" name="Object 5"/>
          <p:cNvGraphicFramePr>
            <a:graphicFrameLocks noChangeAspect="1"/>
          </p:cNvGraphicFramePr>
          <p:nvPr/>
        </p:nvGraphicFramePr>
        <p:xfrm>
          <a:off x="685800" y="685800"/>
          <a:ext cx="1162050" cy="1447800"/>
        </p:xfrm>
        <a:graphic>
          <a:graphicData uri="http://schemas.openxmlformats.org/presentationml/2006/ole">
            <p:oleObj spid="_x0000_s14341" name="Picture" r:id="rId4" imgW="576000" imgH="720000" progId="Word.Picture.8">
              <p:embed/>
            </p:oleObj>
          </a:graphicData>
        </a:graphic>
      </p:graphicFrame>
      <p:sp>
        <p:nvSpPr>
          <p:cNvPr id="14342" name="Text Box 6"/>
          <p:cNvSpPr txBox="1">
            <a:spLocks noChangeArrowheads="1"/>
          </p:cNvSpPr>
          <p:nvPr/>
        </p:nvSpPr>
        <p:spPr bwMode="auto">
          <a:xfrm>
            <a:off x="2209800" y="685800"/>
            <a:ext cx="5467350" cy="2149475"/>
          </a:xfrm>
          <a:prstGeom prst="rect">
            <a:avLst/>
          </a:prstGeom>
          <a:noFill/>
          <a:ln w="25400">
            <a:noFill/>
            <a:miter lim="800000"/>
            <a:headEnd/>
            <a:tailEnd/>
          </a:ln>
          <a:effectLst/>
        </p:spPr>
        <p:txBody>
          <a:bodyPr wrap="none">
            <a:spAutoFit/>
          </a:bodyPr>
          <a:lstStyle/>
          <a:p>
            <a:pPr algn="ctr"/>
            <a:r>
              <a:rPr lang="es-AR" b="1"/>
              <a:t>Banco Interamericano de Desarrollo</a:t>
            </a:r>
            <a:br>
              <a:rPr lang="es-AR" b="1"/>
            </a:br>
            <a:r>
              <a:rPr lang="pt-BR" b="1"/>
              <a:t>Diálogo Regional de Política</a:t>
            </a:r>
            <a:br>
              <a:rPr lang="pt-BR" b="1"/>
            </a:br>
            <a:r>
              <a:rPr lang="es-ES_tradnl" b="1"/>
              <a:t>III Reunión de la Red de Medio Ambiente</a:t>
            </a:r>
          </a:p>
          <a:p>
            <a:pPr algn="ctr">
              <a:lnSpc>
                <a:spcPct val="90000"/>
              </a:lnSpc>
              <a:spcBef>
                <a:spcPct val="35000"/>
              </a:spcBef>
              <a:buSzTx/>
              <a:buFontTx/>
              <a:buNone/>
            </a:pPr>
            <a:r>
              <a:rPr lang="es-ES_tradnl" b="1"/>
              <a:t>Washington DC, 9-10 de marzo, 2004</a:t>
            </a:r>
            <a:endParaRPr lang="en-US" b="1"/>
          </a:p>
          <a:p>
            <a:pPr algn="ctr"/>
            <a:r>
              <a:rPr lang="es-ES_tradnl" b="1"/>
              <a:t/>
            </a:r>
            <a:br>
              <a:rPr lang="es-ES_tradnl" b="1"/>
            </a:br>
            <a:endParaRPr lang="es-CL" b="1"/>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A35FD6-2384-4FDA-8FA5-32E02110ACF1}" type="slidenum">
              <a:rPr lang="en-US"/>
              <a:pPr/>
              <a:t>10</a:t>
            </a:fld>
            <a:endParaRPr lang="en-US"/>
          </a:p>
        </p:txBody>
      </p:sp>
      <p:sp>
        <p:nvSpPr>
          <p:cNvPr id="649218" name="Rectangle 2"/>
          <p:cNvSpPr>
            <a:spLocks noGrp="1" noChangeArrowheads="1"/>
          </p:cNvSpPr>
          <p:nvPr>
            <p:ph type="title"/>
          </p:nvPr>
        </p:nvSpPr>
        <p:spPr/>
        <p:txBody>
          <a:bodyPr/>
          <a:lstStyle/>
          <a:p>
            <a:r>
              <a:rPr lang="es-CL"/>
              <a:t>Alcance	</a:t>
            </a:r>
          </a:p>
        </p:txBody>
      </p:sp>
      <p:sp>
        <p:nvSpPr>
          <p:cNvPr id="649219" name="Rectangle 3"/>
          <p:cNvSpPr>
            <a:spLocks noGrp="1" noChangeArrowheads="1"/>
          </p:cNvSpPr>
          <p:nvPr>
            <p:ph type="body" idx="1"/>
          </p:nvPr>
        </p:nvSpPr>
        <p:spPr>
          <a:xfrm>
            <a:off x="152400" y="1143000"/>
            <a:ext cx="8763000" cy="5486400"/>
          </a:xfrm>
        </p:spPr>
        <p:txBody>
          <a:bodyPr/>
          <a:lstStyle/>
          <a:p>
            <a:r>
              <a:rPr lang="es-CL"/>
              <a:t>Para aplicar correctamente el método de la funcion de daño, hay que definir el alcance en cuanto a:</a:t>
            </a:r>
          </a:p>
          <a:p>
            <a:pPr lvl="1"/>
            <a:r>
              <a:rPr lang="es-CL" b="1"/>
              <a:t>Contaminantes</a:t>
            </a:r>
            <a:r>
              <a:rPr lang="es-CL"/>
              <a:t>: ¿cuáles son los contaminantes que mayores impactos producen en la población?</a:t>
            </a:r>
          </a:p>
          <a:p>
            <a:pPr lvl="1"/>
            <a:r>
              <a:rPr lang="es-CL" b="1"/>
              <a:t>Población afectada</a:t>
            </a:r>
            <a:r>
              <a:rPr lang="es-CL"/>
              <a:t>: ¿cuáles poblaciones están más afectadas? ¿Los adultos mayores? ¿Los niños? ¿La población menos educada? ¿La población de menores ingresos?</a:t>
            </a:r>
          </a:p>
          <a:p>
            <a:pPr lvl="1"/>
            <a:r>
              <a:rPr lang="es-CL"/>
              <a:t>¿Qué </a:t>
            </a:r>
            <a:r>
              <a:rPr lang="es-CL" b="1"/>
              <a:t>efectos en la salud</a:t>
            </a:r>
            <a:r>
              <a:rPr lang="es-CL"/>
              <a:t> producen los contaminantes?</a:t>
            </a:r>
          </a:p>
          <a:p>
            <a:pPr lvl="1"/>
            <a:r>
              <a:rPr lang="es-CL"/>
              <a:t>¿Cuál es la </a:t>
            </a:r>
            <a:r>
              <a:rPr lang="es-CL" b="1"/>
              <a:t>pérdida social</a:t>
            </a:r>
            <a:r>
              <a:rPr lang="es-CL"/>
              <a:t> que produce cada uno de estos efectos?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93A9F99-C50C-4FF5-A5D3-FAF6A392C442}" type="slidenum">
              <a:rPr lang="en-US"/>
              <a:pPr/>
              <a:t>11</a:t>
            </a:fld>
            <a:endParaRPr lang="en-US"/>
          </a:p>
        </p:txBody>
      </p:sp>
      <p:sp>
        <p:nvSpPr>
          <p:cNvPr id="648194" name="Rectangle 2"/>
          <p:cNvSpPr>
            <a:spLocks noGrp="1" noChangeArrowheads="1"/>
          </p:cNvSpPr>
          <p:nvPr>
            <p:ph type="title"/>
          </p:nvPr>
        </p:nvSpPr>
        <p:spPr/>
        <p:txBody>
          <a:bodyPr/>
          <a:lstStyle/>
          <a:p>
            <a:r>
              <a:rPr lang="es-CL"/>
              <a:t>Contaminantes considerados</a:t>
            </a:r>
          </a:p>
        </p:txBody>
      </p:sp>
      <p:sp>
        <p:nvSpPr>
          <p:cNvPr id="648195" name="Rectangle 3"/>
          <p:cNvSpPr>
            <a:spLocks noGrp="1" noChangeArrowheads="1"/>
          </p:cNvSpPr>
          <p:nvPr>
            <p:ph type="body" idx="1"/>
          </p:nvPr>
        </p:nvSpPr>
        <p:spPr/>
        <p:txBody>
          <a:bodyPr/>
          <a:lstStyle/>
          <a:p>
            <a:r>
              <a:rPr lang="es-CL" sz="2000"/>
              <a:t>La evidencia reciente apunta a que los contaminantes provenientes de combustión (especialmente de combustibles fósiles) son mayormente  responsables de los efectos en la salud. </a:t>
            </a:r>
          </a:p>
          <a:p>
            <a:r>
              <a:rPr lang="es-CL" sz="2000"/>
              <a:t>Entre estos, el material particulado respirable (PM10) y fino (PM</a:t>
            </a:r>
            <a:r>
              <a:rPr lang="es-CL" sz="2000" baseline="-25000"/>
              <a:t>2.5</a:t>
            </a:r>
            <a:r>
              <a:rPr lang="es-CL" sz="2000"/>
              <a:t> ) es el contaminante más consistentemente asociado con mortalidad y otros efectos. </a:t>
            </a:r>
          </a:p>
          <a:p>
            <a:r>
              <a:rPr lang="es-CL" sz="2000"/>
              <a:t>El ozono (O3) también ha sido consistentemente asociado con efectos en la salud, tanto de mortalidad como morbilidad.</a:t>
            </a:r>
          </a:p>
          <a:p>
            <a:r>
              <a:rPr lang="es-CL" sz="2000"/>
              <a:t>La mayoría de los estudios consideran estos dos contaminantes, que son los más frecuentemente medidos</a:t>
            </a:r>
          </a:p>
          <a:p>
            <a:endParaRPr lang="es-CL"/>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268B6E11-34B3-48AB-96EB-C883AB38360C}" type="slidenum">
              <a:rPr lang="en-US"/>
              <a:pPr/>
              <a:t>12</a:t>
            </a:fld>
            <a:endParaRPr lang="en-US"/>
          </a:p>
        </p:txBody>
      </p:sp>
      <p:sp>
        <p:nvSpPr>
          <p:cNvPr id="610306" name="Rectangle 2"/>
          <p:cNvSpPr>
            <a:spLocks noGrp="1" noChangeArrowheads="1"/>
          </p:cNvSpPr>
          <p:nvPr>
            <p:ph type="title"/>
          </p:nvPr>
        </p:nvSpPr>
        <p:spPr/>
        <p:txBody>
          <a:bodyPr/>
          <a:lstStyle/>
          <a:p>
            <a:r>
              <a:rPr lang="es-CL"/>
              <a:t>Relaciones Concentración-Respuesta</a:t>
            </a:r>
          </a:p>
        </p:txBody>
      </p:sp>
      <p:sp>
        <p:nvSpPr>
          <p:cNvPr id="610307" name="Rectangle 3"/>
          <p:cNvSpPr>
            <a:spLocks noGrp="1" noChangeArrowheads="1"/>
          </p:cNvSpPr>
          <p:nvPr>
            <p:ph type="body" idx="1"/>
          </p:nvPr>
        </p:nvSpPr>
        <p:spPr>
          <a:xfrm>
            <a:off x="152400" y="914400"/>
            <a:ext cx="5562600" cy="5791200"/>
          </a:xfrm>
        </p:spPr>
        <p:txBody>
          <a:bodyPr/>
          <a:lstStyle/>
          <a:p>
            <a:pPr>
              <a:lnSpc>
                <a:spcPct val="100000"/>
              </a:lnSpc>
            </a:pPr>
            <a:r>
              <a:rPr lang="es-CL" sz="2000"/>
              <a:t>Relacionan la incidencia de efectos en la salud con los niveles de contaminantes atmosféricos</a:t>
            </a:r>
          </a:p>
          <a:p>
            <a:pPr>
              <a:lnSpc>
                <a:spcPct val="100000"/>
              </a:lnSpc>
            </a:pPr>
            <a:r>
              <a:rPr lang="es-CL" sz="2000"/>
              <a:t>Se obtienen a partir de estudios epidemiológicos [y clínicos]</a:t>
            </a:r>
          </a:p>
          <a:p>
            <a:pPr lvl="1">
              <a:lnSpc>
                <a:spcPct val="90000"/>
              </a:lnSpc>
            </a:pPr>
            <a:r>
              <a:rPr lang="es-CL" sz="1800"/>
              <a:t>De series de tiempo: efectos de corto plazo</a:t>
            </a:r>
          </a:p>
          <a:p>
            <a:pPr lvl="1">
              <a:lnSpc>
                <a:spcPct val="90000"/>
              </a:lnSpc>
            </a:pPr>
            <a:r>
              <a:rPr lang="es-CL" sz="1800"/>
              <a:t>De Cohorte</a:t>
            </a:r>
          </a:p>
          <a:p>
            <a:pPr lvl="1">
              <a:lnSpc>
                <a:spcPct val="90000"/>
              </a:lnSpc>
            </a:pPr>
            <a:r>
              <a:rPr lang="es-CL" sz="1800"/>
              <a:t>Transversales</a:t>
            </a:r>
          </a:p>
          <a:p>
            <a:pPr>
              <a:lnSpc>
                <a:spcPct val="100000"/>
              </a:lnSpc>
            </a:pPr>
            <a:r>
              <a:rPr lang="es-CL" sz="2000"/>
              <a:t>Los estudios de serie de tiempo son más fáciles de hacer, por lo que se han realizado en Latinoamérica</a:t>
            </a:r>
          </a:p>
          <a:p>
            <a:pPr>
              <a:lnSpc>
                <a:spcPct val="100000"/>
              </a:lnSpc>
            </a:pPr>
            <a:r>
              <a:rPr lang="es-CL" sz="2000"/>
              <a:t>Los estudios de cohorte y transversales requieren una colección de datos mayor, por lo que son menos frecuentes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1C896B4-FAA0-4B32-A247-1F93E6D64B85}" type="slidenum">
              <a:rPr lang="en-US"/>
              <a:pPr/>
              <a:t>13</a:t>
            </a:fld>
            <a:endParaRPr lang="en-US"/>
          </a:p>
        </p:txBody>
      </p:sp>
      <p:sp>
        <p:nvSpPr>
          <p:cNvPr id="655362" name="Rectangle 2"/>
          <p:cNvSpPr>
            <a:spLocks noGrp="1" noChangeArrowheads="1"/>
          </p:cNvSpPr>
          <p:nvPr>
            <p:ph type="title"/>
          </p:nvPr>
        </p:nvSpPr>
        <p:spPr/>
        <p:txBody>
          <a:bodyPr/>
          <a:lstStyle/>
          <a:p>
            <a:r>
              <a:rPr lang="es-CL"/>
              <a:t>Otros datos requeridos</a:t>
            </a:r>
          </a:p>
        </p:txBody>
      </p:sp>
      <p:sp>
        <p:nvSpPr>
          <p:cNvPr id="655363" name="Rectangle 3"/>
          <p:cNvSpPr>
            <a:spLocks noGrp="1" noChangeArrowheads="1"/>
          </p:cNvSpPr>
          <p:nvPr>
            <p:ph type="body" idx="1"/>
          </p:nvPr>
        </p:nvSpPr>
        <p:spPr/>
        <p:txBody>
          <a:bodyPr/>
          <a:lstStyle/>
          <a:p>
            <a:r>
              <a:rPr lang="es-CL"/>
              <a:t>Datos demográficos</a:t>
            </a:r>
          </a:p>
          <a:p>
            <a:pPr lvl="1"/>
            <a:r>
              <a:rPr lang="es-CL"/>
              <a:t>Población:  distribución etárea, sexo</a:t>
            </a:r>
          </a:p>
          <a:p>
            <a:pPr lvl="1"/>
            <a:r>
              <a:rPr lang="es-CL"/>
              <a:t>Tasas base de incidencia de efectos</a:t>
            </a:r>
          </a:p>
          <a:p>
            <a:r>
              <a:rPr lang="es-CL"/>
              <a:t>Variables socioeconómicas</a:t>
            </a:r>
          </a:p>
          <a:p>
            <a:pPr lvl="1"/>
            <a:r>
              <a:rPr lang="es-CL"/>
              <a:t>Ingreso</a:t>
            </a:r>
          </a:p>
          <a:p>
            <a:pPr lvl="1"/>
            <a:r>
              <a:rPr lang="es-CL"/>
              <a:t>Educación</a:t>
            </a:r>
          </a:p>
          <a:p>
            <a:pPr lvl="1"/>
            <a:r>
              <a:rPr lang="es-CL"/>
              <a:t>Actividad</a:t>
            </a:r>
          </a:p>
          <a:p>
            <a:r>
              <a:rPr lang="es-CL"/>
              <a:t>Datos ambientales:</a:t>
            </a:r>
          </a:p>
          <a:p>
            <a:pPr lvl="1"/>
            <a:r>
              <a:rPr lang="es-CL"/>
              <a:t>Cambios en las concentraciones ambientales de los contaminantes de interés</a:t>
            </a:r>
          </a:p>
          <a:p>
            <a:pPr lvl="1"/>
            <a:endParaRPr lang="es-CL"/>
          </a:p>
          <a:p>
            <a:pPr lvl="1">
              <a:buFont typeface="Wingdings" pitchFamily="2" charset="2"/>
              <a:buNone/>
            </a:pPr>
            <a:endParaRPr lang="es-CL"/>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7D99F85-DEEB-44EE-845A-E4337CDB9A32}" type="slidenum">
              <a:rPr lang="en-US"/>
              <a:pPr/>
              <a:t>14</a:t>
            </a:fld>
            <a:endParaRPr lang="en-US"/>
          </a:p>
        </p:txBody>
      </p:sp>
      <p:sp>
        <p:nvSpPr>
          <p:cNvPr id="656386" name="Rectangle 2"/>
          <p:cNvSpPr>
            <a:spLocks noGrp="1" noChangeArrowheads="1"/>
          </p:cNvSpPr>
          <p:nvPr>
            <p:ph type="title"/>
          </p:nvPr>
        </p:nvSpPr>
        <p:spPr/>
        <p:txBody>
          <a:bodyPr/>
          <a:lstStyle/>
          <a:p>
            <a:r>
              <a:rPr lang="es-CL"/>
              <a:t>Casos analizados</a:t>
            </a:r>
          </a:p>
        </p:txBody>
      </p:sp>
      <p:sp>
        <p:nvSpPr>
          <p:cNvPr id="656387" name="Rectangle 3"/>
          <p:cNvSpPr>
            <a:spLocks noGrp="1" noChangeArrowheads="1"/>
          </p:cNvSpPr>
          <p:nvPr>
            <p:ph type="body" idx="1"/>
          </p:nvPr>
        </p:nvSpPr>
        <p:spPr/>
        <p:txBody>
          <a:bodyPr/>
          <a:lstStyle/>
          <a:p>
            <a:r>
              <a:rPr lang="es-CL"/>
              <a:t>Zona Metropolitana del Valle de México, México</a:t>
            </a:r>
          </a:p>
          <a:p>
            <a:r>
              <a:rPr lang="es-CL"/>
              <a:t>Región Metropolitana de Santiago, Chile</a:t>
            </a:r>
          </a:p>
          <a:p>
            <a:r>
              <a:rPr lang="es-CL"/>
              <a:t>Sao Paulo, Brasil </a:t>
            </a: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F2BBDA0-951E-4680-9829-6B63993CAA42}" type="slidenum">
              <a:rPr lang="en-US"/>
              <a:pPr/>
              <a:t>15</a:t>
            </a:fld>
            <a:endParaRPr lang="en-US"/>
          </a:p>
        </p:txBody>
      </p:sp>
      <p:sp>
        <p:nvSpPr>
          <p:cNvPr id="658434" name="Rectangle 2"/>
          <p:cNvSpPr>
            <a:spLocks noGrp="1" noChangeArrowheads="1"/>
          </p:cNvSpPr>
          <p:nvPr>
            <p:ph type="title"/>
          </p:nvPr>
        </p:nvSpPr>
        <p:spPr/>
        <p:txBody>
          <a:bodyPr/>
          <a:lstStyle/>
          <a:p>
            <a:r>
              <a:rPr lang="es-CL" sz="2000"/>
              <a:t>Zona Metropolitana del Valle de México, México </a:t>
            </a:r>
            <a:br>
              <a:rPr lang="es-CL" sz="2000"/>
            </a:br>
            <a:r>
              <a:rPr lang="es-CL" sz="2800"/>
              <a:t>Presentación</a:t>
            </a:r>
          </a:p>
        </p:txBody>
      </p:sp>
      <p:sp>
        <p:nvSpPr>
          <p:cNvPr id="658435" name="Rectangle 3"/>
          <p:cNvSpPr>
            <a:spLocks noGrp="1" noChangeArrowheads="1"/>
          </p:cNvSpPr>
          <p:nvPr>
            <p:ph type="body" idx="1"/>
          </p:nvPr>
        </p:nvSpPr>
        <p:spPr/>
        <p:txBody>
          <a:bodyPr/>
          <a:lstStyle/>
          <a:p>
            <a:pPr>
              <a:lnSpc>
                <a:spcPct val="100000"/>
              </a:lnSpc>
            </a:pPr>
            <a:r>
              <a:rPr lang="es-CL" sz="2000"/>
              <a:t>Objetivo:  Valoración económica del Tercer Programa de Calidad del Aire 2000- 2010 (PROAIRE)</a:t>
            </a:r>
          </a:p>
          <a:p>
            <a:pPr>
              <a:lnSpc>
                <a:spcPct val="100000"/>
              </a:lnSpc>
            </a:pPr>
            <a:r>
              <a:rPr lang="es-CL" sz="2000"/>
              <a:t>Enfocado a beneficios en salud producto de reducciones de PM10 y ozono: 4 escenarios contra una línea base promedio 1995-99, pero considera también los efectos sociales de las contingencias ambientales.</a:t>
            </a:r>
          </a:p>
          <a:p>
            <a:pPr>
              <a:lnSpc>
                <a:spcPct val="100000"/>
              </a:lnSpc>
            </a:pPr>
            <a:r>
              <a:rPr lang="es-CL" sz="2000"/>
              <a:t>Horizonte de tiempo: 2000-2010, resultados para 2010</a:t>
            </a:r>
          </a:p>
          <a:p>
            <a:pPr>
              <a:lnSpc>
                <a:spcPct val="100000"/>
              </a:lnSpc>
            </a:pPr>
            <a:r>
              <a:rPr lang="es-CL" sz="2000"/>
              <a:t>Usa estudios locales e internacionales para estimar el cambio en efectos en la salud (en Ciudad de México se han realizado numerosos estudios epidemiológicos). Uso un estudio de EE.UU.. para los efectos de mortalidad de exposición de largo plazo.  </a:t>
            </a:r>
          </a:p>
          <a:p>
            <a:pPr>
              <a:lnSpc>
                <a:spcPct val="100000"/>
              </a:lnSpc>
            </a:pPr>
            <a:r>
              <a:rPr lang="es-CL" sz="2000"/>
              <a:t>Usa valores sociales transferidos desde EE.UU y el método del  Capital Humano (CH) para valorar los beneficios sociales</a:t>
            </a:r>
          </a:p>
          <a:p>
            <a:pPr>
              <a:lnSpc>
                <a:spcPct val="100000"/>
              </a:lnSpc>
            </a:pPr>
            <a:r>
              <a:rPr lang="es-CL" sz="2000"/>
              <a:t>Realizado por el Instituto de Estudios Ambientales (IVM, Holanda) y el Centro Nacional de Salud Ambiental (CENSA) además de muchos otras instituciones</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8"/>
          <p:cNvSpPr>
            <a:spLocks noGrp="1"/>
          </p:cNvSpPr>
          <p:nvPr>
            <p:ph type="sldNum" sz="quarter" idx="12"/>
          </p:nvPr>
        </p:nvSpPr>
        <p:spPr/>
        <p:txBody>
          <a:bodyPr/>
          <a:lstStyle/>
          <a:p>
            <a:fld id="{7BD0F144-73FE-4033-9205-79B0380DD7D2}" type="slidenum">
              <a:rPr lang="en-US"/>
              <a:pPr/>
              <a:t>16</a:t>
            </a:fld>
            <a:endParaRPr lang="en-US"/>
          </a:p>
        </p:txBody>
      </p:sp>
      <p:pic>
        <p:nvPicPr>
          <p:cNvPr id="710662" name="Picture 6" descr="Improving Air Quality in Metropolitan Mexico City"/>
          <p:cNvPicPr>
            <a:picLocks noChangeAspect="1" noChangeArrowheads="1"/>
          </p:cNvPicPr>
          <p:nvPr>
            <p:ph sz="quarter" idx="2"/>
          </p:nvPr>
        </p:nvPicPr>
        <p:blipFill>
          <a:blip r:embed="rId2" cstate="print"/>
          <a:srcRect/>
          <a:stretch>
            <a:fillRect/>
          </a:stretch>
        </p:blipFill>
        <p:spPr>
          <a:xfrm>
            <a:off x="6427788" y="457200"/>
            <a:ext cx="2716212" cy="3048000"/>
          </a:xfrm>
          <a:noFill/>
          <a:ln/>
        </p:spPr>
      </p:pic>
      <p:pic>
        <p:nvPicPr>
          <p:cNvPr id="710664" name="Picture 8" descr="pm10 mexico"/>
          <p:cNvPicPr>
            <a:picLocks noChangeAspect="1" noChangeArrowheads="1"/>
          </p:cNvPicPr>
          <p:nvPr>
            <p:ph sz="quarter" idx="3"/>
          </p:nvPr>
        </p:nvPicPr>
        <p:blipFill>
          <a:blip r:embed="rId3" cstate="print"/>
          <a:srcRect/>
          <a:stretch>
            <a:fillRect/>
          </a:stretch>
        </p:blipFill>
        <p:spPr>
          <a:xfrm>
            <a:off x="1981200" y="457200"/>
            <a:ext cx="2736850" cy="3124200"/>
          </a:xfrm>
          <a:noFill/>
          <a:ln/>
        </p:spPr>
      </p:pic>
      <p:sp>
        <p:nvSpPr>
          <p:cNvPr id="710658" name="Rectangle 2"/>
          <p:cNvSpPr>
            <a:spLocks noGrp="1" noChangeArrowheads="1"/>
          </p:cNvSpPr>
          <p:nvPr>
            <p:ph type="title" sz="quarter"/>
          </p:nvPr>
        </p:nvSpPr>
        <p:spPr>
          <a:xfrm>
            <a:off x="152400" y="152400"/>
            <a:ext cx="8763000" cy="533400"/>
          </a:xfrm>
        </p:spPr>
        <p:txBody>
          <a:bodyPr/>
          <a:lstStyle/>
          <a:p>
            <a:r>
              <a:rPr lang="es-CL" sz="2800"/>
              <a:t>Cambio en la exposición a contaminantes</a:t>
            </a:r>
          </a:p>
        </p:txBody>
      </p:sp>
      <p:pic>
        <p:nvPicPr>
          <p:cNvPr id="710660" name="Picture 4"/>
          <p:cNvPicPr>
            <a:picLocks noChangeAspect="1" noChangeArrowheads="1"/>
          </p:cNvPicPr>
          <p:nvPr>
            <p:ph sz="quarter" idx="1"/>
          </p:nvPr>
        </p:nvPicPr>
        <p:blipFill>
          <a:blip r:embed="rId4"/>
          <a:srcRect/>
          <a:stretch>
            <a:fillRect/>
          </a:stretch>
        </p:blipFill>
        <p:spPr>
          <a:xfrm>
            <a:off x="2305050" y="2552700"/>
            <a:ext cx="0" cy="0"/>
          </a:xfrm>
          <a:noFill/>
          <a:ln/>
        </p:spPr>
      </p:pic>
      <p:sp>
        <p:nvSpPr>
          <p:cNvPr id="710669" name="Rectangle 13"/>
          <p:cNvSpPr>
            <a:spLocks noGrp="1" noChangeArrowheads="1"/>
          </p:cNvSpPr>
          <p:nvPr>
            <p:ph sz="quarter" idx="4"/>
          </p:nvPr>
        </p:nvSpPr>
        <p:spPr/>
        <p:txBody>
          <a:bodyPr/>
          <a:lstStyle/>
          <a:p>
            <a:endParaRPr lang="es-CL" sz="1800"/>
          </a:p>
        </p:txBody>
      </p:sp>
      <p:pic>
        <p:nvPicPr>
          <p:cNvPr id="710670" name="Picture 14"/>
          <p:cNvPicPr>
            <a:picLocks noChangeAspect="1" noChangeArrowheads="1"/>
          </p:cNvPicPr>
          <p:nvPr/>
        </p:nvPicPr>
        <p:blipFill>
          <a:blip r:embed="rId5" cstate="print"/>
          <a:srcRect/>
          <a:stretch>
            <a:fillRect/>
          </a:stretch>
        </p:blipFill>
        <p:spPr bwMode="auto">
          <a:xfrm>
            <a:off x="4419600" y="3352800"/>
            <a:ext cx="4724400" cy="3265488"/>
          </a:xfrm>
          <a:prstGeom prst="rect">
            <a:avLst/>
          </a:prstGeom>
          <a:noFill/>
          <a:ln w="25400">
            <a:noFill/>
            <a:miter lim="800000"/>
            <a:headEnd/>
            <a:tailEnd/>
          </a:ln>
          <a:effectLst/>
        </p:spPr>
      </p:pic>
      <p:pic>
        <p:nvPicPr>
          <p:cNvPr id="710671" name="Picture 15"/>
          <p:cNvPicPr>
            <a:picLocks noChangeAspect="1" noChangeArrowheads="1"/>
          </p:cNvPicPr>
          <p:nvPr/>
        </p:nvPicPr>
        <p:blipFill>
          <a:blip r:embed="rId6" cstate="print"/>
          <a:srcRect/>
          <a:stretch>
            <a:fillRect/>
          </a:stretch>
        </p:blipFill>
        <p:spPr bwMode="auto">
          <a:xfrm>
            <a:off x="152400" y="3505200"/>
            <a:ext cx="4495800" cy="3067050"/>
          </a:xfrm>
          <a:prstGeom prst="rect">
            <a:avLst/>
          </a:prstGeom>
          <a:noFill/>
          <a:ln w="25400">
            <a:noFill/>
            <a:miter lim="800000"/>
            <a:headEnd/>
            <a:tailEnd/>
          </a:ln>
          <a:effectLst/>
        </p:spPr>
      </p:pic>
      <p:sp>
        <p:nvSpPr>
          <p:cNvPr id="710672" name="Text Box 16"/>
          <p:cNvSpPr txBox="1">
            <a:spLocks noChangeArrowheads="1"/>
          </p:cNvSpPr>
          <p:nvPr/>
        </p:nvSpPr>
        <p:spPr bwMode="auto">
          <a:xfrm>
            <a:off x="288925" y="1225550"/>
            <a:ext cx="885825" cy="396875"/>
          </a:xfrm>
          <a:prstGeom prst="rect">
            <a:avLst/>
          </a:prstGeom>
          <a:noFill/>
          <a:ln w="25400">
            <a:noFill/>
            <a:miter lim="800000"/>
            <a:headEnd/>
            <a:tailEnd/>
          </a:ln>
          <a:effectLst/>
        </p:spPr>
        <p:txBody>
          <a:bodyPr wrap="none">
            <a:spAutoFit/>
          </a:bodyPr>
          <a:lstStyle/>
          <a:p>
            <a:r>
              <a:rPr lang="es-CL"/>
              <a:t>PM10:</a:t>
            </a:r>
          </a:p>
        </p:txBody>
      </p:sp>
      <p:sp>
        <p:nvSpPr>
          <p:cNvPr id="710673" name="Text Box 17"/>
          <p:cNvSpPr txBox="1">
            <a:spLocks noChangeArrowheads="1"/>
          </p:cNvSpPr>
          <p:nvPr/>
        </p:nvSpPr>
        <p:spPr bwMode="auto">
          <a:xfrm>
            <a:off x="5029200" y="1219200"/>
            <a:ext cx="984250" cy="396875"/>
          </a:xfrm>
          <a:prstGeom prst="rect">
            <a:avLst/>
          </a:prstGeom>
          <a:noFill/>
          <a:ln w="25400">
            <a:noFill/>
            <a:miter lim="800000"/>
            <a:headEnd/>
            <a:tailEnd/>
          </a:ln>
          <a:effectLst/>
        </p:spPr>
        <p:txBody>
          <a:bodyPr wrap="none">
            <a:spAutoFit/>
          </a:bodyPr>
          <a:lstStyle/>
          <a:p>
            <a:r>
              <a:rPr lang="es-CL"/>
              <a:t>Ozono:</a:t>
            </a:r>
          </a:p>
        </p:txBody>
      </p:sp>
      <p:sp>
        <p:nvSpPr>
          <p:cNvPr id="710674" name="Line 18"/>
          <p:cNvSpPr>
            <a:spLocks noChangeShapeType="1"/>
          </p:cNvSpPr>
          <p:nvPr/>
        </p:nvSpPr>
        <p:spPr bwMode="auto">
          <a:xfrm>
            <a:off x="609600" y="4933950"/>
            <a:ext cx="3962400" cy="0"/>
          </a:xfrm>
          <a:prstGeom prst="line">
            <a:avLst/>
          </a:prstGeom>
          <a:noFill/>
          <a:ln w="38100">
            <a:solidFill>
              <a:srgbClr val="FF0000"/>
            </a:solidFill>
            <a:round/>
            <a:headEnd/>
            <a:tailEnd/>
          </a:ln>
          <a:effectLst/>
        </p:spPr>
        <p:txBody>
          <a:bodyPr wrap="none">
            <a:spAutoFit/>
          </a:bodyPr>
          <a:lstStyle/>
          <a:p>
            <a:endParaRPr lang="en-US"/>
          </a:p>
        </p:txBody>
      </p:sp>
      <p:sp>
        <p:nvSpPr>
          <p:cNvPr id="710675" name="Line 19"/>
          <p:cNvSpPr>
            <a:spLocks noChangeShapeType="1"/>
          </p:cNvSpPr>
          <p:nvPr/>
        </p:nvSpPr>
        <p:spPr bwMode="auto">
          <a:xfrm>
            <a:off x="4953000" y="5486400"/>
            <a:ext cx="4038600" cy="0"/>
          </a:xfrm>
          <a:prstGeom prst="line">
            <a:avLst/>
          </a:prstGeom>
          <a:noFill/>
          <a:ln w="38100">
            <a:solidFill>
              <a:srgbClr val="FF0000"/>
            </a:solidFill>
            <a:round/>
            <a:headEnd/>
            <a:tailEnd/>
          </a:ln>
          <a:effectLst/>
        </p:spPr>
        <p:txBody>
          <a:bodyPr>
            <a:spAutoFit/>
          </a:bodyPr>
          <a:lstStyle/>
          <a:p>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2621B92D-B8D5-4C8E-AEA5-11AA0BC2144D}" type="slidenum">
              <a:rPr lang="en-US"/>
              <a:pPr/>
              <a:t>17</a:t>
            </a:fld>
            <a:endParaRPr lang="en-US"/>
          </a:p>
        </p:txBody>
      </p:sp>
      <p:sp>
        <p:nvSpPr>
          <p:cNvPr id="785410" name="Rectangle 2"/>
          <p:cNvSpPr>
            <a:spLocks noGrp="1" noChangeArrowheads="1"/>
          </p:cNvSpPr>
          <p:nvPr>
            <p:ph type="title"/>
          </p:nvPr>
        </p:nvSpPr>
        <p:spPr>
          <a:xfrm>
            <a:off x="152400" y="304800"/>
            <a:ext cx="8763000" cy="609600"/>
          </a:xfrm>
        </p:spPr>
        <p:txBody>
          <a:bodyPr/>
          <a:lstStyle/>
          <a:p>
            <a:r>
              <a:rPr lang="es-CL" sz="2800"/>
              <a:t>Reducción de Mortalidad en la ZMVM en 2010</a:t>
            </a:r>
          </a:p>
        </p:txBody>
      </p:sp>
      <p:sp>
        <p:nvSpPr>
          <p:cNvPr id="785411" name="Rectangle 3"/>
          <p:cNvSpPr>
            <a:spLocks noChangeArrowheads="1"/>
          </p:cNvSpPr>
          <p:nvPr/>
        </p:nvSpPr>
        <p:spPr bwMode="auto">
          <a:xfrm>
            <a:off x="0" y="5715000"/>
            <a:ext cx="9144000" cy="2286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CL" sz="1500"/>
              <a:t>Nota: se muestran solo 2 de los 4 escenarios calculados originalmente. </a:t>
            </a:r>
            <a:br>
              <a:rPr lang="es-CL" sz="1500"/>
            </a:br>
            <a:r>
              <a:rPr lang="es-CL" sz="1500"/>
              <a:t>Los escenarios 20% y AQS1 se han eliminado</a:t>
            </a:r>
          </a:p>
          <a:p>
            <a:pPr marL="395288" indent="-395288">
              <a:lnSpc>
                <a:spcPct val="110000"/>
              </a:lnSpc>
              <a:spcBef>
                <a:spcPct val="35000"/>
              </a:spcBef>
              <a:buSzTx/>
              <a:buFontTx/>
              <a:buNone/>
            </a:pPr>
            <a:r>
              <a:rPr lang="es-ES" sz="1500"/>
              <a:t>Fuente: Cesar et al. (2000), Cuadro 5.4, Pág. 31.</a:t>
            </a:r>
            <a:endParaRPr lang="es-CL" sz="1500"/>
          </a:p>
          <a:p>
            <a:pPr marL="395288" indent="-395288">
              <a:lnSpc>
                <a:spcPct val="110000"/>
              </a:lnSpc>
              <a:spcBef>
                <a:spcPct val="35000"/>
              </a:spcBef>
              <a:buSzTx/>
              <a:buFontTx/>
              <a:buNone/>
            </a:pPr>
            <a:endParaRPr lang="es-CL" sz="1500"/>
          </a:p>
        </p:txBody>
      </p:sp>
      <p:graphicFrame>
        <p:nvGraphicFramePr>
          <p:cNvPr id="785412" name="Object 4"/>
          <p:cNvGraphicFramePr>
            <a:graphicFrameLocks noChangeAspect="1"/>
          </p:cNvGraphicFramePr>
          <p:nvPr>
            <p:ph idx="1"/>
          </p:nvPr>
        </p:nvGraphicFramePr>
        <p:xfrm>
          <a:off x="609600" y="1504950"/>
          <a:ext cx="7370763" cy="3230563"/>
        </p:xfrm>
        <a:graphic>
          <a:graphicData uri="http://schemas.openxmlformats.org/presentationml/2006/ole">
            <p:oleObj spid="_x0000_s785412" name="Worksheet" r:id="rId4" imgW="4762541" imgH="2087770" progId="Excel.Sheet.8">
              <p:embed/>
            </p:oleObj>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0A39197-7FF9-481D-9340-6A6C48906CEE}" type="slidenum">
              <a:rPr lang="en-US"/>
              <a:pPr/>
              <a:t>18</a:t>
            </a:fld>
            <a:endParaRPr lang="en-US"/>
          </a:p>
        </p:txBody>
      </p:sp>
      <p:sp>
        <p:nvSpPr>
          <p:cNvPr id="793602" name="Rectangle 2"/>
          <p:cNvSpPr>
            <a:spLocks noGrp="1" noChangeArrowheads="1"/>
          </p:cNvSpPr>
          <p:nvPr>
            <p:ph type="title"/>
          </p:nvPr>
        </p:nvSpPr>
        <p:spPr/>
        <p:txBody>
          <a:bodyPr/>
          <a:lstStyle/>
          <a:p>
            <a:r>
              <a:rPr lang="es-CL" sz="2800"/>
              <a:t>Reducción de Morbilidad en la ZMVM en 2010</a:t>
            </a:r>
          </a:p>
        </p:txBody>
      </p:sp>
      <p:sp>
        <p:nvSpPr>
          <p:cNvPr id="793603" name="Rectangle 3"/>
          <p:cNvSpPr>
            <a:spLocks noChangeArrowheads="1"/>
          </p:cNvSpPr>
          <p:nvPr/>
        </p:nvSpPr>
        <p:spPr bwMode="auto">
          <a:xfrm>
            <a:off x="0" y="6096000"/>
            <a:ext cx="9144000" cy="4572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CL" sz="1300"/>
              <a:t>Nota: se muestran solo 2 de los 4 escenarios calculados originalmente. Los escenarios 20% y AQS1 se han eliminado</a:t>
            </a:r>
          </a:p>
          <a:p>
            <a:pPr marL="395288" indent="-395288">
              <a:lnSpc>
                <a:spcPct val="110000"/>
              </a:lnSpc>
              <a:spcBef>
                <a:spcPct val="35000"/>
              </a:spcBef>
              <a:buSzTx/>
              <a:buFontTx/>
              <a:buNone/>
            </a:pPr>
            <a:r>
              <a:rPr lang="es-ES" sz="1300"/>
              <a:t>Fuente: [Cesar, Dorland et al. 2000] Cuadros 5.2 y 5.3, Pág. 30.</a:t>
            </a:r>
            <a:endParaRPr lang="es-CL" sz="1300"/>
          </a:p>
        </p:txBody>
      </p:sp>
      <p:graphicFrame>
        <p:nvGraphicFramePr>
          <p:cNvPr id="793604" name="Object 4"/>
          <p:cNvGraphicFramePr>
            <a:graphicFrameLocks noChangeAspect="1"/>
          </p:cNvGraphicFramePr>
          <p:nvPr>
            <p:ph idx="1"/>
          </p:nvPr>
        </p:nvGraphicFramePr>
        <p:xfrm>
          <a:off x="381000" y="1143000"/>
          <a:ext cx="8458200" cy="4448175"/>
        </p:xfrm>
        <a:graphic>
          <a:graphicData uri="http://schemas.openxmlformats.org/presentationml/2006/ole">
            <p:oleObj spid="_x0000_s793604" name="Worksheet" r:id="rId4" imgW="5324475" imgH="2800350" progId="Excel.Sheet.8">
              <p:embed/>
            </p:oleObj>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AD081D74-BCFA-49AB-8A12-23096170BAEC}" type="slidenum">
              <a:rPr lang="en-US"/>
              <a:pPr/>
              <a:t>19</a:t>
            </a:fld>
            <a:endParaRPr lang="en-US"/>
          </a:p>
        </p:txBody>
      </p:sp>
      <p:sp>
        <p:nvSpPr>
          <p:cNvPr id="790530" name="Rectangle 2"/>
          <p:cNvSpPr>
            <a:spLocks noGrp="1" noChangeArrowheads="1"/>
          </p:cNvSpPr>
          <p:nvPr>
            <p:ph type="title"/>
          </p:nvPr>
        </p:nvSpPr>
        <p:spPr>
          <a:xfrm>
            <a:off x="0" y="381000"/>
            <a:ext cx="8763000" cy="609600"/>
          </a:xfrm>
        </p:spPr>
        <p:txBody>
          <a:bodyPr/>
          <a:lstStyle/>
          <a:p>
            <a:r>
              <a:rPr lang="es-CL" sz="2200"/>
              <a:t>Beneficios debido a la reducción de PM10 y ozono en 2010</a:t>
            </a:r>
            <a:r>
              <a:rPr lang="es-CL" sz="2000"/>
              <a:t> </a:t>
            </a:r>
            <a:br>
              <a:rPr lang="es-CL" sz="2000"/>
            </a:br>
            <a:r>
              <a:rPr lang="es-CL" sz="2000"/>
              <a:t>(millones de US$)</a:t>
            </a:r>
          </a:p>
        </p:txBody>
      </p:sp>
      <p:sp>
        <p:nvSpPr>
          <p:cNvPr id="790531" name="Rectangle 3"/>
          <p:cNvSpPr>
            <a:spLocks noChangeArrowheads="1"/>
          </p:cNvSpPr>
          <p:nvPr/>
        </p:nvSpPr>
        <p:spPr bwMode="auto">
          <a:xfrm>
            <a:off x="0" y="6096000"/>
            <a:ext cx="9144000" cy="4572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CL" sz="1300"/>
              <a:t>Nota: se muestran solo 2 de los 4 escenarios calculados originalmente. Los escenarios 20% y AQS1 se han eliminado</a:t>
            </a:r>
          </a:p>
          <a:p>
            <a:pPr marL="395288" indent="-395288">
              <a:lnSpc>
                <a:spcPct val="110000"/>
              </a:lnSpc>
              <a:spcBef>
                <a:spcPct val="35000"/>
              </a:spcBef>
              <a:buSzTx/>
              <a:buFontTx/>
              <a:buNone/>
            </a:pPr>
            <a:r>
              <a:rPr lang="es-CL" sz="1300"/>
              <a:t>Fuente: Cesar et al. Tabla 6.9, pag. 44</a:t>
            </a:r>
          </a:p>
        </p:txBody>
      </p:sp>
      <p:graphicFrame>
        <p:nvGraphicFramePr>
          <p:cNvPr id="790532" name="Object 4"/>
          <p:cNvGraphicFramePr>
            <a:graphicFrameLocks noChangeAspect="1"/>
          </p:cNvGraphicFramePr>
          <p:nvPr>
            <p:ph idx="1"/>
          </p:nvPr>
        </p:nvGraphicFramePr>
        <p:xfrm>
          <a:off x="396875" y="1296988"/>
          <a:ext cx="8232775" cy="4316412"/>
        </p:xfrm>
        <a:graphic>
          <a:graphicData uri="http://schemas.openxmlformats.org/presentationml/2006/ole">
            <p:oleObj spid="_x0000_s790532" name="Worksheet" r:id="rId3" imgW="4899784" imgH="2567830" progId="Excel.Sheet.8">
              <p:embed/>
            </p:oleObj>
          </a:graphicData>
        </a:graphic>
      </p:graphicFrame>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5E34547-6807-45CA-AB9D-90B9C0F5EDC3}" type="slidenum">
              <a:rPr lang="en-US"/>
              <a:pPr/>
              <a:t>2</a:t>
            </a:fld>
            <a:endParaRPr lang="en-US"/>
          </a:p>
        </p:txBody>
      </p:sp>
      <p:sp>
        <p:nvSpPr>
          <p:cNvPr id="596994" name="Rectangle 2"/>
          <p:cNvSpPr>
            <a:spLocks noGrp="1" noChangeArrowheads="1"/>
          </p:cNvSpPr>
          <p:nvPr>
            <p:ph type="title"/>
          </p:nvPr>
        </p:nvSpPr>
        <p:spPr/>
        <p:txBody>
          <a:bodyPr/>
          <a:lstStyle/>
          <a:p>
            <a:r>
              <a:rPr lang="es-CL"/>
              <a:t>Motivación</a:t>
            </a:r>
          </a:p>
        </p:txBody>
      </p:sp>
      <p:sp>
        <p:nvSpPr>
          <p:cNvPr id="596995" name="Rectangle 3"/>
          <p:cNvSpPr>
            <a:spLocks noGrp="1" noChangeArrowheads="1"/>
          </p:cNvSpPr>
          <p:nvPr>
            <p:ph type="body" idx="1"/>
          </p:nvPr>
        </p:nvSpPr>
        <p:spPr>
          <a:xfrm>
            <a:off x="152400" y="1066800"/>
            <a:ext cx="8763000" cy="5334000"/>
          </a:xfrm>
        </p:spPr>
        <p:txBody>
          <a:bodyPr/>
          <a:lstStyle/>
          <a:p>
            <a:r>
              <a:rPr lang="es-CL" sz="2000"/>
              <a:t>Las ciudades de Latinoamérica tienen niveles altos de contaminación atmosférica, principalmente de material particulado.</a:t>
            </a:r>
          </a:p>
          <a:p>
            <a:r>
              <a:rPr lang="es-CL" sz="2000"/>
              <a:t>No hay duda de que la contaminación atmosférica produce efectos nocivos a altas concentraciones, pero la evidencia reciente muestra que estos efectos nocivos se producen también a niveles relativamente bajos</a:t>
            </a:r>
          </a:p>
          <a:p>
            <a:r>
              <a:rPr lang="es-CL" sz="2000"/>
              <a:t>Parecería deseable entonces reducir los niveles de contaminación, pero ¿hasta qué nivel?  ¿Qué nivel de contaminación (o de abatimiento) es deseable?</a:t>
            </a:r>
          </a:p>
          <a:p>
            <a:r>
              <a:rPr lang="es-CL" sz="2000"/>
              <a:t>El análisis costo-beneficio (ACB) nos puede ayudar en nuestra decisión.</a:t>
            </a:r>
          </a:p>
          <a:p>
            <a:r>
              <a:rPr lang="es-CL" sz="2000"/>
              <a:t>Para aplicar ACB correctamente  se requiere cuantificar tanto los costos como los beneficios.</a:t>
            </a:r>
          </a:p>
          <a:p>
            <a:pPr>
              <a:buFontTx/>
              <a:buNone/>
            </a:pPr>
            <a:r>
              <a:rPr lang="es-CL" sz="2000">
                <a:sym typeface="Wingdings" pitchFamily="2" charset="2"/>
              </a:rPr>
              <a:t> la valoracion economica de los impactos de contaminacion es un insumo clave para un buen ACB, y para una mejor toma de decisiones para gestionar sustentablemente la calidad ambiental</a:t>
            </a:r>
            <a:endParaRPr lang="es-CL" sz="200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3D242F5-2CC8-4E0B-9D84-A08C24D410B8}" type="slidenum">
              <a:rPr lang="en-US"/>
              <a:pPr/>
              <a:t>20</a:t>
            </a:fld>
            <a:endParaRPr lang="en-US"/>
          </a:p>
        </p:txBody>
      </p:sp>
      <p:sp>
        <p:nvSpPr>
          <p:cNvPr id="722946" name="Rectangle 2"/>
          <p:cNvSpPr>
            <a:spLocks noGrp="1" noChangeArrowheads="1"/>
          </p:cNvSpPr>
          <p:nvPr>
            <p:ph type="title"/>
          </p:nvPr>
        </p:nvSpPr>
        <p:spPr/>
        <p:txBody>
          <a:bodyPr/>
          <a:lstStyle/>
          <a:p>
            <a:r>
              <a:rPr lang="es-CL"/>
              <a:t>México: conclusiones</a:t>
            </a:r>
          </a:p>
        </p:txBody>
      </p:sp>
      <p:sp>
        <p:nvSpPr>
          <p:cNvPr id="722947" name="Rectangle 3"/>
          <p:cNvSpPr>
            <a:spLocks noGrp="1" noChangeArrowheads="1"/>
          </p:cNvSpPr>
          <p:nvPr>
            <p:ph type="body" idx="1"/>
          </p:nvPr>
        </p:nvSpPr>
        <p:spPr/>
        <p:txBody>
          <a:bodyPr/>
          <a:lstStyle/>
          <a:p>
            <a:r>
              <a:rPr lang="es-CL"/>
              <a:t>Para una reducción del 10%, los beneficios de PM10 son mayores que los de ozono,  pero son similares para es escenario AQS2</a:t>
            </a:r>
          </a:p>
          <a:p>
            <a:r>
              <a:rPr lang="es-CL"/>
              <a:t>El grueso de los beneficios proviene de la DAP de los individuos: un 50% para el ozono, y un 90% para el PM10</a:t>
            </a:r>
          </a:p>
          <a:p>
            <a:r>
              <a:rPr lang="es-CL"/>
              <a:t>El uso de una elasticidad ingreso de transferencia de valores de 0.4 en lugar de 1.0 aumenta los beneficios en casi un 50%.</a:t>
            </a:r>
          </a:p>
          <a:p>
            <a:r>
              <a:rPr lang="es-CL"/>
              <a:t>Los beneficios debido a efectos en la salud son mucho mayores (~25x)  que los de las contingencias ambientales </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85E09F6-7E06-400D-A7C0-653FC2344181}" type="slidenum">
              <a:rPr lang="en-US"/>
              <a:pPr/>
              <a:t>21</a:t>
            </a:fld>
            <a:endParaRPr lang="en-US"/>
          </a:p>
        </p:txBody>
      </p:sp>
      <p:sp>
        <p:nvSpPr>
          <p:cNvPr id="723970" name="Rectangle 2"/>
          <p:cNvSpPr>
            <a:spLocks noGrp="1" noChangeArrowheads="1"/>
          </p:cNvSpPr>
          <p:nvPr>
            <p:ph type="title"/>
          </p:nvPr>
        </p:nvSpPr>
        <p:spPr>
          <a:xfrm>
            <a:off x="152400" y="228600"/>
            <a:ext cx="8763000" cy="838200"/>
          </a:xfrm>
        </p:spPr>
        <p:txBody>
          <a:bodyPr/>
          <a:lstStyle/>
          <a:p>
            <a:r>
              <a:rPr lang="es-CL"/>
              <a:t>Presentación del Caso: Sao Paulo, Brasil</a:t>
            </a:r>
            <a:br>
              <a:rPr lang="es-CL"/>
            </a:br>
            <a:endParaRPr lang="es-CL"/>
          </a:p>
        </p:txBody>
      </p:sp>
      <p:sp>
        <p:nvSpPr>
          <p:cNvPr id="723971" name="Rectangle 3"/>
          <p:cNvSpPr>
            <a:spLocks noGrp="1" noChangeArrowheads="1"/>
          </p:cNvSpPr>
          <p:nvPr>
            <p:ph type="body" idx="1"/>
          </p:nvPr>
        </p:nvSpPr>
        <p:spPr>
          <a:xfrm>
            <a:off x="0" y="1066800"/>
            <a:ext cx="8763000" cy="5486400"/>
          </a:xfrm>
        </p:spPr>
        <p:txBody>
          <a:bodyPr/>
          <a:lstStyle/>
          <a:p>
            <a:r>
              <a:rPr lang="es-CL"/>
              <a:t>Objetivo: evaluación </a:t>
            </a:r>
            <a:r>
              <a:rPr lang="es-CL" i="1"/>
              <a:t>ex-post</a:t>
            </a:r>
            <a:r>
              <a:rPr lang="es-CL"/>
              <a:t> de los beneficios asociados a la implementación de la 3a fase del Programa de Control de la Contaminación Atmosférica de Fuentes Móviles (PROCONVE)</a:t>
            </a:r>
          </a:p>
          <a:p>
            <a:r>
              <a:rPr lang="es-CL"/>
              <a:t>Realizado por el equipo del programa </a:t>
            </a:r>
            <a:r>
              <a:rPr lang="es-CL" i="1"/>
              <a:t>Integrated Environmental Strategies</a:t>
            </a:r>
            <a:r>
              <a:rPr lang="es-CL"/>
              <a:t> (IES) en Brasil: Facultad de Medicina de la Universidad de Sao Paulo, e IPEA de Río de Janeiro </a:t>
            </a:r>
          </a:p>
          <a:p>
            <a:r>
              <a:rPr lang="es-CL"/>
              <a:t>Considera NO2, PM10, SO2 y CO</a:t>
            </a:r>
          </a:p>
          <a:p>
            <a:r>
              <a:rPr lang="es-CL"/>
              <a:t>Estimó el impacto en salud de la reducción en concentraciones ambientales  en los años 1996 a 2000, con respecto al promedio 1991-1993</a:t>
            </a:r>
          </a:p>
          <a:p>
            <a:r>
              <a:rPr lang="es-CL"/>
              <a:t>El estudio se diferencia de los otros en que usó los datos de un periodo para estimar los impactos en salud, extrapolandolos al otro periodo</a:t>
            </a:r>
          </a:p>
          <a:p>
            <a:endParaRPr lang="es-CL"/>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A420AFF2-871D-4090-8993-F32DA533B8AA}" type="slidenum">
              <a:rPr lang="en-US"/>
              <a:pPr/>
              <a:t>22</a:t>
            </a:fld>
            <a:endParaRPr lang="en-US"/>
          </a:p>
        </p:txBody>
      </p:sp>
      <p:sp>
        <p:nvSpPr>
          <p:cNvPr id="758786" name="Rectangle 2"/>
          <p:cNvSpPr>
            <a:spLocks noGrp="1" noChangeArrowheads="1"/>
          </p:cNvSpPr>
          <p:nvPr>
            <p:ph type="title"/>
          </p:nvPr>
        </p:nvSpPr>
        <p:spPr/>
        <p:txBody>
          <a:bodyPr/>
          <a:lstStyle/>
          <a:p>
            <a:r>
              <a:rPr lang="es-CL"/>
              <a:t>Concentraciones Ambientales de NO2</a:t>
            </a:r>
          </a:p>
        </p:txBody>
      </p:sp>
      <p:sp>
        <p:nvSpPr>
          <p:cNvPr id="758787" name="Rectangle 3"/>
          <p:cNvSpPr>
            <a:spLocks noGrp="1" noChangeArrowheads="1"/>
          </p:cNvSpPr>
          <p:nvPr>
            <p:ph type="body" idx="1"/>
          </p:nvPr>
        </p:nvSpPr>
        <p:spPr/>
        <p:txBody>
          <a:bodyPr/>
          <a:lstStyle/>
          <a:p>
            <a:endParaRPr lang="es-CL"/>
          </a:p>
        </p:txBody>
      </p:sp>
      <p:sp>
        <p:nvSpPr>
          <p:cNvPr id="758788" name="Rectangle 4"/>
          <p:cNvSpPr>
            <a:spLocks noChangeArrowheads="1"/>
          </p:cNvSpPr>
          <p:nvPr/>
        </p:nvSpPr>
        <p:spPr bwMode="auto">
          <a:xfrm>
            <a:off x="0" y="1981200"/>
            <a:ext cx="9144000" cy="0"/>
          </a:xfrm>
          <a:prstGeom prst="rect">
            <a:avLst/>
          </a:prstGeom>
          <a:noFill/>
          <a:ln w="25400">
            <a:noFill/>
            <a:miter lim="800000"/>
            <a:headEnd/>
            <a:tailEnd/>
          </a:ln>
          <a:effectLst/>
        </p:spPr>
        <p:txBody>
          <a:bodyPr wrap="none" anchor="ctr">
            <a:spAutoFit/>
          </a:bodyPr>
          <a:lstStyle/>
          <a:p>
            <a:endParaRPr lang="en-US"/>
          </a:p>
        </p:txBody>
      </p:sp>
      <p:graphicFrame>
        <p:nvGraphicFramePr>
          <p:cNvPr id="758789" name="Object 5"/>
          <p:cNvGraphicFramePr>
            <a:graphicFrameLocks noChangeAspect="1"/>
          </p:cNvGraphicFramePr>
          <p:nvPr/>
        </p:nvGraphicFramePr>
        <p:xfrm>
          <a:off x="538163" y="1524000"/>
          <a:ext cx="7616825" cy="4356100"/>
        </p:xfrm>
        <a:graphic>
          <a:graphicData uri="http://schemas.openxmlformats.org/presentationml/2006/ole">
            <p:oleObj spid="_x0000_s758789" name="Chart" r:id="rId3" imgW="5090078" imgH="2910978" progId="Excel.Chart.8">
              <p:embed/>
            </p:oleObj>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D7E98B74-F527-4DDC-84E7-E8DE68E581A2}" type="slidenum">
              <a:rPr lang="en-US"/>
              <a:pPr/>
              <a:t>23</a:t>
            </a:fld>
            <a:endParaRPr lang="en-US"/>
          </a:p>
        </p:txBody>
      </p:sp>
      <p:sp>
        <p:nvSpPr>
          <p:cNvPr id="759810" name="Rectangle 2"/>
          <p:cNvSpPr>
            <a:spLocks noGrp="1" noChangeArrowheads="1"/>
          </p:cNvSpPr>
          <p:nvPr>
            <p:ph type="title"/>
          </p:nvPr>
        </p:nvSpPr>
        <p:spPr>
          <a:xfrm>
            <a:off x="152400" y="163513"/>
            <a:ext cx="8763000" cy="533400"/>
          </a:xfrm>
        </p:spPr>
        <p:txBody>
          <a:bodyPr/>
          <a:lstStyle/>
          <a:p>
            <a:r>
              <a:rPr lang="es-CL" sz="2400"/>
              <a:t>Efectos en Salud evitados en São Paulo, 1997-2000</a:t>
            </a:r>
          </a:p>
        </p:txBody>
      </p:sp>
      <p:graphicFrame>
        <p:nvGraphicFramePr>
          <p:cNvPr id="759811" name="Object 3"/>
          <p:cNvGraphicFramePr>
            <a:graphicFrameLocks noChangeAspect="1"/>
          </p:cNvGraphicFramePr>
          <p:nvPr>
            <p:ph idx="1"/>
          </p:nvPr>
        </p:nvGraphicFramePr>
        <p:xfrm>
          <a:off x="612775" y="936625"/>
          <a:ext cx="7304088" cy="5324475"/>
        </p:xfrm>
        <a:graphic>
          <a:graphicData uri="http://schemas.openxmlformats.org/presentationml/2006/ole">
            <p:oleObj spid="_x0000_s759811" name="Worksheet" r:id="rId4" imgW="5059804" imgH="3687970" progId="Excel.Sheet.8">
              <p:embed/>
            </p:oleObj>
          </a:graphicData>
        </a:graphic>
      </p:graphicFrame>
      <p:sp>
        <p:nvSpPr>
          <p:cNvPr id="759812" name="Rectangle 4"/>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CL" sz="1300"/>
              <a:t>Fuente: [Braga, Pereira et al. 2002] Tabla 6.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62AF6215-436C-47DD-98E3-5FB9A61DD693}" type="slidenum">
              <a:rPr lang="en-US"/>
              <a:pPr/>
              <a:t>24</a:t>
            </a:fld>
            <a:endParaRPr lang="en-US"/>
          </a:p>
        </p:txBody>
      </p:sp>
      <p:sp>
        <p:nvSpPr>
          <p:cNvPr id="760834" name="Rectangle 2"/>
          <p:cNvSpPr>
            <a:spLocks noGrp="1" noChangeArrowheads="1"/>
          </p:cNvSpPr>
          <p:nvPr>
            <p:ph type="title"/>
          </p:nvPr>
        </p:nvSpPr>
        <p:spPr/>
        <p:txBody>
          <a:bodyPr/>
          <a:lstStyle/>
          <a:p>
            <a:r>
              <a:rPr lang="es-CL" sz="2800"/>
              <a:t>Beneficios en Salud, 1997-2000</a:t>
            </a:r>
            <a:br>
              <a:rPr lang="es-CL" sz="2800"/>
            </a:br>
            <a:r>
              <a:rPr lang="es-CL" sz="2800"/>
              <a:t>(miles de US$)</a:t>
            </a:r>
          </a:p>
        </p:txBody>
      </p:sp>
      <p:graphicFrame>
        <p:nvGraphicFramePr>
          <p:cNvPr id="760835" name="Object 3"/>
          <p:cNvGraphicFramePr>
            <a:graphicFrameLocks noChangeAspect="1"/>
          </p:cNvGraphicFramePr>
          <p:nvPr>
            <p:ph idx="1"/>
          </p:nvPr>
        </p:nvGraphicFramePr>
        <p:xfrm>
          <a:off x="304800" y="1447800"/>
          <a:ext cx="7866063" cy="4660900"/>
        </p:xfrm>
        <a:graphic>
          <a:graphicData uri="http://schemas.openxmlformats.org/presentationml/2006/ole">
            <p:oleObj spid="_x0000_s760835" name="Worksheet" r:id="rId4" imgW="6334125" imgH="3752850" progId="Excel.Sheet.8">
              <p:embed/>
            </p:oleObj>
          </a:graphicData>
        </a:graphic>
      </p:graphicFrame>
      <p:sp>
        <p:nvSpPr>
          <p:cNvPr id="760836" name="Rectangle 4"/>
          <p:cNvSpPr>
            <a:spLocks noChangeArrowheads="1"/>
          </p:cNvSpPr>
          <p:nvPr/>
        </p:nvSpPr>
        <p:spPr bwMode="auto">
          <a:xfrm>
            <a:off x="0" y="6477000"/>
            <a:ext cx="9144000" cy="3810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ES" sz="1300"/>
              <a:t>Fuente: [Ortiz and Serôa da Motta 2002] Tabla 6</a:t>
            </a:r>
            <a:endParaRPr lang="es-CL" sz="1300"/>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2E05DD1-5359-47E4-8820-37DE1A5BC06A}" type="slidenum">
              <a:rPr lang="en-US"/>
              <a:pPr/>
              <a:t>25</a:t>
            </a:fld>
            <a:endParaRPr lang="en-US"/>
          </a:p>
        </p:txBody>
      </p:sp>
      <p:sp>
        <p:nvSpPr>
          <p:cNvPr id="737282" name="Rectangle 2"/>
          <p:cNvSpPr>
            <a:spLocks noGrp="1" noChangeArrowheads="1"/>
          </p:cNvSpPr>
          <p:nvPr>
            <p:ph type="title"/>
          </p:nvPr>
        </p:nvSpPr>
        <p:spPr/>
        <p:txBody>
          <a:bodyPr/>
          <a:lstStyle/>
          <a:p>
            <a:r>
              <a:rPr lang="es-CL"/>
              <a:t>Santiago de Chile: Presentación</a:t>
            </a:r>
          </a:p>
        </p:txBody>
      </p:sp>
      <p:sp>
        <p:nvSpPr>
          <p:cNvPr id="737283" name="Rectangle 3"/>
          <p:cNvSpPr>
            <a:spLocks noGrp="1" noChangeArrowheads="1"/>
          </p:cNvSpPr>
          <p:nvPr>
            <p:ph type="body" idx="1"/>
          </p:nvPr>
        </p:nvSpPr>
        <p:spPr/>
        <p:txBody>
          <a:bodyPr/>
          <a:lstStyle/>
          <a:p>
            <a:pPr>
              <a:lnSpc>
                <a:spcPct val="100000"/>
              </a:lnSpc>
            </a:pPr>
            <a:r>
              <a:rPr lang="es-CL"/>
              <a:t>Objetivo: Cuantificación de los beneficios sociales de la reducción de emisiones producto del Plan de Prevención y Descontaminación Ambiental (PPDA) de la Región Metropolitana, 1997-2011</a:t>
            </a:r>
          </a:p>
          <a:p>
            <a:pPr>
              <a:lnSpc>
                <a:spcPct val="100000"/>
              </a:lnSpc>
            </a:pPr>
            <a:r>
              <a:rPr lang="es-CL"/>
              <a:t>Enfocado a beneficios en salud producto de reducciones de PM2.5 y ozono</a:t>
            </a:r>
          </a:p>
          <a:p>
            <a:pPr>
              <a:lnSpc>
                <a:spcPct val="100000"/>
              </a:lnSpc>
            </a:pPr>
            <a:r>
              <a:rPr lang="es-CL"/>
              <a:t>Estudios locales (3) e internacionales para estimar el cambio en efectos en la salud. Estudio de EE.UU. para los efectos de mortalidad de exposición de largo plazo como caso alto.</a:t>
            </a:r>
          </a:p>
          <a:p>
            <a:pPr>
              <a:lnSpc>
                <a:spcPct val="100000"/>
              </a:lnSpc>
            </a:pPr>
            <a:r>
              <a:rPr lang="es-CL"/>
              <a:t>Usa valores sociales transferidos desde EE.UU. Para DAP, y un estudio local de DAP para valorar los beneficios sociales. Costos médicos estimados localmente.</a:t>
            </a:r>
          </a:p>
          <a:p>
            <a:pPr>
              <a:lnSpc>
                <a:spcPct val="100000"/>
              </a:lnSpc>
            </a:pPr>
            <a:r>
              <a:rPr lang="es-CL"/>
              <a:t>Realizado por la P. Universidad Católica de Chile para CONAMA R.M.</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44CA441F-823F-4F10-9CCB-35A25AC04FF0}" type="slidenum">
              <a:rPr lang="en-US"/>
              <a:pPr/>
              <a:t>26</a:t>
            </a:fld>
            <a:endParaRPr lang="en-US"/>
          </a:p>
        </p:txBody>
      </p:sp>
      <p:sp>
        <p:nvSpPr>
          <p:cNvPr id="808962" name="Rectangle 2"/>
          <p:cNvSpPr>
            <a:spLocks noGrp="1" noChangeArrowheads="1"/>
          </p:cNvSpPr>
          <p:nvPr>
            <p:ph type="title"/>
          </p:nvPr>
        </p:nvSpPr>
        <p:spPr>
          <a:xfrm>
            <a:off x="76200" y="152400"/>
            <a:ext cx="8763000" cy="914400"/>
          </a:xfrm>
        </p:spPr>
        <p:txBody>
          <a:bodyPr/>
          <a:lstStyle/>
          <a:p>
            <a:r>
              <a:rPr lang="es-CL" sz="2000"/>
              <a:t>El Plan de Prevención y Descontaminación Atmosférica (PPDA) de 1997  (Actualizado en 2001)</a:t>
            </a:r>
          </a:p>
        </p:txBody>
      </p:sp>
      <p:graphicFrame>
        <p:nvGraphicFramePr>
          <p:cNvPr id="808963" name="Object 3"/>
          <p:cNvGraphicFramePr>
            <a:graphicFrameLocks noChangeAspect="1"/>
          </p:cNvGraphicFramePr>
          <p:nvPr>
            <p:ph idx="1"/>
          </p:nvPr>
        </p:nvGraphicFramePr>
        <p:xfrm>
          <a:off x="1143000" y="2895600"/>
          <a:ext cx="7239000" cy="4143375"/>
        </p:xfrm>
        <a:graphic>
          <a:graphicData uri="http://schemas.openxmlformats.org/presentationml/2006/ole">
            <p:oleObj spid="_x0000_s808963" name="Worksheet" r:id="rId3" imgW="5324743" imgH="3048240" progId="Excel.Sheet.8">
              <p:embed/>
            </p:oleObj>
          </a:graphicData>
        </a:graphic>
      </p:graphicFrame>
      <p:sp>
        <p:nvSpPr>
          <p:cNvPr id="808964" name="Rectangle 4"/>
          <p:cNvSpPr>
            <a:spLocks noChangeArrowheads="1"/>
          </p:cNvSpPr>
          <p:nvPr/>
        </p:nvSpPr>
        <p:spPr bwMode="auto">
          <a:xfrm>
            <a:off x="228600" y="1143000"/>
            <a:ext cx="8534400" cy="2286000"/>
          </a:xfrm>
          <a:prstGeom prst="rect">
            <a:avLst/>
          </a:prstGeom>
          <a:noFill/>
          <a:ln w="9525">
            <a:noFill/>
            <a:miter lim="800000"/>
            <a:headEnd/>
            <a:tailEnd/>
          </a:ln>
          <a:effectLst/>
        </p:spPr>
        <p:txBody>
          <a:bodyPr/>
          <a:lstStyle/>
          <a:p>
            <a:pPr marL="342900" indent="-342900">
              <a:lnSpc>
                <a:spcPct val="110000"/>
              </a:lnSpc>
              <a:spcBef>
                <a:spcPct val="35000"/>
              </a:spcBef>
              <a:buSzTx/>
              <a:buFontTx/>
              <a:buChar char="•"/>
            </a:pPr>
            <a:r>
              <a:rPr lang="es-CL" sz="1600"/>
              <a:t>En 1998 El Plan de Prevención y Descontaminación Atmosférica (PPDA) de la Region Metropolitana fue firmado como Ley de la Republica.</a:t>
            </a:r>
          </a:p>
          <a:p>
            <a:pPr marL="342900" indent="-342900">
              <a:lnSpc>
                <a:spcPct val="110000"/>
              </a:lnSpc>
              <a:spcBef>
                <a:spcPct val="35000"/>
              </a:spcBef>
              <a:buSzTx/>
              <a:buFontTx/>
              <a:buChar char="•"/>
            </a:pPr>
            <a:r>
              <a:rPr lang="es-CL" sz="1600"/>
              <a:t>EL Plan propone una reducción gradual de las concentraciones ambientales, con la meta de cumplir con las normas primarias de calidad ambiental el año 2011.</a:t>
            </a:r>
          </a:p>
          <a:p>
            <a:pPr marL="342900" indent="-342900">
              <a:lnSpc>
                <a:spcPct val="110000"/>
              </a:lnSpc>
              <a:spcBef>
                <a:spcPct val="35000"/>
              </a:spcBef>
              <a:buSzTx/>
              <a:buFontTx/>
              <a:buChar char="•"/>
            </a:pPr>
            <a:r>
              <a:rPr lang="es-CL" sz="1600"/>
              <a:t>El análisis de los beneficios del Plan supone una línea base de concentraciones crecientes en el tiempo, debido al aumento de la población y del ingreso.</a:t>
            </a:r>
          </a:p>
          <a:p>
            <a:pPr marL="342900" indent="-342900">
              <a:lnSpc>
                <a:spcPct val="110000"/>
              </a:lnSpc>
              <a:spcBef>
                <a:spcPct val="35000"/>
              </a:spcBef>
              <a:buSzTx/>
              <a:buFontTx/>
              <a:buChar char="•"/>
            </a:pPr>
            <a:endParaRPr lang="es-CL" sz="1600"/>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708198AA-6115-4ED2-803F-A239804421AE}" type="slidenum">
              <a:rPr lang="en-US"/>
              <a:pPr/>
              <a:t>27</a:t>
            </a:fld>
            <a:endParaRPr lang="en-US"/>
          </a:p>
        </p:txBody>
      </p:sp>
      <p:sp>
        <p:nvSpPr>
          <p:cNvPr id="809986" name="Rectangle 2"/>
          <p:cNvSpPr>
            <a:spLocks noGrp="1" noChangeArrowheads="1"/>
          </p:cNvSpPr>
          <p:nvPr>
            <p:ph type="title"/>
          </p:nvPr>
        </p:nvSpPr>
        <p:spPr>
          <a:xfrm>
            <a:off x="152400" y="152400"/>
            <a:ext cx="8839200" cy="914400"/>
          </a:xfrm>
        </p:spPr>
        <p:txBody>
          <a:bodyPr/>
          <a:lstStyle/>
          <a:p>
            <a:r>
              <a:rPr lang="es-CL" sz="2400"/>
              <a:t>Reducción de Efectos en la salud producto de una disminución de 1 ug/m3 de PM2.5</a:t>
            </a:r>
          </a:p>
        </p:txBody>
      </p:sp>
      <p:sp>
        <p:nvSpPr>
          <p:cNvPr id="809987" name="Rectangle 3"/>
          <p:cNvSpPr>
            <a:spLocks noGrp="1" noChangeArrowheads="1"/>
          </p:cNvSpPr>
          <p:nvPr>
            <p:ph type="body" idx="1"/>
          </p:nvPr>
        </p:nvSpPr>
        <p:spPr>
          <a:xfrm>
            <a:off x="533400" y="6400800"/>
            <a:ext cx="8610600" cy="457200"/>
          </a:xfrm>
        </p:spPr>
        <p:txBody>
          <a:bodyPr/>
          <a:lstStyle/>
          <a:p>
            <a:pPr marL="342900" indent="-342900">
              <a:buFontTx/>
              <a:buNone/>
            </a:pPr>
            <a:r>
              <a:rPr lang="es-CL" sz="2000"/>
              <a:t>Computed for Santiago, for the year 2000</a:t>
            </a:r>
          </a:p>
        </p:txBody>
      </p:sp>
      <p:pic>
        <p:nvPicPr>
          <p:cNvPr id="809988" name="Picture 4"/>
          <p:cNvPicPr>
            <a:picLocks noChangeAspect="1" noChangeArrowheads="1"/>
          </p:cNvPicPr>
          <p:nvPr/>
        </p:nvPicPr>
        <p:blipFill>
          <a:blip r:embed="rId2" cstate="print"/>
          <a:srcRect/>
          <a:stretch>
            <a:fillRect/>
          </a:stretch>
        </p:blipFill>
        <p:spPr bwMode="auto">
          <a:xfrm>
            <a:off x="838200" y="1066800"/>
            <a:ext cx="6705600" cy="5127625"/>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p:txBody>
          <a:bodyPr/>
          <a:lstStyle/>
          <a:p>
            <a:fld id="{07946A5A-F4D3-42E9-9CAB-ACF03B667B18}" type="slidenum">
              <a:rPr lang="en-US"/>
              <a:pPr/>
              <a:t>28</a:t>
            </a:fld>
            <a:endParaRPr lang="en-US"/>
          </a:p>
        </p:txBody>
      </p:sp>
      <p:sp>
        <p:nvSpPr>
          <p:cNvPr id="751618" name="Rectangle 2"/>
          <p:cNvSpPr>
            <a:spLocks noGrp="1" noChangeArrowheads="1"/>
          </p:cNvSpPr>
          <p:nvPr>
            <p:ph type="title"/>
          </p:nvPr>
        </p:nvSpPr>
        <p:spPr>
          <a:xfrm>
            <a:off x="152400" y="0"/>
            <a:ext cx="8763000" cy="914400"/>
          </a:xfrm>
        </p:spPr>
        <p:txBody>
          <a:bodyPr anchor="t"/>
          <a:lstStyle/>
          <a:p>
            <a:r>
              <a:rPr lang="es-CL" sz="2800"/>
              <a:t>Total de efectos en la salud evitados producto del Plan, 1997-2011</a:t>
            </a:r>
          </a:p>
        </p:txBody>
      </p:sp>
      <p:graphicFrame>
        <p:nvGraphicFramePr>
          <p:cNvPr id="751619" name="Object 3"/>
          <p:cNvGraphicFramePr>
            <a:graphicFrameLocks noChangeAspect="1"/>
          </p:cNvGraphicFramePr>
          <p:nvPr/>
        </p:nvGraphicFramePr>
        <p:xfrm>
          <a:off x="6477000" y="762000"/>
          <a:ext cx="2438400" cy="1508125"/>
        </p:xfrm>
        <a:graphic>
          <a:graphicData uri="http://schemas.openxmlformats.org/presentationml/2006/ole">
            <p:oleObj spid="_x0000_s751619" name="Worksheet" r:id="rId3" imgW="5324743" imgH="3048240" progId="Excel.Sheet.8">
              <p:embed/>
            </p:oleObj>
          </a:graphicData>
        </a:graphic>
      </p:graphicFrame>
      <p:graphicFrame>
        <p:nvGraphicFramePr>
          <p:cNvPr id="751620" name="Object 4"/>
          <p:cNvGraphicFramePr>
            <a:graphicFrameLocks noChangeAspect="1"/>
          </p:cNvGraphicFramePr>
          <p:nvPr>
            <p:ph idx="1"/>
          </p:nvPr>
        </p:nvGraphicFramePr>
        <p:xfrm>
          <a:off x="152400" y="2514600"/>
          <a:ext cx="8991600" cy="2497138"/>
        </p:xfrm>
        <a:graphic>
          <a:graphicData uri="http://schemas.openxmlformats.org/presentationml/2006/ole">
            <p:oleObj spid="_x0000_s751620" name="Worksheet" r:id="rId4" imgW="6796958" imgH="1912730" progId="Excel.Sheet.8">
              <p:embed/>
            </p:oleObj>
          </a:graphicData>
        </a:graphic>
      </p:graphicFrame>
      <p:sp>
        <p:nvSpPr>
          <p:cNvPr id="751621" name="Rectangle 5"/>
          <p:cNvSpPr>
            <a:spLocks noChangeArrowheads="1"/>
          </p:cNvSpPr>
          <p:nvPr/>
        </p:nvSpPr>
        <p:spPr bwMode="auto">
          <a:xfrm>
            <a:off x="152400" y="5334000"/>
            <a:ext cx="8686800" cy="1295400"/>
          </a:xfrm>
          <a:prstGeom prst="rect">
            <a:avLst/>
          </a:prstGeom>
          <a:noFill/>
          <a:ln w="9525">
            <a:noFill/>
            <a:miter lim="800000"/>
            <a:headEnd/>
            <a:tailEnd/>
          </a:ln>
          <a:effectLst/>
        </p:spPr>
        <p:txBody>
          <a:bodyPr/>
          <a:lstStyle/>
          <a:p>
            <a:pPr marL="342900" indent="-342900">
              <a:lnSpc>
                <a:spcPct val="110000"/>
              </a:lnSpc>
              <a:spcBef>
                <a:spcPct val="35000"/>
              </a:spcBef>
              <a:buSzTx/>
              <a:buFontTx/>
              <a:buChar char="•"/>
            </a:pPr>
            <a:r>
              <a:rPr lang="es-CL" sz="2200"/>
              <a:t>Total effects added over 15 year period</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7E749B9-926E-4121-8954-8A4AA8E941C4}" type="slidenum">
              <a:rPr lang="en-US"/>
              <a:pPr/>
              <a:t>29</a:t>
            </a:fld>
            <a:endParaRPr lang="en-US"/>
          </a:p>
        </p:txBody>
      </p:sp>
      <p:sp>
        <p:nvSpPr>
          <p:cNvPr id="812034" name="Rectangle 2"/>
          <p:cNvSpPr>
            <a:spLocks noGrp="1" noChangeArrowheads="1"/>
          </p:cNvSpPr>
          <p:nvPr>
            <p:ph type="title"/>
          </p:nvPr>
        </p:nvSpPr>
        <p:spPr>
          <a:xfrm>
            <a:off x="152400" y="0"/>
            <a:ext cx="8763000" cy="914400"/>
          </a:xfrm>
        </p:spPr>
        <p:txBody>
          <a:bodyPr/>
          <a:lstStyle/>
          <a:p>
            <a:r>
              <a:rPr lang="es-CL" sz="2800"/>
              <a:t>Beneficios Totales en Salud del PPDA</a:t>
            </a:r>
          </a:p>
        </p:txBody>
      </p:sp>
      <p:sp>
        <p:nvSpPr>
          <p:cNvPr id="812035" name="Rectangle 3"/>
          <p:cNvSpPr>
            <a:spLocks noChangeArrowheads="1"/>
          </p:cNvSpPr>
          <p:nvPr/>
        </p:nvSpPr>
        <p:spPr bwMode="auto">
          <a:xfrm>
            <a:off x="0" y="1143000"/>
            <a:ext cx="3657600" cy="5334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MX" sz="1800"/>
              <a:t>	Millones de dólares del 2000</a:t>
            </a:r>
            <a:endParaRPr lang="es-ES" sz="1800"/>
          </a:p>
        </p:txBody>
      </p:sp>
      <p:graphicFrame>
        <p:nvGraphicFramePr>
          <p:cNvPr id="812036" name="Object 4"/>
          <p:cNvGraphicFramePr>
            <a:graphicFrameLocks noChangeAspect="1"/>
          </p:cNvGraphicFramePr>
          <p:nvPr>
            <p:ph sz="half" idx="2"/>
          </p:nvPr>
        </p:nvGraphicFramePr>
        <p:xfrm>
          <a:off x="301625" y="1624013"/>
          <a:ext cx="8332788" cy="3890962"/>
        </p:xfrm>
        <a:graphic>
          <a:graphicData uri="http://schemas.openxmlformats.org/presentationml/2006/ole">
            <p:oleObj spid="_x0000_s812036" name="Worksheet" r:id="rId3" imgW="4731979" imgH="2209662" progId="Excel.Sheet.8">
              <p:embed/>
            </p:oleObj>
          </a:graphicData>
        </a:graphic>
      </p:graphicFrame>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5"/>
          <p:cNvSpPr>
            <a:spLocks noGrp="1"/>
          </p:cNvSpPr>
          <p:nvPr>
            <p:ph type="sldNum" sz="quarter" idx="12"/>
          </p:nvPr>
        </p:nvSpPr>
        <p:spPr/>
        <p:txBody>
          <a:bodyPr/>
          <a:lstStyle/>
          <a:p>
            <a:fld id="{F2F3923D-DE73-4E3C-8517-DFCB93365871}" type="slidenum">
              <a:rPr lang="en-US"/>
              <a:pPr/>
              <a:t>3</a:t>
            </a:fld>
            <a:endParaRPr lang="en-US"/>
          </a:p>
        </p:txBody>
      </p:sp>
      <p:pic>
        <p:nvPicPr>
          <p:cNvPr id="618498" name="Picture 2"/>
          <p:cNvPicPr>
            <a:picLocks noChangeAspect="1" noChangeArrowheads="1"/>
          </p:cNvPicPr>
          <p:nvPr/>
        </p:nvPicPr>
        <p:blipFill>
          <a:blip r:embed="rId2" cstate="print"/>
          <a:srcRect/>
          <a:stretch>
            <a:fillRect/>
          </a:stretch>
        </p:blipFill>
        <p:spPr bwMode="auto">
          <a:xfrm>
            <a:off x="457200" y="990600"/>
            <a:ext cx="7315200" cy="4735513"/>
          </a:xfrm>
          <a:prstGeom prst="rect">
            <a:avLst/>
          </a:prstGeom>
          <a:noFill/>
          <a:ln w="9525">
            <a:noFill/>
            <a:miter lim="800000"/>
            <a:headEnd/>
            <a:tailEnd/>
          </a:ln>
          <a:effectLst/>
        </p:spPr>
      </p:pic>
      <p:sp>
        <p:nvSpPr>
          <p:cNvPr id="618499" name="Rectangle 3"/>
          <p:cNvSpPr>
            <a:spLocks noGrp="1" noChangeArrowheads="1"/>
          </p:cNvSpPr>
          <p:nvPr>
            <p:ph type="title"/>
          </p:nvPr>
        </p:nvSpPr>
        <p:spPr>
          <a:xfrm>
            <a:off x="152400" y="152400"/>
            <a:ext cx="8763000" cy="609600"/>
          </a:xfrm>
        </p:spPr>
        <p:txBody>
          <a:bodyPr/>
          <a:lstStyle/>
          <a:p>
            <a:r>
              <a:rPr lang="es-CL" sz="2800"/>
              <a:t>¿</a:t>
            </a:r>
            <a:r>
              <a:rPr lang="es-CL" sz="2400"/>
              <a:t>Que tan serio es el impacto de la contaminación? </a:t>
            </a:r>
          </a:p>
        </p:txBody>
      </p:sp>
      <p:sp>
        <p:nvSpPr>
          <p:cNvPr id="618500" name="Rectangle 4"/>
          <p:cNvSpPr>
            <a:spLocks noGrp="1" noChangeArrowheads="1"/>
          </p:cNvSpPr>
          <p:nvPr>
            <p:ph type="body" idx="1"/>
          </p:nvPr>
        </p:nvSpPr>
        <p:spPr>
          <a:xfrm>
            <a:off x="152400" y="6248400"/>
            <a:ext cx="8763000" cy="457200"/>
          </a:xfrm>
        </p:spPr>
        <p:txBody>
          <a:bodyPr/>
          <a:lstStyle/>
          <a:p>
            <a:pPr>
              <a:lnSpc>
                <a:spcPct val="100000"/>
              </a:lnSpc>
              <a:buFontTx/>
              <a:buNone/>
            </a:pPr>
            <a:r>
              <a:rPr lang="es-CL" sz="1200">
                <a:latin typeface="Arial" pitchFamily="34" charset="0"/>
              </a:rPr>
              <a:t>	Ezzati, M., A. D. Lopez, A. Rodgers, S. V. Hoorn, C. J. L. Murray and The Comparative Risk Assessment Collaborating Group (2002). “Selected major risk factors and global and regional burden of disease.” </a:t>
            </a:r>
            <a:r>
              <a:rPr lang="es-CL" sz="1200" i="1"/>
              <a:t>Lancet</a:t>
            </a:r>
            <a:r>
              <a:rPr lang="es-CL" sz="1200"/>
              <a:t> </a:t>
            </a:r>
            <a:r>
              <a:rPr lang="es-CL" sz="1200" b="1"/>
              <a:t>360</a:t>
            </a:r>
            <a:r>
              <a:rPr lang="es-CL" sz="1200"/>
              <a:t>(9343): 1347-60</a:t>
            </a:r>
          </a:p>
          <a:p>
            <a:pPr>
              <a:lnSpc>
                <a:spcPct val="100000"/>
              </a:lnSpc>
              <a:buFontTx/>
              <a:buNone/>
            </a:pPr>
            <a:endParaRPr lang="es-CL" sz="1200">
              <a:latin typeface="Arial" pitchFamily="34" charset="0"/>
            </a:endParaRPr>
          </a:p>
        </p:txBody>
      </p:sp>
      <p:sp>
        <p:nvSpPr>
          <p:cNvPr id="618501" name="Oval 5"/>
          <p:cNvSpPr>
            <a:spLocks noChangeArrowheads="1"/>
          </p:cNvSpPr>
          <p:nvPr/>
        </p:nvSpPr>
        <p:spPr bwMode="auto">
          <a:xfrm>
            <a:off x="5219700" y="3810000"/>
            <a:ext cx="304800" cy="1143000"/>
          </a:xfrm>
          <a:prstGeom prst="ellipse">
            <a:avLst/>
          </a:prstGeom>
          <a:noFill/>
          <a:ln w="25400">
            <a:solidFill>
              <a:srgbClr val="FF0000"/>
            </a:solidFill>
            <a:round/>
            <a:headEnd/>
            <a:tailEnd/>
          </a:ln>
          <a:effectLst/>
        </p:spPr>
        <p:txBody>
          <a:bodyPr wrap="none" anchor="ctr">
            <a:spAutoFit/>
          </a:bodyPr>
          <a:lstStyle/>
          <a:p>
            <a:endParaRPr lang="en-US"/>
          </a:p>
        </p:txBody>
      </p:sp>
      <p:sp>
        <p:nvSpPr>
          <p:cNvPr id="618502" name="Oval 6"/>
          <p:cNvSpPr>
            <a:spLocks noChangeArrowheads="1"/>
          </p:cNvSpPr>
          <p:nvPr/>
        </p:nvSpPr>
        <p:spPr bwMode="auto">
          <a:xfrm>
            <a:off x="4572000" y="3581400"/>
            <a:ext cx="381000" cy="1219200"/>
          </a:xfrm>
          <a:prstGeom prst="ellipse">
            <a:avLst/>
          </a:prstGeom>
          <a:noFill/>
          <a:ln w="25400">
            <a:solidFill>
              <a:srgbClr val="FF0000"/>
            </a:solidFill>
            <a:round/>
            <a:headEnd/>
            <a:tailEnd/>
          </a:ln>
          <a:effectLst/>
        </p:spPr>
        <p:txBody>
          <a:bodyPr anchor="ct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50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85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501" grpId="0" animBg="1"/>
      <p:bldP spid="61850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5"/>
          <p:cNvSpPr>
            <a:spLocks noGrp="1"/>
          </p:cNvSpPr>
          <p:nvPr>
            <p:ph type="sldNum" sz="quarter" idx="12"/>
          </p:nvPr>
        </p:nvSpPr>
        <p:spPr/>
        <p:txBody>
          <a:bodyPr/>
          <a:lstStyle/>
          <a:p>
            <a:fld id="{5AA24145-8D55-416A-B199-DD2458C929B2}" type="slidenum">
              <a:rPr lang="en-US"/>
              <a:pPr/>
              <a:t>30</a:t>
            </a:fld>
            <a:endParaRPr lang="en-US"/>
          </a:p>
        </p:txBody>
      </p:sp>
      <p:sp>
        <p:nvSpPr>
          <p:cNvPr id="752642" name="Rectangle 2"/>
          <p:cNvSpPr>
            <a:spLocks noGrp="1" noChangeArrowheads="1"/>
          </p:cNvSpPr>
          <p:nvPr>
            <p:ph type="title"/>
          </p:nvPr>
        </p:nvSpPr>
        <p:spPr>
          <a:xfrm>
            <a:off x="152400" y="152400"/>
            <a:ext cx="8763000" cy="762000"/>
          </a:xfrm>
        </p:spPr>
        <p:txBody>
          <a:bodyPr/>
          <a:lstStyle/>
          <a:p>
            <a:r>
              <a:rPr lang="es-CL"/>
              <a:t>¿De donde provienen los beneficios ?</a:t>
            </a:r>
          </a:p>
        </p:txBody>
      </p:sp>
      <p:sp>
        <p:nvSpPr>
          <p:cNvPr id="752643" name="Rectangle 3"/>
          <p:cNvSpPr>
            <a:spLocks noGrp="1" noChangeArrowheads="1"/>
          </p:cNvSpPr>
          <p:nvPr>
            <p:ph type="body" idx="1"/>
          </p:nvPr>
        </p:nvSpPr>
        <p:spPr>
          <a:xfrm>
            <a:off x="0" y="5105400"/>
            <a:ext cx="9144000" cy="1752600"/>
          </a:xfrm>
        </p:spPr>
        <p:txBody>
          <a:bodyPr/>
          <a:lstStyle/>
          <a:p>
            <a:r>
              <a:rPr lang="es-CL" sz="1600"/>
              <a:t>When WTP values are considered, premature mortality dominates the benefits (even without considering long-term exposure mortality effects)</a:t>
            </a:r>
          </a:p>
          <a:p>
            <a:r>
              <a:rPr lang="es-CL" sz="1600"/>
              <a:t>When only Cost of Illness and Lost Productivity are considered, Chronic Bronchitis, Premature Mortality and Work Loss Days dominate.</a:t>
            </a:r>
          </a:p>
        </p:txBody>
      </p:sp>
      <p:grpSp>
        <p:nvGrpSpPr>
          <p:cNvPr id="752644" name="Group 4"/>
          <p:cNvGrpSpPr>
            <a:grpSpLocks/>
          </p:cNvGrpSpPr>
          <p:nvPr/>
        </p:nvGrpSpPr>
        <p:grpSpPr bwMode="auto">
          <a:xfrm>
            <a:off x="-1524000" y="1295400"/>
            <a:ext cx="11734800" cy="3657600"/>
            <a:chOff x="-816" y="1008"/>
            <a:chExt cx="6576" cy="2077"/>
          </a:xfrm>
        </p:grpSpPr>
        <p:grpSp>
          <p:nvGrpSpPr>
            <p:cNvPr id="752645" name="Group 5"/>
            <p:cNvGrpSpPr>
              <a:grpSpLocks/>
            </p:cNvGrpSpPr>
            <p:nvPr/>
          </p:nvGrpSpPr>
          <p:grpSpPr bwMode="auto">
            <a:xfrm>
              <a:off x="-816" y="1008"/>
              <a:ext cx="6576" cy="2077"/>
              <a:chOff x="-816" y="1008"/>
              <a:chExt cx="6576" cy="2077"/>
            </a:xfrm>
          </p:grpSpPr>
          <p:grpSp>
            <p:nvGrpSpPr>
              <p:cNvPr id="752646" name="Group 6"/>
              <p:cNvGrpSpPr>
                <a:grpSpLocks/>
              </p:cNvGrpSpPr>
              <p:nvPr/>
            </p:nvGrpSpPr>
            <p:grpSpPr bwMode="auto">
              <a:xfrm>
                <a:off x="-816" y="1056"/>
                <a:ext cx="6576" cy="2029"/>
                <a:chOff x="-816" y="1056"/>
                <a:chExt cx="6576" cy="2029"/>
              </a:xfrm>
            </p:grpSpPr>
            <p:graphicFrame>
              <p:nvGraphicFramePr>
                <p:cNvPr id="752647" name="Object 7"/>
                <p:cNvGraphicFramePr>
                  <a:graphicFrameLocks noChangeAspect="1"/>
                </p:cNvGraphicFramePr>
                <p:nvPr/>
              </p:nvGraphicFramePr>
              <p:xfrm>
                <a:off x="1920" y="1056"/>
                <a:ext cx="3840" cy="2029"/>
              </p:xfrm>
              <a:graphic>
                <a:graphicData uri="http://schemas.openxmlformats.org/presentationml/2006/ole">
                  <p:oleObj spid="_x0000_s752647" name="Chart" r:id="rId3" imgW="9715805" imgH="5134356" progId="Excel.Chart.8">
                    <p:embed/>
                  </p:oleObj>
                </a:graphicData>
              </a:graphic>
            </p:graphicFrame>
            <p:graphicFrame>
              <p:nvGraphicFramePr>
                <p:cNvPr id="752648" name="Object 8"/>
                <p:cNvGraphicFramePr>
                  <a:graphicFrameLocks noChangeAspect="1"/>
                </p:cNvGraphicFramePr>
                <p:nvPr/>
              </p:nvGraphicFramePr>
              <p:xfrm>
                <a:off x="-816" y="1056"/>
                <a:ext cx="3840" cy="2029"/>
              </p:xfrm>
              <a:graphic>
                <a:graphicData uri="http://schemas.openxmlformats.org/presentationml/2006/ole">
                  <p:oleObj spid="_x0000_s752648" name="Chart" r:id="rId4" imgW="9715805" imgH="5134356" progId="Excel.Chart.8">
                    <p:embed/>
                  </p:oleObj>
                </a:graphicData>
              </a:graphic>
            </p:graphicFrame>
          </p:grpSp>
          <p:sp>
            <p:nvSpPr>
              <p:cNvPr id="752649" name="Text Box 9"/>
              <p:cNvSpPr txBox="1">
                <a:spLocks noChangeArrowheads="1"/>
              </p:cNvSpPr>
              <p:nvPr/>
            </p:nvSpPr>
            <p:spPr bwMode="auto">
              <a:xfrm>
                <a:off x="0" y="1008"/>
                <a:ext cx="1412" cy="260"/>
              </a:xfrm>
              <a:prstGeom prst="rect">
                <a:avLst/>
              </a:prstGeom>
              <a:noFill/>
              <a:ln w="25400">
                <a:noFill/>
                <a:miter lim="800000"/>
                <a:headEnd/>
                <a:tailEnd/>
              </a:ln>
              <a:effectLst/>
            </p:spPr>
            <p:txBody>
              <a:bodyPr wrap="none">
                <a:spAutoFit/>
              </a:bodyPr>
              <a:lstStyle/>
              <a:p>
                <a:r>
                  <a:rPr lang="en-US" sz="2400" b="1"/>
                  <a:t>         COI+WTP</a:t>
                </a:r>
              </a:p>
            </p:txBody>
          </p:sp>
        </p:grpSp>
        <p:sp>
          <p:nvSpPr>
            <p:cNvPr id="752650" name="Text Box 10"/>
            <p:cNvSpPr txBox="1">
              <a:spLocks noChangeArrowheads="1"/>
            </p:cNvSpPr>
            <p:nvPr/>
          </p:nvSpPr>
          <p:spPr bwMode="auto">
            <a:xfrm>
              <a:off x="2202" y="1008"/>
              <a:ext cx="2018" cy="260"/>
            </a:xfrm>
            <a:prstGeom prst="rect">
              <a:avLst/>
            </a:prstGeom>
            <a:noFill/>
            <a:ln w="25400">
              <a:noFill/>
              <a:miter lim="800000"/>
              <a:headEnd/>
              <a:tailEnd/>
            </a:ln>
            <a:effectLst/>
          </p:spPr>
          <p:txBody>
            <a:bodyPr wrap="none">
              <a:spAutoFit/>
            </a:bodyPr>
            <a:lstStyle/>
            <a:p>
              <a:pPr algn="ctr"/>
              <a:r>
                <a:rPr lang="en-US" sz="2400" b="1"/>
                <a:t>                       Only COI</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4C43C0F5-EC5B-4A5B-AA38-F019BF45E598}" type="slidenum">
              <a:rPr lang="en-US"/>
              <a:pPr/>
              <a:t>31</a:t>
            </a:fld>
            <a:endParaRPr lang="en-US"/>
          </a:p>
        </p:txBody>
      </p:sp>
      <p:sp>
        <p:nvSpPr>
          <p:cNvPr id="753666" name="Rectangle 2"/>
          <p:cNvSpPr>
            <a:spLocks noGrp="1" noChangeArrowheads="1"/>
          </p:cNvSpPr>
          <p:nvPr>
            <p:ph type="title"/>
          </p:nvPr>
        </p:nvSpPr>
        <p:spPr/>
        <p:txBody>
          <a:bodyPr/>
          <a:lstStyle/>
          <a:p>
            <a:r>
              <a:rPr lang="es-CL"/>
              <a:t>¿Quien recibe los beneficios?</a:t>
            </a:r>
          </a:p>
        </p:txBody>
      </p:sp>
      <p:sp>
        <p:nvSpPr>
          <p:cNvPr id="753667" name="Rectangle 3"/>
          <p:cNvSpPr>
            <a:spLocks noGrp="1" noChangeArrowheads="1"/>
          </p:cNvSpPr>
          <p:nvPr>
            <p:ph type="body" sz="half" idx="1"/>
          </p:nvPr>
        </p:nvSpPr>
        <p:spPr>
          <a:xfrm>
            <a:off x="152400" y="1219200"/>
            <a:ext cx="8382000" cy="5486400"/>
          </a:xfrm>
          <a:noFill/>
          <a:ln/>
        </p:spPr>
        <p:txBody>
          <a:bodyPr/>
          <a:lstStyle/>
          <a:p>
            <a:pPr>
              <a:lnSpc>
                <a:spcPct val="100000"/>
              </a:lnSpc>
            </a:pPr>
            <a:r>
              <a:rPr lang="es-CL" sz="2000"/>
              <a:t>Los beneficios se asignaron de acuerdo a su tipo, y a  quien los recibe, usando datos de estado ocupacional, de institución de seguro de salud y de fondos de pensiones:</a:t>
            </a:r>
          </a:p>
          <a:p>
            <a:pPr>
              <a:lnSpc>
                <a:spcPct val="100000"/>
              </a:lnSpc>
            </a:pPr>
            <a:endParaRPr lang="es-CL" sz="2000"/>
          </a:p>
          <a:p>
            <a:pPr>
              <a:lnSpc>
                <a:spcPct val="100000"/>
              </a:lnSpc>
            </a:pPr>
            <a:endParaRPr lang="es-CL" sz="2000"/>
          </a:p>
          <a:p>
            <a:pPr>
              <a:lnSpc>
                <a:spcPct val="100000"/>
              </a:lnSpc>
            </a:pPr>
            <a:endParaRPr lang="es-CL" sz="2000"/>
          </a:p>
          <a:p>
            <a:pPr>
              <a:lnSpc>
                <a:spcPct val="100000"/>
              </a:lnSpc>
            </a:pPr>
            <a:endParaRPr lang="es-CL" sz="2000"/>
          </a:p>
          <a:p>
            <a:pPr>
              <a:lnSpc>
                <a:spcPct val="100000"/>
              </a:lnSpc>
            </a:pPr>
            <a:endParaRPr lang="es-CL" sz="2000"/>
          </a:p>
          <a:p>
            <a:pPr>
              <a:lnSpc>
                <a:spcPct val="100000"/>
              </a:lnSpc>
            </a:pPr>
            <a:endParaRPr lang="es-CL" sz="2000"/>
          </a:p>
          <a:p>
            <a:pPr>
              <a:lnSpc>
                <a:spcPct val="100000"/>
              </a:lnSpc>
            </a:pPr>
            <a:endParaRPr lang="es-CL" sz="2000"/>
          </a:p>
          <a:p>
            <a:pPr>
              <a:lnSpc>
                <a:spcPct val="100000"/>
              </a:lnSpc>
            </a:pPr>
            <a:r>
              <a:rPr lang="es-CL" sz="2000"/>
              <a:t>Los costos de tratamiento medico son solo 2% del total, mientras que los costos de productividad perdida son 21%</a:t>
            </a:r>
          </a:p>
          <a:p>
            <a:pPr>
              <a:lnSpc>
                <a:spcPct val="100000"/>
              </a:lnSpc>
            </a:pPr>
            <a:r>
              <a:rPr lang="es-CL" sz="2000"/>
              <a:t>La mayor fracción (77%) proviene de la disposición a pagar de la población</a:t>
            </a:r>
          </a:p>
        </p:txBody>
      </p:sp>
      <p:sp>
        <p:nvSpPr>
          <p:cNvPr id="753668" name="Text Box 4"/>
          <p:cNvSpPr txBox="1">
            <a:spLocks noChangeArrowheads="1"/>
          </p:cNvSpPr>
          <p:nvPr/>
        </p:nvSpPr>
        <p:spPr bwMode="auto">
          <a:xfrm>
            <a:off x="457200" y="5334000"/>
            <a:ext cx="8686800" cy="304800"/>
          </a:xfrm>
          <a:prstGeom prst="rect">
            <a:avLst/>
          </a:prstGeom>
          <a:noFill/>
          <a:ln w="9525">
            <a:noFill/>
            <a:miter lim="800000"/>
            <a:headEnd/>
            <a:tailEnd/>
          </a:ln>
          <a:effectLst/>
        </p:spPr>
        <p:txBody>
          <a:bodyPr>
            <a:spAutoFit/>
          </a:bodyPr>
          <a:lstStyle/>
          <a:p>
            <a:pPr marL="336550" indent="-336550">
              <a:buFont typeface="Wingdings" pitchFamily="2" charset="2"/>
              <a:buChar char="§"/>
            </a:pPr>
            <a:endParaRPr lang="es-ES_tradnl" sz="1400"/>
          </a:p>
        </p:txBody>
      </p:sp>
      <p:graphicFrame>
        <p:nvGraphicFramePr>
          <p:cNvPr id="753669" name="Object 5"/>
          <p:cNvGraphicFramePr>
            <a:graphicFrameLocks noChangeAspect="1"/>
          </p:cNvGraphicFramePr>
          <p:nvPr>
            <p:ph sz="half" idx="2"/>
          </p:nvPr>
        </p:nvGraphicFramePr>
        <p:xfrm>
          <a:off x="0" y="2667000"/>
          <a:ext cx="8991600" cy="2220913"/>
        </p:xfrm>
        <a:graphic>
          <a:graphicData uri="http://schemas.openxmlformats.org/presentationml/2006/ole">
            <p:oleObj spid="_x0000_s753669" name="Worksheet" r:id="rId4" imgW="4229141" imgH="1043885" progId="Excel.Sheet.8">
              <p:embed/>
            </p:oleObj>
          </a:graphicData>
        </a:graphic>
      </p:graphicFrame>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3CCB40FB-7943-4461-A4F0-C18E4C765782}" type="slidenum">
              <a:rPr lang="en-US"/>
              <a:pPr/>
              <a:t>32</a:t>
            </a:fld>
            <a:endParaRPr lang="en-US"/>
          </a:p>
        </p:txBody>
      </p:sp>
      <p:sp>
        <p:nvSpPr>
          <p:cNvPr id="749573" name="Rectangle 5"/>
          <p:cNvSpPr>
            <a:spLocks noChangeArrowheads="1"/>
          </p:cNvSpPr>
          <p:nvPr/>
        </p:nvSpPr>
        <p:spPr bwMode="auto">
          <a:xfrm>
            <a:off x="152400" y="1219200"/>
            <a:ext cx="8763000" cy="5486400"/>
          </a:xfrm>
          <a:prstGeom prst="rect">
            <a:avLst/>
          </a:prstGeom>
          <a:noFill/>
          <a:ln w="9525">
            <a:noFill/>
            <a:miter lim="800000"/>
            <a:headEnd/>
            <a:tailEnd/>
          </a:ln>
          <a:effectLst/>
        </p:spPr>
        <p:txBody>
          <a:bodyPr/>
          <a:lstStyle/>
          <a:p>
            <a:pPr marL="342900" indent="-342900">
              <a:lnSpc>
                <a:spcPct val="110000"/>
              </a:lnSpc>
              <a:spcBef>
                <a:spcPct val="35000"/>
              </a:spcBef>
              <a:buSzTx/>
              <a:buFontTx/>
              <a:buChar char="•"/>
            </a:pPr>
            <a:r>
              <a:rPr lang="es-CL"/>
              <a:t>Los beneficios de la reduccion de emisiones de contaminantes primarios fueron calculadas usando un modelo simplificado fuente-receptor (asumiendo que la toxicidad de los componentes de PM2.5 es similar)</a:t>
            </a:r>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endParaRPr lang="es-CL"/>
          </a:p>
          <a:p>
            <a:pPr marL="342900" indent="-342900">
              <a:lnSpc>
                <a:spcPct val="110000"/>
              </a:lnSpc>
              <a:spcBef>
                <a:spcPct val="35000"/>
              </a:spcBef>
              <a:buSzTx/>
              <a:buFontTx/>
              <a:buChar char="•"/>
            </a:pPr>
            <a:r>
              <a:rPr lang="es-CL"/>
              <a:t>Estos valores se pueden usar para valorar directamente los cambios en emisiones contaminantes que resultan de las medidas de control.</a:t>
            </a:r>
          </a:p>
        </p:txBody>
      </p:sp>
      <p:sp>
        <p:nvSpPr>
          <p:cNvPr id="749570" name="Rectangle 2"/>
          <p:cNvSpPr>
            <a:spLocks noGrp="1" noChangeArrowheads="1"/>
          </p:cNvSpPr>
          <p:nvPr>
            <p:ph type="title"/>
          </p:nvPr>
        </p:nvSpPr>
        <p:spPr/>
        <p:txBody>
          <a:bodyPr/>
          <a:lstStyle/>
          <a:p>
            <a:r>
              <a:rPr lang="es-CL" sz="2800"/>
              <a:t>Beneficio promedio por reducción de emisiones</a:t>
            </a:r>
            <a:br>
              <a:rPr lang="es-CL" sz="2800"/>
            </a:br>
            <a:r>
              <a:rPr lang="es-CL" sz="2000"/>
              <a:t>(US$ per ton)</a:t>
            </a:r>
            <a:endParaRPr lang="es-CL" sz="1800"/>
          </a:p>
        </p:txBody>
      </p:sp>
      <p:graphicFrame>
        <p:nvGraphicFramePr>
          <p:cNvPr id="749572" name="Object 4"/>
          <p:cNvGraphicFramePr>
            <a:graphicFrameLocks noChangeAspect="1"/>
          </p:cNvGraphicFramePr>
          <p:nvPr>
            <p:ph sz="half" idx="2"/>
          </p:nvPr>
        </p:nvGraphicFramePr>
        <p:xfrm>
          <a:off x="1447800" y="2514600"/>
          <a:ext cx="5791200" cy="3060700"/>
        </p:xfrm>
        <a:graphic>
          <a:graphicData uri="http://schemas.openxmlformats.org/presentationml/2006/ole">
            <p:oleObj spid="_x0000_s749572" name="Worksheet" r:id="rId4" imgW="2697562" imgH="1424871" progId="Excel.Sheet.8">
              <p:embed/>
            </p:oleObj>
          </a:graphicData>
        </a:graphic>
      </p:graphicFrame>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332B64F6-0B16-4717-AC36-9DE2F117A265}" type="slidenum">
              <a:rPr lang="en-US"/>
              <a:pPr/>
              <a:t>33</a:t>
            </a:fld>
            <a:endParaRPr lang="en-US"/>
          </a:p>
        </p:txBody>
      </p:sp>
      <p:sp>
        <p:nvSpPr>
          <p:cNvPr id="778242" name="Rectangle 2"/>
          <p:cNvSpPr>
            <a:spLocks noGrp="1" noChangeArrowheads="1"/>
          </p:cNvSpPr>
          <p:nvPr>
            <p:ph type="title"/>
          </p:nvPr>
        </p:nvSpPr>
        <p:spPr>
          <a:xfrm>
            <a:off x="152400" y="76200"/>
            <a:ext cx="8763000" cy="762000"/>
          </a:xfrm>
        </p:spPr>
        <p:txBody>
          <a:bodyPr/>
          <a:lstStyle/>
          <a:p>
            <a:r>
              <a:rPr lang="es-CL" sz="2800"/>
              <a:t>Medidas de Control Ordenadas Según Razón Beneficio/Costo</a:t>
            </a:r>
            <a:endParaRPr lang="es-CL" sz="2000"/>
          </a:p>
        </p:txBody>
      </p:sp>
      <p:sp>
        <p:nvSpPr>
          <p:cNvPr id="778243" name="Rectangle 3"/>
          <p:cNvSpPr>
            <a:spLocks noGrp="1" noChangeArrowheads="1"/>
          </p:cNvSpPr>
          <p:nvPr>
            <p:ph type="body" idx="1"/>
          </p:nvPr>
        </p:nvSpPr>
        <p:spPr>
          <a:xfrm>
            <a:off x="152400" y="6248400"/>
            <a:ext cx="8686800" cy="304800"/>
          </a:xfrm>
        </p:spPr>
        <p:txBody>
          <a:bodyPr/>
          <a:lstStyle/>
          <a:p>
            <a:pPr>
              <a:lnSpc>
                <a:spcPct val="100000"/>
              </a:lnSpc>
            </a:pPr>
            <a:r>
              <a:rPr lang="es-CL" sz="1800"/>
              <a:t>Calculado para valores de beneficios altos, sin considerar reducciones de CO2.</a:t>
            </a:r>
          </a:p>
          <a:p>
            <a:pPr>
              <a:lnSpc>
                <a:spcPct val="100000"/>
              </a:lnSpc>
            </a:pPr>
            <a:endParaRPr lang="es-CL" sz="1800"/>
          </a:p>
        </p:txBody>
      </p:sp>
      <p:graphicFrame>
        <p:nvGraphicFramePr>
          <p:cNvPr id="778244" name="Object 4"/>
          <p:cNvGraphicFramePr>
            <a:graphicFrameLocks/>
          </p:cNvGraphicFramePr>
          <p:nvPr/>
        </p:nvGraphicFramePr>
        <p:xfrm>
          <a:off x="1219200" y="1066800"/>
          <a:ext cx="6096000" cy="5029200"/>
        </p:xfrm>
        <a:graphic>
          <a:graphicData uri="http://schemas.openxmlformats.org/presentationml/2006/ole">
            <p:oleObj spid="_x0000_s778244" name="Worksheet" r:id="rId4" imgW="3025099" imgH="2423119" progId="Excel.Sheet.8">
              <p:embed/>
            </p:oleObj>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3C8F5D74-1CED-4282-A4DB-F258F61CF9D2}" type="slidenum">
              <a:rPr lang="en-US"/>
              <a:pPr/>
              <a:t>34</a:t>
            </a:fld>
            <a:endParaRPr lang="en-US"/>
          </a:p>
        </p:txBody>
      </p:sp>
      <p:sp>
        <p:nvSpPr>
          <p:cNvPr id="827394" name="Rectangle 2"/>
          <p:cNvSpPr>
            <a:spLocks noGrp="1" noChangeArrowheads="1"/>
          </p:cNvSpPr>
          <p:nvPr>
            <p:ph type="title"/>
          </p:nvPr>
        </p:nvSpPr>
        <p:spPr/>
        <p:txBody>
          <a:bodyPr/>
          <a:lstStyle/>
          <a:p>
            <a:r>
              <a:rPr lang="es-CL" sz="3500"/>
              <a:t>Aplicabilidad en la Región:</a:t>
            </a:r>
          </a:p>
        </p:txBody>
      </p:sp>
      <p:sp>
        <p:nvSpPr>
          <p:cNvPr id="827395" name="Rectangle 3"/>
          <p:cNvSpPr>
            <a:spLocks noGrp="1" noChangeArrowheads="1"/>
          </p:cNvSpPr>
          <p:nvPr>
            <p:ph type="body" idx="1"/>
          </p:nvPr>
        </p:nvSpPr>
        <p:spPr/>
        <p:txBody>
          <a:bodyPr/>
          <a:lstStyle/>
          <a:p>
            <a:pPr>
              <a:buFontTx/>
              <a:buNone/>
            </a:pPr>
            <a:r>
              <a:rPr lang="es-CL"/>
              <a:t>¿Es aplicable este tipo de análisis en el resto de Latinoamérica y el Caribe?</a:t>
            </a:r>
          </a:p>
          <a:p>
            <a:pPr>
              <a:buFontTx/>
              <a:buNone/>
            </a:pPr>
            <a:r>
              <a:rPr lang="es-CL"/>
              <a:t>Si, siempre que existan los siguientes datos (en orden de importancia):</a:t>
            </a:r>
          </a:p>
          <a:p>
            <a:pPr lvl="1"/>
            <a:r>
              <a:rPr lang="es-CL"/>
              <a:t>Monitoreo de contaminantes ambientales</a:t>
            </a:r>
          </a:p>
          <a:p>
            <a:pPr lvl="1"/>
            <a:r>
              <a:rPr lang="es-CL"/>
              <a:t>Buenos datos demográficos y de salud: mortalidad y morbilidad</a:t>
            </a:r>
          </a:p>
          <a:p>
            <a:pPr lvl="1"/>
            <a:r>
              <a:rPr lang="es-CL"/>
              <a:t>Estudios de costos médicos</a:t>
            </a:r>
          </a:p>
          <a:p>
            <a:pPr lvl="1"/>
            <a:r>
              <a:rPr lang="es-CL"/>
              <a:t>Estudios de disposición al pago por evitar efectos en salud</a:t>
            </a:r>
          </a:p>
          <a:p>
            <a:pPr lvl="1"/>
            <a:r>
              <a:rPr lang="es-CL"/>
              <a:t>Inventario de emisiones (solo si se quiere valorar emisiones)</a:t>
            </a:r>
          </a:p>
          <a:p>
            <a:pPr lvl="1"/>
            <a:endParaRPr lang="es-CL"/>
          </a:p>
          <a:p>
            <a:pPr lvl="1">
              <a:buFont typeface="Wingdings" pitchFamily="2" charset="2"/>
              <a:buNone/>
            </a:pPr>
            <a:r>
              <a:rPr lang="es-CL" sz="1800"/>
              <a:t>	</a:t>
            </a:r>
          </a:p>
          <a:p>
            <a:endParaRPr lang="es-CL"/>
          </a:p>
          <a:p>
            <a:pPr lvl="1">
              <a:buFont typeface="Wingdings" pitchFamily="2" charset="2"/>
              <a:buNone/>
            </a:pPr>
            <a:endParaRPr lang="es-CL"/>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549FEC8F-1390-4948-8E71-CA500565E59C}" type="slidenum">
              <a:rPr lang="en-US"/>
              <a:pPr/>
              <a:t>35</a:t>
            </a:fld>
            <a:endParaRPr lang="en-US"/>
          </a:p>
        </p:txBody>
      </p:sp>
      <p:sp>
        <p:nvSpPr>
          <p:cNvPr id="777218" name="Rectangle 2"/>
          <p:cNvSpPr>
            <a:spLocks noGrp="1" noChangeArrowheads="1"/>
          </p:cNvSpPr>
          <p:nvPr>
            <p:ph type="title"/>
          </p:nvPr>
        </p:nvSpPr>
        <p:spPr/>
        <p:txBody>
          <a:bodyPr/>
          <a:lstStyle/>
          <a:p>
            <a:r>
              <a:rPr lang="es-CL"/>
              <a:t>Aproximaciones Posibles</a:t>
            </a:r>
          </a:p>
        </p:txBody>
      </p:sp>
      <p:sp>
        <p:nvSpPr>
          <p:cNvPr id="777219" name="Rectangle 3"/>
          <p:cNvSpPr>
            <a:spLocks noGrp="1" noChangeArrowheads="1"/>
          </p:cNvSpPr>
          <p:nvPr>
            <p:ph type="body" idx="1"/>
          </p:nvPr>
        </p:nvSpPr>
        <p:spPr>
          <a:xfrm>
            <a:off x="152400" y="6248400"/>
            <a:ext cx="8763000" cy="457200"/>
          </a:xfrm>
        </p:spPr>
        <p:txBody>
          <a:bodyPr/>
          <a:lstStyle/>
          <a:p>
            <a:pPr>
              <a:lnSpc>
                <a:spcPct val="100000"/>
              </a:lnSpc>
            </a:pPr>
            <a:endParaRPr lang="es-CL"/>
          </a:p>
        </p:txBody>
      </p:sp>
      <p:graphicFrame>
        <p:nvGraphicFramePr>
          <p:cNvPr id="777220" name="Object 4"/>
          <p:cNvGraphicFramePr>
            <a:graphicFrameLocks noChangeAspect="1"/>
          </p:cNvGraphicFramePr>
          <p:nvPr/>
        </p:nvGraphicFramePr>
        <p:xfrm>
          <a:off x="323850" y="990600"/>
          <a:ext cx="8820150" cy="5451475"/>
        </p:xfrm>
        <a:graphic>
          <a:graphicData uri="http://schemas.openxmlformats.org/presentationml/2006/ole">
            <p:oleObj spid="_x0000_s777220" name="Document" r:id="rId3" imgW="5647839" imgH="3497135" progId="Word.Document.8">
              <p:embed/>
            </p:oleObj>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C7184EF-327C-459B-89F0-DEC9E24CE099}" type="slidenum">
              <a:rPr lang="en-US"/>
              <a:pPr/>
              <a:t>36</a:t>
            </a:fld>
            <a:endParaRPr lang="en-US"/>
          </a:p>
        </p:txBody>
      </p:sp>
      <p:sp>
        <p:nvSpPr>
          <p:cNvPr id="672770" name="Rectangle 2"/>
          <p:cNvSpPr>
            <a:spLocks noGrp="1" noChangeArrowheads="1"/>
          </p:cNvSpPr>
          <p:nvPr>
            <p:ph type="title"/>
          </p:nvPr>
        </p:nvSpPr>
        <p:spPr>
          <a:xfrm>
            <a:off x="152400" y="152400"/>
            <a:ext cx="8763000" cy="685800"/>
          </a:xfrm>
        </p:spPr>
        <p:txBody>
          <a:bodyPr/>
          <a:lstStyle/>
          <a:p>
            <a:r>
              <a:rPr lang="es-CL"/>
              <a:t>Conclusiones</a:t>
            </a:r>
          </a:p>
        </p:txBody>
      </p:sp>
      <p:sp>
        <p:nvSpPr>
          <p:cNvPr id="672771" name="Rectangle 3"/>
          <p:cNvSpPr>
            <a:spLocks noGrp="1" noChangeArrowheads="1"/>
          </p:cNvSpPr>
          <p:nvPr>
            <p:ph type="body" idx="1"/>
          </p:nvPr>
        </p:nvSpPr>
        <p:spPr>
          <a:xfrm>
            <a:off x="152400" y="914400"/>
            <a:ext cx="8991600" cy="5943600"/>
          </a:xfrm>
        </p:spPr>
        <p:txBody>
          <a:bodyPr/>
          <a:lstStyle/>
          <a:p>
            <a:r>
              <a:rPr lang="es-CL" sz="1800"/>
              <a:t>La cuantificación de los beneficios de un programa de mejora de calidad del aire ayuda a una mejor toma de decisiones: permite decidir si es socialmente conveniente invertir recursos en mejorar la calidad del aire</a:t>
            </a:r>
          </a:p>
          <a:p>
            <a:r>
              <a:rPr lang="es-CL" sz="1800"/>
              <a:t>La medida cuantitativa de beneficios ayuda a los viceministros de medio ambiente, ya que:</a:t>
            </a:r>
          </a:p>
          <a:p>
            <a:pPr lvl="1"/>
            <a:r>
              <a:rPr lang="es-CL" sz="1800"/>
              <a:t>puede ser contrastada con los costos de los programas (Costo Beneficio)</a:t>
            </a:r>
          </a:p>
          <a:p>
            <a:pPr lvl="1"/>
            <a:r>
              <a:rPr lang="es-CL" sz="1800"/>
              <a:t>Puede ser contrastada con los beneficios de otros programas (Costo Efectividad)</a:t>
            </a:r>
          </a:p>
          <a:p>
            <a:pPr lvl="1"/>
            <a:r>
              <a:rPr lang="es-CL" sz="1800"/>
              <a:t>Permite comunicar más efectivamente los beneficios que acarrea la mejora de la calidad del aire: la población puede entenderlo mejor </a:t>
            </a:r>
          </a:p>
          <a:p>
            <a:r>
              <a:rPr lang="es-CL" sz="1800"/>
              <a:t>Un análisis detallado para cada medida, permite jerarquizarlas, y tomar el curso de acción más costo-efectivo (no basta solo conocer las reducciones de emisiones)</a:t>
            </a:r>
          </a:p>
          <a:p>
            <a:r>
              <a:rPr lang="es-CL" sz="1800"/>
              <a:t>La aplicación temprana de estas técnicas permitirá a los países en desarrollo anticiparse en la solución de los problemas de contaminación: los análisis muestran que no es necesario esperar un mayor ingreso per cápita.</a:t>
            </a:r>
          </a:p>
          <a:p>
            <a:r>
              <a:rPr lang="es-CL" sz="1800"/>
              <a:t>Facilita la obtención de fondos concursables de parte de organismos internacionales de financiamiento</a:t>
            </a: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CBB574C-44AB-4347-A397-632CC68A6BD5}" type="slidenum">
              <a:rPr lang="en-US"/>
              <a:pPr/>
              <a:t>37</a:t>
            </a:fld>
            <a:endParaRPr lang="en-US"/>
          </a:p>
        </p:txBody>
      </p:sp>
      <p:sp>
        <p:nvSpPr>
          <p:cNvPr id="673794" name="Rectangle 2"/>
          <p:cNvSpPr>
            <a:spLocks noGrp="1" noChangeArrowheads="1"/>
          </p:cNvSpPr>
          <p:nvPr>
            <p:ph type="title"/>
          </p:nvPr>
        </p:nvSpPr>
        <p:spPr>
          <a:xfrm>
            <a:off x="0" y="0"/>
            <a:ext cx="8763000" cy="914400"/>
          </a:xfrm>
        </p:spPr>
        <p:txBody>
          <a:bodyPr/>
          <a:lstStyle/>
          <a:p>
            <a:r>
              <a:rPr lang="es-CL"/>
              <a:t>Conclusiones – Casos de Estudio</a:t>
            </a:r>
          </a:p>
        </p:txBody>
      </p:sp>
      <p:sp>
        <p:nvSpPr>
          <p:cNvPr id="673795" name="Rectangle 3"/>
          <p:cNvSpPr>
            <a:spLocks noGrp="1" noChangeArrowheads="1"/>
          </p:cNvSpPr>
          <p:nvPr>
            <p:ph type="body" idx="1"/>
          </p:nvPr>
        </p:nvSpPr>
        <p:spPr>
          <a:xfrm>
            <a:off x="152400" y="1066800"/>
            <a:ext cx="8763000" cy="5638800"/>
          </a:xfrm>
        </p:spPr>
        <p:txBody>
          <a:bodyPr/>
          <a:lstStyle/>
          <a:p>
            <a:pPr>
              <a:lnSpc>
                <a:spcPct val="100000"/>
              </a:lnSpc>
              <a:buFontTx/>
              <a:buNone/>
            </a:pPr>
            <a:r>
              <a:rPr lang="es-CL" b="1"/>
              <a:t>Con respecto a los resultados</a:t>
            </a:r>
          </a:p>
          <a:p>
            <a:pPr>
              <a:lnSpc>
                <a:spcPct val="100000"/>
              </a:lnSpc>
            </a:pPr>
            <a:r>
              <a:rPr lang="es-CL"/>
              <a:t>Los supuestos de valoración económica son los más importantes, más aún que los estudios de efectos en salud; en estos existe mucha mayor discrecionalidad en elegir métodos y supuestos.</a:t>
            </a:r>
          </a:p>
          <a:p>
            <a:pPr>
              <a:lnSpc>
                <a:spcPct val="100000"/>
              </a:lnSpc>
            </a:pPr>
            <a:r>
              <a:rPr lang="es-CL"/>
              <a:t>Muchas veces debe recurrirse a transferencia de valores y/o funciones de impacto estimadas en terceros países, dando lugar a errores de transferencias. </a:t>
            </a:r>
          </a:p>
          <a:p>
            <a:pPr>
              <a:lnSpc>
                <a:spcPct val="100000"/>
              </a:lnSpc>
            </a:pPr>
            <a:r>
              <a:rPr lang="es-CL"/>
              <a:t>En los casos analizados, los beneficios por reducción de la calidad del aire son de una magnitud significativa, confirmando la idea de la existencia de importantes beneficios asociados a la mejora de calidad del aire</a:t>
            </a:r>
          </a:p>
          <a:p>
            <a:pPr>
              <a:lnSpc>
                <a:spcPct val="100000"/>
              </a:lnSpc>
            </a:pPr>
            <a:r>
              <a:rPr lang="es-CL"/>
              <a:t>Aún más, estos resultados sugieren la importancia de mejorar la calidad del aire hoy día y no postergar este tipo de acciones hacia el futuro</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5963F74-3F98-43E9-AC45-F324F83C1B75}" type="slidenum">
              <a:rPr lang="en-US"/>
              <a:pPr/>
              <a:t>38</a:t>
            </a:fld>
            <a:endParaRPr lang="en-US"/>
          </a:p>
        </p:txBody>
      </p:sp>
      <p:sp>
        <p:nvSpPr>
          <p:cNvPr id="739330" name="Rectangle 2"/>
          <p:cNvSpPr>
            <a:spLocks noGrp="1" noChangeArrowheads="1"/>
          </p:cNvSpPr>
          <p:nvPr>
            <p:ph type="title"/>
          </p:nvPr>
        </p:nvSpPr>
        <p:spPr/>
        <p:txBody>
          <a:bodyPr/>
          <a:lstStyle/>
          <a:p>
            <a:r>
              <a:rPr lang="es-CL"/>
              <a:t>Conclusiones – Casos de Estudio</a:t>
            </a:r>
          </a:p>
        </p:txBody>
      </p:sp>
      <p:sp>
        <p:nvSpPr>
          <p:cNvPr id="739331" name="Rectangle 3"/>
          <p:cNvSpPr>
            <a:spLocks noGrp="1" noChangeArrowheads="1"/>
          </p:cNvSpPr>
          <p:nvPr>
            <p:ph type="body" idx="1"/>
          </p:nvPr>
        </p:nvSpPr>
        <p:spPr>
          <a:xfrm>
            <a:off x="152400" y="1066800"/>
            <a:ext cx="8763000" cy="5638800"/>
          </a:xfrm>
        </p:spPr>
        <p:txBody>
          <a:bodyPr/>
          <a:lstStyle/>
          <a:p>
            <a:pPr>
              <a:lnSpc>
                <a:spcPct val="100000"/>
              </a:lnSpc>
              <a:buFontTx/>
              <a:buNone/>
            </a:pPr>
            <a:r>
              <a:rPr lang="es-CL" b="1"/>
              <a:t>Con respecto a las capacidades</a:t>
            </a:r>
          </a:p>
          <a:p>
            <a:pPr>
              <a:lnSpc>
                <a:spcPct val="100000"/>
              </a:lnSpc>
            </a:pPr>
            <a:r>
              <a:rPr lang="es-CL"/>
              <a:t>Se destaca la existencia de capacidades locales para realizar este tipo de estudios, que forman parte de un proceso de gestión integral de la calidad del aire</a:t>
            </a:r>
          </a:p>
          <a:p>
            <a:pPr>
              <a:lnSpc>
                <a:spcPct val="100000"/>
              </a:lnSpc>
            </a:pPr>
            <a:r>
              <a:rPr lang="es-CL"/>
              <a:t>Sin embargo, aún queda mucho por hacer:</a:t>
            </a:r>
          </a:p>
          <a:p>
            <a:pPr lvl="1">
              <a:lnSpc>
                <a:spcPct val="90000"/>
              </a:lnSpc>
            </a:pPr>
            <a:r>
              <a:rPr lang="es-CL"/>
              <a:t>Primero, es necesario lograr un cabal entendimiento de los procesos locales de contaminación del aire</a:t>
            </a:r>
          </a:p>
          <a:p>
            <a:pPr lvl="1">
              <a:lnSpc>
                <a:spcPct val="90000"/>
              </a:lnSpc>
            </a:pPr>
            <a:r>
              <a:rPr lang="es-CL"/>
              <a:t>Segundo, hay que entender los efectos sobre la salud en cada área urbana</a:t>
            </a:r>
          </a:p>
          <a:p>
            <a:pPr lvl="1">
              <a:lnSpc>
                <a:spcPct val="90000"/>
              </a:lnSpc>
            </a:pPr>
            <a:r>
              <a:rPr lang="es-CL"/>
              <a:t>Tercero, es necesario realizar mayores trabajos de campo para comprender cómo la población percibe el problema de la calidad del aire y su impacto sobre su calidad de vida</a:t>
            </a:r>
          </a:p>
          <a:p>
            <a:pPr lvl="1">
              <a:lnSpc>
                <a:spcPct val="90000"/>
              </a:lnSpc>
            </a:pPr>
            <a:r>
              <a:rPr lang="es-CL"/>
              <a:t>Finalmente, es necesario que los fundamentos económicos  de valoración de la calidad del aire sean incorporados por las agencias de medio ambiente respectivas en su tarea de gestión de la calidad del aire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528F10B-120F-4D16-8E62-E5126E57BD02}" type="slidenum">
              <a:rPr lang="en-US"/>
              <a:pPr/>
              <a:t>39</a:t>
            </a:fld>
            <a:endParaRPr lang="en-US"/>
          </a:p>
        </p:txBody>
      </p:sp>
      <p:sp>
        <p:nvSpPr>
          <p:cNvPr id="770050" name="Rectangle 2"/>
          <p:cNvSpPr>
            <a:spLocks noGrp="1" noChangeArrowheads="1"/>
          </p:cNvSpPr>
          <p:nvPr>
            <p:ph type="title"/>
          </p:nvPr>
        </p:nvSpPr>
        <p:spPr/>
        <p:txBody>
          <a:bodyPr/>
          <a:lstStyle/>
          <a:p>
            <a:r>
              <a:rPr lang="es-CL"/>
              <a:t>Colaboradores</a:t>
            </a:r>
          </a:p>
        </p:txBody>
      </p:sp>
      <p:sp>
        <p:nvSpPr>
          <p:cNvPr id="770051" name="Rectangle 3"/>
          <p:cNvSpPr>
            <a:spLocks noGrp="1" noChangeArrowheads="1"/>
          </p:cNvSpPr>
          <p:nvPr>
            <p:ph type="body" idx="1"/>
          </p:nvPr>
        </p:nvSpPr>
        <p:spPr/>
        <p:txBody>
          <a:bodyPr/>
          <a:lstStyle/>
          <a:p>
            <a:r>
              <a:rPr lang="es-CL"/>
              <a:t>Luis I. Rizzi</a:t>
            </a:r>
          </a:p>
          <a:p>
            <a:r>
              <a:rPr lang="es-CL"/>
              <a:t>Héctor Jorquera</a:t>
            </a:r>
          </a:p>
          <a:p>
            <a:r>
              <a:rPr lang="es-CL"/>
              <a:t>Javier Vergara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682697A-73AB-4A02-883F-620CE907FB67}" type="slidenum">
              <a:rPr lang="en-US"/>
              <a:pPr/>
              <a:t>4</a:t>
            </a:fld>
            <a:endParaRPr lang="en-US"/>
          </a:p>
        </p:txBody>
      </p:sp>
      <p:sp>
        <p:nvSpPr>
          <p:cNvPr id="598018" name="Rectangle 2"/>
          <p:cNvSpPr>
            <a:spLocks noGrp="1" noChangeArrowheads="1"/>
          </p:cNvSpPr>
          <p:nvPr>
            <p:ph type="title"/>
          </p:nvPr>
        </p:nvSpPr>
        <p:spPr/>
        <p:txBody>
          <a:bodyPr/>
          <a:lstStyle/>
          <a:p>
            <a:r>
              <a:rPr lang="es-CL"/>
              <a:t>Contenido</a:t>
            </a:r>
          </a:p>
        </p:txBody>
      </p:sp>
      <p:sp>
        <p:nvSpPr>
          <p:cNvPr id="598019" name="Rectangle 3"/>
          <p:cNvSpPr>
            <a:spLocks noGrp="1" noChangeArrowheads="1"/>
          </p:cNvSpPr>
          <p:nvPr>
            <p:ph type="body" idx="1"/>
          </p:nvPr>
        </p:nvSpPr>
        <p:spPr>
          <a:xfrm>
            <a:off x="152400" y="1066800"/>
            <a:ext cx="8763000" cy="5486400"/>
          </a:xfrm>
        </p:spPr>
        <p:txBody>
          <a:bodyPr/>
          <a:lstStyle/>
          <a:p>
            <a:r>
              <a:rPr lang="es-CL" sz="2600"/>
              <a:t>Fundamentación Teórica</a:t>
            </a:r>
            <a:endParaRPr lang="es-CL" sz="2600">
              <a:solidFill>
                <a:schemeClr val="accent1"/>
              </a:solidFill>
            </a:endParaRPr>
          </a:p>
          <a:p>
            <a:r>
              <a:rPr lang="es-CL" sz="2600"/>
              <a:t>Casos de Estudio</a:t>
            </a:r>
          </a:p>
          <a:p>
            <a:pPr lvl="1"/>
            <a:r>
              <a:rPr lang="es-CL" sz="2400"/>
              <a:t>Ciudad de México, México</a:t>
            </a:r>
          </a:p>
          <a:p>
            <a:pPr lvl="1"/>
            <a:r>
              <a:rPr lang="es-CL" sz="2400"/>
              <a:t>Santiago, Chile</a:t>
            </a:r>
          </a:p>
          <a:p>
            <a:pPr lvl="1"/>
            <a:r>
              <a:rPr lang="es-CL" sz="2400"/>
              <a:t>Sao Paulo, Brasil</a:t>
            </a:r>
          </a:p>
          <a:p>
            <a:r>
              <a:rPr lang="es-CL" sz="2600"/>
              <a:t>Aplicabilidad en la región</a:t>
            </a:r>
          </a:p>
          <a:p>
            <a:r>
              <a:rPr lang="es-CL" sz="2600"/>
              <a:t>Conclusiones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C0C7DD56-2FA0-4D6B-A0AD-01EEAF87C17D}" type="slidenum">
              <a:rPr lang="en-US"/>
              <a:pPr/>
              <a:t>40</a:t>
            </a:fld>
            <a:endParaRPr lang="en-US"/>
          </a:p>
        </p:txBody>
      </p:sp>
      <p:sp>
        <p:nvSpPr>
          <p:cNvPr id="848898" name="Rectangle 2"/>
          <p:cNvSpPr>
            <a:spLocks noGrp="1" noChangeArrowheads="1"/>
          </p:cNvSpPr>
          <p:nvPr>
            <p:ph type="title"/>
          </p:nvPr>
        </p:nvSpPr>
        <p:spPr/>
        <p:txBody>
          <a:bodyPr/>
          <a:lstStyle/>
          <a:p>
            <a:endParaRPr lang="es-CL"/>
          </a:p>
        </p:txBody>
      </p:sp>
      <p:sp>
        <p:nvSpPr>
          <p:cNvPr id="848899" name="Rectangle 3"/>
          <p:cNvSpPr>
            <a:spLocks noGrp="1" noChangeArrowheads="1"/>
          </p:cNvSpPr>
          <p:nvPr>
            <p:ph type="body" idx="1"/>
          </p:nvPr>
        </p:nvSpPr>
        <p:spPr/>
        <p:txBody>
          <a:bodyPr/>
          <a:lstStyle/>
          <a:p>
            <a:endParaRPr lang="es-CL"/>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045CF37-0890-43F0-BE85-17866E14389B}" type="slidenum">
              <a:rPr lang="en-US"/>
              <a:pPr/>
              <a:t>41</a:t>
            </a:fld>
            <a:endParaRPr lang="en-US"/>
          </a:p>
        </p:txBody>
      </p:sp>
      <p:sp>
        <p:nvSpPr>
          <p:cNvPr id="851970" name="Rectangle 2"/>
          <p:cNvSpPr>
            <a:spLocks noGrp="1" noChangeArrowheads="1"/>
          </p:cNvSpPr>
          <p:nvPr>
            <p:ph type="title"/>
          </p:nvPr>
        </p:nvSpPr>
        <p:spPr/>
        <p:txBody>
          <a:bodyPr/>
          <a:lstStyle/>
          <a:p>
            <a:endParaRPr lang="es-CL"/>
          </a:p>
        </p:txBody>
      </p:sp>
      <p:sp>
        <p:nvSpPr>
          <p:cNvPr id="851971" name="Rectangle 3"/>
          <p:cNvSpPr>
            <a:spLocks noGrp="1" noChangeArrowheads="1"/>
          </p:cNvSpPr>
          <p:nvPr>
            <p:ph type="body" idx="1"/>
          </p:nvPr>
        </p:nvSpPr>
        <p:spPr/>
        <p:txBody>
          <a:bodyPr/>
          <a:lstStyle/>
          <a:p>
            <a:endParaRPr lang="es-CL"/>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621B436-4B1D-4C18-BD41-DD3F95D0CE3B}" type="slidenum">
              <a:rPr lang="en-US"/>
              <a:pPr/>
              <a:t>42</a:t>
            </a:fld>
            <a:endParaRPr lang="en-US"/>
          </a:p>
        </p:txBody>
      </p:sp>
      <p:sp>
        <p:nvSpPr>
          <p:cNvPr id="771074" name="Rectangle 2"/>
          <p:cNvSpPr>
            <a:spLocks noGrp="1" noChangeArrowheads="1"/>
          </p:cNvSpPr>
          <p:nvPr>
            <p:ph type="title"/>
          </p:nvPr>
        </p:nvSpPr>
        <p:spPr/>
        <p:txBody>
          <a:bodyPr/>
          <a:lstStyle/>
          <a:p>
            <a:r>
              <a:rPr lang="es-CL"/>
              <a:t>Auxiliary Slides</a:t>
            </a:r>
          </a:p>
        </p:txBody>
      </p:sp>
      <p:sp>
        <p:nvSpPr>
          <p:cNvPr id="771075" name="Rectangle 3"/>
          <p:cNvSpPr>
            <a:spLocks noGrp="1" noChangeArrowheads="1"/>
          </p:cNvSpPr>
          <p:nvPr>
            <p:ph type="body" idx="1"/>
          </p:nvPr>
        </p:nvSpPr>
        <p:spPr/>
        <p:txBody>
          <a:bodyPr/>
          <a:lstStyle/>
          <a:p>
            <a:endParaRPr lang="es-CL"/>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41A9CE8D-BFD4-448C-868C-EE23A71B099B}" type="slidenum">
              <a:rPr lang="en-US"/>
              <a:pPr/>
              <a:t>43</a:t>
            </a:fld>
            <a:endParaRPr lang="en-US"/>
          </a:p>
        </p:txBody>
      </p:sp>
      <p:sp>
        <p:nvSpPr>
          <p:cNvPr id="834562" name="Rectangle 2"/>
          <p:cNvSpPr>
            <a:spLocks noGrp="1" noChangeArrowheads="1"/>
          </p:cNvSpPr>
          <p:nvPr>
            <p:ph type="title"/>
          </p:nvPr>
        </p:nvSpPr>
        <p:spPr/>
        <p:txBody>
          <a:bodyPr/>
          <a:lstStyle/>
          <a:p>
            <a:r>
              <a:rPr lang="es-CL" sz="2800"/>
              <a:t>Estimación del impacto en LA</a:t>
            </a:r>
            <a:br>
              <a:rPr lang="es-CL" sz="2800"/>
            </a:br>
            <a:r>
              <a:rPr lang="es-CL" sz="2800"/>
              <a:t>CKOT</a:t>
            </a:r>
          </a:p>
        </p:txBody>
      </p:sp>
      <p:sp>
        <p:nvSpPr>
          <p:cNvPr id="834563" name="Rectangle 3"/>
          <p:cNvSpPr>
            <a:spLocks noGrp="1" noChangeArrowheads="1"/>
          </p:cNvSpPr>
          <p:nvPr>
            <p:ph type="body" idx="1"/>
          </p:nvPr>
        </p:nvSpPr>
        <p:spPr/>
        <p:txBody>
          <a:bodyPr/>
          <a:lstStyle/>
          <a:p>
            <a:r>
              <a:rPr lang="es-CL"/>
              <a:t>Pendiente</a:t>
            </a: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7" name="Slide Number Placeholder 5"/>
          <p:cNvSpPr>
            <a:spLocks noGrp="1"/>
          </p:cNvSpPr>
          <p:nvPr>
            <p:ph type="sldNum" sz="quarter" idx="12"/>
          </p:nvPr>
        </p:nvSpPr>
        <p:spPr/>
        <p:txBody>
          <a:bodyPr/>
          <a:lstStyle/>
          <a:p>
            <a:fld id="{3E56A4F5-F053-4DB2-91CB-0A365679E688}" type="slidenum">
              <a:rPr lang="en-US"/>
              <a:pPr/>
              <a:t>44</a:t>
            </a:fld>
            <a:endParaRPr lang="en-US"/>
          </a:p>
        </p:txBody>
      </p:sp>
      <p:sp>
        <p:nvSpPr>
          <p:cNvPr id="842754" name="Rectangle 2"/>
          <p:cNvSpPr>
            <a:spLocks noGrp="1" noChangeArrowheads="1"/>
          </p:cNvSpPr>
          <p:nvPr>
            <p:ph type="title"/>
          </p:nvPr>
        </p:nvSpPr>
        <p:spPr>
          <a:xfrm>
            <a:off x="152400" y="152400"/>
            <a:ext cx="8763000" cy="685800"/>
          </a:xfrm>
        </p:spPr>
        <p:txBody>
          <a:bodyPr/>
          <a:lstStyle/>
          <a:p>
            <a:r>
              <a:rPr lang="es-CL"/>
              <a:t>Fundamentación Teórica</a:t>
            </a:r>
          </a:p>
        </p:txBody>
      </p:sp>
      <p:sp>
        <p:nvSpPr>
          <p:cNvPr id="842755" name="Rectangle 3"/>
          <p:cNvSpPr>
            <a:spLocks noGrp="1" noChangeArrowheads="1"/>
          </p:cNvSpPr>
          <p:nvPr>
            <p:ph type="body" idx="1"/>
          </p:nvPr>
        </p:nvSpPr>
        <p:spPr>
          <a:xfrm>
            <a:off x="152400" y="4267200"/>
            <a:ext cx="8839200" cy="2438400"/>
          </a:xfrm>
        </p:spPr>
        <p:txBody>
          <a:bodyPr/>
          <a:lstStyle/>
          <a:p>
            <a:pPr>
              <a:lnSpc>
                <a:spcPct val="100000"/>
              </a:lnSpc>
            </a:pPr>
            <a:r>
              <a:rPr lang="es-CL" sz="1600"/>
              <a:t>La emisión de contaminantes representa un ahorro de costos para quienes contaminan; la agregación de estos ahorros sobre todos los agentes contaminadores arroja la curva de ahorros marginales</a:t>
            </a:r>
          </a:p>
          <a:p>
            <a:pPr>
              <a:lnSpc>
                <a:spcPct val="100000"/>
              </a:lnSpc>
            </a:pPr>
            <a:r>
              <a:rPr lang="es-CL" sz="1600"/>
              <a:t>Las victimas de la contaminación sufren un daño; el agregado de estos daños es la curva de daños marginales</a:t>
            </a:r>
          </a:p>
          <a:p>
            <a:pPr>
              <a:lnSpc>
                <a:spcPct val="100000"/>
              </a:lnSpc>
            </a:pPr>
            <a:r>
              <a:rPr lang="es-CL" sz="1600"/>
              <a:t>Las formas de ambas curvas sugieren un nivel óptimo de contaminación: aquél donde el daño de la última unidad de contaminación emitida iguala al ahorro producido por la última unidad  </a:t>
            </a:r>
          </a:p>
        </p:txBody>
      </p:sp>
      <p:grpSp>
        <p:nvGrpSpPr>
          <p:cNvPr id="842756" name="Group 4"/>
          <p:cNvGrpSpPr>
            <a:grpSpLocks/>
          </p:cNvGrpSpPr>
          <p:nvPr/>
        </p:nvGrpSpPr>
        <p:grpSpPr bwMode="auto">
          <a:xfrm>
            <a:off x="2362200" y="990600"/>
            <a:ext cx="5486400" cy="3200400"/>
            <a:chOff x="1488" y="624"/>
            <a:chExt cx="3456" cy="2016"/>
          </a:xfrm>
        </p:grpSpPr>
        <p:sp>
          <p:nvSpPr>
            <p:cNvPr id="842757" name="Freeform 5"/>
            <p:cNvSpPr>
              <a:spLocks/>
            </p:cNvSpPr>
            <p:nvPr/>
          </p:nvSpPr>
          <p:spPr bwMode="auto">
            <a:xfrm>
              <a:off x="1488" y="1425"/>
              <a:ext cx="1108" cy="863"/>
            </a:xfrm>
            <a:custGeom>
              <a:avLst/>
              <a:gdLst/>
              <a:ahLst/>
              <a:cxnLst>
                <a:cxn ang="0">
                  <a:pos x="0" y="15"/>
                </a:cxn>
                <a:cxn ang="0">
                  <a:pos x="2770" y="0"/>
                </a:cxn>
                <a:cxn ang="0">
                  <a:pos x="2770" y="2160"/>
                </a:cxn>
                <a:cxn ang="0">
                  <a:pos x="15" y="2144"/>
                </a:cxn>
                <a:cxn ang="0">
                  <a:pos x="0" y="0"/>
                </a:cxn>
              </a:cxnLst>
              <a:rect l="0" t="0" r="r" b="b"/>
              <a:pathLst>
                <a:path w="2770" h="2160">
                  <a:moveTo>
                    <a:pt x="0" y="15"/>
                  </a:moveTo>
                  <a:lnTo>
                    <a:pt x="2770" y="0"/>
                  </a:lnTo>
                  <a:lnTo>
                    <a:pt x="2770" y="2160"/>
                  </a:lnTo>
                  <a:lnTo>
                    <a:pt x="15" y="2144"/>
                  </a:lnTo>
                  <a:lnTo>
                    <a:pt x="0" y="0"/>
                  </a:lnTo>
                </a:path>
              </a:pathLst>
            </a:custGeom>
            <a:solidFill>
              <a:srgbClr val="C0C0C0"/>
            </a:solidFill>
            <a:ln w="9525">
              <a:solidFill>
                <a:srgbClr val="000000"/>
              </a:solidFill>
              <a:round/>
              <a:headEnd/>
              <a:tailEnd/>
            </a:ln>
            <a:effectLst/>
          </p:spPr>
          <p:txBody>
            <a:bodyPr/>
            <a:lstStyle/>
            <a:p>
              <a:endParaRPr lang="en-US"/>
            </a:p>
          </p:txBody>
        </p:sp>
        <p:sp>
          <p:nvSpPr>
            <p:cNvPr id="842758" name="Line 6"/>
            <p:cNvSpPr>
              <a:spLocks noChangeShapeType="1"/>
            </p:cNvSpPr>
            <p:nvPr/>
          </p:nvSpPr>
          <p:spPr bwMode="auto">
            <a:xfrm>
              <a:off x="1490" y="624"/>
              <a:ext cx="0" cy="1664"/>
            </a:xfrm>
            <a:prstGeom prst="line">
              <a:avLst/>
            </a:prstGeom>
            <a:noFill/>
            <a:ln w="19050">
              <a:solidFill>
                <a:srgbClr val="000000"/>
              </a:solidFill>
              <a:round/>
              <a:headEnd type="none" w="sm" len="sm"/>
              <a:tailEnd type="none" w="sm" len="sm"/>
            </a:ln>
            <a:effectLst/>
          </p:spPr>
          <p:txBody>
            <a:bodyPr/>
            <a:lstStyle/>
            <a:p>
              <a:endParaRPr lang="en-US"/>
            </a:p>
          </p:txBody>
        </p:sp>
        <p:sp>
          <p:nvSpPr>
            <p:cNvPr id="842759" name="Line 7"/>
            <p:cNvSpPr>
              <a:spLocks noChangeShapeType="1"/>
            </p:cNvSpPr>
            <p:nvPr/>
          </p:nvSpPr>
          <p:spPr bwMode="auto">
            <a:xfrm>
              <a:off x="1490" y="2294"/>
              <a:ext cx="2246" cy="0"/>
            </a:xfrm>
            <a:prstGeom prst="line">
              <a:avLst/>
            </a:prstGeom>
            <a:noFill/>
            <a:ln w="19050">
              <a:solidFill>
                <a:srgbClr val="000000"/>
              </a:solidFill>
              <a:round/>
              <a:headEnd type="none" w="sm" len="sm"/>
              <a:tailEnd type="none" w="sm" len="sm"/>
            </a:ln>
            <a:effectLst/>
          </p:spPr>
          <p:txBody>
            <a:bodyPr/>
            <a:lstStyle/>
            <a:p>
              <a:endParaRPr lang="en-US"/>
            </a:p>
          </p:txBody>
        </p:sp>
        <p:sp>
          <p:nvSpPr>
            <p:cNvPr id="842760" name="Line 8"/>
            <p:cNvSpPr>
              <a:spLocks noChangeShapeType="1"/>
            </p:cNvSpPr>
            <p:nvPr/>
          </p:nvSpPr>
          <p:spPr bwMode="auto">
            <a:xfrm>
              <a:off x="1637" y="763"/>
              <a:ext cx="1728" cy="1210"/>
            </a:xfrm>
            <a:prstGeom prst="line">
              <a:avLst/>
            </a:prstGeom>
            <a:noFill/>
            <a:ln w="31750">
              <a:solidFill>
                <a:srgbClr val="808000"/>
              </a:solidFill>
              <a:round/>
              <a:headEnd type="none" w="sm" len="sm"/>
              <a:tailEnd type="none" w="sm" len="sm"/>
            </a:ln>
            <a:effectLst/>
          </p:spPr>
          <p:txBody>
            <a:bodyPr/>
            <a:lstStyle/>
            <a:p>
              <a:endParaRPr lang="en-US"/>
            </a:p>
          </p:txBody>
        </p:sp>
        <p:sp>
          <p:nvSpPr>
            <p:cNvPr id="842761" name="Line 9"/>
            <p:cNvSpPr>
              <a:spLocks noChangeShapeType="1"/>
            </p:cNvSpPr>
            <p:nvPr/>
          </p:nvSpPr>
          <p:spPr bwMode="auto">
            <a:xfrm flipV="1">
              <a:off x="1602" y="1189"/>
              <a:ext cx="1871" cy="504"/>
            </a:xfrm>
            <a:prstGeom prst="line">
              <a:avLst/>
            </a:prstGeom>
            <a:noFill/>
            <a:ln w="31750">
              <a:solidFill>
                <a:schemeClr val="hlink"/>
              </a:solidFill>
              <a:round/>
              <a:headEnd type="none" w="sm" len="sm"/>
              <a:tailEnd type="none" w="sm" len="sm"/>
            </a:ln>
            <a:effectLst/>
          </p:spPr>
          <p:txBody>
            <a:bodyPr/>
            <a:lstStyle/>
            <a:p>
              <a:endParaRPr lang="en-US"/>
            </a:p>
          </p:txBody>
        </p:sp>
        <p:sp>
          <p:nvSpPr>
            <p:cNvPr id="842762" name="Rectangle 10"/>
            <p:cNvSpPr>
              <a:spLocks noChangeArrowheads="1"/>
            </p:cNvSpPr>
            <p:nvPr/>
          </p:nvSpPr>
          <p:spPr bwMode="auto">
            <a:xfrm>
              <a:off x="2954" y="2374"/>
              <a:ext cx="1990" cy="188"/>
            </a:xfrm>
            <a:prstGeom prst="rect">
              <a:avLst/>
            </a:prstGeom>
            <a:noFill/>
            <a:ln w="6350">
              <a:noFill/>
              <a:miter lim="800000"/>
              <a:headEnd/>
              <a:tailEnd/>
            </a:ln>
            <a:effectLst/>
          </p:spPr>
          <p:txBody>
            <a:bodyPr lIns="12700" tIns="12700" rIns="12700" bIns="12700"/>
            <a:lstStyle/>
            <a:p>
              <a:r>
                <a:rPr lang="en-US" altLang="zh-CN" sz="1600">
                  <a:ea typeface="SimSun" pitchFamily="2" charset="-122"/>
                </a:rPr>
                <a:t>Emisión de Contaminantes</a:t>
              </a:r>
              <a:endParaRPr lang="es-CL" sz="2800"/>
            </a:p>
          </p:txBody>
        </p:sp>
        <p:sp>
          <p:nvSpPr>
            <p:cNvPr id="842763" name="Rectangle 11"/>
            <p:cNvSpPr>
              <a:spLocks noChangeArrowheads="1"/>
            </p:cNvSpPr>
            <p:nvPr/>
          </p:nvSpPr>
          <p:spPr bwMode="auto">
            <a:xfrm>
              <a:off x="2537" y="2374"/>
              <a:ext cx="295" cy="266"/>
            </a:xfrm>
            <a:prstGeom prst="rect">
              <a:avLst/>
            </a:prstGeom>
            <a:noFill/>
            <a:ln w="6350">
              <a:noFill/>
              <a:miter lim="800000"/>
              <a:headEnd/>
              <a:tailEnd/>
            </a:ln>
            <a:effectLst/>
          </p:spPr>
          <p:txBody>
            <a:bodyPr lIns="12700" tIns="12700" rIns="12700" bIns="12700"/>
            <a:lstStyle/>
            <a:p>
              <a:r>
                <a:rPr lang="en-US" altLang="zh-CN" sz="1800" b="1">
                  <a:solidFill>
                    <a:schemeClr val="hlink"/>
                  </a:solidFill>
                  <a:latin typeface="Times New Roman" pitchFamily="18" charset="0"/>
                  <a:ea typeface="SimSun" pitchFamily="2" charset="-122"/>
                </a:rPr>
                <a:t>E</a:t>
              </a:r>
              <a:r>
                <a:rPr lang="en-US" altLang="zh-CN" sz="1800" b="1" baseline="30000">
                  <a:solidFill>
                    <a:schemeClr val="hlink"/>
                  </a:solidFill>
                  <a:latin typeface="Times New Roman" pitchFamily="18" charset="0"/>
                  <a:ea typeface="SimSun" pitchFamily="2" charset="-122"/>
                </a:rPr>
                <a:t>*</a:t>
              </a:r>
              <a:endParaRPr lang="es-CL" sz="3200" b="1">
                <a:solidFill>
                  <a:schemeClr val="hlink"/>
                </a:solidFill>
              </a:endParaRPr>
            </a:p>
          </p:txBody>
        </p:sp>
        <p:sp>
          <p:nvSpPr>
            <p:cNvPr id="842764" name="Rectangle 12"/>
            <p:cNvSpPr>
              <a:spLocks noChangeArrowheads="1"/>
            </p:cNvSpPr>
            <p:nvPr/>
          </p:nvSpPr>
          <p:spPr bwMode="auto">
            <a:xfrm>
              <a:off x="1872" y="624"/>
              <a:ext cx="1200" cy="359"/>
            </a:xfrm>
            <a:prstGeom prst="rect">
              <a:avLst/>
            </a:prstGeom>
            <a:noFill/>
            <a:ln w="6350">
              <a:noFill/>
              <a:miter lim="800000"/>
              <a:headEnd/>
              <a:tailEnd/>
            </a:ln>
            <a:effectLst/>
          </p:spPr>
          <p:txBody>
            <a:bodyPr lIns="12700" tIns="12700" rIns="12700" bIns="12700"/>
            <a:lstStyle/>
            <a:p>
              <a:pPr algn="ctr"/>
              <a:r>
                <a:rPr lang="es-CL" altLang="zh-CN" sz="1600">
                  <a:solidFill>
                    <a:srgbClr val="006600"/>
                  </a:solidFill>
                  <a:latin typeface="Times New Roman" pitchFamily="18" charset="0"/>
                  <a:ea typeface="SimSun" pitchFamily="2" charset="-122"/>
                </a:rPr>
                <a:t>Ahorro Marginal </a:t>
              </a:r>
              <a:br>
                <a:rPr lang="es-CL" altLang="zh-CN" sz="1600">
                  <a:solidFill>
                    <a:srgbClr val="006600"/>
                  </a:solidFill>
                  <a:latin typeface="Times New Roman" pitchFamily="18" charset="0"/>
                  <a:ea typeface="SimSun" pitchFamily="2" charset="-122"/>
                </a:rPr>
              </a:br>
              <a:r>
                <a:rPr lang="es-CL" altLang="zh-CN" sz="1600">
                  <a:solidFill>
                    <a:srgbClr val="006600"/>
                  </a:solidFill>
                  <a:latin typeface="Times New Roman" pitchFamily="18" charset="0"/>
                  <a:ea typeface="SimSun" pitchFamily="2" charset="-122"/>
                </a:rPr>
                <a:t>(para los emisores)</a:t>
              </a:r>
              <a:endParaRPr lang="es-CL" sz="2800">
                <a:solidFill>
                  <a:srgbClr val="006600"/>
                </a:solidFill>
              </a:endParaRPr>
            </a:p>
          </p:txBody>
        </p:sp>
        <p:sp>
          <p:nvSpPr>
            <p:cNvPr id="842765" name="Rectangle 13"/>
            <p:cNvSpPr>
              <a:spLocks noChangeArrowheads="1"/>
            </p:cNvSpPr>
            <p:nvPr/>
          </p:nvSpPr>
          <p:spPr bwMode="auto">
            <a:xfrm>
              <a:off x="2928" y="864"/>
              <a:ext cx="1341" cy="288"/>
            </a:xfrm>
            <a:prstGeom prst="rect">
              <a:avLst/>
            </a:prstGeom>
            <a:noFill/>
            <a:ln w="6350">
              <a:noFill/>
              <a:miter lim="800000"/>
              <a:headEnd/>
              <a:tailEnd/>
            </a:ln>
            <a:effectLst/>
          </p:spPr>
          <p:txBody>
            <a:bodyPr lIns="12700" tIns="12700" rIns="12700" bIns="12700"/>
            <a:lstStyle/>
            <a:p>
              <a:pPr algn="ctr"/>
              <a:r>
                <a:rPr lang="es-CL" altLang="zh-CN" sz="1600">
                  <a:solidFill>
                    <a:schemeClr val="hlink"/>
                  </a:solidFill>
                  <a:latin typeface="Times New Roman" pitchFamily="18" charset="0"/>
                  <a:ea typeface="SimSun" pitchFamily="2" charset="-122"/>
                </a:rPr>
                <a:t>Daño Marginal</a:t>
              </a:r>
              <a:br>
                <a:rPr lang="es-CL" altLang="zh-CN" sz="1600">
                  <a:solidFill>
                    <a:schemeClr val="hlink"/>
                  </a:solidFill>
                  <a:latin typeface="Times New Roman" pitchFamily="18" charset="0"/>
                  <a:ea typeface="SimSun" pitchFamily="2" charset="-122"/>
                </a:rPr>
              </a:br>
              <a:r>
                <a:rPr lang="es-CL" altLang="zh-CN" sz="1600">
                  <a:solidFill>
                    <a:schemeClr val="hlink"/>
                  </a:solidFill>
                  <a:latin typeface="Times New Roman" pitchFamily="18" charset="0"/>
                  <a:ea typeface="SimSun" pitchFamily="2" charset="-122"/>
                </a:rPr>
                <a:t>(para la sociedad)</a:t>
              </a:r>
              <a:endParaRPr lang="es-CL" sz="2800">
                <a:solidFill>
                  <a:schemeClr val="hlink"/>
                </a:solidFill>
              </a:endParaRPr>
            </a:p>
          </p:txBody>
        </p:sp>
      </p:grpSp>
      <p:sp>
        <p:nvSpPr>
          <p:cNvPr id="842766" name="Rectangle 14"/>
          <p:cNvSpPr>
            <a:spLocks noChangeArrowheads="1"/>
          </p:cNvSpPr>
          <p:nvPr/>
        </p:nvSpPr>
        <p:spPr bwMode="auto">
          <a:xfrm>
            <a:off x="1676400" y="990600"/>
            <a:ext cx="609600" cy="422275"/>
          </a:xfrm>
          <a:prstGeom prst="rect">
            <a:avLst/>
          </a:prstGeom>
          <a:noFill/>
          <a:ln w="6350">
            <a:noFill/>
            <a:miter lim="800000"/>
            <a:headEnd/>
            <a:tailEnd/>
          </a:ln>
          <a:effectLst/>
        </p:spPr>
        <p:txBody>
          <a:bodyPr lIns="12700" tIns="12700" rIns="12700" bIns="12700"/>
          <a:lstStyle/>
          <a:p>
            <a:r>
              <a:rPr lang="en-US" altLang="zh-CN" sz="1800" b="1">
                <a:solidFill>
                  <a:schemeClr val="hlink"/>
                </a:solidFill>
                <a:latin typeface="Times New Roman" pitchFamily="18" charset="0"/>
                <a:ea typeface="SimSun" pitchFamily="2" charset="-122"/>
              </a:rPr>
              <a:t>$/ton</a:t>
            </a:r>
            <a:endParaRPr lang="es-CL" sz="3200" b="1">
              <a:solidFill>
                <a:schemeClr val="hlink"/>
              </a:solidFill>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 name="Slide Number Placeholder 3"/>
          <p:cNvSpPr>
            <a:spLocks noGrp="1"/>
          </p:cNvSpPr>
          <p:nvPr>
            <p:ph type="sldNum" sz="quarter" idx="12"/>
          </p:nvPr>
        </p:nvSpPr>
        <p:spPr/>
        <p:txBody>
          <a:bodyPr/>
          <a:lstStyle/>
          <a:p>
            <a:fld id="{D14D2673-CD56-4E15-8E10-65AC13E47678}" type="slidenum">
              <a:rPr lang="en-US"/>
              <a:pPr/>
              <a:t>45</a:t>
            </a:fld>
            <a:endParaRPr lang="en-US"/>
          </a:p>
        </p:txBody>
      </p:sp>
      <p:sp>
        <p:nvSpPr>
          <p:cNvPr id="843778" name="Rectangle 2"/>
          <p:cNvSpPr>
            <a:spLocks noChangeArrowheads="1"/>
          </p:cNvSpPr>
          <p:nvPr/>
        </p:nvSpPr>
        <p:spPr bwMode="auto">
          <a:xfrm>
            <a:off x="1066800" y="228600"/>
            <a:ext cx="7772400" cy="1143000"/>
          </a:xfrm>
          <a:prstGeom prst="rect">
            <a:avLst/>
          </a:prstGeom>
          <a:noFill/>
          <a:ln w="9525">
            <a:noFill/>
            <a:miter lim="800000"/>
            <a:headEnd/>
            <a:tailEnd/>
          </a:ln>
          <a:effectLst/>
        </p:spPr>
        <p:txBody>
          <a:bodyPr anchor="ctr"/>
          <a:lstStyle/>
          <a:p>
            <a:pPr algn="r">
              <a:spcBef>
                <a:spcPct val="0"/>
              </a:spcBef>
              <a:buClrTx/>
              <a:buSzTx/>
              <a:buFontTx/>
              <a:buNone/>
            </a:pPr>
            <a:endParaRPr lang="es-ES_tradnl" sz="3200" b="1">
              <a:solidFill>
                <a:schemeClr val="tx2"/>
              </a:solidFill>
            </a:endParaRPr>
          </a:p>
        </p:txBody>
      </p:sp>
      <p:grpSp>
        <p:nvGrpSpPr>
          <p:cNvPr id="843779" name="Group 3"/>
          <p:cNvGrpSpPr>
            <a:grpSpLocks/>
          </p:cNvGrpSpPr>
          <p:nvPr/>
        </p:nvGrpSpPr>
        <p:grpSpPr bwMode="auto">
          <a:xfrm>
            <a:off x="1143000" y="1219200"/>
            <a:ext cx="7740650" cy="5395913"/>
            <a:chOff x="720" y="768"/>
            <a:chExt cx="4876" cy="3399"/>
          </a:xfrm>
        </p:grpSpPr>
        <p:sp>
          <p:nvSpPr>
            <p:cNvPr id="843780" name="AutoShape 4"/>
            <p:cNvSpPr>
              <a:spLocks noChangeArrowheads="1"/>
            </p:cNvSpPr>
            <p:nvPr/>
          </p:nvSpPr>
          <p:spPr bwMode="auto">
            <a:xfrm>
              <a:off x="720" y="768"/>
              <a:ext cx="4800" cy="3024"/>
            </a:xfrm>
            <a:prstGeom prst="triangle">
              <a:avLst>
                <a:gd name="adj" fmla="val 50000"/>
              </a:avLst>
            </a:prstGeom>
            <a:gradFill rotWithShape="0">
              <a:gsLst>
                <a:gs pos="0">
                  <a:srgbClr val="FF6600"/>
                </a:gs>
                <a:gs pos="100000">
                  <a:srgbClr val="FF6600">
                    <a:gamma/>
                    <a:shade val="46275"/>
                    <a:invGamma/>
                  </a:srgbClr>
                </a:gs>
              </a:gsLst>
              <a:lin ang="5400000" scaled="1"/>
            </a:gradFill>
            <a:ln w="9525">
              <a:solidFill>
                <a:srgbClr val="FF6600"/>
              </a:solidFill>
              <a:miter lim="800000"/>
              <a:headEnd/>
              <a:tailEnd/>
            </a:ln>
            <a:effectLst/>
          </p:spPr>
          <p:txBody>
            <a:bodyPr wrap="none" anchor="ctr"/>
            <a:lstStyle/>
            <a:p>
              <a:pPr algn="ctr" eaLnBrk="0" hangingPunct="0">
                <a:spcBef>
                  <a:spcPct val="0"/>
                </a:spcBef>
                <a:buClrTx/>
                <a:buSzTx/>
                <a:buFontTx/>
                <a:buNone/>
              </a:pPr>
              <a:endParaRPr lang="es-ES_tradnl" sz="2400">
                <a:latin typeface="Times New Roman" pitchFamily="18" charset="0"/>
              </a:endParaRPr>
            </a:p>
          </p:txBody>
        </p:sp>
        <p:graphicFrame>
          <p:nvGraphicFramePr>
            <p:cNvPr id="843781" name="Object 5"/>
            <p:cNvGraphicFramePr>
              <a:graphicFrameLocks noChangeAspect="1"/>
            </p:cNvGraphicFramePr>
            <p:nvPr/>
          </p:nvGraphicFramePr>
          <p:xfrm>
            <a:off x="959" y="883"/>
            <a:ext cx="3844" cy="2554"/>
          </p:xfrm>
          <a:graphic>
            <a:graphicData uri="http://schemas.openxmlformats.org/presentationml/2006/ole">
              <p:oleObj spid="_x0000_s843781" name="Chart" r:id="rId3" imgW="6103538" imgH="4053936" progId="MSGraph.Chart.8">
                <p:embed followColorScheme="full"/>
              </p:oleObj>
            </a:graphicData>
          </a:graphic>
        </p:graphicFrame>
        <p:sp>
          <p:nvSpPr>
            <p:cNvPr id="843782" name="Text Box 6"/>
            <p:cNvSpPr txBox="1">
              <a:spLocks noChangeArrowheads="1"/>
            </p:cNvSpPr>
            <p:nvPr/>
          </p:nvSpPr>
          <p:spPr bwMode="auto">
            <a:xfrm>
              <a:off x="1761" y="1392"/>
              <a:ext cx="2794" cy="2358"/>
            </a:xfrm>
            <a:prstGeom prst="rect">
              <a:avLst/>
            </a:prstGeom>
            <a:noFill/>
            <a:ln w="9525">
              <a:noFill/>
              <a:miter lim="800000"/>
              <a:headEnd/>
              <a:tailEnd/>
            </a:ln>
            <a:effectLst/>
          </p:spPr>
          <p:txBody>
            <a:bodyPr wrap="none">
              <a:spAutoFit/>
            </a:bodyPr>
            <a:lstStyle/>
            <a:p>
              <a:pPr algn="ctr" eaLnBrk="0" hangingPunct="0">
                <a:spcBef>
                  <a:spcPct val="0"/>
                </a:spcBef>
                <a:buClrTx/>
                <a:buSzTx/>
                <a:buFontTx/>
                <a:buNone/>
              </a:pPr>
              <a:r>
                <a:rPr lang="es-ES_tradnl" sz="2400" b="1">
                  <a:solidFill>
                    <a:srgbClr val="FFF0CC"/>
                  </a:solidFill>
                  <a:latin typeface="Gill Sans" pitchFamily="34" charset="0"/>
                </a:rPr>
                <a:t>Mortalidad</a:t>
              </a:r>
              <a:endParaRPr lang="es-ES_tradnl" sz="2400">
                <a:solidFill>
                  <a:srgbClr val="993300"/>
                </a:solidFill>
                <a:latin typeface="Gill Sans" pitchFamily="34" charset="0"/>
              </a:endParaRPr>
            </a:p>
            <a:p>
              <a:pPr algn="ctr" eaLnBrk="0" hangingPunct="0">
                <a:lnSpc>
                  <a:spcPct val="50000"/>
                </a:lnSpc>
                <a:spcBef>
                  <a:spcPct val="0"/>
                </a:spcBef>
                <a:buClrTx/>
                <a:buSzTx/>
                <a:buFontTx/>
                <a:buNone/>
              </a:pPr>
              <a:endParaRPr lang="es-ES_tradnl" sz="2400">
                <a:solidFill>
                  <a:srgbClr val="993300"/>
                </a:solidFill>
                <a:latin typeface="Gill Sans" pitchFamily="34" charset="0"/>
              </a:endParaRPr>
            </a:p>
            <a:p>
              <a:pPr algn="ctr" eaLnBrk="0" hangingPunct="0">
                <a:spcBef>
                  <a:spcPct val="0"/>
                </a:spcBef>
                <a:buClrTx/>
                <a:buSzTx/>
                <a:buFontTx/>
                <a:buNone/>
              </a:pPr>
              <a:r>
                <a:rPr lang="es-ES_tradnl" sz="2400" b="1">
                  <a:solidFill>
                    <a:srgbClr val="FFF0CC"/>
                  </a:solidFill>
                  <a:latin typeface="Gill Sans" pitchFamily="34" charset="0"/>
                </a:rPr>
                <a:t>Morbilidad</a:t>
              </a:r>
              <a:endParaRPr lang="es-ES_tradnl" sz="2400">
                <a:solidFill>
                  <a:srgbClr val="993300"/>
                </a:solidFill>
                <a:latin typeface="Gill Sans" pitchFamily="34" charset="0"/>
              </a:endParaRPr>
            </a:p>
            <a:p>
              <a:pPr algn="ctr" eaLnBrk="0" hangingPunct="0">
                <a:lnSpc>
                  <a:spcPct val="50000"/>
                </a:lnSpc>
                <a:spcBef>
                  <a:spcPct val="0"/>
                </a:spcBef>
                <a:buClrTx/>
                <a:buSzTx/>
                <a:buFontTx/>
                <a:buNone/>
              </a:pPr>
              <a:endParaRPr lang="es-ES_tradnl" sz="2400">
                <a:solidFill>
                  <a:srgbClr val="993300"/>
                </a:solidFill>
                <a:latin typeface="Gill Sans" pitchFamily="34" charset="0"/>
              </a:endParaRPr>
            </a:p>
            <a:p>
              <a:pPr algn="ctr" eaLnBrk="0" hangingPunct="0">
                <a:spcBef>
                  <a:spcPct val="0"/>
                </a:spcBef>
                <a:buClrTx/>
                <a:buSzTx/>
                <a:buFontTx/>
                <a:buNone/>
              </a:pPr>
              <a:r>
                <a:rPr lang="es-ES_tradnl" sz="2400" b="1">
                  <a:solidFill>
                    <a:srgbClr val="FFF0CC"/>
                  </a:solidFill>
                  <a:latin typeface="Gill Sans" pitchFamily="34" charset="0"/>
                </a:rPr>
                <a:t>Alteraciones precursoras</a:t>
              </a:r>
            </a:p>
            <a:p>
              <a:pPr algn="ctr" eaLnBrk="0" hangingPunct="0">
                <a:spcBef>
                  <a:spcPct val="0"/>
                </a:spcBef>
                <a:buClrTx/>
                <a:buSzTx/>
                <a:buFontTx/>
                <a:buNone/>
              </a:pPr>
              <a:r>
                <a:rPr lang="es-ES_tradnl" sz="2400" b="1">
                  <a:solidFill>
                    <a:srgbClr val="FFF0CC"/>
                  </a:solidFill>
                  <a:latin typeface="Gill Sans" pitchFamily="34" charset="0"/>
                </a:rPr>
                <a:t>de enfermedad</a:t>
              </a:r>
              <a:endParaRPr lang="es-ES_tradnl" sz="2400">
                <a:solidFill>
                  <a:srgbClr val="993300"/>
                </a:solidFill>
                <a:latin typeface="Gill Sans" pitchFamily="34" charset="0"/>
              </a:endParaRPr>
            </a:p>
            <a:p>
              <a:pPr algn="ctr" eaLnBrk="0" hangingPunct="0">
                <a:lnSpc>
                  <a:spcPct val="50000"/>
                </a:lnSpc>
                <a:spcBef>
                  <a:spcPct val="0"/>
                </a:spcBef>
                <a:buClrTx/>
                <a:buSzTx/>
                <a:buFontTx/>
                <a:buNone/>
              </a:pPr>
              <a:endParaRPr lang="es-ES_tradnl" sz="2400">
                <a:solidFill>
                  <a:srgbClr val="993300"/>
                </a:solidFill>
                <a:latin typeface="Gill Sans" pitchFamily="34" charset="0"/>
              </a:endParaRPr>
            </a:p>
            <a:p>
              <a:pPr algn="ctr" eaLnBrk="0" hangingPunct="0">
                <a:spcBef>
                  <a:spcPct val="0"/>
                </a:spcBef>
                <a:buClrTx/>
                <a:buSzTx/>
                <a:buFontTx/>
                <a:buNone/>
              </a:pPr>
              <a:r>
                <a:rPr lang="es-ES_tradnl" sz="2400" b="1">
                  <a:solidFill>
                    <a:srgbClr val="FFF0CC"/>
                  </a:solidFill>
                  <a:latin typeface="Gill Sans" pitchFamily="34" charset="0"/>
                </a:rPr>
                <a:t>Alteraciones y otros cambios</a:t>
              </a:r>
            </a:p>
            <a:p>
              <a:pPr algn="ctr" eaLnBrk="0" hangingPunct="0">
                <a:spcBef>
                  <a:spcPct val="0"/>
                </a:spcBef>
                <a:buClrTx/>
                <a:buSzTx/>
                <a:buFontTx/>
                <a:buNone/>
              </a:pPr>
              <a:r>
                <a:rPr lang="es-ES_tradnl" sz="2400" b="1">
                  <a:solidFill>
                    <a:srgbClr val="FFF0CC"/>
                  </a:solidFill>
                  <a:latin typeface="Gill Sans" pitchFamily="34" charset="0"/>
                </a:rPr>
                <a:t>de significado incierto</a:t>
              </a:r>
              <a:endParaRPr lang="es-ES_tradnl" sz="2400">
                <a:solidFill>
                  <a:srgbClr val="FFF0CC"/>
                </a:solidFill>
                <a:latin typeface="Gill Sans" pitchFamily="34" charset="0"/>
              </a:endParaRPr>
            </a:p>
            <a:p>
              <a:pPr algn="ctr" eaLnBrk="0" hangingPunct="0">
                <a:lnSpc>
                  <a:spcPct val="50000"/>
                </a:lnSpc>
                <a:spcBef>
                  <a:spcPct val="0"/>
                </a:spcBef>
                <a:buClrTx/>
                <a:buSzTx/>
                <a:buFontTx/>
                <a:buNone/>
              </a:pPr>
              <a:endParaRPr lang="es-ES_tradnl" sz="2400">
                <a:solidFill>
                  <a:srgbClr val="FFF0CC"/>
                </a:solidFill>
                <a:latin typeface="Gill Sans" pitchFamily="34" charset="0"/>
              </a:endParaRPr>
            </a:p>
            <a:p>
              <a:pPr algn="ctr" eaLnBrk="0" hangingPunct="0">
                <a:spcBef>
                  <a:spcPct val="0"/>
                </a:spcBef>
                <a:buClrTx/>
                <a:buSzTx/>
                <a:buFontTx/>
                <a:buNone/>
              </a:pPr>
              <a:r>
                <a:rPr lang="es-ES_tradnl" sz="2400" b="1">
                  <a:solidFill>
                    <a:srgbClr val="FFF0CC"/>
                  </a:solidFill>
                  <a:latin typeface="Gill Sans" pitchFamily="34" charset="0"/>
                </a:rPr>
                <a:t>Acumulación orgánica de</a:t>
              </a:r>
            </a:p>
            <a:p>
              <a:pPr algn="ctr" eaLnBrk="0" hangingPunct="0">
                <a:spcBef>
                  <a:spcPct val="0"/>
                </a:spcBef>
                <a:buClrTx/>
                <a:buSzTx/>
                <a:buFontTx/>
                <a:buNone/>
              </a:pPr>
              <a:r>
                <a:rPr lang="es-ES_tradnl" sz="2400" b="1">
                  <a:solidFill>
                    <a:srgbClr val="FFF0CC"/>
                  </a:solidFill>
                  <a:latin typeface="Gill Sans" pitchFamily="34" charset="0"/>
                </a:rPr>
                <a:t>contaminantes</a:t>
              </a:r>
              <a:endParaRPr lang="es-ES_tradnl" sz="2400">
                <a:solidFill>
                  <a:srgbClr val="FFF0CC"/>
                </a:solidFill>
                <a:latin typeface="Gill Sans" pitchFamily="34" charset="0"/>
              </a:endParaRPr>
            </a:p>
          </p:txBody>
        </p:sp>
        <p:sp>
          <p:nvSpPr>
            <p:cNvPr id="843783" name="Line 7"/>
            <p:cNvSpPr>
              <a:spLocks noChangeShapeType="1"/>
            </p:cNvSpPr>
            <p:nvPr/>
          </p:nvSpPr>
          <p:spPr bwMode="auto">
            <a:xfrm>
              <a:off x="2400" y="1680"/>
              <a:ext cx="1440" cy="0"/>
            </a:xfrm>
            <a:prstGeom prst="line">
              <a:avLst/>
            </a:prstGeom>
            <a:noFill/>
            <a:ln w="28575">
              <a:solidFill>
                <a:srgbClr val="CC6600"/>
              </a:solidFill>
              <a:round/>
              <a:headEnd/>
              <a:tailEnd/>
            </a:ln>
            <a:effectLst/>
          </p:spPr>
          <p:txBody>
            <a:bodyPr wrap="none" anchor="ctr"/>
            <a:lstStyle/>
            <a:p>
              <a:endParaRPr lang="en-US"/>
            </a:p>
          </p:txBody>
        </p:sp>
        <p:sp>
          <p:nvSpPr>
            <p:cNvPr id="843784" name="Line 8"/>
            <p:cNvSpPr>
              <a:spLocks noChangeShapeType="1"/>
            </p:cNvSpPr>
            <p:nvPr/>
          </p:nvSpPr>
          <p:spPr bwMode="auto">
            <a:xfrm>
              <a:off x="2112" y="2016"/>
              <a:ext cx="2016" cy="0"/>
            </a:xfrm>
            <a:prstGeom prst="line">
              <a:avLst/>
            </a:prstGeom>
            <a:noFill/>
            <a:ln w="9525">
              <a:solidFill>
                <a:srgbClr val="CC6600"/>
              </a:solidFill>
              <a:round/>
              <a:headEnd/>
              <a:tailEnd/>
            </a:ln>
            <a:effectLst/>
          </p:spPr>
          <p:txBody>
            <a:bodyPr wrap="none" anchor="ctr"/>
            <a:lstStyle/>
            <a:p>
              <a:endParaRPr lang="en-US"/>
            </a:p>
          </p:txBody>
        </p:sp>
        <p:sp>
          <p:nvSpPr>
            <p:cNvPr id="843785" name="Line 9"/>
            <p:cNvSpPr>
              <a:spLocks noChangeShapeType="1"/>
            </p:cNvSpPr>
            <p:nvPr/>
          </p:nvSpPr>
          <p:spPr bwMode="auto">
            <a:xfrm>
              <a:off x="720" y="2592"/>
              <a:ext cx="4848" cy="0"/>
            </a:xfrm>
            <a:prstGeom prst="line">
              <a:avLst/>
            </a:prstGeom>
            <a:noFill/>
            <a:ln w="28575">
              <a:solidFill>
                <a:srgbClr val="CC6600"/>
              </a:solidFill>
              <a:round/>
              <a:headEnd/>
              <a:tailEnd/>
            </a:ln>
            <a:effectLst/>
          </p:spPr>
          <p:txBody>
            <a:bodyPr wrap="none" anchor="ctr"/>
            <a:lstStyle/>
            <a:p>
              <a:endParaRPr lang="en-US"/>
            </a:p>
          </p:txBody>
        </p:sp>
        <p:sp>
          <p:nvSpPr>
            <p:cNvPr id="843786" name="Line 10"/>
            <p:cNvSpPr>
              <a:spLocks noChangeShapeType="1"/>
            </p:cNvSpPr>
            <p:nvPr/>
          </p:nvSpPr>
          <p:spPr bwMode="auto">
            <a:xfrm>
              <a:off x="1200" y="3216"/>
              <a:ext cx="3840" cy="0"/>
            </a:xfrm>
            <a:prstGeom prst="line">
              <a:avLst/>
            </a:prstGeom>
            <a:noFill/>
            <a:ln w="28575">
              <a:solidFill>
                <a:srgbClr val="CC6600"/>
              </a:solidFill>
              <a:round/>
              <a:headEnd/>
              <a:tailEnd/>
            </a:ln>
            <a:effectLst/>
          </p:spPr>
          <p:txBody>
            <a:bodyPr wrap="none" anchor="ctr"/>
            <a:lstStyle/>
            <a:p>
              <a:endParaRPr lang="en-US"/>
            </a:p>
          </p:txBody>
        </p:sp>
        <p:sp>
          <p:nvSpPr>
            <p:cNvPr id="843787" name="Text Box 11"/>
            <p:cNvSpPr txBox="1">
              <a:spLocks noChangeArrowheads="1"/>
            </p:cNvSpPr>
            <p:nvPr/>
          </p:nvSpPr>
          <p:spPr bwMode="auto">
            <a:xfrm>
              <a:off x="720" y="3936"/>
              <a:ext cx="4848" cy="231"/>
            </a:xfrm>
            <a:prstGeom prst="rect">
              <a:avLst/>
            </a:prstGeom>
            <a:noFill/>
            <a:ln w="9525">
              <a:noFill/>
              <a:miter lim="800000"/>
              <a:headEnd/>
              <a:tailEnd/>
            </a:ln>
            <a:effectLst/>
          </p:spPr>
          <p:txBody>
            <a:bodyPr>
              <a:spAutoFit/>
            </a:bodyPr>
            <a:lstStyle/>
            <a:p>
              <a:pPr algn="ctr" eaLnBrk="0" hangingPunct="0">
                <a:buClrTx/>
                <a:buSzTx/>
                <a:buFontTx/>
                <a:buNone/>
              </a:pPr>
              <a:r>
                <a:rPr lang="es-ES_tradnl" sz="1800" b="1">
                  <a:solidFill>
                    <a:srgbClr val="FF6600"/>
                  </a:solidFill>
                  <a:latin typeface="Gill Sans" pitchFamily="34" charset="0"/>
                </a:rPr>
                <a:t>Proporción de la población afectada</a:t>
              </a:r>
              <a:endParaRPr lang="es-ES_tradnl" sz="1800">
                <a:solidFill>
                  <a:srgbClr val="993300"/>
                </a:solidFill>
                <a:latin typeface="Gill Sans" pitchFamily="34" charset="0"/>
              </a:endParaRPr>
            </a:p>
          </p:txBody>
        </p:sp>
        <p:sp>
          <p:nvSpPr>
            <p:cNvPr id="843788" name="Line 12"/>
            <p:cNvSpPr>
              <a:spLocks noChangeShapeType="1"/>
            </p:cNvSpPr>
            <p:nvPr/>
          </p:nvSpPr>
          <p:spPr bwMode="auto">
            <a:xfrm flipH="1">
              <a:off x="720" y="4032"/>
              <a:ext cx="1152" cy="0"/>
            </a:xfrm>
            <a:prstGeom prst="line">
              <a:avLst/>
            </a:prstGeom>
            <a:noFill/>
            <a:ln w="28575">
              <a:solidFill>
                <a:srgbClr val="CC6600"/>
              </a:solidFill>
              <a:round/>
              <a:headEnd/>
              <a:tailEnd type="triangle" w="med" len="med"/>
            </a:ln>
            <a:effectLst/>
          </p:spPr>
          <p:txBody>
            <a:bodyPr wrap="none" anchor="ctr"/>
            <a:lstStyle/>
            <a:p>
              <a:endParaRPr lang="en-US"/>
            </a:p>
          </p:txBody>
        </p:sp>
        <p:sp>
          <p:nvSpPr>
            <p:cNvPr id="843789" name="Line 13"/>
            <p:cNvSpPr>
              <a:spLocks noChangeShapeType="1"/>
            </p:cNvSpPr>
            <p:nvPr/>
          </p:nvSpPr>
          <p:spPr bwMode="auto">
            <a:xfrm>
              <a:off x="4396" y="4071"/>
              <a:ext cx="1200" cy="0"/>
            </a:xfrm>
            <a:prstGeom prst="line">
              <a:avLst/>
            </a:prstGeom>
            <a:noFill/>
            <a:ln w="28575">
              <a:solidFill>
                <a:srgbClr val="CC6600"/>
              </a:solidFill>
              <a:round/>
              <a:headEnd/>
              <a:tailEnd type="triangle" w="med" len="med"/>
            </a:ln>
            <a:effectLst/>
          </p:spPr>
          <p:txBody>
            <a:bodyPr wrap="none" anchor="ctr"/>
            <a:lstStyle/>
            <a:p>
              <a:endParaRPr lang="en-US"/>
            </a:p>
          </p:txBody>
        </p:sp>
        <p:sp>
          <p:nvSpPr>
            <p:cNvPr id="843790" name="Text Box 14"/>
            <p:cNvSpPr txBox="1">
              <a:spLocks noChangeArrowheads="1"/>
            </p:cNvSpPr>
            <p:nvPr/>
          </p:nvSpPr>
          <p:spPr bwMode="auto">
            <a:xfrm>
              <a:off x="4512" y="1344"/>
              <a:ext cx="864" cy="978"/>
            </a:xfrm>
            <a:prstGeom prst="rect">
              <a:avLst/>
            </a:prstGeom>
            <a:noFill/>
            <a:ln w="9525">
              <a:noFill/>
              <a:miter lim="800000"/>
              <a:headEnd/>
              <a:tailEnd/>
            </a:ln>
            <a:effectLst/>
          </p:spPr>
          <p:txBody>
            <a:bodyPr>
              <a:spAutoFit/>
            </a:bodyPr>
            <a:lstStyle/>
            <a:p>
              <a:pPr algn="ctr" eaLnBrk="0" hangingPunct="0">
                <a:buClrTx/>
                <a:buSzTx/>
                <a:buFontTx/>
                <a:buNone/>
              </a:pPr>
              <a:r>
                <a:rPr lang="es-ES_tradnl" sz="2400" b="1">
                  <a:solidFill>
                    <a:schemeClr val="tx2"/>
                  </a:solidFill>
                  <a:latin typeface="Gill Sans" pitchFamily="34" charset="0"/>
                </a:rPr>
                <a:t>Efectos visibles sobre la salud</a:t>
              </a:r>
              <a:endParaRPr lang="es-ES_tradnl" sz="2400">
                <a:solidFill>
                  <a:schemeClr val="tx2"/>
                </a:solidFill>
                <a:latin typeface="Gill Sans" pitchFamily="34" charset="0"/>
              </a:endParaRPr>
            </a:p>
          </p:txBody>
        </p:sp>
        <p:sp>
          <p:nvSpPr>
            <p:cNvPr id="843791" name="Line 15"/>
            <p:cNvSpPr>
              <a:spLocks noChangeShapeType="1"/>
            </p:cNvSpPr>
            <p:nvPr/>
          </p:nvSpPr>
          <p:spPr bwMode="auto">
            <a:xfrm flipV="1">
              <a:off x="4944" y="768"/>
              <a:ext cx="0" cy="576"/>
            </a:xfrm>
            <a:prstGeom prst="line">
              <a:avLst/>
            </a:prstGeom>
            <a:noFill/>
            <a:ln w="28575">
              <a:solidFill>
                <a:srgbClr val="CC6600"/>
              </a:solidFill>
              <a:round/>
              <a:headEnd/>
              <a:tailEnd type="triangle" w="med" len="med"/>
            </a:ln>
            <a:effectLst/>
          </p:spPr>
          <p:txBody>
            <a:bodyPr wrap="none" anchor="ctr"/>
            <a:lstStyle/>
            <a:p>
              <a:endParaRPr lang="en-US"/>
            </a:p>
          </p:txBody>
        </p:sp>
        <p:sp>
          <p:nvSpPr>
            <p:cNvPr id="843792" name="Line 16"/>
            <p:cNvSpPr>
              <a:spLocks noChangeShapeType="1"/>
            </p:cNvSpPr>
            <p:nvPr/>
          </p:nvSpPr>
          <p:spPr bwMode="auto">
            <a:xfrm>
              <a:off x="4944" y="2112"/>
              <a:ext cx="0" cy="480"/>
            </a:xfrm>
            <a:prstGeom prst="line">
              <a:avLst/>
            </a:prstGeom>
            <a:noFill/>
            <a:ln w="28575">
              <a:solidFill>
                <a:srgbClr val="CC6600"/>
              </a:solidFill>
              <a:round/>
              <a:headEnd/>
              <a:tailEnd type="triangle" w="med" len="med"/>
            </a:ln>
            <a:effectLst/>
          </p:spPr>
          <p:txBody>
            <a:bodyPr wrap="none" anchor="ctr"/>
            <a:lstStyle/>
            <a:p>
              <a:endParaRPr lang="en-US"/>
            </a:p>
          </p:txBody>
        </p:sp>
      </p:grpSp>
      <p:sp>
        <p:nvSpPr>
          <p:cNvPr id="843793" name="Rectangle 17"/>
          <p:cNvSpPr>
            <a:spLocks noChangeArrowheads="1"/>
          </p:cNvSpPr>
          <p:nvPr/>
        </p:nvSpPr>
        <p:spPr bwMode="auto">
          <a:xfrm>
            <a:off x="152400" y="228600"/>
            <a:ext cx="8915400" cy="685800"/>
          </a:xfrm>
          <a:prstGeom prst="rect">
            <a:avLst/>
          </a:prstGeom>
          <a:noFill/>
          <a:ln w="9525">
            <a:noFill/>
            <a:miter lim="800000"/>
            <a:headEnd/>
            <a:tailEnd/>
          </a:ln>
          <a:effectLst/>
        </p:spPr>
        <p:txBody>
          <a:bodyPr anchor="ctr"/>
          <a:lstStyle/>
          <a:p>
            <a:pPr>
              <a:spcBef>
                <a:spcPct val="0"/>
              </a:spcBef>
              <a:buClrTx/>
              <a:buSzTx/>
              <a:buFontTx/>
              <a:buNone/>
            </a:pPr>
            <a:r>
              <a:rPr lang="es-CL" sz="2400" b="1">
                <a:solidFill>
                  <a:schemeClr val="tx2"/>
                </a:solidFill>
              </a:rPr>
              <a:t>Respuesta biológica a la exposición a contaminantes</a:t>
            </a:r>
            <a:endParaRPr lang="es-ES_tradnl" sz="2400" b="1">
              <a:solidFill>
                <a:schemeClr val="tx2"/>
              </a:solidFill>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9E8F84F-7063-4B3B-BC98-84C972FE6A24}" type="slidenum">
              <a:rPr lang="en-US"/>
              <a:pPr/>
              <a:t>46</a:t>
            </a:fld>
            <a:endParaRPr lang="en-US"/>
          </a:p>
        </p:txBody>
      </p:sp>
      <p:sp>
        <p:nvSpPr>
          <p:cNvPr id="849922" name="Rectangle 2"/>
          <p:cNvSpPr>
            <a:spLocks noGrp="1" noChangeArrowheads="1"/>
          </p:cNvSpPr>
          <p:nvPr>
            <p:ph type="title"/>
          </p:nvPr>
        </p:nvSpPr>
        <p:spPr/>
        <p:txBody>
          <a:bodyPr/>
          <a:lstStyle/>
          <a:p>
            <a:r>
              <a:rPr lang="es-CL"/>
              <a:t>El método de la función de daño</a:t>
            </a:r>
          </a:p>
        </p:txBody>
      </p:sp>
      <p:sp>
        <p:nvSpPr>
          <p:cNvPr id="849923" name="Rectangle 3"/>
          <p:cNvSpPr>
            <a:spLocks noGrp="1" noChangeArrowheads="1"/>
          </p:cNvSpPr>
          <p:nvPr>
            <p:ph type="body" idx="1"/>
          </p:nvPr>
        </p:nvSpPr>
        <p:spPr>
          <a:xfrm>
            <a:off x="152400" y="1143000"/>
            <a:ext cx="8763000" cy="5486400"/>
          </a:xfrm>
        </p:spPr>
        <p:txBody>
          <a:bodyPr/>
          <a:lstStyle/>
          <a:p>
            <a:r>
              <a:rPr lang="es-CL"/>
              <a:t>Comprende una secuencia de dos o más modelos interrelacionados:</a:t>
            </a:r>
          </a:p>
          <a:p>
            <a:pPr lvl="1"/>
            <a:r>
              <a:rPr lang="es-CL"/>
              <a:t>El primer modelo vincula los cambios en los niveles de concentración de contaminantes con los cambios en la incidencia de efectos nocivos sobre la salud de la población</a:t>
            </a:r>
          </a:p>
          <a:p>
            <a:pPr lvl="1"/>
            <a:r>
              <a:rPr lang="es-CL"/>
              <a:t>El segundo modelo monetiza los cambios en los efectos sobre la salud </a:t>
            </a:r>
          </a:p>
          <a:p>
            <a:pPr lvl="1"/>
            <a:r>
              <a:rPr lang="es-CL"/>
              <a:t>Si se modela el cambio en emisiones, entonces se requiere un modelo atmosférico, que relaciona los cambios en emisiones de contaminantes primarios con las concentraciones ambientales de contaminantes secundarios</a:t>
            </a:r>
          </a:p>
          <a:p>
            <a:pPr lvl="1"/>
            <a:endParaRPr lang="es-CL"/>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7CD8F24-FF28-4CC0-836C-8F1A7E1B1420}" type="slidenum">
              <a:rPr lang="en-US"/>
              <a:pPr/>
              <a:t>47</a:t>
            </a:fld>
            <a:endParaRPr lang="en-US"/>
          </a:p>
        </p:txBody>
      </p:sp>
      <p:sp>
        <p:nvSpPr>
          <p:cNvPr id="844802" name="Rectangle 2"/>
          <p:cNvSpPr>
            <a:spLocks noGrp="1" noChangeArrowheads="1"/>
          </p:cNvSpPr>
          <p:nvPr>
            <p:ph type="title"/>
          </p:nvPr>
        </p:nvSpPr>
        <p:spPr/>
        <p:txBody>
          <a:bodyPr/>
          <a:lstStyle/>
          <a:p>
            <a:r>
              <a:rPr lang="es-CL"/>
              <a:t>Valoración Social de Efectos</a:t>
            </a:r>
          </a:p>
        </p:txBody>
      </p:sp>
      <p:sp>
        <p:nvSpPr>
          <p:cNvPr id="844803" name="Rectangle 3"/>
          <p:cNvSpPr>
            <a:spLocks noGrp="1" noChangeArrowheads="1"/>
          </p:cNvSpPr>
          <p:nvPr>
            <p:ph type="body" idx="1"/>
          </p:nvPr>
        </p:nvSpPr>
        <p:spPr>
          <a:xfrm>
            <a:off x="0" y="990600"/>
            <a:ext cx="8839200" cy="5638800"/>
          </a:xfrm>
        </p:spPr>
        <p:txBody>
          <a:bodyPr/>
          <a:lstStyle/>
          <a:p>
            <a:pPr marL="209550" indent="0">
              <a:spcAft>
                <a:spcPct val="50000"/>
              </a:spcAft>
              <a:buFontTx/>
              <a:buNone/>
            </a:pPr>
            <a:r>
              <a:rPr lang="es-CL"/>
              <a:t>Se pueden clasificar en:</a:t>
            </a:r>
          </a:p>
          <a:p>
            <a:pPr marL="2286000" lvl="1" indent="-1885950">
              <a:buFontTx/>
              <a:buNone/>
            </a:pPr>
            <a:r>
              <a:rPr lang="es-CL" sz="2200"/>
              <a:t>1. </a:t>
            </a:r>
            <a:r>
              <a:rPr lang="es-CL" sz="2200" b="1"/>
              <a:t>Costo de la enfermedad:</a:t>
            </a:r>
            <a:r>
              <a:rPr lang="es-CL" sz="2200"/>
              <a:t> los costos directos del tratamiento médico (por ejemplo, el costo de una visita a sala de urgencia)</a:t>
            </a:r>
          </a:p>
          <a:p>
            <a:pPr marL="2286000" lvl="1" indent="-1885950">
              <a:buFontTx/>
              <a:buNone/>
            </a:pPr>
            <a:r>
              <a:rPr lang="es-CL" sz="2200"/>
              <a:t>2. </a:t>
            </a:r>
            <a:r>
              <a:rPr lang="es-CL" sz="2200" b="1"/>
              <a:t>Productividad perdida:</a:t>
            </a:r>
            <a:r>
              <a:rPr lang="es-CL" sz="2200"/>
              <a:t> el valor del trabajo dejado de realizar por la persona afectada (por ejemplo, la pérdida de trabajo debido a una hospitalización)</a:t>
            </a:r>
          </a:p>
          <a:p>
            <a:pPr marL="2286000" lvl="1" indent="-1885950">
              <a:buFontTx/>
              <a:buNone/>
            </a:pPr>
            <a:r>
              <a:rPr lang="es-CL" sz="2200"/>
              <a:t>3. </a:t>
            </a:r>
            <a:r>
              <a:rPr lang="es-CL" sz="2200" b="1"/>
              <a:t>Disutilidad:</a:t>
            </a:r>
            <a:r>
              <a:rPr lang="es-CL" sz="2200"/>
              <a:t> la pérdida de bienestar al sufrir un efecto. (por ejemplo, el desagrado de sufrir un ataque de asma)</a:t>
            </a:r>
          </a:p>
          <a:p>
            <a:pPr marL="2286000" lvl="1" indent="-1885950">
              <a:buFontTx/>
              <a:buNone/>
            </a:pPr>
            <a:r>
              <a:rPr lang="es-CL" sz="2200"/>
              <a:t>Cada uno de estos valores se obtiene de diferentes fuentes y por medio de diferentes métodos. </a:t>
            </a:r>
          </a:p>
          <a:p>
            <a:pPr marL="2286000" lvl="1" indent="-1885950">
              <a:buFontTx/>
              <a:buAutoNum type="arabicPeriod"/>
            </a:pPr>
            <a:endParaRPr lang="es-CL" sz="2200"/>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F63356CD-12EF-4DD6-A94D-7DF1B515420C}" type="slidenum">
              <a:rPr lang="en-US"/>
              <a:pPr/>
              <a:t>48</a:t>
            </a:fld>
            <a:endParaRPr lang="en-US"/>
          </a:p>
        </p:txBody>
      </p:sp>
      <p:sp>
        <p:nvSpPr>
          <p:cNvPr id="845826" name="Rectangle 2"/>
          <p:cNvSpPr>
            <a:spLocks noGrp="1" noChangeArrowheads="1"/>
          </p:cNvSpPr>
          <p:nvPr>
            <p:ph type="title"/>
          </p:nvPr>
        </p:nvSpPr>
        <p:spPr/>
        <p:txBody>
          <a:bodyPr/>
          <a:lstStyle/>
          <a:p>
            <a:r>
              <a:rPr lang="es-CL"/>
              <a:t>Métodos para Valorar efectos</a:t>
            </a:r>
          </a:p>
        </p:txBody>
      </p:sp>
      <p:sp>
        <p:nvSpPr>
          <p:cNvPr id="845827" name="Rectangle 3"/>
          <p:cNvSpPr>
            <a:spLocks noGrp="1" noChangeArrowheads="1"/>
          </p:cNvSpPr>
          <p:nvPr>
            <p:ph type="body" sz="half" idx="1"/>
          </p:nvPr>
        </p:nvSpPr>
        <p:spPr>
          <a:xfrm>
            <a:off x="152400" y="1219200"/>
            <a:ext cx="8763000" cy="5334000"/>
          </a:xfrm>
        </p:spPr>
        <p:txBody>
          <a:bodyPr/>
          <a:lstStyle/>
          <a:p>
            <a:pPr>
              <a:buFontTx/>
              <a:buNone/>
            </a:pPr>
            <a:r>
              <a:rPr lang="es-CL" sz="2000"/>
              <a:t>Método del Capital Humano – Human Capital (HC) Approach</a:t>
            </a:r>
          </a:p>
          <a:p>
            <a:pPr lvl="1">
              <a:buFont typeface="Wingdings" pitchFamily="2" charset="2"/>
              <a:buNone/>
            </a:pPr>
            <a:r>
              <a:rPr lang="es-CL" sz="1800"/>
              <a:t>	El valor asociado a un efecto está dado por la corriente de ingresos esperados que una persona deja de generar como consecuencia de un efecto (incluida la muerte prematura)</a:t>
            </a:r>
          </a:p>
          <a:p>
            <a:pPr>
              <a:buFontTx/>
              <a:buNone/>
            </a:pPr>
            <a:r>
              <a:rPr lang="es-CL" sz="2000"/>
              <a:t>Método de la Disposicion al Pago (DAP)</a:t>
            </a:r>
          </a:p>
          <a:p>
            <a:pPr lvl="1">
              <a:buFont typeface="Wingdings" pitchFamily="2" charset="2"/>
              <a:buNone/>
            </a:pPr>
            <a:r>
              <a:rPr lang="es-CL" sz="1800"/>
              <a:t>	El valor asociado a evitar un efecto está dado por la suma de la máxima disposición al pago de todos aquellos individuos afectados por el impacto negativo que genera dicho efecto</a:t>
            </a:r>
          </a:p>
          <a:p>
            <a:pPr>
              <a:buFontTx/>
              <a:buNone/>
            </a:pPr>
            <a:r>
              <a:rPr lang="es-CL" sz="2000"/>
              <a:t>Transferencia de valores</a:t>
            </a:r>
          </a:p>
          <a:p>
            <a:pPr lvl="1">
              <a:buFont typeface="Wingdings" pitchFamily="2" charset="2"/>
              <a:buNone/>
            </a:pPr>
            <a:r>
              <a:rPr lang="es-CL" sz="1800"/>
              <a:t>	Si se quiere utilizar el método de la DAP y no se dispone de valores locales, estos entonces pueden ser transferidos de otras áreas urbanas en donde hayan sido estimados, usando la relación entre los ingresos per capita, ajustados o no por el poder de compra, y por una elasticidad ingreso.</a:t>
            </a:r>
          </a:p>
        </p:txBody>
      </p:sp>
      <p:graphicFrame>
        <p:nvGraphicFramePr>
          <p:cNvPr id="845828" name="Object 4"/>
          <p:cNvGraphicFramePr>
            <a:graphicFrameLocks noChangeAspect="1"/>
          </p:cNvGraphicFramePr>
          <p:nvPr>
            <p:ph sz="half" idx="2"/>
          </p:nvPr>
        </p:nvGraphicFramePr>
        <p:xfrm>
          <a:off x="1905000" y="5638800"/>
          <a:ext cx="1905000" cy="819150"/>
        </p:xfrm>
        <a:graphic>
          <a:graphicData uri="http://schemas.openxmlformats.org/presentationml/2006/ole">
            <p:oleObj spid="_x0000_s845828" name="Equation" r:id="rId3" imgW="1180800" imgH="507960" progId="Equation.3">
              <p:embed/>
            </p:oleObj>
          </a:graphicData>
        </a:graphic>
      </p:graphicFrame>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9A8E6530-5120-49FB-AE52-EA834A557497}" type="slidenum">
              <a:rPr lang="en-US"/>
              <a:pPr/>
              <a:t>49</a:t>
            </a:fld>
            <a:endParaRPr lang="en-US"/>
          </a:p>
        </p:txBody>
      </p:sp>
      <p:sp>
        <p:nvSpPr>
          <p:cNvPr id="846850" name="Rectangle 2"/>
          <p:cNvSpPr>
            <a:spLocks noGrp="1" noChangeArrowheads="1"/>
          </p:cNvSpPr>
          <p:nvPr>
            <p:ph type="title"/>
          </p:nvPr>
        </p:nvSpPr>
        <p:spPr/>
        <p:txBody>
          <a:bodyPr/>
          <a:lstStyle/>
          <a:p>
            <a:r>
              <a:rPr lang="es-CL"/>
              <a:t>Valor del año de vida </a:t>
            </a:r>
          </a:p>
        </p:txBody>
      </p:sp>
      <p:sp>
        <p:nvSpPr>
          <p:cNvPr id="846851" name="Rectangle 3"/>
          <p:cNvSpPr>
            <a:spLocks noChangeArrowheads="1"/>
          </p:cNvSpPr>
          <p:nvPr/>
        </p:nvSpPr>
        <p:spPr bwMode="auto">
          <a:xfrm>
            <a:off x="0" y="6096000"/>
            <a:ext cx="9144000" cy="457200"/>
          </a:xfrm>
          <a:prstGeom prst="rect">
            <a:avLst/>
          </a:prstGeom>
          <a:noFill/>
          <a:ln w="9525">
            <a:noFill/>
            <a:miter lim="800000"/>
            <a:headEnd/>
            <a:tailEnd/>
          </a:ln>
          <a:effectLst/>
        </p:spPr>
        <p:txBody>
          <a:bodyPr/>
          <a:lstStyle/>
          <a:p>
            <a:pPr marL="342900" indent="-342900">
              <a:lnSpc>
                <a:spcPct val="110000"/>
              </a:lnSpc>
              <a:spcBef>
                <a:spcPct val="35000"/>
              </a:spcBef>
              <a:buSzTx/>
              <a:buFontTx/>
              <a:buNone/>
            </a:pPr>
            <a:r>
              <a:rPr lang="es-ES" sz="1300"/>
              <a:t>Fuente: [Cesar, Dorland et al. 2000] Cuadro 6.5.</a:t>
            </a:r>
            <a:endParaRPr lang="es-CL" sz="1300"/>
          </a:p>
        </p:txBody>
      </p:sp>
      <p:graphicFrame>
        <p:nvGraphicFramePr>
          <p:cNvPr id="846852" name="Object 4"/>
          <p:cNvGraphicFramePr>
            <a:graphicFrameLocks noChangeAspect="1"/>
          </p:cNvGraphicFramePr>
          <p:nvPr>
            <p:ph idx="1"/>
          </p:nvPr>
        </p:nvGraphicFramePr>
        <p:xfrm>
          <a:off x="776288" y="2209800"/>
          <a:ext cx="7515225" cy="2301875"/>
        </p:xfrm>
        <a:graphic>
          <a:graphicData uri="http://schemas.openxmlformats.org/presentationml/2006/ole">
            <p:oleObj spid="_x0000_s846852" name="Worksheet" r:id="rId3" imgW="4229100" imgH="1295400" progId="Excel.Sheet.8">
              <p:embed/>
            </p:oleObj>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7B5B8B58-8EF1-42EA-8E8A-AB859C8ECE3B}" type="slidenum">
              <a:rPr lang="en-US"/>
              <a:pPr/>
              <a:t>5</a:t>
            </a:fld>
            <a:endParaRPr lang="en-US"/>
          </a:p>
        </p:txBody>
      </p:sp>
      <p:sp>
        <p:nvSpPr>
          <p:cNvPr id="640002" name="Rectangle 2"/>
          <p:cNvSpPr>
            <a:spLocks noGrp="1" noChangeArrowheads="1"/>
          </p:cNvSpPr>
          <p:nvPr>
            <p:ph type="title"/>
          </p:nvPr>
        </p:nvSpPr>
        <p:spPr>
          <a:xfrm>
            <a:off x="152400" y="152400"/>
            <a:ext cx="8763000" cy="762000"/>
          </a:xfrm>
        </p:spPr>
        <p:txBody>
          <a:bodyPr/>
          <a:lstStyle/>
          <a:p>
            <a:r>
              <a:rPr lang="es-CL"/>
              <a:t>Fundamentación Teórica</a:t>
            </a:r>
          </a:p>
        </p:txBody>
      </p:sp>
      <p:sp>
        <p:nvSpPr>
          <p:cNvPr id="640003" name="Rectangle 3"/>
          <p:cNvSpPr>
            <a:spLocks noGrp="1" noChangeArrowheads="1"/>
          </p:cNvSpPr>
          <p:nvPr>
            <p:ph type="body" idx="1"/>
          </p:nvPr>
        </p:nvSpPr>
        <p:spPr>
          <a:xfrm>
            <a:off x="152400" y="1066800"/>
            <a:ext cx="8763000" cy="5486400"/>
          </a:xfrm>
        </p:spPr>
        <p:txBody>
          <a:bodyPr/>
          <a:lstStyle/>
          <a:p>
            <a:r>
              <a:rPr lang="es-CL"/>
              <a:t>La gran dificultad consiste en cómo estimar la curva de daños.</a:t>
            </a:r>
          </a:p>
          <a:p>
            <a:r>
              <a:rPr lang="es-CL"/>
              <a:t>No existe un mercado donde los individuos puedan transar calidad ambiental, revelando así su Disposición al Pago (DAP)</a:t>
            </a:r>
          </a:p>
          <a:p>
            <a:r>
              <a:rPr lang="es-CL"/>
              <a:t>Por esto, es necesario recurrir a métodos de valoración:</a:t>
            </a:r>
          </a:p>
          <a:p>
            <a:pPr lvl="1"/>
            <a:r>
              <a:rPr lang="es-CL"/>
              <a:t>Métodos directos</a:t>
            </a:r>
          </a:p>
          <a:p>
            <a:pPr lvl="1">
              <a:buFont typeface="Wingdings" pitchFamily="2" charset="2"/>
              <a:buNone/>
            </a:pPr>
            <a:r>
              <a:rPr lang="es-CL"/>
              <a:t>	Establecen la DAP de las personas por una mejor calidad del aire a partir del comportamiento de los individuos en mercados reales o simulados</a:t>
            </a:r>
          </a:p>
          <a:p>
            <a:pPr lvl="2"/>
            <a:r>
              <a:rPr lang="es-CL"/>
              <a:t>Precios hedónicos (preferencias reveladas)</a:t>
            </a:r>
          </a:p>
          <a:p>
            <a:pPr lvl="2"/>
            <a:r>
              <a:rPr lang="es-CL"/>
              <a:t>Valoración contingente (preferencias declaradas).</a:t>
            </a:r>
          </a:p>
          <a:p>
            <a:pPr lvl="1"/>
            <a:r>
              <a:rPr lang="es-CL"/>
              <a:t>Métodos indirectos</a:t>
            </a:r>
          </a:p>
          <a:p>
            <a:pPr lvl="1">
              <a:buFont typeface="Wingdings" pitchFamily="2" charset="2"/>
              <a:buNone/>
            </a:pPr>
            <a:r>
              <a:rPr lang="es-CL"/>
              <a:t>	Uso de modelos para evaluar los daños de la contaminación y su monetización</a:t>
            </a:r>
          </a:p>
          <a:p>
            <a:pPr lvl="2"/>
            <a:r>
              <a:rPr lang="es-CL"/>
              <a:t>Método de la función de daño</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08F4E15D-8203-4622-BE4B-BE8471CD9396}" type="slidenum">
              <a:rPr lang="en-US"/>
              <a:pPr/>
              <a:t>50</a:t>
            </a:fld>
            <a:endParaRPr lang="en-US"/>
          </a:p>
        </p:txBody>
      </p:sp>
      <p:sp>
        <p:nvSpPr>
          <p:cNvPr id="765954" name="Rectangle 2"/>
          <p:cNvSpPr>
            <a:spLocks noGrp="1" noChangeArrowheads="1"/>
          </p:cNvSpPr>
          <p:nvPr>
            <p:ph type="title"/>
          </p:nvPr>
        </p:nvSpPr>
        <p:spPr/>
        <p:txBody>
          <a:bodyPr/>
          <a:lstStyle/>
          <a:p>
            <a:r>
              <a:rPr lang="es-CL"/>
              <a:t>Factores de Impacto PM2.5 y O3 </a:t>
            </a:r>
            <a:br>
              <a:rPr lang="es-CL"/>
            </a:br>
            <a:endParaRPr lang="es-CL" sz="2000"/>
          </a:p>
        </p:txBody>
      </p:sp>
      <p:sp>
        <p:nvSpPr>
          <p:cNvPr id="765955" name="Rectangle 3"/>
          <p:cNvSpPr>
            <a:spLocks noGrp="1" noChangeArrowheads="1"/>
          </p:cNvSpPr>
          <p:nvPr>
            <p:ph type="body" sz="half" idx="1"/>
          </p:nvPr>
        </p:nvSpPr>
        <p:spPr>
          <a:xfrm>
            <a:off x="152400" y="5410200"/>
            <a:ext cx="7924800" cy="1295400"/>
          </a:xfrm>
        </p:spPr>
        <p:txBody>
          <a:bodyPr/>
          <a:lstStyle/>
          <a:p>
            <a:r>
              <a:rPr lang="es-CL" sz="1800"/>
              <a:t>Calculada para la población de la provincia de Santiago, para una disminución de concentraciones medias de PM2.5 de 35 a 15 ug/m3, y para una variación unitaria de la conc max de 1-hr. de ozono centrada en 35 ppb.</a:t>
            </a:r>
          </a:p>
        </p:txBody>
      </p:sp>
      <p:graphicFrame>
        <p:nvGraphicFramePr>
          <p:cNvPr id="765956" name="Object 4"/>
          <p:cNvGraphicFramePr>
            <a:graphicFrameLocks noChangeAspect="1"/>
          </p:cNvGraphicFramePr>
          <p:nvPr>
            <p:ph sz="half" idx="2"/>
          </p:nvPr>
        </p:nvGraphicFramePr>
        <p:xfrm>
          <a:off x="325438" y="1592263"/>
          <a:ext cx="8483600" cy="3287712"/>
        </p:xfrm>
        <a:graphic>
          <a:graphicData uri="http://schemas.openxmlformats.org/presentationml/2006/ole">
            <p:oleObj spid="_x0000_s765956" name="Worksheet" r:id="rId4" imgW="6545539" imgH="2537501" progId="Excel.Sheet.8">
              <p:embed/>
            </p:oleObj>
          </a:graphicData>
        </a:graphic>
      </p:graphicFrame>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B8B5023D-BB9D-4080-BDEB-88F2519FBC6A}" type="slidenum">
              <a:rPr lang="en-US"/>
              <a:pPr/>
              <a:t>51</a:t>
            </a:fld>
            <a:endParaRPr lang="en-US"/>
          </a:p>
        </p:txBody>
      </p:sp>
      <p:sp>
        <p:nvSpPr>
          <p:cNvPr id="768002" name="Rectangle 2"/>
          <p:cNvSpPr>
            <a:spLocks noGrp="1" noChangeArrowheads="1"/>
          </p:cNvSpPr>
          <p:nvPr>
            <p:ph type="title"/>
          </p:nvPr>
        </p:nvSpPr>
        <p:spPr/>
        <p:txBody>
          <a:bodyPr/>
          <a:lstStyle/>
          <a:p>
            <a:r>
              <a:rPr lang="es-CL" sz="2800"/>
              <a:t>Unit Social Damages in Santiago in year 2000</a:t>
            </a:r>
            <a:br>
              <a:rPr lang="es-CL" sz="2800"/>
            </a:br>
            <a:r>
              <a:rPr lang="es-CL" sz="2000"/>
              <a:t>(Million of US$/(ug/m3 of PM2.5)</a:t>
            </a:r>
          </a:p>
        </p:txBody>
      </p:sp>
      <p:sp>
        <p:nvSpPr>
          <p:cNvPr id="768003" name="Rectangle 3"/>
          <p:cNvSpPr>
            <a:spLocks noGrp="1" noChangeArrowheads="1"/>
          </p:cNvSpPr>
          <p:nvPr>
            <p:ph type="body" sz="half" idx="1"/>
          </p:nvPr>
        </p:nvSpPr>
        <p:spPr/>
        <p:txBody>
          <a:bodyPr/>
          <a:lstStyle/>
          <a:p>
            <a:pPr>
              <a:buFontTx/>
              <a:buNone/>
            </a:pPr>
            <a:r>
              <a:rPr lang="es-CL" sz="1800"/>
              <a:t>	</a:t>
            </a:r>
          </a:p>
        </p:txBody>
      </p:sp>
      <p:sp>
        <p:nvSpPr>
          <p:cNvPr id="768004" name="Rectangle 4"/>
          <p:cNvSpPr>
            <a:spLocks noChangeArrowheads="1"/>
          </p:cNvSpPr>
          <p:nvPr/>
        </p:nvSpPr>
        <p:spPr bwMode="auto">
          <a:xfrm>
            <a:off x="228600" y="6019800"/>
            <a:ext cx="8915400" cy="681038"/>
          </a:xfrm>
          <a:prstGeom prst="rect">
            <a:avLst/>
          </a:prstGeom>
          <a:noFill/>
          <a:ln w="9525">
            <a:noFill/>
            <a:miter lim="800000"/>
            <a:headEnd/>
            <a:tailEnd/>
          </a:ln>
          <a:effectLst/>
        </p:spPr>
        <p:txBody>
          <a:bodyPr/>
          <a:lstStyle/>
          <a:p>
            <a:pPr marL="395288" indent="-395288">
              <a:spcBef>
                <a:spcPct val="35000"/>
              </a:spcBef>
              <a:buSzTx/>
              <a:buFontTx/>
              <a:buNone/>
            </a:pPr>
            <a:r>
              <a:rPr lang="en-US" sz="1400"/>
              <a:t>	Effects computed for the whole population in Santiago, 4.8M people, for the average change of PM2.5 concentrations from the current 35.1 ug/m3 to a reference level of 15 ug/m3 (the US standard). Cronic effects computed for the average of 52.5 to 15 long term avg.</a:t>
            </a:r>
          </a:p>
        </p:txBody>
      </p:sp>
      <p:graphicFrame>
        <p:nvGraphicFramePr>
          <p:cNvPr id="768005" name="Object 5"/>
          <p:cNvGraphicFramePr>
            <a:graphicFrameLocks noChangeAspect="1"/>
          </p:cNvGraphicFramePr>
          <p:nvPr>
            <p:ph sz="half" idx="2"/>
          </p:nvPr>
        </p:nvGraphicFramePr>
        <p:xfrm>
          <a:off x="1295400" y="1524000"/>
          <a:ext cx="6324600" cy="3752850"/>
        </p:xfrm>
        <a:graphic>
          <a:graphicData uri="http://schemas.openxmlformats.org/presentationml/2006/ole">
            <p:oleObj spid="_x0000_s768005" name="Worksheet" r:id="rId3" imgW="3371850" imgH="2000250" progId="Excel.Sheet.8">
              <p:embed/>
            </p:oleObj>
          </a:graphicData>
        </a:graphic>
      </p:graphicFrame>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9A6B497-2C62-4046-8DBF-2411BD134EBC}" type="slidenum">
              <a:rPr lang="en-US"/>
              <a:pPr/>
              <a:t>52</a:t>
            </a:fld>
            <a:endParaRPr lang="en-US"/>
          </a:p>
        </p:txBody>
      </p:sp>
      <p:sp>
        <p:nvSpPr>
          <p:cNvPr id="769026" name="Rectangle 2"/>
          <p:cNvSpPr>
            <a:spLocks noGrp="1" noChangeArrowheads="1"/>
          </p:cNvSpPr>
          <p:nvPr>
            <p:ph type="title"/>
          </p:nvPr>
        </p:nvSpPr>
        <p:spPr/>
        <p:txBody>
          <a:bodyPr/>
          <a:lstStyle/>
          <a:p>
            <a:r>
              <a:rPr lang="es-CL"/>
              <a:t>Social Damages in Santiago in year 2000</a:t>
            </a:r>
            <a:br>
              <a:rPr lang="es-CL"/>
            </a:br>
            <a:r>
              <a:rPr lang="es-CL" sz="1800"/>
              <a:t>(Million  US Dollars of 1997)</a:t>
            </a:r>
          </a:p>
        </p:txBody>
      </p:sp>
      <p:sp>
        <p:nvSpPr>
          <p:cNvPr id="769027" name="Rectangle 3"/>
          <p:cNvSpPr>
            <a:spLocks noGrp="1" noChangeArrowheads="1"/>
          </p:cNvSpPr>
          <p:nvPr>
            <p:ph type="body" sz="half" idx="1"/>
          </p:nvPr>
        </p:nvSpPr>
        <p:spPr>
          <a:xfrm>
            <a:off x="152400" y="5638800"/>
            <a:ext cx="8153400" cy="1066800"/>
          </a:xfrm>
        </p:spPr>
        <p:txBody>
          <a:bodyPr/>
          <a:lstStyle/>
          <a:p>
            <a:pPr>
              <a:lnSpc>
                <a:spcPct val="100000"/>
              </a:lnSpc>
              <a:buFontTx/>
              <a:buNone/>
            </a:pPr>
            <a:r>
              <a:rPr lang="es-CL" sz="1600"/>
              <a:t>	Social lost of effects above the reference value of 15 ug/m3 of PM2.5 and Ozone standard (37-15=22 ug/m3 of PM2.5) </a:t>
            </a:r>
          </a:p>
        </p:txBody>
      </p:sp>
      <p:graphicFrame>
        <p:nvGraphicFramePr>
          <p:cNvPr id="769028" name="Object 4"/>
          <p:cNvGraphicFramePr>
            <a:graphicFrameLocks noChangeAspect="1"/>
          </p:cNvGraphicFramePr>
          <p:nvPr>
            <p:ph sz="half" idx="2"/>
          </p:nvPr>
        </p:nvGraphicFramePr>
        <p:xfrm>
          <a:off x="762000" y="1387475"/>
          <a:ext cx="7391400" cy="3967163"/>
        </p:xfrm>
        <a:graphic>
          <a:graphicData uri="http://schemas.openxmlformats.org/presentationml/2006/ole">
            <p:oleObj spid="_x0000_s769028" name="Worksheet" r:id="rId3" imgW="3762375" imgH="2019300" progId="Excel.Sheet.8">
              <p:embed/>
            </p:oleObj>
          </a:graphicData>
        </a:graphic>
      </p:graphicFrame>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F044B2ED-6BC4-48C0-B06F-43DC591FBA25}" type="slidenum">
              <a:rPr lang="en-US"/>
              <a:pPr/>
              <a:t>53</a:t>
            </a:fld>
            <a:endParaRPr lang="en-US"/>
          </a:p>
        </p:txBody>
      </p:sp>
      <p:sp>
        <p:nvSpPr>
          <p:cNvPr id="756738" name="Rectangle 2"/>
          <p:cNvSpPr>
            <a:spLocks noGrp="1" noChangeArrowheads="1"/>
          </p:cNvSpPr>
          <p:nvPr>
            <p:ph type="title"/>
          </p:nvPr>
        </p:nvSpPr>
        <p:spPr>
          <a:noFill/>
          <a:ln/>
        </p:spPr>
        <p:txBody>
          <a:bodyPr/>
          <a:lstStyle/>
          <a:p>
            <a:r>
              <a:rPr lang="es-CL" sz="2400"/>
              <a:t>Comparación Beneficios en Salud del PPDA</a:t>
            </a:r>
            <a:r>
              <a:rPr lang="es-CL"/>
              <a:t/>
            </a:r>
            <a:br>
              <a:rPr lang="es-CL"/>
            </a:br>
            <a:r>
              <a:rPr lang="es-CL" sz="2400"/>
              <a:t> PPDA 1997 – Análisis Propio</a:t>
            </a:r>
          </a:p>
        </p:txBody>
      </p:sp>
      <p:sp>
        <p:nvSpPr>
          <p:cNvPr id="756739" name="Rectangle 3"/>
          <p:cNvSpPr>
            <a:spLocks noGrp="1" noChangeArrowheads="1"/>
          </p:cNvSpPr>
          <p:nvPr>
            <p:ph type="body" sz="half" idx="1"/>
          </p:nvPr>
        </p:nvSpPr>
        <p:spPr>
          <a:xfrm>
            <a:off x="152400" y="5410200"/>
            <a:ext cx="7696200" cy="1295400"/>
          </a:xfrm>
        </p:spPr>
        <p:txBody>
          <a:bodyPr/>
          <a:lstStyle/>
          <a:p>
            <a:pPr>
              <a:lnSpc>
                <a:spcPct val="100000"/>
              </a:lnSpc>
            </a:pPr>
            <a:r>
              <a:rPr lang="es-CL" sz="1800"/>
              <a:t>Los beneficios en salud aumentaron significativamente</a:t>
            </a:r>
          </a:p>
          <a:p>
            <a:pPr>
              <a:lnSpc>
                <a:spcPct val="100000"/>
              </a:lnSpc>
            </a:pPr>
            <a:r>
              <a:rPr lang="es-CL" sz="1800"/>
              <a:t>Los beneficios derivados de materiales, agricultura y episodios criticos son mucho menores a los beneficios en salud</a:t>
            </a:r>
          </a:p>
        </p:txBody>
      </p:sp>
      <p:sp>
        <p:nvSpPr>
          <p:cNvPr id="756740" name="Rectangle 4"/>
          <p:cNvSpPr>
            <a:spLocks noChangeArrowheads="1"/>
          </p:cNvSpPr>
          <p:nvPr/>
        </p:nvSpPr>
        <p:spPr bwMode="auto">
          <a:xfrm>
            <a:off x="-304800" y="1447800"/>
            <a:ext cx="8763000" cy="4572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MX" sz="1800"/>
              <a:t>		     Millones de dólares del 2000</a:t>
            </a:r>
            <a:endParaRPr lang="es-ES" sz="1800"/>
          </a:p>
        </p:txBody>
      </p:sp>
      <p:graphicFrame>
        <p:nvGraphicFramePr>
          <p:cNvPr id="756741" name="Object 5"/>
          <p:cNvGraphicFramePr>
            <a:graphicFrameLocks noChangeAspect="1"/>
          </p:cNvGraphicFramePr>
          <p:nvPr>
            <p:ph sz="half" idx="2"/>
          </p:nvPr>
        </p:nvGraphicFramePr>
        <p:xfrm>
          <a:off x="685800" y="2209800"/>
          <a:ext cx="7602538" cy="1684338"/>
        </p:xfrm>
        <a:graphic>
          <a:graphicData uri="http://schemas.openxmlformats.org/presentationml/2006/ole">
            <p:oleObj spid="_x0000_s756741" name="Worksheet" r:id="rId3" imgW="4600575" imgH="1019175" progId="Excel.Sheet.8">
              <p:embed/>
            </p:oleObj>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Slide Number Placeholder 6"/>
          <p:cNvSpPr>
            <a:spLocks noGrp="1"/>
          </p:cNvSpPr>
          <p:nvPr>
            <p:ph type="sldNum" sz="quarter" idx="12"/>
          </p:nvPr>
        </p:nvSpPr>
        <p:spPr/>
        <p:txBody>
          <a:bodyPr/>
          <a:lstStyle/>
          <a:p>
            <a:fld id="{3A90C5B1-2C0B-4DBE-B221-D9E894B1080B}" type="slidenum">
              <a:rPr lang="en-US"/>
              <a:pPr/>
              <a:t>54</a:t>
            </a:fld>
            <a:endParaRPr lang="en-US"/>
          </a:p>
        </p:txBody>
      </p:sp>
      <p:sp>
        <p:nvSpPr>
          <p:cNvPr id="775170" name="Rectangle 2"/>
          <p:cNvSpPr>
            <a:spLocks noGrp="1" noChangeArrowheads="1"/>
          </p:cNvSpPr>
          <p:nvPr>
            <p:ph type="title"/>
          </p:nvPr>
        </p:nvSpPr>
        <p:spPr/>
        <p:txBody>
          <a:bodyPr/>
          <a:lstStyle/>
          <a:p>
            <a:r>
              <a:rPr lang="es-CL" sz="2400"/>
              <a:t>Comparación Beneficios en Salud del PPDA</a:t>
            </a:r>
            <a:r>
              <a:rPr lang="es-CL"/>
              <a:t/>
            </a:r>
            <a:br>
              <a:rPr lang="es-CL"/>
            </a:br>
            <a:r>
              <a:rPr lang="es-CL" sz="2400"/>
              <a:t> PPDA 1997 – Análisis Propio</a:t>
            </a:r>
          </a:p>
        </p:txBody>
      </p:sp>
      <p:sp>
        <p:nvSpPr>
          <p:cNvPr id="775171" name="Rectangle 3"/>
          <p:cNvSpPr>
            <a:spLocks noGrp="1" noChangeArrowheads="1"/>
          </p:cNvSpPr>
          <p:nvPr>
            <p:ph type="body" sz="half" idx="1"/>
          </p:nvPr>
        </p:nvSpPr>
        <p:spPr>
          <a:xfrm>
            <a:off x="152400" y="5867400"/>
            <a:ext cx="8001000" cy="838200"/>
          </a:xfrm>
        </p:spPr>
        <p:txBody>
          <a:bodyPr/>
          <a:lstStyle/>
          <a:p>
            <a:r>
              <a:rPr lang="es-CL" sz="1800"/>
              <a:t>Beneficios del PPDA de 1997 evaluado originalmente en CONAMA (1998) comparado con los valores desarrollados en este estudio.</a:t>
            </a:r>
          </a:p>
          <a:p>
            <a:endParaRPr lang="es-CL" sz="1800"/>
          </a:p>
        </p:txBody>
      </p:sp>
      <p:sp>
        <p:nvSpPr>
          <p:cNvPr id="775172" name="Rectangle 4"/>
          <p:cNvSpPr>
            <a:spLocks noChangeArrowheads="1"/>
          </p:cNvSpPr>
          <p:nvPr/>
        </p:nvSpPr>
        <p:spPr bwMode="auto">
          <a:xfrm>
            <a:off x="0" y="1143000"/>
            <a:ext cx="8763000" cy="457200"/>
          </a:xfrm>
          <a:prstGeom prst="rect">
            <a:avLst/>
          </a:prstGeom>
          <a:noFill/>
          <a:ln w="9525">
            <a:noFill/>
            <a:miter lim="800000"/>
            <a:headEnd/>
            <a:tailEnd/>
          </a:ln>
          <a:effectLst/>
        </p:spPr>
        <p:txBody>
          <a:bodyPr/>
          <a:lstStyle/>
          <a:p>
            <a:pPr marL="395288" indent="-395288">
              <a:lnSpc>
                <a:spcPct val="110000"/>
              </a:lnSpc>
              <a:spcBef>
                <a:spcPct val="35000"/>
              </a:spcBef>
              <a:buSzTx/>
              <a:buFontTx/>
              <a:buNone/>
            </a:pPr>
            <a:r>
              <a:rPr lang="es-MX" sz="1800"/>
              <a:t>	Millones de dólares del 2000</a:t>
            </a:r>
            <a:endParaRPr lang="es-ES" sz="1800"/>
          </a:p>
        </p:txBody>
      </p:sp>
      <p:graphicFrame>
        <p:nvGraphicFramePr>
          <p:cNvPr id="775173" name="Object 5"/>
          <p:cNvGraphicFramePr>
            <a:graphicFrameLocks noChangeAspect="1"/>
          </p:cNvGraphicFramePr>
          <p:nvPr>
            <p:ph sz="half" idx="2"/>
          </p:nvPr>
        </p:nvGraphicFramePr>
        <p:xfrm>
          <a:off x="88900" y="1676400"/>
          <a:ext cx="8915400" cy="3730625"/>
        </p:xfrm>
        <a:graphic>
          <a:graphicData uri="http://schemas.openxmlformats.org/presentationml/2006/ole">
            <p:oleObj spid="_x0000_s775173" name="Worksheet" r:id="rId3" imgW="6781800" imgH="2838450" progId="Excel.Sheet.8">
              <p:embed/>
            </p:oleObj>
          </a:graphicData>
        </a:graphic>
      </p:graphicFrame>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5"/>
          <p:cNvSpPr>
            <a:spLocks noGrp="1"/>
          </p:cNvSpPr>
          <p:nvPr>
            <p:ph type="sldNum" sz="quarter" idx="12"/>
          </p:nvPr>
        </p:nvSpPr>
        <p:spPr/>
        <p:txBody>
          <a:bodyPr/>
          <a:lstStyle/>
          <a:p>
            <a:fld id="{95280886-43BB-4C75-94C8-E0A72A057F0E}" type="slidenum">
              <a:rPr lang="en-US"/>
              <a:pPr/>
              <a:t>6</a:t>
            </a:fld>
            <a:endParaRPr lang="en-US"/>
          </a:p>
        </p:txBody>
      </p:sp>
      <p:sp>
        <p:nvSpPr>
          <p:cNvPr id="729090" name="Rectangle 2"/>
          <p:cNvSpPr>
            <a:spLocks noGrp="1" noChangeArrowheads="1"/>
          </p:cNvSpPr>
          <p:nvPr>
            <p:ph type="title"/>
          </p:nvPr>
        </p:nvSpPr>
        <p:spPr>
          <a:xfrm>
            <a:off x="152400" y="152400"/>
            <a:ext cx="8763000" cy="609600"/>
          </a:xfrm>
        </p:spPr>
        <p:txBody>
          <a:bodyPr/>
          <a:lstStyle/>
          <a:p>
            <a:r>
              <a:rPr lang="es-CL"/>
              <a:t>Métodos</a:t>
            </a:r>
          </a:p>
        </p:txBody>
      </p:sp>
      <p:grpSp>
        <p:nvGrpSpPr>
          <p:cNvPr id="729091" name="Group 3"/>
          <p:cNvGrpSpPr>
            <a:grpSpLocks/>
          </p:cNvGrpSpPr>
          <p:nvPr/>
        </p:nvGrpSpPr>
        <p:grpSpPr bwMode="auto">
          <a:xfrm>
            <a:off x="5410200" y="3200400"/>
            <a:ext cx="2590800" cy="2667000"/>
            <a:chOff x="3168" y="1920"/>
            <a:chExt cx="1632" cy="1680"/>
          </a:xfrm>
        </p:grpSpPr>
        <p:grpSp>
          <p:nvGrpSpPr>
            <p:cNvPr id="729092" name="Group 4"/>
            <p:cNvGrpSpPr>
              <a:grpSpLocks/>
            </p:cNvGrpSpPr>
            <p:nvPr/>
          </p:nvGrpSpPr>
          <p:grpSpPr bwMode="auto">
            <a:xfrm>
              <a:off x="3792" y="2352"/>
              <a:ext cx="1008" cy="866"/>
              <a:chOff x="2303" y="667"/>
              <a:chExt cx="1032" cy="514"/>
            </a:xfrm>
          </p:grpSpPr>
          <p:sp>
            <p:nvSpPr>
              <p:cNvPr id="729093" name="Rectangle 5"/>
              <p:cNvSpPr>
                <a:spLocks noChangeArrowheads="1"/>
              </p:cNvSpPr>
              <p:nvPr/>
            </p:nvSpPr>
            <p:spPr bwMode="auto">
              <a:xfrm>
                <a:off x="2303" y="667"/>
                <a:ext cx="1032" cy="514"/>
              </a:xfrm>
              <a:prstGeom prst="rect">
                <a:avLst/>
              </a:prstGeom>
              <a:solidFill>
                <a:schemeClr val="accent2"/>
              </a:solidFill>
              <a:ln w="33401">
                <a:noFill/>
                <a:miter lim="800000"/>
                <a:headEnd/>
                <a:tailEnd/>
              </a:ln>
            </p:spPr>
            <p:txBody>
              <a:bodyPr/>
              <a:lstStyle/>
              <a:p>
                <a:endParaRPr lang="en-US"/>
              </a:p>
            </p:txBody>
          </p:sp>
          <p:sp>
            <p:nvSpPr>
              <p:cNvPr id="729094" name="Rectangle 6"/>
              <p:cNvSpPr>
                <a:spLocks noChangeArrowheads="1"/>
              </p:cNvSpPr>
              <p:nvPr/>
            </p:nvSpPr>
            <p:spPr bwMode="auto">
              <a:xfrm>
                <a:off x="2544" y="768"/>
                <a:ext cx="518" cy="366"/>
              </a:xfrm>
              <a:prstGeom prst="rect">
                <a:avLst/>
              </a:prstGeom>
              <a:noFill/>
              <a:ln w="9525">
                <a:noFill/>
                <a:miter lim="800000"/>
                <a:headEnd/>
                <a:tailEnd/>
              </a:ln>
            </p:spPr>
            <p:txBody>
              <a:bodyPr wrap="none" lIns="0" tIns="0" rIns="0" bIns="0">
                <a:spAutoFit/>
              </a:bodyPr>
              <a:lstStyle/>
              <a:p>
                <a:pPr algn="ctr"/>
                <a:r>
                  <a:rPr lang="en-US" sz="1600" b="1">
                    <a:solidFill>
                      <a:schemeClr val="folHlink"/>
                    </a:solidFill>
                    <a:latin typeface="Arial Unicode MS" pitchFamily="34" charset="-128"/>
                  </a:rPr>
                  <a:t>Hedonic </a:t>
                </a:r>
              </a:p>
              <a:p>
                <a:pPr algn="ctr"/>
                <a:r>
                  <a:rPr lang="en-US" sz="1600" b="1">
                    <a:solidFill>
                      <a:schemeClr val="folHlink"/>
                    </a:solidFill>
                    <a:latin typeface="Arial Unicode MS" pitchFamily="34" charset="-128"/>
                  </a:rPr>
                  <a:t>Prices </a:t>
                </a:r>
              </a:p>
              <a:p>
                <a:pPr algn="ctr"/>
                <a:r>
                  <a:rPr lang="en-US" sz="1600" b="1">
                    <a:solidFill>
                      <a:schemeClr val="folHlink"/>
                    </a:solidFill>
                    <a:latin typeface="Arial Unicode MS" pitchFamily="34" charset="-128"/>
                  </a:rPr>
                  <a:t>Method</a:t>
                </a:r>
              </a:p>
            </p:txBody>
          </p:sp>
        </p:grpSp>
        <p:sp>
          <p:nvSpPr>
            <p:cNvPr id="729095" name="Line 7"/>
            <p:cNvSpPr>
              <a:spLocks noChangeShapeType="1"/>
            </p:cNvSpPr>
            <p:nvPr/>
          </p:nvSpPr>
          <p:spPr bwMode="auto">
            <a:xfrm flipH="1" flipV="1">
              <a:off x="3168" y="1920"/>
              <a:ext cx="1104" cy="432"/>
            </a:xfrm>
            <a:prstGeom prst="line">
              <a:avLst/>
            </a:prstGeom>
            <a:noFill/>
            <a:ln w="17526">
              <a:solidFill>
                <a:schemeClr val="folHlink"/>
              </a:solidFill>
              <a:round/>
              <a:headEnd/>
              <a:tailEnd type="triangle" w="med" len="med"/>
            </a:ln>
            <a:effectLst/>
          </p:spPr>
          <p:txBody>
            <a:bodyPr/>
            <a:lstStyle/>
            <a:p>
              <a:endParaRPr lang="en-US"/>
            </a:p>
          </p:txBody>
        </p:sp>
        <p:sp>
          <p:nvSpPr>
            <p:cNvPr id="729096" name="Line 8"/>
            <p:cNvSpPr>
              <a:spLocks noChangeShapeType="1"/>
            </p:cNvSpPr>
            <p:nvPr/>
          </p:nvSpPr>
          <p:spPr bwMode="auto">
            <a:xfrm flipH="1">
              <a:off x="3168" y="3216"/>
              <a:ext cx="1104" cy="384"/>
            </a:xfrm>
            <a:prstGeom prst="line">
              <a:avLst/>
            </a:prstGeom>
            <a:noFill/>
            <a:ln w="17526">
              <a:solidFill>
                <a:schemeClr val="folHlink"/>
              </a:solidFill>
              <a:round/>
              <a:headEnd/>
              <a:tailEnd type="triangle" w="med" len="med"/>
            </a:ln>
            <a:effectLst/>
          </p:spPr>
          <p:txBody>
            <a:bodyPr/>
            <a:lstStyle/>
            <a:p>
              <a:endParaRPr lang="en-US"/>
            </a:p>
          </p:txBody>
        </p:sp>
      </p:grpSp>
      <p:grpSp>
        <p:nvGrpSpPr>
          <p:cNvPr id="729097" name="Group 9"/>
          <p:cNvGrpSpPr>
            <a:grpSpLocks/>
          </p:cNvGrpSpPr>
          <p:nvPr/>
        </p:nvGrpSpPr>
        <p:grpSpPr bwMode="auto">
          <a:xfrm>
            <a:off x="762000" y="3200400"/>
            <a:ext cx="2590800" cy="2667000"/>
            <a:chOff x="672" y="1920"/>
            <a:chExt cx="1632" cy="1680"/>
          </a:xfrm>
        </p:grpSpPr>
        <p:grpSp>
          <p:nvGrpSpPr>
            <p:cNvPr id="729098" name="Group 10"/>
            <p:cNvGrpSpPr>
              <a:grpSpLocks/>
            </p:cNvGrpSpPr>
            <p:nvPr/>
          </p:nvGrpSpPr>
          <p:grpSpPr bwMode="auto">
            <a:xfrm>
              <a:off x="672" y="2352"/>
              <a:ext cx="1008" cy="866"/>
              <a:chOff x="2303" y="667"/>
              <a:chExt cx="1032" cy="514"/>
            </a:xfrm>
          </p:grpSpPr>
          <p:sp>
            <p:nvSpPr>
              <p:cNvPr id="729099" name="Rectangle 11"/>
              <p:cNvSpPr>
                <a:spLocks noChangeArrowheads="1"/>
              </p:cNvSpPr>
              <p:nvPr/>
            </p:nvSpPr>
            <p:spPr bwMode="auto">
              <a:xfrm>
                <a:off x="2303" y="667"/>
                <a:ext cx="1032" cy="514"/>
              </a:xfrm>
              <a:prstGeom prst="rect">
                <a:avLst/>
              </a:prstGeom>
              <a:solidFill>
                <a:schemeClr val="accent2"/>
              </a:solidFill>
              <a:ln w="33401">
                <a:noFill/>
                <a:miter lim="800000"/>
                <a:headEnd/>
                <a:tailEnd/>
              </a:ln>
            </p:spPr>
            <p:txBody>
              <a:bodyPr/>
              <a:lstStyle/>
              <a:p>
                <a:endParaRPr lang="en-US"/>
              </a:p>
            </p:txBody>
          </p:sp>
          <p:sp>
            <p:nvSpPr>
              <p:cNvPr id="729100" name="Rectangle 12"/>
              <p:cNvSpPr>
                <a:spLocks noChangeArrowheads="1"/>
              </p:cNvSpPr>
              <p:nvPr/>
            </p:nvSpPr>
            <p:spPr bwMode="auto">
              <a:xfrm>
                <a:off x="2438" y="768"/>
                <a:ext cx="729" cy="366"/>
              </a:xfrm>
              <a:prstGeom prst="rect">
                <a:avLst/>
              </a:prstGeom>
              <a:noFill/>
              <a:ln w="9525">
                <a:noFill/>
                <a:miter lim="800000"/>
                <a:headEnd/>
                <a:tailEnd/>
              </a:ln>
            </p:spPr>
            <p:txBody>
              <a:bodyPr wrap="none" lIns="0" tIns="0" rIns="0" bIns="0">
                <a:spAutoFit/>
              </a:bodyPr>
              <a:lstStyle/>
              <a:p>
                <a:pPr algn="ctr"/>
                <a:r>
                  <a:rPr lang="en-US" sz="1600" b="1">
                    <a:solidFill>
                      <a:schemeClr val="folHlink"/>
                    </a:solidFill>
                  </a:rPr>
                  <a:t>Contingent</a:t>
                </a:r>
              </a:p>
              <a:p>
                <a:pPr algn="ctr"/>
                <a:r>
                  <a:rPr lang="en-US" sz="1600" b="1">
                    <a:solidFill>
                      <a:schemeClr val="folHlink"/>
                    </a:solidFill>
                  </a:rPr>
                  <a:t>Valuation</a:t>
                </a:r>
              </a:p>
              <a:p>
                <a:pPr algn="ctr"/>
                <a:r>
                  <a:rPr lang="en-US" sz="1600" b="1">
                    <a:solidFill>
                      <a:schemeClr val="folHlink"/>
                    </a:solidFill>
                  </a:rPr>
                  <a:t>Method</a:t>
                </a:r>
              </a:p>
            </p:txBody>
          </p:sp>
        </p:grpSp>
        <p:sp>
          <p:nvSpPr>
            <p:cNvPr id="729101" name="Line 13"/>
            <p:cNvSpPr>
              <a:spLocks noChangeShapeType="1"/>
            </p:cNvSpPr>
            <p:nvPr/>
          </p:nvSpPr>
          <p:spPr bwMode="auto">
            <a:xfrm>
              <a:off x="1152" y="3216"/>
              <a:ext cx="1152" cy="384"/>
            </a:xfrm>
            <a:prstGeom prst="line">
              <a:avLst/>
            </a:prstGeom>
            <a:noFill/>
            <a:ln w="17526">
              <a:solidFill>
                <a:schemeClr val="folHlink"/>
              </a:solidFill>
              <a:round/>
              <a:headEnd/>
              <a:tailEnd type="triangle" w="med" len="med"/>
            </a:ln>
            <a:effectLst/>
          </p:spPr>
          <p:txBody>
            <a:bodyPr/>
            <a:lstStyle/>
            <a:p>
              <a:endParaRPr lang="en-US"/>
            </a:p>
          </p:txBody>
        </p:sp>
        <p:sp>
          <p:nvSpPr>
            <p:cNvPr id="729102" name="Line 14"/>
            <p:cNvSpPr>
              <a:spLocks noChangeShapeType="1"/>
            </p:cNvSpPr>
            <p:nvPr/>
          </p:nvSpPr>
          <p:spPr bwMode="auto">
            <a:xfrm flipV="1">
              <a:off x="1152" y="1920"/>
              <a:ext cx="1152" cy="432"/>
            </a:xfrm>
            <a:prstGeom prst="line">
              <a:avLst/>
            </a:prstGeom>
            <a:noFill/>
            <a:ln w="17526">
              <a:solidFill>
                <a:schemeClr val="folHlink"/>
              </a:solidFill>
              <a:round/>
              <a:headEnd/>
              <a:tailEnd type="triangle" w="med" len="med"/>
            </a:ln>
            <a:effectLst/>
          </p:spPr>
          <p:txBody>
            <a:bodyPr/>
            <a:lstStyle/>
            <a:p>
              <a:endParaRPr lang="en-US"/>
            </a:p>
          </p:txBody>
        </p:sp>
      </p:grpSp>
      <p:pic>
        <p:nvPicPr>
          <p:cNvPr id="729103" name="Picture 15" descr="Img1_forCh8_cuidad2-MexicoCityatDifferentTimesofDay"/>
          <p:cNvPicPr>
            <a:picLocks noChangeAspect="1" noChangeArrowheads="1"/>
          </p:cNvPicPr>
          <p:nvPr>
            <p:ph idx="1"/>
          </p:nvPr>
        </p:nvPicPr>
        <p:blipFill>
          <a:blip r:embed="rId3" cstate="print"/>
          <a:srcRect/>
          <a:stretch>
            <a:fillRect/>
          </a:stretch>
        </p:blipFill>
        <p:spPr>
          <a:xfrm>
            <a:off x="1752600" y="1828800"/>
            <a:ext cx="1778000" cy="1905000"/>
          </a:xfrm>
          <a:noFill/>
          <a:ln/>
        </p:spPr>
      </p:pic>
      <p:grpSp>
        <p:nvGrpSpPr>
          <p:cNvPr id="729104" name="Group 16"/>
          <p:cNvGrpSpPr>
            <a:grpSpLocks/>
          </p:cNvGrpSpPr>
          <p:nvPr/>
        </p:nvGrpSpPr>
        <p:grpSpPr bwMode="auto">
          <a:xfrm>
            <a:off x="3733800" y="990600"/>
            <a:ext cx="1601788" cy="1087438"/>
            <a:chOff x="2303" y="667"/>
            <a:chExt cx="1032" cy="567"/>
          </a:xfrm>
        </p:grpSpPr>
        <p:sp>
          <p:nvSpPr>
            <p:cNvPr id="729105" name="Rectangle 17"/>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29106" name="Rectangle 18"/>
            <p:cNvSpPr>
              <a:spLocks noChangeArrowheads="1"/>
            </p:cNvSpPr>
            <p:nvPr/>
          </p:nvSpPr>
          <p:spPr bwMode="auto">
            <a:xfrm>
              <a:off x="2499" y="768"/>
              <a:ext cx="606" cy="466"/>
            </a:xfrm>
            <a:prstGeom prst="rect">
              <a:avLst/>
            </a:prstGeom>
            <a:noFill/>
            <a:ln w="9525">
              <a:noFill/>
              <a:miter lim="800000"/>
              <a:headEnd/>
              <a:tailEnd/>
            </a:ln>
          </p:spPr>
          <p:txBody>
            <a:bodyPr wrap="none" lIns="0" tIns="0" rIns="0" bIns="0">
              <a:spAutoFit/>
            </a:bodyPr>
            <a:lstStyle/>
            <a:p>
              <a:pPr algn="ctr"/>
              <a:r>
                <a:rPr lang="en-US" sz="1300" b="1">
                  <a:solidFill>
                    <a:schemeClr val="bg1"/>
                  </a:solidFill>
                  <a:latin typeface="Arial" pitchFamily="34" charset="0"/>
                </a:rPr>
                <a:t>Changes in </a:t>
              </a:r>
              <a:br>
                <a:rPr lang="en-US" sz="1300" b="1">
                  <a:solidFill>
                    <a:schemeClr val="bg1"/>
                  </a:solidFill>
                  <a:latin typeface="Arial" pitchFamily="34" charset="0"/>
                </a:rPr>
              </a:br>
              <a:r>
                <a:rPr lang="en-US" sz="1300" b="1">
                  <a:solidFill>
                    <a:schemeClr val="bg1"/>
                  </a:solidFill>
                  <a:latin typeface="Arial" pitchFamily="34" charset="0"/>
                </a:rPr>
                <a:t>pollutant </a:t>
              </a:r>
              <a:br>
                <a:rPr lang="en-US" sz="1300" b="1">
                  <a:solidFill>
                    <a:schemeClr val="bg1"/>
                  </a:solidFill>
                  <a:latin typeface="Arial" pitchFamily="34" charset="0"/>
                </a:rPr>
              </a:br>
              <a:r>
                <a:rPr lang="en-US" sz="1300" b="1">
                  <a:solidFill>
                    <a:schemeClr val="bg1"/>
                  </a:solidFill>
                  <a:latin typeface="Arial" pitchFamily="34" charset="0"/>
                </a:rPr>
                <a:t>emissions</a:t>
              </a:r>
            </a:p>
            <a:p>
              <a:pPr algn="ctr"/>
              <a:endParaRPr lang="en-US" sz="1300" b="1">
                <a:solidFill>
                  <a:schemeClr val="bg1"/>
                </a:solidFill>
                <a:latin typeface="Arial" pitchFamily="34" charset="0"/>
              </a:endParaRPr>
            </a:p>
          </p:txBody>
        </p:sp>
      </p:grpSp>
      <p:grpSp>
        <p:nvGrpSpPr>
          <p:cNvPr id="729107" name="Group 19"/>
          <p:cNvGrpSpPr>
            <a:grpSpLocks/>
          </p:cNvGrpSpPr>
          <p:nvPr/>
        </p:nvGrpSpPr>
        <p:grpSpPr bwMode="auto">
          <a:xfrm>
            <a:off x="3352800" y="1981200"/>
            <a:ext cx="2184400" cy="1447800"/>
            <a:chOff x="2112" y="1248"/>
            <a:chExt cx="1376" cy="912"/>
          </a:xfrm>
        </p:grpSpPr>
        <p:grpSp>
          <p:nvGrpSpPr>
            <p:cNvPr id="729108" name="Group 20"/>
            <p:cNvGrpSpPr>
              <a:grpSpLocks/>
            </p:cNvGrpSpPr>
            <p:nvPr/>
          </p:nvGrpSpPr>
          <p:grpSpPr bwMode="auto">
            <a:xfrm>
              <a:off x="2784" y="1248"/>
              <a:ext cx="96" cy="291"/>
              <a:chOff x="2830" y="1392"/>
              <a:chExt cx="72" cy="271"/>
            </a:xfrm>
          </p:grpSpPr>
          <p:sp>
            <p:nvSpPr>
              <p:cNvPr id="729109" name="Line 21"/>
              <p:cNvSpPr>
                <a:spLocks noChangeShapeType="1"/>
              </p:cNvSpPr>
              <p:nvPr/>
            </p:nvSpPr>
            <p:spPr bwMode="auto">
              <a:xfrm>
                <a:off x="2867" y="1392"/>
                <a:ext cx="1" cy="169"/>
              </a:xfrm>
              <a:prstGeom prst="line">
                <a:avLst/>
              </a:prstGeom>
              <a:noFill/>
              <a:ln w="17526">
                <a:solidFill>
                  <a:schemeClr val="folHlink"/>
                </a:solidFill>
                <a:round/>
                <a:headEnd/>
                <a:tailEnd/>
              </a:ln>
            </p:spPr>
            <p:txBody>
              <a:bodyPr/>
              <a:lstStyle/>
              <a:p>
                <a:endParaRPr lang="en-US"/>
              </a:p>
            </p:txBody>
          </p:sp>
          <p:sp>
            <p:nvSpPr>
              <p:cNvPr id="729110" name="Freeform 22"/>
              <p:cNvSpPr>
                <a:spLocks/>
              </p:cNvSpPr>
              <p:nvPr/>
            </p:nvSpPr>
            <p:spPr bwMode="auto">
              <a:xfrm>
                <a:off x="2830" y="1551"/>
                <a:ext cx="72" cy="112"/>
              </a:xfrm>
              <a:custGeom>
                <a:avLst/>
                <a:gdLst/>
                <a:ahLst/>
                <a:cxnLst>
                  <a:cxn ang="0">
                    <a:pos x="0" y="0"/>
                  </a:cxn>
                  <a:cxn ang="0">
                    <a:pos x="37" y="106"/>
                  </a:cxn>
                  <a:cxn ang="0">
                    <a:pos x="72" y="0"/>
                  </a:cxn>
                  <a:cxn ang="0">
                    <a:pos x="0" y="0"/>
                  </a:cxn>
                </a:cxnLst>
                <a:rect l="0" t="0" r="r" b="b"/>
                <a:pathLst>
                  <a:path w="72" h="106">
                    <a:moveTo>
                      <a:pt x="0" y="0"/>
                    </a:moveTo>
                    <a:lnTo>
                      <a:pt x="37" y="106"/>
                    </a:lnTo>
                    <a:lnTo>
                      <a:pt x="72" y="0"/>
                    </a:lnTo>
                    <a:lnTo>
                      <a:pt x="0" y="0"/>
                    </a:lnTo>
                    <a:close/>
                  </a:path>
                </a:pathLst>
              </a:custGeom>
              <a:solidFill>
                <a:schemeClr val="folHlink"/>
              </a:solidFill>
              <a:ln w="17526">
                <a:solidFill>
                  <a:schemeClr val="folHlink"/>
                </a:solidFill>
                <a:prstDash val="solid"/>
                <a:round/>
                <a:headEnd/>
                <a:tailEnd/>
              </a:ln>
            </p:spPr>
            <p:txBody>
              <a:bodyPr/>
              <a:lstStyle/>
              <a:p>
                <a:endParaRPr lang="en-US"/>
              </a:p>
            </p:txBody>
          </p:sp>
        </p:grpSp>
        <p:grpSp>
          <p:nvGrpSpPr>
            <p:cNvPr id="729111" name="Group 23"/>
            <p:cNvGrpSpPr>
              <a:grpSpLocks/>
            </p:cNvGrpSpPr>
            <p:nvPr/>
          </p:nvGrpSpPr>
          <p:grpSpPr bwMode="auto">
            <a:xfrm>
              <a:off x="2112" y="1539"/>
              <a:ext cx="1376" cy="621"/>
              <a:chOff x="2074" y="667"/>
              <a:chExt cx="1454" cy="514"/>
            </a:xfrm>
          </p:grpSpPr>
          <p:sp>
            <p:nvSpPr>
              <p:cNvPr id="729112" name="Rectangle 24"/>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29113" name="Rectangle 25"/>
              <p:cNvSpPr>
                <a:spLocks noChangeArrowheads="1"/>
              </p:cNvSpPr>
              <p:nvPr/>
            </p:nvSpPr>
            <p:spPr bwMode="auto">
              <a:xfrm>
                <a:off x="2074" y="768"/>
                <a:ext cx="1454" cy="333"/>
              </a:xfrm>
              <a:prstGeom prst="rect">
                <a:avLst/>
              </a:prstGeom>
              <a:noFill/>
              <a:ln w="9525">
                <a:noFill/>
                <a:miter lim="800000"/>
                <a:headEnd/>
                <a:tailEnd/>
              </a:ln>
            </p:spPr>
            <p:txBody>
              <a:bodyPr lIns="0" tIns="0" rIns="0" bIns="0">
                <a:spAutoFit/>
              </a:bodyPr>
              <a:lstStyle/>
              <a:p>
                <a:pPr algn="ctr"/>
                <a:r>
                  <a:rPr lang="en-US" sz="1400" b="1">
                    <a:solidFill>
                      <a:schemeClr val="bg1"/>
                    </a:solidFill>
                    <a:latin typeface="Arial" pitchFamily="34" charset="0"/>
                  </a:rPr>
                  <a:t>Changes  in </a:t>
                </a:r>
                <a:br>
                  <a:rPr lang="en-US" sz="1400" b="1">
                    <a:solidFill>
                      <a:schemeClr val="bg1"/>
                    </a:solidFill>
                    <a:latin typeface="Arial" pitchFamily="34" charset="0"/>
                  </a:rPr>
                </a:br>
                <a:r>
                  <a:rPr lang="en-US" sz="1400" b="1">
                    <a:solidFill>
                      <a:schemeClr val="bg1"/>
                    </a:solidFill>
                    <a:latin typeface="Arial" pitchFamily="34" charset="0"/>
                  </a:rPr>
                  <a:t>ambient </a:t>
                </a:r>
                <a:br>
                  <a:rPr lang="en-US" sz="1400" b="1">
                    <a:solidFill>
                      <a:schemeClr val="bg1"/>
                    </a:solidFill>
                    <a:latin typeface="Arial" pitchFamily="34" charset="0"/>
                  </a:rPr>
                </a:br>
                <a:r>
                  <a:rPr lang="en-US" sz="1400" b="1">
                    <a:solidFill>
                      <a:schemeClr val="bg1"/>
                    </a:solidFill>
                    <a:latin typeface="Arial" pitchFamily="34" charset="0"/>
                  </a:rPr>
                  <a:t>con</a:t>
                </a:r>
                <a:r>
                  <a:rPr lang="es-CL" sz="1400" b="1">
                    <a:solidFill>
                      <a:schemeClr val="bg1"/>
                    </a:solidFill>
                    <a:latin typeface="Arial" pitchFamily="34" charset="0"/>
                  </a:rPr>
                  <a:t>centrations</a:t>
                </a:r>
                <a:endParaRPr lang="en-US" sz="1400" b="1">
                  <a:solidFill>
                    <a:schemeClr val="bg1"/>
                  </a:solidFill>
                  <a:latin typeface="Arial" pitchFamily="34" charset="0"/>
                </a:endParaRPr>
              </a:p>
            </p:txBody>
          </p:sp>
        </p:grpSp>
      </p:grpSp>
      <p:grpSp>
        <p:nvGrpSpPr>
          <p:cNvPr id="729114" name="Group 26"/>
          <p:cNvGrpSpPr>
            <a:grpSpLocks/>
          </p:cNvGrpSpPr>
          <p:nvPr/>
        </p:nvGrpSpPr>
        <p:grpSpPr bwMode="auto">
          <a:xfrm>
            <a:off x="3733800" y="3429000"/>
            <a:ext cx="1593850" cy="1601788"/>
            <a:chOff x="2352" y="2160"/>
            <a:chExt cx="1004" cy="1009"/>
          </a:xfrm>
        </p:grpSpPr>
        <p:grpSp>
          <p:nvGrpSpPr>
            <p:cNvPr id="729115" name="Group 27"/>
            <p:cNvGrpSpPr>
              <a:grpSpLocks/>
            </p:cNvGrpSpPr>
            <p:nvPr/>
          </p:nvGrpSpPr>
          <p:grpSpPr bwMode="auto">
            <a:xfrm>
              <a:off x="2800" y="2160"/>
              <a:ext cx="80" cy="387"/>
              <a:chOff x="2830" y="1392"/>
              <a:chExt cx="72" cy="271"/>
            </a:xfrm>
          </p:grpSpPr>
          <p:sp>
            <p:nvSpPr>
              <p:cNvPr id="729116" name="Line 28"/>
              <p:cNvSpPr>
                <a:spLocks noChangeShapeType="1"/>
              </p:cNvSpPr>
              <p:nvPr/>
            </p:nvSpPr>
            <p:spPr bwMode="auto">
              <a:xfrm>
                <a:off x="2867" y="1392"/>
                <a:ext cx="1" cy="169"/>
              </a:xfrm>
              <a:prstGeom prst="line">
                <a:avLst/>
              </a:prstGeom>
              <a:noFill/>
              <a:ln w="17526">
                <a:solidFill>
                  <a:schemeClr val="folHlink"/>
                </a:solidFill>
                <a:round/>
                <a:headEnd/>
                <a:tailEnd/>
              </a:ln>
            </p:spPr>
            <p:txBody>
              <a:bodyPr/>
              <a:lstStyle/>
              <a:p>
                <a:endParaRPr lang="en-US"/>
              </a:p>
            </p:txBody>
          </p:sp>
          <p:sp>
            <p:nvSpPr>
              <p:cNvPr id="729117" name="Freeform 29"/>
              <p:cNvSpPr>
                <a:spLocks/>
              </p:cNvSpPr>
              <p:nvPr/>
            </p:nvSpPr>
            <p:spPr bwMode="auto">
              <a:xfrm>
                <a:off x="2830" y="1551"/>
                <a:ext cx="72" cy="112"/>
              </a:xfrm>
              <a:custGeom>
                <a:avLst/>
                <a:gdLst/>
                <a:ahLst/>
                <a:cxnLst>
                  <a:cxn ang="0">
                    <a:pos x="0" y="0"/>
                  </a:cxn>
                  <a:cxn ang="0">
                    <a:pos x="37" y="106"/>
                  </a:cxn>
                  <a:cxn ang="0">
                    <a:pos x="72" y="0"/>
                  </a:cxn>
                  <a:cxn ang="0">
                    <a:pos x="0" y="0"/>
                  </a:cxn>
                </a:cxnLst>
                <a:rect l="0" t="0" r="r" b="b"/>
                <a:pathLst>
                  <a:path w="72" h="106">
                    <a:moveTo>
                      <a:pt x="0" y="0"/>
                    </a:moveTo>
                    <a:lnTo>
                      <a:pt x="37" y="106"/>
                    </a:lnTo>
                    <a:lnTo>
                      <a:pt x="72" y="0"/>
                    </a:lnTo>
                    <a:lnTo>
                      <a:pt x="0" y="0"/>
                    </a:lnTo>
                    <a:close/>
                  </a:path>
                </a:pathLst>
              </a:custGeom>
              <a:solidFill>
                <a:schemeClr val="folHlink"/>
              </a:solidFill>
              <a:ln w="17526">
                <a:solidFill>
                  <a:schemeClr val="folHlink"/>
                </a:solidFill>
                <a:prstDash val="solid"/>
                <a:round/>
                <a:headEnd/>
                <a:tailEnd/>
              </a:ln>
            </p:spPr>
            <p:txBody>
              <a:bodyPr/>
              <a:lstStyle/>
              <a:p>
                <a:endParaRPr lang="en-US"/>
              </a:p>
            </p:txBody>
          </p:sp>
        </p:grpSp>
        <p:grpSp>
          <p:nvGrpSpPr>
            <p:cNvPr id="729118" name="Group 30"/>
            <p:cNvGrpSpPr>
              <a:grpSpLocks/>
            </p:cNvGrpSpPr>
            <p:nvPr/>
          </p:nvGrpSpPr>
          <p:grpSpPr bwMode="auto">
            <a:xfrm>
              <a:off x="2352" y="2547"/>
              <a:ext cx="1004" cy="622"/>
              <a:chOff x="2303" y="667"/>
              <a:chExt cx="1032" cy="514"/>
            </a:xfrm>
          </p:grpSpPr>
          <p:sp>
            <p:nvSpPr>
              <p:cNvPr id="729119" name="Rectangle 31"/>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29120" name="Rectangle 32"/>
              <p:cNvSpPr>
                <a:spLocks noChangeArrowheads="1"/>
              </p:cNvSpPr>
              <p:nvPr/>
            </p:nvSpPr>
            <p:spPr bwMode="auto">
              <a:xfrm>
                <a:off x="2324" y="768"/>
                <a:ext cx="973" cy="310"/>
              </a:xfrm>
              <a:prstGeom prst="rect">
                <a:avLst/>
              </a:prstGeom>
              <a:noFill/>
              <a:ln w="9525">
                <a:noFill/>
                <a:miter lim="800000"/>
                <a:headEnd/>
                <a:tailEnd/>
              </a:ln>
            </p:spPr>
            <p:txBody>
              <a:bodyPr wrap="none" lIns="0" tIns="0" rIns="0" bIns="0">
                <a:spAutoFit/>
              </a:bodyPr>
              <a:lstStyle/>
              <a:p>
                <a:pPr algn="ctr"/>
                <a:r>
                  <a:rPr lang="en-US" sz="1300" b="1">
                    <a:solidFill>
                      <a:schemeClr val="bg1"/>
                    </a:solidFill>
                    <a:latin typeface="Arial" pitchFamily="34" charset="0"/>
                  </a:rPr>
                  <a:t>Changes in the</a:t>
                </a:r>
                <a:br>
                  <a:rPr lang="en-US" sz="1300" b="1">
                    <a:solidFill>
                      <a:schemeClr val="bg1"/>
                    </a:solidFill>
                    <a:latin typeface="Arial" pitchFamily="34" charset="0"/>
                  </a:rPr>
                </a:br>
                <a:r>
                  <a:rPr lang="en-US" sz="1300" b="1">
                    <a:solidFill>
                      <a:schemeClr val="bg1"/>
                    </a:solidFill>
                    <a:latin typeface="Arial" pitchFamily="34" charset="0"/>
                  </a:rPr>
                  <a:t>incidence of health</a:t>
                </a:r>
                <a:br>
                  <a:rPr lang="en-US" sz="1300" b="1">
                    <a:solidFill>
                      <a:schemeClr val="bg1"/>
                    </a:solidFill>
                    <a:latin typeface="Arial" pitchFamily="34" charset="0"/>
                  </a:rPr>
                </a:br>
                <a:r>
                  <a:rPr lang="en-US" sz="1300" b="1">
                    <a:solidFill>
                      <a:schemeClr val="bg1"/>
                    </a:solidFill>
                    <a:latin typeface="Arial" pitchFamily="34" charset="0"/>
                  </a:rPr>
                  <a:t>effects</a:t>
                </a:r>
              </a:p>
            </p:txBody>
          </p:sp>
        </p:grpSp>
      </p:grpSp>
      <p:grpSp>
        <p:nvGrpSpPr>
          <p:cNvPr id="729121" name="Group 33"/>
          <p:cNvGrpSpPr>
            <a:grpSpLocks/>
          </p:cNvGrpSpPr>
          <p:nvPr/>
        </p:nvGrpSpPr>
        <p:grpSpPr bwMode="auto">
          <a:xfrm>
            <a:off x="3730625" y="5029200"/>
            <a:ext cx="1606550" cy="1624013"/>
            <a:chOff x="2351" y="2832"/>
            <a:chExt cx="866" cy="869"/>
          </a:xfrm>
        </p:grpSpPr>
        <p:grpSp>
          <p:nvGrpSpPr>
            <p:cNvPr id="729122" name="Group 34"/>
            <p:cNvGrpSpPr>
              <a:grpSpLocks/>
            </p:cNvGrpSpPr>
            <p:nvPr/>
          </p:nvGrpSpPr>
          <p:grpSpPr bwMode="auto">
            <a:xfrm>
              <a:off x="2736" y="2832"/>
              <a:ext cx="72" cy="288"/>
              <a:chOff x="2830" y="1392"/>
              <a:chExt cx="72" cy="271"/>
            </a:xfrm>
          </p:grpSpPr>
          <p:sp>
            <p:nvSpPr>
              <p:cNvPr id="729123" name="Line 35"/>
              <p:cNvSpPr>
                <a:spLocks noChangeShapeType="1"/>
              </p:cNvSpPr>
              <p:nvPr/>
            </p:nvSpPr>
            <p:spPr bwMode="auto">
              <a:xfrm>
                <a:off x="2867" y="1392"/>
                <a:ext cx="1" cy="169"/>
              </a:xfrm>
              <a:prstGeom prst="line">
                <a:avLst/>
              </a:prstGeom>
              <a:noFill/>
              <a:ln w="17526">
                <a:solidFill>
                  <a:schemeClr val="folHlink"/>
                </a:solidFill>
                <a:round/>
                <a:headEnd/>
                <a:tailEnd/>
              </a:ln>
            </p:spPr>
            <p:txBody>
              <a:bodyPr/>
              <a:lstStyle/>
              <a:p>
                <a:endParaRPr lang="en-US"/>
              </a:p>
            </p:txBody>
          </p:sp>
          <p:sp>
            <p:nvSpPr>
              <p:cNvPr id="729124" name="Freeform 36"/>
              <p:cNvSpPr>
                <a:spLocks/>
              </p:cNvSpPr>
              <p:nvPr/>
            </p:nvSpPr>
            <p:spPr bwMode="auto">
              <a:xfrm>
                <a:off x="2830" y="1551"/>
                <a:ext cx="72" cy="112"/>
              </a:xfrm>
              <a:custGeom>
                <a:avLst/>
                <a:gdLst/>
                <a:ahLst/>
                <a:cxnLst>
                  <a:cxn ang="0">
                    <a:pos x="0" y="0"/>
                  </a:cxn>
                  <a:cxn ang="0">
                    <a:pos x="37" y="106"/>
                  </a:cxn>
                  <a:cxn ang="0">
                    <a:pos x="72" y="0"/>
                  </a:cxn>
                  <a:cxn ang="0">
                    <a:pos x="0" y="0"/>
                  </a:cxn>
                </a:cxnLst>
                <a:rect l="0" t="0" r="r" b="b"/>
                <a:pathLst>
                  <a:path w="72" h="106">
                    <a:moveTo>
                      <a:pt x="0" y="0"/>
                    </a:moveTo>
                    <a:lnTo>
                      <a:pt x="37" y="106"/>
                    </a:lnTo>
                    <a:lnTo>
                      <a:pt x="72" y="0"/>
                    </a:lnTo>
                    <a:lnTo>
                      <a:pt x="0" y="0"/>
                    </a:lnTo>
                    <a:close/>
                  </a:path>
                </a:pathLst>
              </a:custGeom>
              <a:solidFill>
                <a:schemeClr val="folHlink"/>
              </a:solidFill>
              <a:ln w="17526">
                <a:solidFill>
                  <a:schemeClr val="folHlink"/>
                </a:solidFill>
                <a:prstDash val="solid"/>
                <a:round/>
                <a:headEnd/>
                <a:tailEnd/>
              </a:ln>
            </p:spPr>
            <p:txBody>
              <a:bodyPr/>
              <a:lstStyle/>
              <a:p>
                <a:endParaRPr lang="en-US"/>
              </a:p>
            </p:txBody>
          </p:sp>
        </p:grpSp>
        <p:grpSp>
          <p:nvGrpSpPr>
            <p:cNvPr id="729125" name="Group 37"/>
            <p:cNvGrpSpPr>
              <a:grpSpLocks/>
            </p:cNvGrpSpPr>
            <p:nvPr/>
          </p:nvGrpSpPr>
          <p:grpSpPr bwMode="auto">
            <a:xfrm>
              <a:off x="2351" y="3120"/>
              <a:ext cx="866" cy="581"/>
              <a:chOff x="2303" y="667"/>
              <a:chExt cx="1032" cy="566"/>
            </a:xfrm>
          </p:grpSpPr>
          <p:sp>
            <p:nvSpPr>
              <p:cNvPr id="729126" name="Rectangle 38"/>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29127" name="Rectangle 39"/>
              <p:cNvSpPr>
                <a:spLocks noChangeArrowheads="1"/>
              </p:cNvSpPr>
              <p:nvPr/>
            </p:nvSpPr>
            <p:spPr bwMode="auto">
              <a:xfrm>
                <a:off x="2521" y="768"/>
                <a:ext cx="574" cy="465"/>
              </a:xfrm>
              <a:prstGeom prst="rect">
                <a:avLst/>
              </a:prstGeom>
              <a:noFill/>
              <a:ln w="9525">
                <a:noFill/>
                <a:miter lim="800000"/>
                <a:headEnd/>
                <a:tailEnd/>
              </a:ln>
            </p:spPr>
            <p:txBody>
              <a:bodyPr wrap="none" lIns="0" tIns="0" rIns="0" bIns="0">
                <a:spAutoFit/>
              </a:bodyPr>
              <a:lstStyle/>
              <a:p>
                <a:pPr algn="ctr"/>
                <a:r>
                  <a:rPr lang="en-US" sz="1300" b="1">
                    <a:solidFill>
                      <a:schemeClr val="bg1"/>
                    </a:solidFill>
                    <a:latin typeface="Arial" pitchFamily="34" charset="0"/>
                  </a:rPr>
                  <a:t>Changes in</a:t>
                </a:r>
                <a:br>
                  <a:rPr lang="en-US" sz="1300" b="1">
                    <a:solidFill>
                      <a:schemeClr val="bg1"/>
                    </a:solidFill>
                    <a:latin typeface="Arial" pitchFamily="34" charset="0"/>
                  </a:rPr>
                </a:br>
                <a:r>
                  <a:rPr lang="en-US" sz="1300" b="1">
                    <a:solidFill>
                      <a:schemeClr val="bg1"/>
                    </a:solidFill>
                    <a:latin typeface="Arial" pitchFamily="34" charset="0"/>
                  </a:rPr>
                  <a:t>Social </a:t>
                </a:r>
                <a:br>
                  <a:rPr lang="en-US" sz="1300" b="1">
                    <a:solidFill>
                      <a:schemeClr val="bg1"/>
                    </a:solidFill>
                    <a:latin typeface="Arial" pitchFamily="34" charset="0"/>
                  </a:rPr>
                </a:br>
                <a:r>
                  <a:rPr lang="en-US" sz="1300" b="1">
                    <a:solidFill>
                      <a:schemeClr val="bg1"/>
                    </a:solidFill>
                    <a:latin typeface="Arial" pitchFamily="34" charset="0"/>
                  </a:rPr>
                  <a:t>Welfare</a:t>
                </a:r>
              </a:p>
              <a:p>
                <a:pPr algn="ctr"/>
                <a:endParaRPr lang="en-US" sz="1300" b="1">
                  <a:solidFill>
                    <a:schemeClr val="bg1"/>
                  </a:solidFill>
                  <a:latin typeface="Arial" pitchFamily="34" charset="0"/>
                </a:endParaRPr>
              </a:p>
            </p:txBody>
          </p:sp>
        </p:grpSp>
      </p:grpSp>
      <p:sp>
        <p:nvSpPr>
          <p:cNvPr id="729128" name="Oval 40"/>
          <p:cNvSpPr>
            <a:spLocks noChangeArrowheads="1"/>
          </p:cNvSpPr>
          <p:nvPr/>
        </p:nvSpPr>
        <p:spPr bwMode="auto">
          <a:xfrm>
            <a:off x="2667000" y="5562600"/>
            <a:ext cx="1219200" cy="609600"/>
          </a:xfrm>
          <a:prstGeom prst="ellipse">
            <a:avLst/>
          </a:prstGeom>
          <a:solidFill>
            <a:srgbClr val="FFFFFF"/>
          </a:solidFill>
          <a:ln w="17526" algn="ctr">
            <a:solidFill>
              <a:schemeClr val="folHlink"/>
            </a:solidFill>
            <a:round/>
            <a:headEnd/>
            <a:tailEnd/>
          </a:ln>
          <a:effectLst/>
        </p:spPr>
        <p:txBody>
          <a:bodyPr wrap="none" anchor="ctr"/>
          <a:lstStyle/>
          <a:p>
            <a:pPr algn="ctr"/>
            <a:r>
              <a:rPr lang="en-US" sz="1000" b="1">
                <a:solidFill>
                  <a:schemeClr val="folHlink"/>
                </a:solidFill>
              </a:rPr>
              <a:t>$$$$</a:t>
            </a:r>
          </a:p>
        </p:txBody>
      </p:sp>
      <p:sp>
        <p:nvSpPr>
          <p:cNvPr id="729129" name="Oval 41"/>
          <p:cNvSpPr>
            <a:spLocks noChangeArrowheads="1"/>
          </p:cNvSpPr>
          <p:nvPr/>
        </p:nvSpPr>
        <p:spPr bwMode="auto">
          <a:xfrm>
            <a:off x="5105400" y="2971800"/>
            <a:ext cx="1219200" cy="609600"/>
          </a:xfrm>
          <a:prstGeom prst="ellipse">
            <a:avLst/>
          </a:prstGeom>
          <a:solidFill>
            <a:srgbClr val="FFFFFF"/>
          </a:solidFill>
          <a:ln w="17526" algn="ctr">
            <a:solidFill>
              <a:schemeClr val="folHlink"/>
            </a:solidFill>
            <a:round/>
            <a:headEnd/>
            <a:tailEnd/>
          </a:ln>
          <a:effectLst/>
        </p:spPr>
        <p:txBody>
          <a:bodyPr wrap="none" anchor="ctr"/>
          <a:lstStyle/>
          <a:p>
            <a:pPr algn="ctr"/>
            <a:r>
              <a:rPr lang="en-US" sz="1000" b="1">
                <a:solidFill>
                  <a:schemeClr val="folHlink"/>
                </a:solidFill>
              </a:rPr>
              <a:t>Neighborhood</a:t>
            </a:r>
          </a:p>
          <a:p>
            <a:pPr algn="ctr"/>
            <a:r>
              <a:rPr lang="en-US" sz="1000" b="1">
                <a:solidFill>
                  <a:schemeClr val="folHlink"/>
                </a:solidFill>
              </a:rPr>
              <a:t>concentration</a:t>
            </a:r>
          </a:p>
        </p:txBody>
      </p:sp>
      <p:sp>
        <p:nvSpPr>
          <p:cNvPr id="729130" name="Oval 42"/>
          <p:cNvSpPr>
            <a:spLocks noChangeArrowheads="1"/>
          </p:cNvSpPr>
          <p:nvPr/>
        </p:nvSpPr>
        <p:spPr bwMode="auto">
          <a:xfrm>
            <a:off x="5105400" y="5638800"/>
            <a:ext cx="1219200" cy="609600"/>
          </a:xfrm>
          <a:prstGeom prst="ellipse">
            <a:avLst/>
          </a:prstGeom>
          <a:solidFill>
            <a:srgbClr val="FFFFFF"/>
          </a:solidFill>
          <a:ln w="17526" algn="ctr">
            <a:solidFill>
              <a:schemeClr val="folHlink"/>
            </a:solidFill>
            <a:round/>
            <a:headEnd/>
            <a:tailEnd/>
          </a:ln>
          <a:effectLst/>
        </p:spPr>
        <p:txBody>
          <a:bodyPr wrap="none" anchor="ctr"/>
          <a:lstStyle/>
          <a:p>
            <a:pPr algn="ctr"/>
            <a:r>
              <a:rPr lang="en-US" sz="1000" b="1">
                <a:solidFill>
                  <a:schemeClr val="folHlink"/>
                </a:solidFill>
              </a:rPr>
              <a:t>Home</a:t>
            </a:r>
          </a:p>
          <a:p>
            <a:pPr algn="ctr"/>
            <a:r>
              <a:rPr lang="en-US" sz="1000" b="1">
                <a:solidFill>
                  <a:schemeClr val="folHlink"/>
                </a:solidFill>
              </a:rPr>
              <a:t>Prices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90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29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291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909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910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291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9128" grpId="0" animBg="1"/>
      <p:bldP spid="729129" grpId="0" animBg="1"/>
      <p:bldP spid="7291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lide Number Placeholder 7"/>
          <p:cNvSpPr>
            <a:spLocks noGrp="1"/>
          </p:cNvSpPr>
          <p:nvPr>
            <p:ph type="sldNum" sz="quarter" idx="12"/>
          </p:nvPr>
        </p:nvSpPr>
        <p:spPr/>
        <p:txBody>
          <a:bodyPr/>
          <a:lstStyle/>
          <a:p>
            <a:fld id="{CFDC0628-4A2B-4D1E-91E2-9D20633DC42C}" type="slidenum">
              <a:rPr lang="en-US"/>
              <a:pPr/>
              <a:t>7</a:t>
            </a:fld>
            <a:endParaRPr lang="en-US"/>
          </a:p>
        </p:txBody>
      </p:sp>
      <p:sp>
        <p:nvSpPr>
          <p:cNvPr id="731138" name="Rectangle 2"/>
          <p:cNvSpPr>
            <a:spLocks noGrp="1" noChangeArrowheads="1"/>
          </p:cNvSpPr>
          <p:nvPr>
            <p:ph type="title"/>
          </p:nvPr>
        </p:nvSpPr>
        <p:spPr>
          <a:xfrm>
            <a:off x="152400" y="152400"/>
            <a:ext cx="8763000" cy="457200"/>
          </a:xfrm>
        </p:spPr>
        <p:txBody>
          <a:bodyPr/>
          <a:lstStyle/>
          <a:p>
            <a:r>
              <a:rPr lang="es-CL" sz="2400"/>
              <a:t>El Método de la Función de Daño</a:t>
            </a:r>
          </a:p>
        </p:txBody>
      </p:sp>
      <p:grpSp>
        <p:nvGrpSpPr>
          <p:cNvPr id="731139" name="Group 3"/>
          <p:cNvGrpSpPr>
            <a:grpSpLocks/>
          </p:cNvGrpSpPr>
          <p:nvPr/>
        </p:nvGrpSpPr>
        <p:grpSpPr bwMode="auto">
          <a:xfrm>
            <a:off x="4419600" y="4572000"/>
            <a:ext cx="2605088" cy="1382713"/>
            <a:chOff x="3312" y="3449"/>
            <a:chExt cx="1641" cy="871"/>
          </a:xfrm>
        </p:grpSpPr>
        <p:graphicFrame>
          <p:nvGraphicFramePr>
            <p:cNvPr id="731140" name="Object 4"/>
            <p:cNvGraphicFramePr>
              <a:graphicFrameLocks noChangeAspect="1"/>
            </p:cNvGraphicFramePr>
            <p:nvPr/>
          </p:nvGraphicFramePr>
          <p:xfrm>
            <a:off x="4080" y="3449"/>
            <a:ext cx="873" cy="871"/>
          </p:xfrm>
          <a:graphic>
            <a:graphicData uri="http://schemas.openxmlformats.org/presentationml/2006/ole">
              <p:oleObj spid="_x0000_s731140" name="Visio" r:id="rId4" imgW="750808" imgH="748665" progId="Visio.Drawing.6">
                <p:embed/>
              </p:oleObj>
            </a:graphicData>
          </a:graphic>
        </p:graphicFrame>
        <p:sp>
          <p:nvSpPr>
            <p:cNvPr id="731141" name="AutoShape 5"/>
            <p:cNvSpPr>
              <a:spLocks noChangeArrowheads="1"/>
            </p:cNvSpPr>
            <p:nvPr/>
          </p:nvSpPr>
          <p:spPr bwMode="auto">
            <a:xfrm>
              <a:off x="3312" y="3744"/>
              <a:ext cx="432" cy="240"/>
            </a:xfrm>
            <a:prstGeom prst="rightArrow">
              <a:avLst>
                <a:gd name="adj1" fmla="val 50000"/>
                <a:gd name="adj2" fmla="val 45000"/>
              </a:avLst>
            </a:prstGeom>
            <a:solidFill>
              <a:srgbClr val="FFFFFF"/>
            </a:solidFill>
            <a:ln w="17526" algn="ctr">
              <a:solidFill>
                <a:schemeClr val="folHlink"/>
              </a:solidFill>
              <a:miter lim="800000"/>
              <a:headEnd/>
              <a:tailEnd/>
            </a:ln>
            <a:effectLst/>
          </p:spPr>
          <p:txBody>
            <a:bodyPr wrap="none" anchor="ctr"/>
            <a:lstStyle/>
            <a:p>
              <a:endParaRPr lang="en-US"/>
            </a:p>
          </p:txBody>
        </p:sp>
      </p:grpSp>
      <p:grpSp>
        <p:nvGrpSpPr>
          <p:cNvPr id="731142" name="Group 6"/>
          <p:cNvGrpSpPr>
            <a:grpSpLocks/>
          </p:cNvGrpSpPr>
          <p:nvPr/>
        </p:nvGrpSpPr>
        <p:grpSpPr bwMode="auto">
          <a:xfrm>
            <a:off x="4343400" y="3048000"/>
            <a:ext cx="2590800" cy="1368425"/>
            <a:chOff x="3504" y="1968"/>
            <a:chExt cx="1632" cy="862"/>
          </a:xfrm>
        </p:grpSpPr>
        <p:sp>
          <p:nvSpPr>
            <p:cNvPr id="731143" name="AutoShape 7"/>
            <p:cNvSpPr>
              <a:spLocks noChangeArrowheads="1"/>
            </p:cNvSpPr>
            <p:nvPr/>
          </p:nvSpPr>
          <p:spPr bwMode="auto">
            <a:xfrm>
              <a:off x="3504" y="2256"/>
              <a:ext cx="432" cy="240"/>
            </a:xfrm>
            <a:prstGeom prst="rightArrow">
              <a:avLst>
                <a:gd name="adj1" fmla="val 50000"/>
                <a:gd name="adj2" fmla="val 45000"/>
              </a:avLst>
            </a:prstGeom>
            <a:solidFill>
              <a:srgbClr val="FFFFFF"/>
            </a:solidFill>
            <a:ln w="17526" algn="ctr">
              <a:solidFill>
                <a:schemeClr val="folHlink"/>
              </a:solidFill>
              <a:miter lim="800000"/>
              <a:headEnd/>
              <a:tailEnd/>
            </a:ln>
            <a:effectLst/>
          </p:spPr>
          <p:txBody>
            <a:bodyPr wrap="none" anchor="ctr"/>
            <a:lstStyle/>
            <a:p>
              <a:endParaRPr lang="en-US"/>
            </a:p>
          </p:txBody>
        </p:sp>
        <p:graphicFrame>
          <p:nvGraphicFramePr>
            <p:cNvPr id="731144" name="Object 8"/>
            <p:cNvGraphicFramePr>
              <a:graphicFrameLocks noChangeAspect="1"/>
            </p:cNvGraphicFramePr>
            <p:nvPr/>
          </p:nvGraphicFramePr>
          <p:xfrm>
            <a:off x="4272" y="1968"/>
            <a:ext cx="864" cy="862"/>
          </p:xfrm>
          <a:graphic>
            <a:graphicData uri="http://schemas.openxmlformats.org/presentationml/2006/ole">
              <p:oleObj spid="_x0000_s731144" name="Visio" r:id="rId5" imgW="750808" imgH="748665" progId="Visio.Drawing.6">
                <p:embed/>
              </p:oleObj>
            </a:graphicData>
          </a:graphic>
        </p:graphicFrame>
      </p:grpSp>
      <p:grpSp>
        <p:nvGrpSpPr>
          <p:cNvPr id="731145" name="Group 9"/>
          <p:cNvGrpSpPr>
            <a:grpSpLocks/>
          </p:cNvGrpSpPr>
          <p:nvPr/>
        </p:nvGrpSpPr>
        <p:grpSpPr bwMode="auto">
          <a:xfrm>
            <a:off x="2514600" y="914400"/>
            <a:ext cx="1601788" cy="1087438"/>
            <a:chOff x="2303" y="667"/>
            <a:chExt cx="1032" cy="567"/>
          </a:xfrm>
        </p:grpSpPr>
        <p:sp>
          <p:nvSpPr>
            <p:cNvPr id="731146" name="Rectangle 10"/>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31147" name="Rectangle 11"/>
            <p:cNvSpPr>
              <a:spLocks noChangeArrowheads="1"/>
            </p:cNvSpPr>
            <p:nvPr/>
          </p:nvSpPr>
          <p:spPr bwMode="auto">
            <a:xfrm>
              <a:off x="2515" y="768"/>
              <a:ext cx="576" cy="466"/>
            </a:xfrm>
            <a:prstGeom prst="rect">
              <a:avLst/>
            </a:prstGeom>
            <a:noFill/>
            <a:ln w="9525">
              <a:noFill/>
              <a:miter lim="800000"/>
              <a:headEnd/>
              <a:tailEnd/>
            </a:ln>
          </p:spPr>
          <p:txBody>
            <a:bodyPr wrap="none" lIns="0" tIns="0" rIns="0" bIns="0">
              <a:spAutoFit/>
            </a:bodyPr>
            <a:lstStyle/>
            <a:p>
              <a:pPr algn="ctr"/>
              <a:r>
                <a:rPr lang="en-US" sz="1300" b="1">
                  <a:solidFill>
                    <a:schemeClr val="bg1"/>
                  </a:solidFill>
                  <a:latin typeface="Arial" pitchFamily="34" charset="0"/>
                </a:rPr>
                <a:t>Changes in</a:t>
              </a:r>
              <a:br>
                <a:rPr lang="en-US" sz="1300" b="1">
                  <a:solidFill>
                    <a:schemeClr val="bg1"/>
                  </a:solidFill>
                  <a:latin typeface="Arial" pitchFamily="34" charset="0"/>
                </a:rPr>
              </a:br>
              <a:r>
                <a:rPr lang="en-US" sz="1300" b="1">
                  <a:solidFill>
                    <a:schemeClr val="bg1"/>
                  </a:solidFill>
                  <a:latin typeface="Arial" pitchFamily="34" charset="0"/>
                </a:rPr>
                <a:t>pollutant</a:t>
              </a:r>
              <a:br>
                <a:rPr lang="en-US" sz="1300" b="1">
                  <a:solidFill>
                    <a:schemeClr val="bg1"/>
                  </a:solidFill>
                  <a:latin typeface="Arial" pitchFamily="34" charset="0"/>
                </a:rPr>
              </a:br>
              <a:r>
                <a:rPr lang="en-US" sz="1300" b="1">
                  <a:solidFill>
                    <a:schemeClr val="bg1"/>
                  </a:solidFill>
                  <a:latin typeface="Arial" pitchFamily="34" charset="0"/>
                </a:rPr>
                <a:t> emissions</a:t>
              </a:r>
            </a:p>
            <a:p>
              <a:pPr algn="ctr"/>
              <a:endParaRPr lang="en-US" sz="1300" b="1">
                <a:solidFill>
                  <a:schemeClr val="bg1"/>
                </a:solidFill>
                <a:latin typeface="Arial" pitchFamily="34" charset="0"/>
              </a:endParaRPr>
            </a:p>
          </p:txBody>
        </p:sp>
      </p:grpSp>
      <p:grpSp>
        <p:nvGrpSpPr>
          <p:cNvPr id="731148" name="Group 12"/>
          <p:cNvGrpSpPr>
            <a:grpSpLocks/>
          </p:cNvGrpSpPr>
          <p:nvPr/>
        </p:nvGrpSpPr>
        <p:grpSpPr bwMode="auto">
          <a:xfrm>
            <a:off x="2133600" y="1905000"/>
            <a:ext cx="2184400" cy="1447800"/>
            <a:chOff x="2112" y="1248"/>
            <a:chExt cx="1376" cy="912"/>
          </a:xfrm>
        </p:grpSpPr>
        <p:grpSp>
          <p:nvGrpSpPr>
            <p:cNvPr id="731149" name="Group 13"/>
            <p:cNvGrpSpPr>
              <a:grpSpLocks/>
            </p:cNvGrpSpPr>
            <p:nvPr/>
          </p:nvGrpSpPr>
          <p:grpSpPr bwMode="auto">
            <a:xfrm>
              <a:off x="2784" y="1248"/>
              <a:ext cx="96" cy="291"/>
              <a:chOff x="2830" y="1392"/>
              <a:chExt cx="72" cy="271"/>
            </a:xfrm>
          </p:grpSpPr>
          <p:sp>
            <p:nvSpPr>
              <p:cNvPr id="731150" name="Line 14"/>
              <p:cNvSpPr>
                <a:spLocks noChangeShapeType="1"/>
              </p:cNvSpPr>
              <p:nvPr/>
            </p:nvSpPr>
            <p:spPr bwMode="auto">
              <a:xfrm>
                <a:off x="2867" y="1392"/>
                <a:ext cx="1" cy="169"/>
              </a:xfrm>
              <a:prstGeom prst="line">
                <a:avLst/>
              </a:prstGeom>
              <a:noFill/>
              <a:ln w="17526">
                <a:solidFill>
                  <a:schemeClr val="folHlink"/>
                </a:solidFill>
                <a:round/>
                <a:headEnd/>
                <a:tailEnd/>
              </a:ln>
            </p:spPr>
            <p:txBody>
              <a:bodyPr/>
              <a:lstStyle/>
              <a:p>
                <a:endParaRPr lang="en-US"/>
              </a:p>
            </p:txBody>
          </p:sp>
          <p:sp>
            <p:nvSpPr>
              <p:cNvPr id="731151" name="Freeform 15"/>
              <p:cNvSpPr>
                <a:spLocks/>
              </p:cNvSpPr>
              <p:nvPr/>
            </p:nvSpPr>
            <p:spPr bwMode="auto">
              <a:xfrm>
                <a:off x="2830" y="1551"/>
                <a:ext cx="72" cy="112"/>
              </a:xfrm>
              <a:custGeom>
                <a:avLst/>
                <a:gdLst/>
                <a:ahLst/>
                <a:cxnLst>
                  <a:cxn ang="0">
                    <a:pos x="0" y="0"/>
                  </a:cxn>
                  <a:cxn ang="0">
                    <a:pos x="37" y="106"/>
                  </a:cxn>
                  <a:cxn ang="0">
                    <a:pos x="72" y="0"/>
                  </a:cxn>
                  <a:cxn ang="0">
                    <a:pos x="0" y="0"/>
                  </a:cxn>
                </a:cxnLst>
                <a:rect l="0" t="0" r="r" b="b"/>
                <a:pathLst>
                  <a:path w="72" h="106">
                    <a:moveTo>
                      <a:pt x="0" y="0"/>
                    </a:moveTo>
                    <a:lnTo>
                      <a:pt x="37" y="106"/>
                    </a:lnTo>
                    <a:lnTo>
                      <a:pt x="72" y="0"/>
                    </a:lnTo>
                    <a:lnTo>
                      <a:pt x="0" y="0"/>
                    </a:lnTo>
                    <a:close/>
                  </a:path>
                </a:pathLst>
              </a:custGeom>
              <a:solidFill>
                <a:schemeClr val="folHlink"/>
              </a:solidFill>
              <a:ln w="17526">
                <a:solidFill>
                  <a:schemeClr val="folHlink"/>
                </a:solidFill>
                <a:prstDash val="solid"/>
                <a:round/>
                <a:headEnd/>
                <a:tailEnd/>
              </a:ln>
            </p:spPr>
            <p:txBody>
              <a:bodyPr/>
              <a:lstStyle/>
              <a:p>
                <a:endParaRPr lang="en-US"/>
              </a:p>
            </p:txBody>
          </p:sp>
        </p:grpSp>
        <p:grpSp>
          <p:nvGrpSpPr>
            <p:cNvPr id="731152" name="Group 16"/>
            <p:cNvGrpSpPr>
              <a:grpSpLocks/>
            </p:cNvGrpSpPr>
            <p:nvPr/>
          </p:nvGrpSpPr>
          <p:grpSpPr bwMode="auto">
            <a:xfrm>
              <a:off x="2112" y="1539"/>
              <a:ext cx="1376" cy="621"/>
              <a:chOff x="2074" y="667"/>
              <a:chExt cx="1454" cy="514"/>
            </a:xfrm>
          </p:grpSpPr>
          <p:sp>
            <p:nvSpPr>
              <p:cNvPr id="731153" name="Rectangle 17"/>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31154" name="Rectangle 18"/>
              <p:cNvSpPr>
                <a:spLocks noChangeArrowheads="1"/>
              </p:cNvSpPr>
              <p:nvPr/>
            </p:nvSpPr>
            <p:spPr bwMode="auto">
              <a:xfrm>
                <a:off x="2074" y="768"/>
                <a:ext cx="1454" cy="333"/>
              </a:xfrm>
              <a:prstGeom prst="rect">
                <a:avLst/>
              </a:prstGeom>
              <a:noFill/>
              <a:ln w="9525">
                <a:noFill/>
                <a:miter lim="800000"/>
                <a:headEnd/>
                <a:tailEnd/>
              </a:ln>
            </p:spPr>
            <p:txBody>
              <a:bodyPr lIns="0" tIns="0" rIns="0" bIns="0">
                <a:spAutoFit/>
              </a:bodyPr>
              <a:lstStyle/>
              <a:p>
                <a:pPr algn="ctr"/>
                <a:r>
                  <a:rPr lang="en-US" sz="1400" b="1">
                    <a:solidFill>
                      <a:schemeClr val="bg1"/>
                    </a:solidFill>
                    <a:latin typeface="Arial" pitchFamily="34" charset="0"/>
                  </a:rPr>
                  <a:t>Changes</a:t>
                </a:r>
                <a:br>
                  <a:rPr lang="en-US" sz="1400" b="1">
                    <a:solidFill>
                      <a:schemeClr val="bg1"/>
                    </a:solidFill>
                    <a:latin typeface="Arial" pitchFamily="34" charset="0"/>
                  </a:rPr>
                </a:br>
                <a:r>
                  <a:rPr lang="en-US" sz="1400" b="1">
                    <a:solidFill>
                      <a:schemeClr val="bg1"/>
                    </a:solidFill>
                    <a:latin typeface="Arial" pitchFamily="34" charset="0"/>
                  </a:rPr>
                  <a:t>in ambient con</a:t>
                </a:r>
                <a:r>
                  <a:rPr lang="es-CL" sz="1400" b="1">
                    <a:solidFill>
                      <a:schemeClr val="bg1"/>
                    </a:solidFill>
                    <a:latin typeface="Arial" pitchFamily="34" charset="0"/>
                  </a:rPr>
                  <a:t>centrations</a:t>
                </a:r>
                <a:endParaRPr lang="en-US" sz="1400" b="1">
                  <a:solidFill>
                    <a:schemeClr val="bg1"/>
                  </a:solidFill>
                  <a:latin typeface="Arial" pitchFamily="34" charset="0"/>
                </a:endParaRPr>
              </a:p>
            </p:txBody>
          </p:sp>
        </p:grpSp>
      </p:grpSp>
      <p:grpSp>
        <p:nvGrpSpPr>
          <p:cNvPr id="731155" name="Group 19"/>
          <p:cNvGrpSpPr>
            <a:grpSpLocks/>
          </p:cNvGrpSpPr>
          <p:nvPr/>
        </p:nvGrpSpPr>
        <p:grpSpPr bwMode="auto">
          <a:xfrm>
            <a:off x="2514600" y="3352800"/>
            <a:ext cx="1593850" cy="1601788"/>
            <a:chOff x="2352" y="2160"/>
            <a:chExt cx="1004" cy="1009"/>
          </a:xfrm>
        </p:grpSpPr>
        <p:grpSp>
          <p:nvGrpSpPr>
            <p:cNvPr id="731156" name="Group 20"/>
            <p:cNvGrpSpPr>
              <a:grpSpLocks/>
            </p:cNvGrpSpPr>
            <p:nvPr/>
          </p:nvGrpSpPr>
          <p:grpSpPr bwMode="auto">
            <a:xfrm>
              <a:off x="2800" y="2160"/>
              <a:ext cx="80" cy="387"/>
              <a:chOff x="2830" y="1392"/>
              <a:chExt cx="72" cy="271"/>
            </a:xfrm>
          </p:grpSpPr>
          <p:sp>
            <p:nvSpPr>
              <p:cNvPr id="731157" name="Line 21"/>
              <p:cNvSpPr>
                <a:spLocks noChangeShapeType="1"/>
              </p:cNvSpPr>
              <p:nvPr/>
            </p:nvSpPr>
            <p:spPr bwMode="auto">
              <a:xfrm>
                <a:off x="2867" y="1392"/>
                <a:ext cx="1" cy="169"/>
              </a:xfrm>
              <a:prstGeom prst="line">
                <a:avLst/>
              </a:prstGeom>
              <a:noFill/>
              <a:ln w="17526">
                <a:solidFill>
                  <a:schemeClr val="folHlink"/>
                </a:solidFill>
                <a:round/>
                <a:headEnd/>
                <a:tailEnd/>
              </a:ln>
            </p:spPr>
            <p:txBody>
              <a:bodyPr/>
              <a:lstStyle/>
              <a:p>
                <a:endParaRPr lang="en-US"/>
              </a:p>
            </p:txBody>
          </p:sp>
          <p:sp>
            <p:nvSpPr>
              <p:cNvPr id="731158" name="Freeform 22"/>
              <p:cNvSpPr>
                <a:spLocks/>
              </p:cNvSpPr>
              <p:nvPr/>
            </p:nvSpPr>
            <p:spPr bwMode="auto">
              <a:xfrm>
                <a:off x="2830" y="1551"/>
                <a:ext cx="72" cy="112"/>
              </a:xfrm>
              <a:custGeom>
                <a:avLst/>
                <a:gdLst/>
                <a:ahLst/>
                <a:cxnLst>
                  <a:cxn ang="0">
                    <a:pos x="0" y="0"/>
                  </a:cxn>
                  <a:cxn ang="0">
                    <a:pos x="37" y="106"/>
                  </a:cxn>
                  <a:cxn ang="0">
                    <a:pos x="72" y="0"/>
                  </a:cxn>
                  <a:cxn ang="0">
                    <a:pos x="0" y="0"/>
                  </a:cxn>
                </a:cxnLst>
                <a:rect l="0" t="0" r="r" b="b"/>
                <a:pathLst>
                  <a:path w="72" h="106">
                    <a:moveTo>
                      <a:pt x="0" y="0"/>
                    </a:moveTo>
                    <a:lnTo>
                      <a:pt x="37" y="106"/>
                    </a:lnTo>
                    <a:lnTo>
                      <a:pt x="72" y="0"/>
                    </a:lnTo>
                    <a:lnTo>
                      <a:pt x="0" y="0"/>
                    </a:lnTo>
                    <a:close/>
                  </a:path>
                </a:pathLst>
              </a:custGeom>
              <a:solidFill>
                <a:schemeClr val="folHlink"/>
              </a:solidFill>
              <a:ln w="17526">
                <a:solidFill>
                  <a:schemeClr val="folHlink"/>
                </a:solidFill>
                <a:prstDash val="solid"/>
                <a:round/>
                <a:headEnd/>
                <a:tailEnd/>
              </a:ln>
            </p:spPr>
            <p:txBody>
              <a:bodyPr/>
              <a:lstStyle/>
              <a:p>
                <a:endParaRPr lang="en-US"/>
              </a:p>
            </p:txBody>
          </p:sp>
        </p:grpSp>
        <p:grpSp>
          <p:nvGrpSpPr>
            <p:cNvPr id="731159" name="Group 23"/>
            <p:cNvGrpSpPr>
              <a:grpSpLocks/>
            </p:cNvGrpSpPr>
            <p:nvPr/>
          </p:nvGrpSpPr>
          <p:grpSpPr bwMode="auto">
            <a:xfrm>
              <a:off x="2352" y="2547"/>
              <a:ext cx="1004" cy="622"/>
              <a:chOff x="2303" y="667"/>
              <a:chExt cx="1032" cy="514"/>
            </a:xfrm>
          </p:grpSpPr>
          <p:sp>
            <p:nvSpPr>
              <p:cNvPr id="731160" name="Rectangle 24"/>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31161" name="Rectangle 25"/>
              <p:cNvSpPr>
                <a:spLocks noChangeArrowheads="1"/>
              </p:cNvSpPr>
              <p:nvPr/>
            </p:nvSpPr>
            <p:spPr bwMode="auto">
              <a:xfrm>
                <a:off x="2426" y="768"/>
                <a:ext cx="770" cy="310"/>
              </a:xfrm>
              <a:prstGeom prst="rect">
                <a:avLst/>
              </a:prstGeom>
              <a:noFill/>
              <a:ln w="9525">
                <a:noFill/>
                <a:miter lim="800000"/>
                <a:headEnd/>
                <a:tailEnd/>
              </a:ln>
            </p:spPr>
            <p:txBody>
              <a:bodyPr wrap="none" lIns="0" tIns="0" rIns="0" bIns="0">
                <a:spAutoFit/>
              </a:bodyPr>
              <a:lstStyle/>
              <a:p>
                <a:pPr algn="ctr"/>
                <a:r>
                  <a:rPr lang="en-US" sz="1300" b="1">
                    <a:solidFill>
                      <a:schemeClr val="bg1"/>
                    </a:solidFill>
                    <a:latin typeface="Arial" pitchFamily="34" charset="0"/>
                  </a:rPr>
                  <a:t>Changes in the</a:t>
                </a:r>
                <a:br>
                  <a:rPr lang="en-US" sz="1300" b="1">
                    <a:solidFill>
                      <a:schemeClr val="bg1"/>
                    </a:solidFill>
                    <a:latin typeface="Arial" pitchFamily="34" charset="0"/>
                  </a:rPr>
                </a:br>
                <a:r>
                  <a:rPr lang="en-US" sz="1300" b="1">
                    <a:solidFill>
                      <a:schemeClr val="bg1"/>
                    </a:solidFill>
                    <a:latin typeface="Arial" pitchFamily="34" charset="0"/>
                  </a:rPr>
                  <a:t>incidence of </a:t>
                </a:r>
                <a:br>
                  <a:rPr lang="en-US" sz="1300" b="1">
                    <a:solidFill>
                      <a:schemeClr val="bg1"/>
                    </a:solidFill>
                    <a:latin typeface="Arial" pitchFamily="34" charset="0"/>
                  </a:rPr>
                </a:br>
                <a:r>
                  <a:rPr lang="en-US" sz="1300" b="1">
                    <a:solidFill>
                      <a:schemeClr val="bg1"/>
                    </a:solidFill>
                    <a:latin typeface="Arial" pitchFamily="34" charset="0"/>
                  </a:rPr>
                  <a:t>health effects</a:t>
                </a:r>
              </a:p>
            </p:txBody>
          </p:sp>
        </p:grpSp>
      </p:grpSp>
      <p:grpSp>
        <p:nvGrpSpPr>
          <p:cNvPr id="731162" name="Group 26"/>
          <p:cNvGrpSpPr>
            <a:grpSpLocks/>
          </p:cNvGrpSpPr>
          <p:nvPr/>
        </p:nvGrpSpPr>
        <p:grpSpPr bwMode="auto">
          <a:xfrm>
            <a:off x="2511425" y="4953000"/>
            <a:ext cx="1606550" cy="1689100"/>
            <a:chOff x="2351" y="2832"/>
            <a:chExt cx="866" cy="904"/>
          </a:xfrm>
        </p:grpSpPr>
        <p:grpSp>
          <p:nvGrpSpPr>
            <p:cNvPr id="731163" name="Group 27"/>
            <p:cNvGrpSpPr>
              <a:grpSpLocks/>
            </p:cNvGrpSpPr>
            <p:nvPr/>
          </p:nvGrpSpPr>
          <p:grpSpPr bwMode="auto">
            <a:xfrm>
              <a:off x="2736" y="2832"/>
              <a:ext cx="72" cy="288"/>
              <a:chOff x="2830" y="1392"/>
              <a:chExt cx="72" cy="271"/>
            </a:xfrm>
          </p:grpSpPr>
          <p:sp>
            <p:nvSpPr>
              <p:cNvPr id="731164" name="Line 28"/>
              <p:cNvSpPr>
                <a:spLocks noChangeShapeType="1"/>
              </p:cNvSpPr>
              <p:nvPr/>
            </p:nvSpPr>
            <p:spPr bwMode="auto">
              <a:xfrm>
                <a:off x="2867" y="1392"/>
                <a:ext cx="1" cy="169"/>
              </a:xfrm>
              <a:prstGeom prst="line">
                <a:avLst/>
              </a:prstGeom>
              <a:noFill/>
              <a:ln w="17526">
                <a:solidFill>
                  <a:schemeClr val="folHlink"/>
                </a:solidFill>
                <a:round/>
                <a:headEnd/>
                <a:tailEnd/>
              </a:ln>
            </p:spPr>
            <p:txBody>
              <a:bodyPr/>
              <a:lstStyle/>
              <a:p>
                <a:endParaRPr lang="en-US"/>
              </a:p>
            </p:txBody>
          </p:sp>
          <p:sp>
            <p:nvSpPr>
              <p:cNvPr id="731165" name="Freeform 29"/>
              <p:cNvSpPr>
                <a:spLocks/>
              </p:cNvSpPr>
              <p:nvPr/>
            </p:nvSpPr>
            <p:spPr bwMode="auto">
              <a:xfrm>
                <a:off x="2830" y="1551"/>
                <a:ext cx="72" cy="112"/>
              </a:xfrm>
              <a:custGeom>
                <a:avLst/>
                <a:gdLst/>
                <a:ahLst/>
                <a:cxnLst>
                  <a:cxn ang="0">
                    <a:pos x="0" y="0"/>
                  </a:cxn>
                  <a:cxn ang="0">
                    <a:pos x="37" y="106"/>
                  </a:cxn>
                  <a:cxn ang="0">
                    <a:pos x="72" y="0"/>
                  </a:cxn>
                  <a:cxn ang="0">
                    <a:pos x="0" y="0"/>
                  </a:cxn>
                </a:cxnLst>
                <a:rect l="0" t="0" r="r" b="b"/>
                <a:pathLst>
                  <a:path w="72" h="106">
                    <a:moveTo>
                      <a:pt x="0" y="0"/>
                    </a:moveTo>
                    <a:lnTo>
                      <a:pt x="37" y="106"/>
                    </a:lnTo>
                    <a:lnTo>
                      <a:pt x="72" y="0"/>
                    </a:lnTo>
                    <a:lnTo>
                      <a:pt x="0" y="0"/>
                    </a:lnTo>
                    <a:close/>
                  </a:path>
                </a:pathLst>
              </a:custGeom>
              <a:solidFill>
                <a:schemeClr val="folHlink"/>
              </a:solidFill>
              <a:ln w="17526">
                <a:solidFill>
                  <a:schemeClr val="folHlink"/>
                </a:solidFill>
                <a:prstDash val="solid"/>
                <a:round/>
                <a:headEnd/>
                <a:tailEnd/>
              </a:ln>
            </p:spPr>
            <p:txBody>
              <a:bodyPr/>
              <a:lstStyle/>
              <a:p>
                <a:endParaRPr lang="en-US"/>
              </a:p>
            </p:txBody>
          </p:sp>
        </p:grpSp>
        <p:grpSp>
          <p:nvGrpSpPr>
            <p:cNvPr id="731166" name="Group 30"/>
            <p:cNvGrpSpPr>
              <a:grpSpLocks/>
            </p:cNvGrpSpPr>
            <p:nvPr/>
          </p:nvGrpSpPr>
          <p:grpSpPr bwMode="auto">
            <a:xfrm>
              <a:off x="2351" y="3120"/>
              <a:ext cx="866" cy="616"/>
              <a:chOff x="2303" y="667"/>
              <a:chExt cx="1032" cy="600"/>
            </a:xfrm>
          </p:grpSpPr>
          <p:sp>
            <p:nvSpPr>
              <p:cNvPr id="731167" name="Rectangle 31"/>
              <p:cNvSpPr>
                <a:spLocks noChangeArrowheads="1"/>
              </p:cNvSpPr>
              <p:nvPr/>
            </p:nvSpPr>
            <p:spPr bwMode="auto">
              <a:xfrm>
                <a:off x="2303" y="667"/>
                <a:ext cx="1032" cy="514"/>
              </a:xfrm>
              <a:prstGeom prst="rect">
                <a:avLst/>
              </a:prstGeom>
              <a:solidFill>
                <a:srgbClr val="FF0000"/>
              </a:solidFill>
              <a:ln w="33401">
                <a:noFill/>
                <a:miter lim="800000"/>
                <a:headEnd/>
                <a:tailEnd/>
              </a:ln>
            </p:spPr>
            <p:txBody>
              <a:bodyPr/>
              <a:lstStyle/>
              <a:p>
                <a:endParaRPr lang="en-US"/>
              </a:p>
            </p:txBody>
          </p:sp>
          <p:sp>
            <p:nvSpPr>
              <p:cNvPr id="731168" name="Rectangle 32"/>
              <p:cNvSpPr>
                <a:spLocks noChangeArrowheads="1"/>
              </p:cNvSpPr>
              <p:nvPr/>
            </p:nvSpPr>
            <p:spPr bwMode="auto">
              <a:xfrm>
                <a:off x="2502" y="768"/>
                <a:ext cx="613" cy="499"/>
              </a:xfrm>
              <a:prstGeom prst="rect">
                <a:avLst/>
              </a:prstGeom>
              <a:noFill/>
              <a:ln w="9525">
                <a:noFill/>
                <a:miter lim="800000"/>
                <a:headEnd/>
                <a:tailEnd/>
              </a:ln>
            </p:spPr>
            <p:txBody>
              <a:bodyPr wrap="none" lIns="0" tIns="0" rIns="0" bIns="0">
                <a:spAutoFit/>
              </a:bodyPr>
              <a:lstStyle/>
              <a:p>
                <a:pPr algn="ctr"/>
                <a:r>
                  <a:rPr lang="en-US" sz="1400" b="1">
                    <a:solidFill>
                      <a:schemeClr val="bg1"/>
                    </a:solidFill>
                    <a:latin typeface="Arial" pitchFamily="34" charset="0"/>
                  </a:rPr>
                  <a:t>Changes in</a:t>
                </a:r>
                <a:br>
                  <a:rPr lang="en-US" sz="1400" b="1">
                    <a:solidFill>
                      <a:schemeClr val="bg1"/>
                    </a:solidFill>
                    <a:latin typeface="Arial" pitchFamily="34" charset="0"/>
                  </a:rPr>
                </a:br>
                <a:r>
                  <a:rPr lang="en-US" sz="1400" b="1">
                    <a:solidFill>
                      <a:schemeClr val="bg1"/>
                    </a:solidFill>
                    <a:latin typeface="Arial" pitchFamily="34" charset="0"/>
                  </a:rPr>
                  <a:t>Social </a:t>
                </a:r>
                <a:br>
                  <a:rPr lang="en-US" sz="1400" b="1">
                    <a:solidFill>
                      <a:schemeClr val="bg1"/>
                    </a:solidFill>
                    <a:latin typeface="Arial" pitchFamily="34" charset="0"/>
                  </a:rPr>
                </a:br>
                <a:r>
                  <a:rPr lang="en-US" sz="1400" b="1">
                    <a:solidFill>
                      <a:schemeClr val="bg1"/>
                    </a:solidFill>
                    <a:latin typeface="Arial" pitchFamily="34" charset="0"/>
                  </a:rPr>
                  <a:t>Welfare</a:t>
                </a:r>
              </a:p>
              <a:p>
                <a:pPr algn="ctr"/>
                <a:endParaRPr lang="en-US" sz="1400" b="1">
                  <a:solidFill>
                    <a:schemeClr val="bg1"/>
                  </a:solidFill>
                  <a:latin typeface="Arial" pitchFamily="34" charset="0"/>
                </a:endParaRPr>
              </a:p>
            </p:txBody>
          </p:sp>
        </p:grpSp>
      </p:grpSp>
      <p:sp>
        <p:nvSpPr>
          <p:cNvPr id="731169" name="Oval 33"/>
          <p:cNvSpPr>
            <a:spLocks noChangeArrowheads="1"/>
          </p:cNvSpPr>
          <p:nvPr/>
        </p:nvSpPr>
        <p:spPr bwMode="auto">
          <a:xfrm>
            <a:off x="2819400" y="1905000"/>
            <a:ext cx="990600" cy="381000"/>
          </a:xfrm>
          <a:prstGeom prst="ellipse">
            <a:avLst/>
          </a:prstGeom>
          <a:solidFill>
            <a:srgbClr val="FFFFFF"/>
          </a:solidFill>
          <a:ln w="17526" algn="ctr">
            <a:solidFill>
              <a:schemeClr val="folHlink"/>
            </a:solidFill>
            <a:round/>
            <a:headEnd/>
            <a:tailEnd/>
          </a:ln>
          <a:effectLst/>
        </p:spPr>
        <p:txBody>
          <a:bodyPr wrap="none" anchor="ctr"/>
          <a:lstStyle/>
          <a:p>
            <a:pPr algn="ctr"/>
            <a:r>
              <a:rPr lang="en-US" sz="900" b="1">
                <a:solidFill>
                  <a:srgbClr val="3333FF"/>
                </a:solidFill>
              </a:rPr>
              <a:t>Atmospheric</a:t>
            </a:r>
          </a:p>
          <a:p>
            <a:pPr algn="ctr"/>
            <a:r>
              <a:rPr lang="en-US" sz="900" b="1">
                <a:solidFill>
                  <a:srgbClr val="3333FF"/>
                </a:solidFill>
              </a:rPr>
              <a:t>models</a:t>
            </a:r>
          </a:p>
        </p:txBody>
      </p:sp>
      <p:sp>
        <p:nvSpPr>
          <p:cNvPr id="731170" name="Oval 34"/>
          <p:cNvSpPr>
            <a:spLocks noChangeArrowheads="1"/>
          </p:cNvSpPr>
          <p:nvPr/>
        </p:nvSpPr>
        <p:spPr bwMode="auto">
          <a:xfrm>
            <a:off x="2743200" y="3429000"/>
            <a:ext cx="1066800" cy="381000"/>
          </a:xfrm>
          <a:prstGeom prst="ellipse">
            <a:avLst/>
          </a:prstGeom>
          <a:solidFill>
            <a:srgbClr val="FFFFFF"/>
          </a:solidFill>
          <a:ln w="17526" algn="ctr">
            <a:solidFill>
              <a:schemeClr val="folHlink"/>
            </a:solidFill>
            <a:round/>
            <a:headEnd/>
            <a:tailEnd/>
          </a:ln>
          <a:effectLst/>
        </p:spPr>
        <p:txBody>
          <a:bodyPr wrap="none" anchor="ctr"/>
          <a:lstStyle/>
          <a:p>
            <a:pPr algn="ctr"/>
            <a:r>
              <a:rPr lang="en-US" sz="1000" b="1">
                <a:solidFill>
                  <a:srgbClr val="3333FF"/>
                </a:solidFill>
              </a:rPr>
              <a:t>C-R</a:t>
            </a:r>
          </a:p>
          <a:p>
            <a:pPr algn="ctr"/>
            <a:r>
              <a:rPr lang="en-US" sz="1000" b="1">
                <a:solidFill>
                  <a:srgbClr val="3333FF"/>
                </a:solidFill>
              </a:rPr>
              <a:t>Functions</a:t>
            </a:r>
          </a:p>
        </p:txBody>
      </p:sp>
      <p:sp>
        <p:nvSpPr>
          <p:cNvPr id="731171" name="Oval 35"/>
          <p:cNvSpPr>
            <a:spLocks noChangeArrowheads="1"/>
          </p:cNvSpPr>
          <p:nvPr/>
        </p:nvSpPr>
        <p:spPr bwMode="auto">
          <a:xfrm>
            <a:off x="2743200" y="5029200"/>
            <a:ext cx="1066800" cy="381000"/>
          </a:xfrm>
          <a:prstGeom prst="ellipse">
            <a:avLst/>
          </a:prstGeom>
          <a:solidFill>
            <a:srgbClr val="FFFFFF"/>
          </a:solidFill>
          <a:ln w="17526" algn="ctr">
            <a:solidFill>
              <a:schemeClr val="folHlink"/>
            </a:solidFill>
            <a:round/>
            <a:headEnd/>
            <a:tailEnd/>
          </a:ln>
          <a:effectLst/>
        </p:spPr>
        <p:txBody>
          <a:bodyPr wrap="none" anchor="ctr"/>
          <a:lstStyle/>
          <a:p>
            <a:pPr algn="ctr"/>
            <a:r>
              <a:rPr lang="en-US" sz="1000" b="1">
                <a:solidFill>
                  <a:srgbClr val="3333FF"/>
                </a:solidFill>
              </a:rPr>
              <a:t>Valuation </a:t>
            </a:r>
          </a:p>
          <a:p>
            <a:pPr algn="ctr"/>
            <a:r>
              <a:rPr lang="en-US" sz="1000" b="1">
                <a:solidFill>
                  <a:srgbClr val="3333FF"/>
                </a:solidFill>
              </a:rPr>
              <a:t>models</a:t>
            </a:r>
          </a:p>
        </p:txBody>
      </p:sp>
      <p:grpSp>
        <p:nvGrpSpPr>
          <p:cNvPr id="731172" name="Group 36"/>
          <p:cNvGrpSpPr>
            <a:grpSpLocks/>
          </p:cNvGrpSpPr>
          <p:nvPr/>
        </p:nvGrpSpPr>
        <p:grpSpPr bwMode="auto">
          <a:xfrm>
            <a:off x="4267200" y="1524000"/>
            <a:ext cx="2693988" cy="1395413"/>
            <a:chOff x="3456" y="1008"/>
            <a:chExt cx="1697" cy="879"/>
          </a:xfrm>
        </p:grpSpPr>
        <p:graphicFrame>
          <p:nvGraphicFramePr>
            <p:cNvPr id="731173" name="Object 37"/>
            <p:cNvGraphicFramePr>
              <a:graphicFrameLocks noChangeAspect="1"/>
            </p:cNvGraphicFramePr>
            <p:nvPr/>
          </p:nvGraphicFramePr>
          <p:xfrm>
            <a:off x="4272" y="1008"/>
            <a:ext cx="881" cy="879"/>
          </p:xfrm>
          <a:graphic>
            <a:graphicData uri="http://schemas.openxmlformats.org/presentationml/2006/ole">
              <p:oleObj spid="_x0000_s731173" name="Visio" r:id="rId6" imgW="870707" imgH="868341" progId="Visio.Drawing.6">
                <p:embed/>
              </p:oleObj>
            </a:graphicData>
          </a:graphic>
        </p:graphicFrame>
        <p:sp>
          <p:nvSpPr>
            <p:cNvPr id="731174" name="AutoShape 38"/>
            <p:cNvSpPr>
              <a:spLocks noChangeArrowheads="1"/>
            </p:cNvSpPr>
            <p:nvPr/>
          </p:nvSpPr>
          <p:spPr bwMode="auto">
            <a:xfrm>
              <a:off x="3456" y="1296"/>
              <a:ext cx="432" cy="240"/>
            </a:xfrm>
            <a:prstGeom prst="rightArrow">
              <a:avLst>
                <a:gd name="adj1" fmla="val 50000"/>
                <a:gd name="adj2" fmla="val 45000"/>
              </a:avLst>
            </a:prstGeom>
            <a:solidFill>
              <a:srgbClr val="FFFFFF"/>
            </a:solidFill>
            <a:ln w="17526" algn="ctr">
              <a:solidFill>
                <a:schemeClr val="folHlink"/>
              </a:solidFill>
              <a:miter lim="800000"/>
              <a:headEnd/>
              <a:tailEnd/>
            </a:ln>
            <a:effectLst/>
          </p:spPr>
          <p:txBody>
            <a:bodyPr wrap="none" anchor="ct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117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117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3117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31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31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69" grpId="0" animBg="1"/>
      <p:bldP spid="731170" grpId="0" animBg="1"/>
      <p:bldP spid="7311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B9F00A9-4A7B-4484-98AC-9E1EE90F0FB6}" type="slidenum">
              <a:rPr lang="en-US"/>
              <a:pPr/>
              <a:t>8</a:t>
            </a:fld>
            <a:endParaRPr lang="en-US"/>
          </a:p>
        </p:txBody>
      </p:sp>
      <p:sp>
        <p:nvSpPr>
          <p:cNvPr id="607234" name="Rectangle 2"/>
          <p:cNvSpPr>
            <a:spLocks noGrp="1" noChangeArrowheads="1"/>
          </p:cNvSpPr>
          <p:nvPr>
            <p:ph type="title"/>
          </p:nvPr>
        </p:nvSpPr>
        <p:spPr/>
        <p:txBody>
          <a:bodyPr/>
          <a:lstStyle/>
          <a:p>
            <a:r>
              <a:rPr lang="es-CL" sz="2800"/>
              <a:t>Impactos asociados  a la contaminación atmosférica</a:t>
            </a:r>
          </a:p>
        </p:txBody>
      </p:sp>
      <p:sp>
        <p:nvSpPr>
          <p:cNvPr id="607235" name="Rectangle 3"/>
          <p:cNvSpPr>
            <a:spLocks noGrp="1" noChangeArrowheads="1"/>
          </p:cNvSpPr>
          <p:nvPr>
            <p:ph type="body" idx="1"/>
          </p:nvPr>
        </p:nvSpPr>
        <p:spPr/>
        <p:txBody>
          <a:bodyPr/>
          <a:lstStyle/>
          <a:p>
            <a:r>
              <a:rPr lang="es-CL"/>
              <a:t>Health Effects </a:t>
            </a:r>
          </a:p>
          <a:p>
            <a:r>
              <a:rPr lang="es-CL"/>
              <a:t>Effects in vegetation and crops</a:t>
            </a:r>
          </a:p>
          <a:p>
            <a:r>
              <a:rPr lang="es-CL"/>
              <a:t>Materials Damages</a:t>
            </a:r>
          </a:p>
          <a:p>
            <a:r>
              <a:rPr lang="es-CL"/>
              <a:t>Aesthetic effects (visibility impairment)</a:t>
            </a:r>
          </a:p>
          <a:p>
            <a:endParaRPr lang="es-CL"/>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p:txBody>
          <a:bodyPr/>
          <a:lstStyle/>
          <a:p>
            <a:fld id="{E9AE3BA2-9AE7-4172-A305-FC155F3FBF1E}" type="slidenum">
              <a:rPr lang="en-US"/>
              <a:pPr/>
              <a:t>9</a:t>
            </a:fld>
            <a:endParaRPr lang="en-US"/>
          </a:p>
        </p:txBody>
      </p:sp>
      <p:sp>
        <p:nvSpPr>
          <p:cNvPr id="608258" name="Rectangle 2"/>
          <p:cNvSpPr>
            <a:spLocks noGrp="1" noChangeArrowheads="1"/>
          </p:cNvSpPr>
          <p:nvPr>
            <p:ph type="title"/>
          </p:nvPr>
        </p:nvSpPr>
        <p:spPr>
          <a:xfrm>
            <a:off x="152400" y="0"/>
            <a:ext cx="8763000" cy="914400"/>
          </a:xfrm>
        </p:spPr>
        <p:txBody>
          <a:bodyPr/>
          <a:lstStyle/>
          <a:p>
            <a:r>
              <a:rPr lang="es-CL"/>
              <a:t>Efectos cuantificables y no cuantificables</a:t>
            </a:r>
          </a:p>
        </p:txBody>
      </p:sp>
      <p:sp>
        <p:nvSpPr>
          <p:cNvPr id="608259" name="Rectangle 3"/>
          <p:cNvSpPr>
            <a:spLocks noGrp="1" noChangeArrowheads="1"/>
          </p:cNvSpPr>
          <p:nvPr>
            <p:ph type="body" idx="1"/>
          </p:nvPr>
        </p:nvSpPr>
        <p:spPr>
          <a:xfrm>
            <a:off x="0" y="6096000"/>
            <a:ext cx="8763000" cy="762000"/>
          </a:xfrm>
        </p:spPr>
        <p:txBody>
          <a:bodyPr/>
          <a:lstStyle/>
          <a:p>
            <a:pPr marL="342900" indent="-342900">
              <a:lnSpc>
                <a:spcPct val="100000"/>
              </a:lnSpc>
            </a:pPr>
            <a:r>
              <a:rPr lang="es-CL" sz="1000"/>
              <a:t>Source: Cifuentes, L., V. H. Borja-Aburto, Nelson Gouveia, George Thurston, Devra Lee Davis  (2001). “</a:t>
            </a:r>
            <a:r>
              <a:rPr lang="es-CL" sz="1000" i="1"/>
              <a:t>Assessing The Health Benefits of Urban Air Pollution Reductions Associated With Climate Change Mitigation 2000-2020:  Santiago, São Paulo, Mexico City, and New York City</a:t>
            </a:r>
            <a:r>
              <a:rPr lang="es-CL" sz="1000"/>
              <a:t>.” </a:t>
            </a:r>
            <a:r>
              <a:rPr lang="es-CL" sz="1000" u="sng"/>
              <a:t>Environmental Health Perspectives</a:t>
            </a:r>
            <a:r>
              <a:rPr lang="es-CL" sz="1000"/>
              <a:t> , June 2001. Adapted from </a:t>
            </a:r>
            <a:r>
              <a:rPr lang="es-CL" sz="1000">
                <a:cs typeface="Times New Roman" pitchFamily="18" charset="0"/>
              </a:rPr>
              <a:t>EPA. The Benefits and Costs of the Clean Air Act, 1990 to 2010 EPA-410-R-99-001: U.S. Environmental Protection Agency, 1999.</a:t>
            </a:r>
            <a:r>
              <a:rPr lang="es-CL" sz="1000"/>
              <a:t> </a:t>
            </a:r>
          </a:p>
          <a:p>
            <a:pPr marL="342900" indent="-342900">
              <a:lnSpc>
                <a:spcPct val="100000"/>
              </a:lnSpc>
            </a:pPr>
            <a:endParaRPr lang="es-CL" sz="1000"/>
          </a:p>
        </p:txBody>
      </p:sp>
      <p:graphicFrame>
        <p:nvGraphicFramePr>
          <p:cNvPr id="608260" name="Object 4"/>
          <p:cNvGraphicFramePr>
            <a:graphicFrameLocks noChangeAspect="1"/>
          </p:cNvGraphicFramePr>
          <p:nvPr/>
        </p:nvGraphicFramePr>
        <p:xfrm>
          <a:off x="609600" y="762000"/>
          <a:ext cx="8305800" cy="5694363"/>
        </p:xfrm>
        <a:graphic>
          <a:graphicData uri="http://schemas.openxmlformats.org/presentationml/2006/ole">
            <p:oleObj spid="_x0000_s608260" name="Document" r:id="rId3" imgW="7649125" imgH="5217285" progId="Word.Document.8">
              <p:embed/>
            </p:oleObj>
          </a:graphicData>
        </a:graphic>
      </p:graphicFrame>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Seminar-White-Tahoma">
  <a:themeElements>
    <a:clrScheme name="Seminar-White-Tahom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Seminar-Whit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tx1"/>
          </a:buClr>
          <a:buSzPct val="90000"/>
          <a:buFont typeface="Wingdings" pitchFamily="2" charset="2"/>
          <a:buNone/>
          <a:tabLst/>
          <a:defRPr kumimoji="0" lang="en-US" sz="20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38100" cap="flat" cmpd="sng" algn="ctr">
          <a:solidFill>
            <a:srgbClr val="FF0000"/>
          </a:solid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
            <a:schemeClr val="tx1"/>
          </a:buClr>
          <a:buSzPct val="90000"/>
          <a:buFont typeface="Wingdings" pitchFamily="2" charset="2"/>
          <a:buNone/>
          <a:tabLst/>
          <a:defRPr kumimoji="0" lang="en-US" sz="20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Seminar-White-Tahoma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eminar-White-Tahoma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eminar-White-Tahoma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eminar-White-Tahoma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eminar-White-Tahoma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eminar-White-Tahoma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eminar-White-Tahoma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Q:\MSOffice\Templates\Seminar-White-Tahoma.pot</Template>
  <TotalTime>11196</TotalTime>
  <Words>2990</Words>
  <Application>Microsoft Office PowerPoint</Application>
  <PresentationFormat>On-screen Show (4:3)</PresentationFormat>
  <Paragraphs>361</Paragraphs>
  <Slides>54</Slides>
  <Notes>12</Notes>
  <HiddenSlides>12</HiddenSlides>
  <MMClips>0</MMClips>
  <ScaleCrop>false</ScaleCrop>
  <HeadingPairs>
    <vt:vector size="10" baseType="variant">
      <vt:variant>
        <vt:lpstr>Fonts Used</vt:lpstr>
      </vt:variant>
      <vt:variant>
        <vt:i4>7</vt:i4>
      </vt:variant>
      <vt:variant>
        <vt:lpstr>Theme</vt:lpstr>
      </vt:variant>
      <vt:variant>
        <vt:i4>1</vt:i4>
      </vt:variant>
      <vt:variant>
        <vt:lpstr>Embedded OLE Servers</vt:lpstr>
      </vt:variant>
      <vt:variant>
        <vt:i4>8</vt:i4>
      </vt:variant>
      <vt:variant>
        <vt:lpstr>Slide Titles</vt:lpstr>
      </vt:variant>
      <vt:variant>
        <vt:i4>54</vt:i4>
      </vt:variant>
      <vt:variant>
        <vt:lpstr>Custom Shows</vt:lpstr>
      </vt:variant>
      <vt:variant>
        <vt:i4>1</vt:i4>
      </vt:variant>
    </vt:vector>
  </HeadingPairs>
  <TitlesOfParts>
    <vt:vector size="71" baseType="lpstr">
      <vt:lpstr>Times New Roman</vt:lpstr>
      <vt:lpstr>Tahoma</vt:lpstr>
      <vt:lpstr>Wingdings</vt:lpstr>
      <vt:lpstr>Arial</vt:lpstr>
      <vt:lpstr>Arial Unicode MS</vt:lpstr>
      <vt:lpstr>SimSun</vt:lpstr>
      <vt:lpstr>Gill Sans</vt:lpstr>
      <vt:lpstr>Seminar-White-Tahoma</vt:lpstr>
      <vt:lpstr>Hoja de cálculo de Microsoft Excel</vt:lpstr>
      <vt:lpstr>Microsoft Word Picture</vt:lpstr>
      <vt:lpstr>Microsoft Word Document</vt:lpstr>
      <vt:lpstr>Microsoft Visio Drawing</vt:lpstr>
      <vt:lpstr>Microsoft Excel Worksheet</vt:lpstr>
      <vt:lpstr>Microsoft Excel Chart</vt:lpstr>
      <vt:lpstr>Microsoft Graph 2000 Chart</vt:lpstr>
      <vt:lpstr>Microsoft Equation 3.0</vt:lpstr>
      <vt:lpstr>Valoración económica del manejo sustentable de la calidad del aire y de la contaminación:  Ejemplos de experiencias, implicaciones políticas y aplicabilidad en el contexto de la región</vt:lpstr>
      <vt:lpstr>Motivación</vt:lpstr>
      <vt:lpstr>¿Que tan serio es el impacto de la contaminación? </vt:lpstr>
      <vt:lpstr>Contenido</vt:lpstr>
      <vt:lpstr>Fundamentación Teórica</vt:lpstr>
      <vt:lpstr>Métodos</vt:lpstr>
      <vt:lpstr>El Método de la Función de Daño</vt:lpstr>
      <vt:lpstr>Impactos asociados  a la contaminación atmosférica</vt:lpstr>
      <vt:lpstr>Efectos cuantificables y no cuantificables</vt:lpstr>
      <vt:lpstr>Alcance </vt:lpstr>
      <vt:lpstr>Contaminantes considerados</vt:lpstr>
      <vt:lpstr>Relaciones Concentración-Respuesta</vt:lpstr>
      <vt:lpstr>Otros datos requeridos</vt:lpstr>
      <vt:lpstr>Casos analizados</vt:lpstr>
      <vt:lpstr>Zona Metropolitana del Valle de México, México  Presentación</vt:lpstr>
      <vt:lpstr>Cambio en la exposición a contaminantes</vt:lpstr>
      <vt:lpstr>Reducción de Mortalidad en la ZMVM en 2010</vt:lpstr>
      <vt:lpstr>Reducción de Morbilidad en la ZMVM en 2010</vt:lpstr>
      <vt:lpstr>Beneficios debido a la reducción de PM10 y ozono en 2010  (millones de US$)</vt:lpstr>
      <vt:lpstr>México: conclusiones</vt:lpstr>
      <vt:lpstr>Presentación del Caso: Sao Paulo, Brasil </vt:lpstr>
      <vt:lpstr>Concentraciones Ambientales de NO2</vt:lpstr>
      <vt:lpstr>Efectos en Salud evitados en São Paulo, 1997-2000</vt:lpstr>
      <vt:lpstr>Beneficios en Salud, 1997-2000 (miles de US$)</vt:lpstr>
      <vt:lpstr>Santiago de Chile: Presentación</vt:lpstr>
      <vt:lpstr>El Plan de Prevención y Descontaminación Atmosférica (PPDA) de 1997  (Actualizado en 2001)</vt:lpstr>
      <vt:lpstr>Reducción de Efectos en la salud producto de una disminución de 1 ug/m3 de PM2.5</vt:lpstr>
      <vt:lpstr>Total de efectos en la salud evitados producto del Plan, 1997-2011</vt:lpstr>
      <vt:lpstr>Beneficios Totales en Salud del PPDA</vt:lpstr>
      <vt:lpstr>¿De donde provienen los beneficios ?</vt:lpstr>
      <vt:lpstr>¿Quien recibe los beneficios?</vt:lpstr>
      <vt:lpstr>Beneficio promedio por reducción de emisiones (US$ per ton)</vt:lpstr>
      <vt:lpstr>Medidas de Control Ordenadas Según Razón Beneficio/Costo</vt:lpstr>
      <vt:lpstr>Aplicabilidad en la Región:</vt:lpstr>
      <vt:lpstr>Aproximaciones Posibles</vt:lpstr>
      <vt:lpstr>Conclusiones</vt:lpstr>
      <vt:lpstr>Conclusiones – Casos de Estudio</vt:lpstr>
      <vt:lpstr>Conclusiones – Casos de Estudio</vt:lpstr>
      <vt:lpstr>Colaboradores</vt:lpstr>
      <vt:lpstr>Slide 40</vt:lpstr>
      <vt:lpstr>Slide 41</vt:lpstr>
      <vt:lpstr>Auxiliary Slides</vt:lpstr>
      <vt:lpstr>Estimación del impacto en LA CKOT</vt:lpstr>
      <vt:lpstr>Fundamentación Teórica</vt:lpstr>
      <vt:lpstr>Slide 45</vt:lpstr>
      <vt:lpstr>El método de la función de daño</vt:lpstr>
      <vt:lpstr>Valoración Social de Efectos</vt:lpstr>
      <vt:lpstr>Métodos para Valorar efectos</vt:lpstr>
      <vt:lpstr>Valor del año de vida </vt:lpstr>
      <vt:lpstr>Factores de Impacto PM2.5 y O3  </vt:lpstr>
      <vt:lpstr>Unit Social Damages in Santiago in year 2000 (Million of US$/(ug/m3 of PM2.5)</vt:lpstr>
      <vt:lpstr>Social Damages in Santiago in year 2000 (Million  US Dollars of 1997)</vt:lpstr>
      <vt:lpstr>Comparación Beneficios en Salud del PPDA  PPDA 1997 – Análisis Propio</vt:lpstr>
      <vt:lpstr>Comparación Beneficios en Salud del PPDA  PPDA 1997 – Análisis Propio</vt:lpstr>
      <vt:lpstr>Ingles</vt:lpstr>
    </vt:vector>
  </TitlesOfParts>
  <Company>ICS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 Impact Analysis</dc:title>
  <dc:creator>Luis Cifuentes</dc:creator>
  <cp:lastModifiedBy>anarod</cp:lastModifiedBy>
  <cp:revision>613</cp:revision>
  <dcterms:created xsi:type="dcterms:W3CDTF">2001-01-04T09:14:43Z</dcterms:created>
  <dcterms:modified xsi:type="dcterms:W3CDTF">2010-07-13T05:34:36Z</dcterms:modified>
</cp:coreProperties>
</file>