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handoutMasterIdLst>
    <p:handoutMasterId r:id="rId21"/>
  </p:handoutMasterIdLst>
  <p:sldIdLst>
    <p:sldId id="272" r:id="rId2"/>
    <p:sldId id="274" r:id="rId3"/>
    <p:sldId id="256" r:id="rId4"/>
    <p:sldId id="276" r:id="rId5"/>
    <p:sldId id="259" r:id="rId6"/>
    <p:sldId id="260" r:id="rId7"/>
    <p:sldId id="263" r:id="rId8"/>
    <p:sldId id="264" r:id="rId9"/>
    <p:sldId id="265" r:id="rId10"/>
    <p:sldId id="277" r:id="rId11"/>
    <p:sldId id="278" r:id="rId12"/>
    <p:sldId id="279" r:id="rId13"/>
    <p:sldId id="268" r:id="rId14"/>
    <p:sldId id="269" r:id="rId15"/>
    <p:sldId id="283" r:id="rId16"/>
    <p:sldId id="288" r:id="rId17"/>
    <p:sldId id="284" r:id="rId18"/>
    <p:sldId id="286" r:id="rId19"/>
    <p:sldId id="287" r:id="rId20"/>
  </p:sldIdLst>
  <p:sldSz cx="9144000" cy="6858000" type="screen4x3"/>
  <p:notesSz cx="6858000" cy="9296400"/>
  <p:defaultTextStyle>
    <a:defPPr>
      <a:defRPr lang="en-US"/>
    </a:defPPr>
    <a:lvl1pPr algn="l" rtl="0" fontAlgn="base">
      <a:spcBef>
        <a:spcPct val="0"/>
      </a:spcBef>
      <a:spcAft>
        <a:spcPct val="0"/>
      </a:spcAft>
      <a:defRPr sz="2400" kern="1200">
        <a:solidFill>
          <a:srgbClr val="FFFF00"/>
        </a:solidFill>
        <a:latin typeface="Times New Roman" pitchFamily="18" charset="0"/>
        <a:ea typeface="+mn-ea"/>
        <a:cs typeface="+mn-cs"/>
      </a:defRPr>
    </a:lvl1pPr>
    <a:lvl2pPr marL="457200" algn="l" rtl="0" fontAlgn="base">
      <a:spcBef>
        <a:spcPct val="0"/>
      </a:spcBef>
      <a:spcAft>
        <a:spcPct val="0"/>
      </a:spcAft>
      <a:defRPr sz="2400" kern="1200">
        <a:solidFill>
          <a:srgbClr val="FFFF00"/>
        </a:solidFill>
        <a:latin typeface="Times New Roman" pitchFamily="18" charset="0"/>
        <a:ea typeface="+mn-ea"/>
        <a:cs typeface="+mn-cs"/>
      </a:defRPr>
    </a:lvl2pPr>
    <a:lvl3pPr marL="914400" algn="l" rtl="0" fontAlgn="base">
      <a:spcBef>
        <a:spcPct val="0"/>
      </a:spcBef>
      <a:spcAft>
        <a:spcPct val="0"/>
      </a:spcAft>
      <a:defRPr sz="2400" kern="1200">
        <a:solidFill>
          <a:srgbClr val="FFFF00"/>
        </a:solidFill>
        <a:latin typeface="Times New Roman" pitchFamily="18" charset="0"/>
        <a:ea typeface="+mn-ea"/>
        <a:cs typeface="+mn-cs"/>
      </a:defRPr>
    </a:lvl3pPr>
    <a:lvl4pPr marL="1371600" algn="l" rtl="0" fontAlgn="base">
      <a:spcBef>
        <a:spcPct val="0"/>
      </a:spcBef>
      <a:spcAft>
        <a:spcPct val="0"/>
      </a:spcAft>
      <a:defRPr sz="2400" kern="1200">
        <a:solidFill>
          <a:srgbClr val="FFFF00"/>
        </a:solidFill>
        <a:latin typeface="Times New Roman" pitchFamily="18" charset="0"/>
        <a:ea typeface="+mn-ea"/>
        <a:cs typeface="+mn-cs"/>
      </a:defRPr>
    </a:lvl4pPr>
    <a:lvl5pPr marL="1828800" algn="l" rtl="0" fontAlgn="base">
      <a:spcBef>
        <a:spcPct val="0"/>
      </a:spcBef>
      <a:spcAft>
        <a:spcPct val="0"/>
      </a:spcAft>
      <a:defRPr sz="2400" kern="1200">
        <a:solidFill>
          <a:srgbClr val="FFFF00"/>
        </a:solidFill>
        <a:latin typeface="Times New Roman" pitchFamily="18" charset="0"/>
        <a:ea typeface="+mn-ea"/>
        <a:cs typeface="+mn-cs"/>
      </a:defRPr>
    </a:lvl5pPr>
    <a:lvl6pPr marL="2286000" algn="l" defTabSz="914400" rtl="0" eaLnBrk="1" latinLnBrk="0" hangingPunct="1">
      <a:defRPr sz="2400" kern="1200">
        <a:solidFill>
          <a:srgbClr val="FFFF00"/>
        </a:solidFill>
        <a:latin typeface="Times New Roman" pitchFamily="18" charset="0"/>
        <a:ea typeface="+mn-ea"/>
        <a:cs typeface="+mn-cs"/>
      </a:defRPr>
    </a:lvl6pPr>
    <a:lvl7pPr marL="2743200" algn="l" defTabSz="914400" rtl="0" eaLnBrk="1" latinLnBrk="0" hangingPunct="1">
      <a:defRPr sz="2400" kern="1200">
        <a:solidFill>
          <a:srgbClr val="FFFF00"/>
        </a:solidFill>
        <a:latin typeface="Times New Roman" pitchFamily="18" charset="0"/>
        <a:ea typeface="+mn-ea"/>
        <a:cs typeface="+mn-cs"/>
      </a:defRPr>
    </a:lvl7pPr>
    <a:lvl8pPr marL="3200400" algn="l" defTabSz="914400" rtl="0" eaLnBrk="1" latinLnBrk="0" hangingPunct="1">
      <a:defRPr sz="2400" kern="1200">
        <a:solidFill>
          <a:srgbClr val="FFFF00"/>
        </a:solidFill>
        <a:latin typeface="Times New Roman" pitchFamily="18" charset="0"/>
        <a:ea typeface="+mn-ea"/>
        <a:cs typeface="+mn-cs"/>
      </a:defRPr>
    </a:lvl8pPr>
    <a:lvl9pPr marL="3657600" algn="l" defTabSz="914400" rtl="0" eaLnBrk="1" latinLnBrk="0" hangingPunct="1">
      <a:defRPr sz="2400" kern="1200">
        <a:solidFill>
          <a:srgbClr val="FFFF00"/>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A50021"/>
    <a:srgbClr val="CCCC00"/>
    <a:srgbClr val="FFFF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8" d="100"/>
          <a:sy n="68" d="100"/>
        </p:scale>
        <p:origin x="-39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defTabSz="930275">
              <a:defRPr sz="1200"/>
            </a:lvl1pPr>
          </a:lstStyle>
          <a:p>
            <a:endParaRPr lang="en-US"/>
          </a:p>
        </p:txBody>
      </p:sp>
      <p:sp>
        <p:nvSpPr>
          <p:cNvPr id="23555" name="Rectangle 3"/>
          <p:cNvSpPr>
            <a:spLocks noGrp="1" noChangeArrowheads="1"/>
          </p:cNvSpPr>
          <p:nvPr>
            <p:ph type="dt" sz="quarter" idx="1"/>
          </p:nvPr>
        </p:nvSpPr>
        <p:spPr bwMode="auto">
          <a:xfrm>
            <a:off x="3886200" y="0"/>
            <a:ext cx="2971800" cy="463550"/>
          </a:xfrm>
          <a:prstGeom prst="rect">
            <a:avLst/>
          </a:prstGeom>
          <a:noFill/>
          <a:ln w="9525">
            <a:noFill/>
            <a:miter lim="800000"/>
            <a:headEnd/>
            <a:tailEnd/>
          </a:ln>
          <a:effectLst/>
        </p:spPr>
        <p:txBody>
          <a:bodyPr vert="horz" wrap="square" lIns="92949" tIns="46474" rIns="92949" bIns="46474" numCol="1" anchor="t" anchorCtr="0" compatLnSpc="1">
            <a:prstTxWarp prst="textNoShape">
              <a:avLst/>
            </a:prstTxWarp>
          </a:bodyPr>
          <a:lstStyle>
            <a:lvl1pPr algn="r" defTabSz="930275">
              <a:defRPr sz="1200"/>
            </a:lvl1pPr>
          </a:lstStyle>
          <a:p>
            <a:endParaRPr lang="en-US"/>
          </a:p>
        </p:txBody>
      </p:sp>
      <p:sp>
        <p:nvSpPr>
          <p:cNvPr id="23556" name="Rectangle 4"/>
          <p:cNvSpPr>
            <a:spLocks noGrp="1" noChangeArrowheads="1"/>
          </p:cNvSpPr>
          <p:nvPr>
            <p:ph type="ftr" sz="quarter" idx="2"/>
          </p:nvPr>
        </p:nvSpPr>
        <p:spPr bwMode="auto">
          <a:xfrm>
            <a:off x="0" y="8832850"/>
            <a:ext cx="2971800"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defTabSz="930275">
              <a:defRPr sz="1200"/>
            </a:lvl1pPr>
          </a:lstStyle>
          <a:p>
            <a:endParaRPr lang="en-US"/>
          </a:p>
        </p:txBody>
      </p:sp>
      <p:sp>
        <p:nvSpPr>
          <p:cNvPr id="23557" name="Rectangle 5"/>
          <p:cNvSpPr>
            <a:spLocks noGrp="1" noChangeArrowheads="1"/>
          </p:cNvSpPr>
          <p:nvPr>
            <p:ph type="sldNum" sz="quarter" idx="3"/>
          </p:nvPr>
        </p:nvSpPr>
        <p:spPr bwMode="auto">
          <a:xfrm>
            <a:off x="3886200" y="8832850"/>
            <a:ext cx="2971800" cy="463550"/>
          </a:xfrm>
          <a:prstGeom prst="rect">
            <a:avLst/>
          </a:prstGeom>
          <a:noFill/>
          <a:ln w="9525">
            <a:noFill/>
            <a:miter lim="800000"/>
            <a:headEnd/>
            <a:tailEnd/>
          </a:ln>
          <a:effectLst/>
        </p:spPr>
        <p:txBody>
          <a:bodyPr vert="horz" wrap="square" lIns="92949" tIns="46474" rIns="92949" bIns="46474" numCol="1" anchor="b" anchorCtr="0" compatLnSpc="1">
            <a:prstTxWarp prst="textNoShape">
              <a:avLst/>
            </a:prstTxWarp>
          </a:bodyPr>
          <a:lstStyle>
            <a:lvl1pPr algn="r" defTabSz="930275">
              <a:defRPr sz="1200"/>
            </a:lvl1pPr>
          </a:lstStyle>
          <a:p>
            <a:fld id="{31D8BB99-3CF7-4235-9198-2FD97F066E5B}"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C44D32-4A83-41F6-BDB5-A972225032D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AAFF951-0EDE-4FBC-A4E0-B7032952D78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AFA482-C573-4237-853C-9243612E701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A0CB29D-2ABF-41FD-81F1-C37B860B195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702480-C941-45D8-A27C-970354EE7A2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B616600-4BC1-4868-91E7-99A1F117F44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3B01CA3-9E16-4B00-81C1-2692189AF02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ADF108B-CF34-46FC-BD79-53DFD1D209D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C0B3125-4C3C-4F59-89AB-4FFCEAC1BF1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6F3E976-9794-47B0-9057-6293B83B623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0836B84-685D-4AF2-92E9-7BA83CA8B4E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mn-lt"/>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mn-lt"/>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mn-lt"/>
              </a:defRPr>
            </a:lvl1pPr>
          </a:lstStyle>
          <a:p>
            <a:fld id="{D5519F74-A718-4E0B-B425-FA17C04794C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600200" y="1676400"/>
            <a:ext cx="5943600" cy="4579938"/>
          </a:xfrm>
          <a:prstGeom prst="rect">
            <a:avLst/>
          </a:prstGeom>
          <a:noFill/>
          <a:ln w="9525">
            <a:noFill/>
            <a:miter lim="800000"/>
            <a:headEnd/>
            <a:tailEnd/>
          </a:ln>
          <a:effectLst/>
        </p:spPr>
        <p:txBody>
          <a:bodyPr>
            <a:spAutoFit/>
          </a:bodyPr>
          <a:lstStyle/>
          <a:p>
            <a:pPr algn="ctr">
              <a:spcBef>
                <a:spcPct val="50000"/>
              </a:spcBef>
            </a:pPr>
            <a:r>
              <a:rPr lang="en-US" sz="2800" b="1">
                <a:cs typeface="Times New Roman" pitchFamily="18" charset="0"/>
              </a:rPr>
              <a:t>Economic Valuation of Coastal Resources in Latin America and the Caribbean </a:t>
            </a:r>
          </a:p>
          <a:p>
            <a:pPr>
              <a:spcBef>
                <a:spcPct val="50000"/>
              </a:spcBef>
            </a:pPr>
            <a:endParaRPr lang="en-US" sz="2800"/>
          </a:p>
          <a:p>
            <a:pPr>
              <a:spcBef>
                <a:spcPct val="50000"/>
              </a:spcBef>
            </a:pPr>
            <a:endParaRPr lang="en-US" sz="2800"/>
          </a:p>
          <a:p>
            <a:pPr algn="ctr">
              <a:spcBef>
                <a:spcPct val="50000"/>
              </a:spcBef>
            </a:pPr>
            <a:r>
              <a:rPr lang="en-US" sz="2800"/>
              <a:t>Lee G. Anderson</a:t>
            </a:r>
          </a:p>
          <a:p>
            <a:pPr algn="ctr">
              <a:spcBef>
                <a:spcPct val="50000"/>
              </a:spcBef>
            </a:pPr>
            <a:r>
              <a:rPr lang="en-US" sz="2800"/>
              <a:t>George R. Parsons</a:t>
            </a:r>
          </a:p>
          <a:p>
            <a:pPr algn="ctr">
              <a:spcBef>
                <a:spcPct val="50000"/>
              </a:spcBef>
            </a:pPr>
            <a:r>
              <a:rPr lang="en-US" sz="2800"/>
              <a:t>University of Delaware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228600" y="1447800"/>
            <a:ext cx="8610600" cy="2282825"/>
          </a:xfrm>
          <a:prstGeom prst="rect">
            <a:avLst/>
          </a:prstGeom>
          <a:noFill/>
          <a:ln w="9525">
            <a:noFill/>
            <a:miter lim="800000"/>
            <a:headEnd/>
            <a:tailEnd/>
          </a:ln>
          <a:effectLst/>
        </p:spPr>
        <p:txBody>
          <a:bodyPr>
            <a:spAutoFit/>
          </a:bodyPr>
          <a:lstStyle/>
          <a:p>
            <a:pPr>
              <a:spcBef>
                <a:spcPct val="50000"/>
              </a:spcBef>
            </a:pPr>
            <a:r>
              <a:rPr lang="en-US">
                <a:cs typeface="Times New Roman" pitchFamily="18" charset="0"/>
              </a:rPr>
              <a:t>“</a:t>
            </a:r>
            <a:r>
              <a:rPr lang="en-US" i="1">
                <a:cs typeface="Times New Roman" pitchFamily="18" charset="0"/>
              </a:rPr>
              <a:t>Revealed Preference</a:t>
            </a:r>
            <a:r>
              <a:rPr lang="en-US">
                <a:cs typeface="Times New Roman" pitchFamily="18" charset="0"/>
              </a:rPr>
              <a:t>” approaches estimate values using information from a market related to the environmental good of interest.  For example, by examining how far and where people travel on recreation trips, economists have designed techniques to estimate the value of recreation sites (eg. a beach) and characteristics of recreation sites (eg. width or cleanliness of a beach).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838200" y="558800"/>
            <a:ext cx="7315200" cy="4473575"/>
          </a:xfrm>
          <a:prstGeom prst="rect">
            <a:avLst/>
          </a:prstGeom>
          <a:noFill/>
          <a:ln w="9525">
            <a:noFill/>
            <a:miter lim="800000"/>
            <a:headEnd/>
            <a:tailEnd/>
          </a:ln>
          <a:effectLst/>
        </p:spPr>
        <p:txBody>
          <a:bodyPr>
            <a:spAutoFit/>
          </a:bodyPr>
          <a:lstStyle/>
          <a:p>
            <a:pPr>
              <a:spcBef>
                <a:spcPct val="50000"/>
              </a:spcBef>
            </a:pPr>
            <a:r>
              <a:rPr lang="en-US" i="1">
                <a:cs typeface="Times New Roman" pitchFamily="18" charset="0"/>
              </a:rPr>
              <a:t>“Stated preference”</a:t>
            </a:r>
            <a:r>
              <a:rPr lang="en-US">
                <a:cs typeface="Times New Roman" pitchFamily="18" charset="0"/>
              </a:rPr>
              <a:t> approaches estimate values using surveys in which people are asked to report their willingness to pay for environmental goods. </a:t>
            </a:r>
          </a:p>
          <a:p>
            <a:pPr>
              <a:spcBef>
                <a:spcPct val="50000"/>
              </a:spcBef>
            </a:pPr>
            <a:endParaRPr lang="en-US">
              <a:cs typeface="Times New Roman" pitchFamily="18" charset="0"/>
            </a:endParaRPr>
          </a:p>
          <a:p>
            <a:pPr>
              <a:spcBef>
                <a:spcPct val="50000"/>
              </a:spcBef>
            </a:pPr>
            <a:r>
              <a:rPr lang="en-US">
                <a:cs typeface="Times New Roman" pitchFamily="18" charset="0"/>
              </a:rPr>
              <a:t>Using statistical analysis of the responses can allow for estimates of, for example, individual willingness to pay for a day of diving or catching a blue marlin; or aggregate recreational value provide by a specific site.</a:t>
            </a:r>
          </a:p>
          <a:p>
            <a:pPr>
              <a:spcBef>
                <a:spcPct val="50000"/>
              </a:spcBef>
            </a:pPr>
            <a:r>
              <a:rPr lang="en-US">
                <a:cs typeface="Times New Roman" pitchFamily="18" charset="0"/>
              </a:rPr>
              <a:t>	</a:t>
            </a:r>
          </a:p>
          <a:p>
            <a:pPr>
              <a:spcBef>
                <a:spcPct val="50000"/>
              </a:spcBef>
            </a:pPr>
            <a:r>
              <a:rPr lang="en-US">
                <a:cs typeface="Times New Roman" pitchFamily="18"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600200" y="1143000"/>
            <a:ext cx="6629400" cy="1552575"/>
          </a:xfrm>
          <a:prstGeom prst="rect">
            <a:avLst/>
          </a:prstGeom>
          <a:noFill/>
          <a:ln w="9525">
            <a:noFill/>
            <a:miter lim="800000"/>
            <a:headEnd/>
            <a:tailEnd/>
          </a:ln>
          <a:effectLst/>
        </p:spPr>
        <p:txBody>
          <a:bodyPr>
            <a:spAutoFit/>
          </a:bodyPr>
          <a:lstStyle/>
          <a:p>
            <a:pPr>
              <a:spcBef>
                <a:spcPct val="50000"/>
              </a:spcBef>
            </a:pPr>
            <a:r>
              <a:rPr lang="en-US"/>
              <a:t>The values provided by these techniques are directly comparable to market based values and can be compared also to costs of resource protection or restoration.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4"/>
          <p:cNvSpPr txBox="1">
            <a:spLocks noChangeArrowheads="1"/>
          </p:cNvSpPr>
          <p:nvPr/>
        </p:nvSpPr>
        <p:spPr bwMode="auto">
          <a:xfrm>
            <a:off x="1143000" y="1219200"/>
            <a:ext cx="6400800" cy="4108450"/>
          </a:xfrm>
          <a:prstGeom prst="rect">
            <a:avLst/>
          </a:prstGeom>
          <a:noFill/>
          <a:ln w="9525">
            <a:noFill/>
            <a:miter lim="800000"/>
            <a:headEnd/>
            <a:tailEnd/>
          </a:ln>
          <a:effectLst/>
        </p:spPr>
        <p:txBody>
          <a:bodyPr>
            <a:spAutoFit/>
          </a:bodyPr>
          <a:lstStyle/>
          <a:p>
            <a:pPr>
              <a:spcBef>
                <a:spcPct val="50000"/>
              </a:spcBef>
            </a:pPr>
            <a:r>
              <a:rPr lang="en-US"/>
              <a:t>For example, the results could show that  maintaining a reef can support local diving activities that are worth $500,000 per year. This value is generated though the $500,000 will not show up in GNP or on any tax rolls.</a:t>
            </a:r>
          </a:p>
          <a:p>
            <a:pPr>
              <a:spcBef>
                <a:spcPct val="50000"/>
              </a:spcBef>
            </a:pPr>
            <a:r>
              <a:rPr lang="en-US"/>
              <a:t>Now if developing the area for a port will provide $300,000 worth of shipping services per year, there is some concrete information to determine how the reef area should be used. </a:t>
            </a:r>
          </a:p>
          <a:p>
            <a:pPr>
              <a:spcBef>
                <a:spcPct val="50000"/>
              </a:spcBef>
            </a:pP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4"/>
          <p:cNvSpPr txBox="1">
            <a:spLocks noChangeArrowheads="1"/>
          </p:cNvSpPr>
          <p:nvPr/>
        </p:nvSpPr>
        <p:spPr bwMode="auto">
          <a:xfrm>
            <a:off x="609600" y="1828800"/>
            <a:ext cx="7924800" cy="4291013"/>
          </a:xfrm>
          <a:prstGeom prst="rect">
            <a:avLst/>
          </a:prstGeom>
          <a:noFill/>
          <a:ln w="9525">
            <a:noFill/>
            <a:miter lim="800000"/>
            <a:headEnd/>
            <a:tailEnd/>
          </a:ln>
          <a:effectLst/>
        </p:spPr>
        <p:txBody>
          <a:bodyPr>
            <a:spAutoFit/>
          </a:bodyPr>
          <a:lstStyle/>
          <a:p>
            <a:pPr>
              <a:spcBef>
                <a:spcPct val="50000"/>
              </a:spcBef>
            </a:pPr>
            <a:r>
              <a:rPr lang="en-US"/>
              <a:t>These valuation studies can have other practical uses if there are foreign visitors taking advantage of the reefs.</a:t>
            </a:r>
          </a:p>
          <a:p>
            <a:pPr>
              <a:spcBef>
                <a:spcPct val="50000"/>
              </a:spcBef>
            </a:pPr>
            <a:r>
              <a:rPr lang="en-US"/>
              <a:t>For example, assume the studies show the current 400,000 visitors value the diving experience at $750,000 per year. Assume also that a $1.00 tax would reduce the number of visitors would be reduced to 375,000.</a:t>
            </a:r>
          </a:p>
          <a:p>
            <a:pPr>
              <a:spcBef>
                <a:spcPct val="50000"/>
              </a:spcBef>
            </a:pPr>
            <a:r>
              <a:rPr lang="en-US"/>
              <a:t>The government then knows that it can raise $375,000 per year in revenues to help monitor the park with very little effect on the number of visitors.</a:t>
            </a:r>
          </a:p>
          <a:p>
            <a:pPr>
              <a:spcBef>
                <a:spcPct val="50000"/>
              </a:spcBef>
            </a:pP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914400" y="914400"/>
            <a:ext cx="7620000" cy="3925888"/>
          </a:xfrm>
          <a:prstGeom prst="rect">
            <a:avLst/>
          </a:prstGeom>
          <a:noFill/>
          <a:ln w="9525">
            <a:noFill/>
            <a:miter lim="800000"/>
            <a:headEnd/>
            <a:tailEnd/>
          </a:ln>
          <a:effectLst/>
        </p:spPr>
        <p:txBody>
          <a:bodyPr>
            <a:spAutoFit/>
          </a:bodyPr>
          <a:lstStyle/>
          <a:p>
            <a:pPr>
              <a:spcBef>
                <a:spcPct val="50000"/>
              </a:spcBef>
            </a:pPr>
            <a:r>
              <a:rPr lang="en-US"/>
              <a:t>What </a:t>
            </a:r>
            <a:r>
              <a:rPr lang="en-US" b="1"/>
              <a:t>data</a:t>
            </a:r>
            <a:r>
              <a:rPr lang="en-US"/>
              <a:t> to collect depends upon the answers to the following questions.</a:t>
            </a:r>
          </a:p>
          <a:p>
            <a:pPr>
              <a:spcBef>
                <a:spcPct val="50000"/>
              </a:spcBef>
            </a:pPr>
            <a:r>
              <a:rPr lang="en-US"/>
              <a:t>1.What types of environmental policy issues or questions are on the horizon?</a:t>
            </a:r>
          </a:p>
          <a:p>
            <a:pPr>
              <a:spcBef>
                <a:spcPct val="50000"/>
              </a:spcBef>
            </a:pPr>
            <a:r>
              <a:rPr lang="en-US"/>
              <a:t>2.  Which techniques are best suited to address the issues, taking into account the types of data that are already available?</a:t>
            </a:r>
          </a:p>
          <a:p>
            <a:pPr>
              <a:spcBef>
                <a:spcPct val="50000"/>
              </a:spcBef>
            </a:pPr>
            <a:r>
              <a:rPr lang="en-US"/>
              <a:t>3.  What data are necessary to successfully implement the needed valuation studies?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762000" y="762000"/>
            <a:ext cx="8382000" cy="4473575"/>
          </a:xfrm>
          <a:prstGeom prst="rect">
            <a:avLst/>
          </a:prstGeom>
          <a:noFill/>
          <a:ln w="9525">
            <a:noFill/>
            <a:miter lim="800000"/>
            <a:headEnd/>
            <a:tailEnd/>
          </a:ln>
          <a:effectLst/>
        </p:spPr>
        <p:txBody>
          <a:bodyPr>
            <a:spAutoFit/>
          </a:bodyPr>
          <a:lstStyle/>
          <a:p>
            <a:pPr>
              <a:spcBef>
                <a:spcPct val="50000"/>
              </a:spcBef>
            </a:pPr>
            <a:r>
              <a:rPr lang="en-US"/>
              <a:t>The purpose of the measurements is for policy analysis.  </a:t>
            </a:r>
          </a:p>
          <a:p>
            <a:pPr>
              <a:spcBef>
                <a:spcPct val="50000"/>
              </a:spcBef>
            </a:pPr>
            <a:r>
              <a:rPr lang="en-US"/>
              <a:t>Not  necessary to measure the benefits and costs to the last penny.  In many cases it is only necessary to know which one is bigger.</a:t>
            </a:r>
          </a:p>
          <a:p>
            <a:pPr>
              <a:spcBef>
                <a:spcPct val="50000"/>
              </a:spcBef>
            </a:pPr>
            <a:r>
              <a:rPr lang="en-US"/>
              <a:t>For this reason, it may be useful to compare studies of similar issues in other areas or countries to get an idea of the relative sizes of benefits and costs.</a:t>
            </a:r>
          </a:p>
          <a:p>
            <a:pPr>
              <a:spcBef>
                <a:spcPct val="50000"/>
              </a:spcBef>
            </a:pPr>
            <a:r>
              <a:rPr lang="en-US"/>
              <a:t>Only do a new primary study, if the answer is not available from reviewing old one. New studies cost money which may be better spent elsewhere.</a:t>
            </a:r>
          </a:p>
          <a:p>
            <a:pPr>
              <a:spcBef>
                <a:spcPct val="50000"/>
              </a:spcBef>
            </a:pP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1676400" y="609600"/>
            <a:ext cx="6248400" cy="5203825"/>
          </a:xfrm>
          <a:prstGeom prst="rect">
            <a:avLst/>
          </a:prstGeom>
          <a:noFill/>
          <a:ln w="9525">
            <a:noFill/>
            <a:miter lim="800000"/>
            <a:headEnd/>
            <a:tailEnd/>
          </a:ln>
          <a:effectLst/>
        </p:spPr>
        <p:txBody>
          <a:bodyPr>
            <a:spAutoFit/>
          </a:bodyPr>
          <a:lstStyle/>
          <a:p>
            <a:pPr>
              <a:spcBef>
                <a:spcPct val="50000"/>
              </a:spcBef>
            </a:pPr>
            <a:r>
              <a:rPr lang="en-US"/>
              <a:t>There are some basic data that will depend upon the particular natural resource.</a:t>
            </a:r>
          </a:p>
          <a:p>
            <a:pPr>
              <a:spcBef>
                <a:spcPct val="50000"/>
              </a:spcBef>
            </a:pPr>
            <a:r>
              <a:rPr lang="en-US"/>
              <a:t>For example, with fisheries it is useful to have data on:</a:t>
            </a:r>
          </a:p>
          <a:p>
            <a:pPr>
              <a:spcBef>
                <a:spcPct val="50000"/>
              </a:spcBef>
            </a:pPr>
            <a:r>
              <a:rPr lang="en-US"/>
              <a:t>Landings by species, location, and time</a:t>
            </a:r>
          </a:p>
          <a:p>
            <a:pPr>
              <a:spcBef>
                <a:spcPct val="50000"/>
              </a:spcBef>
            </a:pPr>
            <a:r>
              <a:rPr lang="en-US"/>
              <a:t>Boats by size, location, crew size, HP, and trips by location and time.</a:t>
            </a:r>
          </a:p>
          <a:p>
            <a:pPr>
              <a:spcBef>
                <a:spcPct val="50000"/>
              </a:spcBef>
            </a:pPr>
            <a:r>
              <a:rPr lang="en-US"/>
              <a:t>It is also useful to have cost and earnings studies on the different types of boats.</a:t>
            </a:r>
          </a:p>
          <a:p>
            <a:pPr>
              <a:spcBef>
                <a:spcPct val="50000"/>
              </a:spcBef>
            </a:pPr>
            <a:endParaRPr lang="en-US"/>
          </a:p>
          <a:p>
            <a:pPr>
              <a:spcBef>
                <a:spcPct val="50000"/>
              </a:spcBef>
            </a:pPr>
            <a:r>
              <a:rPr lang="en-US"/>
              <a:t>There are analogous lists for other resources.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1905000" y="1676400"/>
            <a:ext cx="4800600" cy="1917700"/>
          </a:xfrm>
          <a:prstGeom prst="rect">
            <a:avLst/>
          </a:prstGeom>
          <a:noFill/>
          <a:ln w="9525">
            <a:noFill/>
            <a:miter lim="800000"/>
            <a:headEnd/>
            <a:tailEnd/>
          </a:ln>
          <a:effectLst/>
        </p:spPr>
        <p:txBody>
          <a:bodyPr>
            <a:spAutoFit/>
          </a:bodyPr>
          <a:lstStyle/>
          <a:p>
            <a:pPr>
              <a:spcBef>
                <a:spcPct val="50000"/>
              </a:spcBef>
            </a:pPr>
            <a:r>
              <a:rPr lang="en-US"/>
              <a:t>It is also important to develop a consistent way to record and store the data and to do so in a way that it can be easily accessed displayed in various ways.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1371600" y="1600200"/>
            <a:ext cx="5105400" cy="3743325"/>
          </a:xfrm>
          <a:prstGeom prst="rect">
            <a:avLst/>
          </a:prstGeom>
          <a:noFill/>
          <a:ln w="9525">
            <a:noFill/>
            <a:miter lim="800000"/>
            <a:headEnd/>
            <a:tailEnd/>
          </a:ln>
          <a:effectLst/>
        </p:spPr>
        <p:txBody>
          <a:bodyPr>
            <a:spAutoFit/>
          </a:bodyPr>
          <a:lstStyle/>
          <a:p>
            <a:pPr algn="ctr">
              <a:spcBef>
                <a:spcPct val="50000"/>
              </a:spcBef>
            </a:pPr>
            <a:r>
              <a:rPr lang="en-US"/>
              <a:t>Summary</a:t>
            </a:r>
          </a:p>
          <a:p>
            <a:pPr>
              <a:spcBef>
                <a:spcPct val="50000"/>
              </a:spcBef>
            </a:pPr>
            <a:endParaRPr lang="en-US"/>
          </a:p>
          <a:p>
            <a:pPr>
              <a:spcBef>
                <a:spcPct val="50000"/>
              </a:spcBef>
            </a:pPr>
            <a:r>
              <a:rPr lang="en-US"/>
              <a:t>Why are environmental valuation studies important?</a:t>
            </a:r>
          </a:p>
          <a:p>
            <a:pPr>
              <a:spcBef>
                <a:spcPct val="50000"/>
              </a:spcBef>
            </a:pPr>
            <a:endParaRPr lang="en-US"/>
          </a:p>
          <a:p>
            <a:pPr>
              <a:spcBef>
                <a:spcPct val="50000"/>
              </a:spcBef>
            </a:pPr>
            <a:r>
              <a:rPr lang="en-US">
                <a:cs typeface="Times New Roman" pitchFamily="18" charset="0"/>
              </a:rPr>
              <a:t>The short answer is that it will allow for more informed policy analysis and decision-making.</a:t>
            </a:r>
            <a:r>
              <a:rPr lang="en-US" i="1">
                <a:cs typeface="Times New Roman" pitchFamily="18"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026"/>
          <p:cNvSpPr txBox="1">
            <a:spLocks noChangeArrowheads="1"/>
          </p:cNvSpPr>
          <p:nvPr/>
        </p:nvSpPr>
        <p:spPr bwMode="auto">
          <a:xfrm>
            <a:off x="1447800" y="990600"/>
            <a:ext cx="6477000" cy="4197350"/>
          </a:xfrm>
          <a:prstGeom prst="rect">
            <a:avLst/>
          </a:prstGeom>
          <a:noFill/>
          <a:ln w="9525">
            <a:noFill/>
            <a:miter lim="800000"/>
            <a:headEnd/>
            <a:tailEnd/>
          </a:ln>
          <a:effectLst/>
        </p:spPr>
        <p:txBody>
          <a:bodyPr>
            <a:spAutoFit/>
          </a:bodyPr>
          <a:lstStyle/>
          <a:p>
            <a:pPr algn="ctr">
              <a:spcBef>
                <a:spcPct val="50000"/>
              </a:spcBef>
            </a:pPr>
            <a:r>
              <a:rPr lang="en-US" sz="2600"/>
              <a:t>Contents</a:t>
            </a:r>
          </a:p>
          <a:p>
            <a:pPr>
              <a:spcBef>
                <a:spcPct val="50000"/>
              </a:spcBef>
            </a:pPr>
            <a:r>
              <a:rPr lang="en-US" sz="3200" b="1"/>
              <a:t>Introduction: Why do them?</a:t>
            </a:r>
          </a:p>
          <a:p>
            <a:pPr>
              <a:spcBef>
                <a:spcPct val="50000"/>
              </a:spcBef>
            </a:pPr>
            <a:r>
              <a:rPr lang="en-US" sz="2600"/>
              <a:t>Basic Economic Principles</a:t>
            </a:r>
          </a:p>
          <a:p>
            <a:pPr>
              <a:spcBef>
                <a:spcPct val="50000"/>
              </a:spcBef>
            </a:pPr>
            <a:r>
              <a:rPr lang="en-US" sz="2600"/>
              <a:t>Description of Valuation Techniques</a:t>
            </a:r>
          </a:p>
          <a:p>
            <a:pPr>
              <a:spcBef>
                <a:spcPct val="50000"/>
              </a:spcBef>
            </a:pPr>
            <a:r>
              <a:rPr lang="en-US" sz="2600"/>
              <a:t>Case Studies</a:t>
            </a:r>
          </a:p>
          <a:p>
            <a:pPr>
              <a:spcBef>
                <a:spcPct val="50000"/>
              </a:spcBef>
            </a:pPr>
            <a:r>
              <a:rPr lang="en-US" sz="2600"/>
              <a:t>Data Needs</a:t>
            </a:r>
          </a:p>
          <a:p>
            <a:pPr>
              <a:spcBef>
                <a:spcPct val="50000"/>
              </a:spcBef>
            </a:pPr>
            <a:r>
              <a:rPr lang="en-US" sz="2600"/>
              <a:t>Bibliography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304800" y="1905000"/>
            <a:ext cx="8382000" cy="3109913"/>
          </a:xfrm>
          <a:prstGeom prst="rect">
            <a:avLst/>
          </a:prstGeom>
          <a:noFill/>
          <a:ln w="9525">
            <a:noFill/>
            <a:miter lim="800000"/>
            <a:headEnd/>
            <a:tailEnd/>
          </a:ln>
          <a:effectLst/>
        </p:spPr>
        <p:txBody>
          <a:bodyPr>
            <a:spAutoFit/>
          </a:bodyPr>
          <a:lstStyle/>
          <a:p>
            <a:pPr algn="ctr">
              <a:spcBef>
                <a:spcPct val="50000"/>
              </a:spcBef>
            </a:pPr>
            <a:r>
              <a:rPr lang="en-US" sz="3200">
                <a:latin typeface="Arial" pitchFamily="34" charset="0"/>
              </a:rPr>
              <a:t>The Relevance of Economic Valuation for Coastal and Marine Environmental Resources.</a:t>
            </a:r>
          </a:p>
          <a:p>
            <a:pPr algn="ctr">
              <a:spcBef>
                <a:spcPct val="50000"/>
              </a:spcBef>
            </a:pPr>
            <a:endParaRPr lang="en-US" sz="3200">
              <a:latin typeface="Arial" pitchFamily="34" charset="0"/>
            </a:endParaRPr>
          </a:p>
          <a:p>
            <a:pPr algn="ctr">
              <a:spcBef>
                <a:spcPct val="50000"/>
              </a:spcBef>
            </a:pPr>
            <a:r>
              <a:rPr lang="en-US" sz="3600">
                <a:latin typeface="Arial" pitchFamily="34" charset="0"/>
              </a:rPr>
              <a:t>Why Do Them???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685800" y="304800"/>
            <a:ext cx="8077200" cy="6299200"/>
          </a:xfrm>
          <a:prstGeom prst="rect">
            <a:avLst/>
          </a:prstGeom>
          <a:noFill/>
          <a:ln w="9525">
            <a:noFill/>
            <a:miter lim="800000"/>
            <a:headEnd/>
            <a:tailEnd/>
          </a:ln>
          <a:effectLst/>
        </p:spPr>
        <p:txBody>
          <a:bodyPr>
            <a:spAutoFit/>
          </a:bodyPr>
          <a:lstStyle/>
          <a:p>
            <a:pPr>
              <a:spcBef>
                <a:spcPct val="50000"/>
              </a:spcBef>
            </a:pPr>
            <a:r>
              <a:rPr lang="en-US"/>
              <a:t>These resources directly or indirectly help produce valuable goods and services.</a:t>
            </a:r>
          </a:p>
          <a:p>
            <a:pPr>
              <a:spcBef>
                <a:spcPct val="50000"/>
              </a:spcBef>
            </a:pPr>
            <a:endParaRPr lang="en-US"/>
          </a:p>
          <a:p>
            <a:pPr>
              <a:spcBef>
                <a:spcPct val="50000"/>
              </a:spcBef>
            </a:pPr>
            <a:r>
              <a:rPr lang="en-US"/>
              <a:t>Some of these are produced in formal markets others are not.</a:t>
            </a:r>
          </a:p>
          <a:p>
            <a:pPr>
              <a:spcBef>
                <a:spcPct val="50000"/>
              </a:spcBef>
            </a:pPr>
            <a:endParaRPr lang="en-US"/>
          </a:p>
          <a:p>
            <a:pPr>
              <a:spcBef>
                <a:spcPct val="50000"/>
              </a:spcBef>
            </a:pPr>
            <a:r>
              <a:rPr lang="en-US"/>
              <a:t>It is necessary to have information on the relationship between the amount and value of these goods and services and the environmental resources when making policy choices.</a:t>
            </a:r>
          </a:p>
          <a:p>
            <a:pPr>
              <a:spcBef>
                <a:spcPct val="50000"/>
              </a:spcBef>
            </a:pPr>
            <a:endParaRPr lang="en-US"/>
          </a:p>
          <a:p>
            <a:pPr>
              <a:spcBef>
                <a:spcPct val="50000"/>
              </a:spcBef>
            </a:pPr>
            <a:r>
              <a:rPr lang="en-US"/>
              <a:t>For example,</a:t>
            </a:r>
          </a:p>
          <a:p>
            <a:pPr>
              <a:spcBef>
                <a:spcPct val="50000"/>
              </a:spcBef>
            </a:pPr>
            <a:r>
              <a:rPr lang="en-US"/>
              <a:t>	Where to locate a water treatment plant</a:t>
            </a:r>
          </a:p>
          <a:p>
            <a:pPr>
              <a:spcBef>
                <a:spcPct val="50000"/>
              </a:spcBef>
            </a:pPr>
            <a:r>
              <a:rPr lang="en-US"/>
              <a:t>	Fill in a portion of an estuary in order to build an 	aquaculture pond.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 Box 5"/>
          <p:cNvSpPr txBox="1">
            <a:spLocks noChangeArrowheads="1"/>
          </p:cNvSpPr>
          <p:nvPr/>
        </p:nvSpPr>
        <p:spPr bwMode="auto">
          <a:xfrm>
            <a:off x="838200" y="1524000"/>
            <a:ext cx="7543800" cy="3509963"/>
          </a:xfrm>
          <a:prstGeom prst="rect">
            <a:avLst/>
          </a:prstGeom>
          <a:noFill/>
          <a:ln w="9525">
            <a:noFill/>
            <a:miter lim="800000"/>
            <a:headEnd/>
            <a:tailEnd/>
          </a:ln>
          <a:effectLst/>
        </p:spPr>
        <p:txBody>
          <a:bodyPr>
            <a:spAutoFit/>
          </a:bodyPr>
          <a:lstStyle/>
          <a:p>
            <a:pPr>
              <a:spcBef>
                <a:spcPct val="50000"/>
              </a:spcBef>
            </a:pPr>
            <a:r>
              <a:rPr lang="en-US" sz="2800"/>
              <a:t>Just as a road system can be an important part of the economy, so are many coastal and marine resources.</a:t>
            </a:r>
          </a:p>
          <a:p>
            <a:pPr>
              <a:spcBef>
                <a:spcPct val="50000"/>
              </a:spcBef>
            </a:pPr>
            <a:endParaRPr lang="en-US" sz="2800"/>
          </a:p>
          <a:p>
            <a:pPr>
              <a:spcBef>
                <a:spcPct val="50000"/>
              </a:spcBef>
            </a:pPr>
            <a:r>
              <a:rPr lang="en-US" sz="2800"/>
              <a:t>The difference is that instead of policy decisions to “build” such resources, for the most part the critical issue is to maintain them.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2362200" y="2209800"/>
            <a:ext cx="35814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10245" name="Text Box 5"/>
          <p:cNvSpPr txBox="1">
            <a:spLocks noChangeArrowheads="1"/>
          </p:cNvSpPr>
          <p:nvPr/>
        </p:nvSpPr>
        <p:spPr bwMode="auto">
          <a:xfrm>
            <a:off x="1295400" y="1676400"/>
            <a:ext cx="7467600" cy="4208463"/>
          </a:xfrm>
          <a:prstGeom prst="rect">
            <a:avLst/>
          </a:prstGeom>
          <a:noFill/>
          <a:ln w="9525">
            <a:noFill/>
            <a:miter lim="800000"/>
            <a:headEnd/>
            <a:tailEnd/>
          </a:ln>
          <a:effectLst/>
        </p:spPr>
        <p:txBody>
          <a:bodyPr>
            <a:spAutoFit/>
          </a:bodyPr>
          <a:lstStyle/>
          <a:p>
            <a:pPr>
              <a:spcBef>
                <a:spcPct val="50000"/>
              </a:spcBef>
            </a:pPr>
            <a:r>
              <a:rPr lang="en-US" sz="3200"/>
              <a:t>Often there is a clear tie to the economy as when a fish stock provides the basis for a fishing industry.</a:t>
            </a:r>
          </a:p>
          <a:p>
            <a:pPr>
              <a:spcBef>
                <a:spcPct val="50000"/>
              </a:spcBef>
            </a:pPr>
            <a:r>
              <a:rPr lang="en-US" sz="2800"/>
              <a:t>Sometimes the link is somewhat less clear as when a mangrove forest provides for a nursery ground for a fishery, or when it provides a barrier to protect coastal regions from storm damages.</a:t>
            </a:r>
          </a:p>
          <a:p>
            <a:pPr>
              <a:spcBef>
                <a:spcPct val="50000"/>
              </a:spcBef>
            </a:pPr>
            <a:endParaRPr lang="en-US" sz="3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1524000" y="914400"/>
            <a:ext cx="6096000" cy="3317875"/>
          </a:xfrm>
          <a:prstGeom prst="rect">
            <a:avLst/>
          </a:prstGeom>
          <a:noFill/>
          <a:ln w="9525">
            <a:noFill/>
            <a:miter lim="800000"/>
            <a:headEnd/>
            <a:tailEnd/>
          </a:ln>
          <a:effectLst/>
        </p:spPr>
        <p:txBody>
          <a:bodyPr>
            <a:spAutoFit/>
          </a:bodyPr>
          <a:lstStyle/>
          <a:p>
            <a:pPr algn="ctr">
              <a:spcBef>
                <a:spcPct val="50000"/>
              </a:spcBef>
            </a:pPr>
            <a:r>
              <a:rPr lang="en-US" sz="3200"/>
              <a:t>Market Valuation Studies</a:t>
            </a:r>
          </a:p>
          <a:p>
            <a:pPr>
              <a:spcBef>
                <a:spcPct val="50000"/>
              </a:spcBef>
            </a:pPr>
            <a:r>
              <a:rPr lang="en-US"/>
              <a:t>Fish can be sold on the market.</a:t>
            </a:r>
          </a:p>
          <a:p>
            <a:pPr>
              <a:spcBef>
                <a:spcPct val="50000"/>
              </a:spcBef>
            </a:pPr>
            <a:r>
              <a:rPr lang="en-US"/>
              <a:t>The destruction of estuary can lead to a reduction in fish production or an increase in the expected value of property damage due to a storm.</a:t>
            </a:r>
          </a:p>
          <a:p>
            <a:pPr>
              <a:spcBef>
                <a:spcPct val="50000"/>
              </a:spcBef>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1143000" y="685800"/>
            <a:ext cx="6324600" cy="4900613"/>
          </a:xfrm>
          <a:prstGeom prst="rect">
            <a:avLst/>
          </a:prstGeom>
          <a:noFill/>
          <a:ln w="9525">
            <a:noFill/>
            <a:miter lim="800000"/>
            <a:headEnd/>
            <a:tailEnd/>
          </a:ln>
          <a:effectLst/>
        </p:spPr>
        <p:txBody>
          <a:bodyPr>
            <a:spAutoFit/>
          </a:bodyPr>
          <a:lstStyle/>
          <a:p>
            <a:pPr algn="ctr">
              <a:spcBef>
                <a:spcPct val="50000"/>
              </a:spcBef>
            </a:pPr>
            <a:r>
              <a:rPr lang="en-US" sz="2800"/>
              <a:t>Non-market Goods and Services</a:t>
            </a:r>
          </a:p>
          <a:p>
            <a:pPr>
              <a:spcBef>
                <a:spcPct val="50000"/>
              </a:spcBef>
            </a:pPr>
            <a:r>
              <a:rPr lang="en-US"/>
              <a:t>Sometimes there is no tie to a good or service that is produced on the market.</a:t>
            </a:r>
          </a:p>
          <a:p>
            <a:pPr>
              <a:spcBef>
                <a:spcPct val="50000"/>
              </a:spcBef>
            </a:pPr>
            <a:r>
              <a:rPr lang="en-US"/>
              <a:t>For example, a barrier reef can provide the opportunity for citizens to participate in recreational diving activities.</a:t>
            </a:r>
          </a:p>
          <a:p>
            <a:pPr>
              <a:spcBef>
                <a:spcPct val="50000"/>
              </a:spcBef>
            </a:pPr>
            <a:r>
              <a:rPr lang="en-US"/>
              <a:t>Maintaining the reef will keep the divers coming which can sometimes help support a lucrative tourist industry based on providing hotel accommodations and diving tour operators.</a:t>
            </a:r>
          </a:p>
          <a:p>
            <a:pPr>
              <a:spcBef>
                <a:spcPct val="50000"/>
              </a:spcBef>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1066800" y="1524000"/>
            <a:ext cx="7239000" cy="3013075"/>
          </a:xfrm>
          <a:prstGeom prst="rect">
            <a:avLst/>
          </a:prstGeom>
          <a:noFill/>
          <a:ln w="9525">
            <a:noFill/>
            <a:miter lim="800000"/>
            <a:headEnd/>
            <a:tailEnd/>
          </a:ln>
          <a:effectLst/>
        </p:spPr>
        <p:txBody>
          <a:bodyPr>
            <a:spAutoFit/>
          </a:bodyPr>
          <a:lstStyle/>
          <a:p>
            <a:pPr>
              <a:spcBef>
                <a:spcPct val="50000"/>
              </a:spcBef>
            </a:pPr>
            <a:r>
              <a:rPr lang="en-US"/>
              <a:t>The reefs might also just provide diving services to locals who may not require much more than a few diving clubs.</a:t>
            </a:r>
          </a:p>
          <a:p>
            <a:pPr>
              <a:spcBef>
                <a:spcPct val="50000"/>
              </a:spcBef>
            </a:pPr>
            <a:endParaRPr lang="en-US"/>
          </a:p>
          <a:p>
            <a:pPr>
              <a:spcBef>
                <a:spcPct val="50000"/>
              </a:spcBef>
            </a:pPr>
            <a:r>
              <a:rPr lang="en-US"/>
              <a:t>While the diving services which are provided may not leave an much of an imprint on the market, the value to local consumers of a very high quality experience is still an important part of economic value</a:t>
            </a:r>
            <a:r>
              <a:rPr lang="en-US" b="1" i="1"/>
              <a:t>.</a:t>
            </a:r>
          </a:p>
        </p:txBody>
      </p:sp>
    </p:spTree>
  </p:cSld>
  <p:clrMapOvr>
    <a:masterClrMapping/>
  </p:clrMapOvr>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FFFF00"/>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FFFF00"/>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TotalTime>
  <Words>1004</Words>
  <Application>Microsoft Office PowerPoint</Application>
  <PresentationFormat>On-screen Show (4:3)</PresentationFormat>
  <Paragraphs>73</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Times New Roman</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University of Delaware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lgafish</dc:creator>
  <cp:lastModifiedBy>anarod</cp:lastModifiedBy>
  <cp:revision>29</cp:revision>
  <dcterms:created xsi:type="dcterms:W3CDTF">2003-11-24T18:58:54Z</dcterms:created>
  <dcterms:modified xsi:type="dcterms:W3CDTF">2010-07-11T14:01:40Z</dcterms:modified>
</cp:coreProperties>
</file>