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1" r:id="rId1"/>
  </p:sldMasterIdLst>
  <p:sldIdLst>
    <p:sldId id="256" r:id="rId2"/>
    <p:sldId id="267" r:id="rId3"/>
    <p:sldId id="266" r:id="rId4"/>
    <p:sldId id="257" r:id="rId5"/>
    <p:sldId id="259" r:id="rId6"/>
    <p:sldId id="262" r:id="rId7"/>
    <p:sldId id="270" r:id="rId8"/>
    <p:sldId id="268" r:id="rId9"/>
    <p:sldId id="269" r:id="rId10"/>
  </p:sldIdLst>
  <p:sldSz cx="9144000" cy="6858000" type="screen4x3"/>
  <p:notesSz cx="6858000" cy="9144000"/>
  <p:embeddedFontLst>
    <p:embeddedFont>
      <p:font typeface="Arial Black" pitchFamily="34" charset="0"/>
      <p:bold r:id="rId11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8585A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-1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17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ES_tradnl" sz="2400">
                <a:latin typeface="Times New Roman" pitchFamily="18" charset="0"/>
              </a:endParaRPr>
            </a:p>
          </p:txBody>
        </p:sp>
        <p:sp>
          <p:nvSpPr>
            <p:cNvPr id="7172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_tradnl" sz="2400">
                <a:latin typeface="Times New Roman" pitchFamily="18" charset="0"/>
              </a:endParaRPr>
            </a:p>
          </p:txBody>
        </p:sp>
        <p:grpSp>
          <p:nvGrpSpPr>
            <p:cNvPr id="717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7174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_tradnl" sz="2400">
                  <a:latin typeface="Times New Roman" pitchFamily="18" charset="0"/>
                </a:endParaRPr>
              </a:p>
            </p:txBody>
          </p:sp>
          <p:sp>
            <p:nvSpPr>
              <p:cNvPr id="7175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_tradnl" sz="2400">
                  <a:latin typeface="Times New Roman" pitchFamily="18" charset="0"/>
                </a:endParaRPr>
              </a:p>
            </p:txBody>
          </p:sp>
          <p:sp>
            <p:nvSpPr>
              <p:cNvPr id="7176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_tradnl" sz="2400">
                  <a:latin typeface="Times New Roman" pitchFamily="18" charset="0"/>
                </a:endParaRPr>
              </a:p>
            </p:txBody>
          </p:sp>
          <p:sp>
            <p:nvSpPr>
              <p:cNvPr id="7177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_tradnl" sz="2400">
                  <a:latin typeface="Times New Roman" pitchFamily="18" charset="0"/>
                </a:endParaRPr>
              </a:p>
            </p:txBody>
          </p:sp>
          <p:sp>
            <p:nvSpPr>
              <p:cNvPr id="7178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_tradnl" sz="2400">
                  <a:latin typeface="Times New Roman" pitchFamily="18" charset="0"/>
                </a:endParaRPr>
              </a:p>
            </p:txBody>
          </p:sp>
          <p:sp>
            <p:nvSpPr>
              <p:cNvPr id="7179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_tradnl" sz="2400">
                  <a:latin typeface="Times New Roman" pitchFamily="18" charset="0"/>
                </a:endParaRPr>
              </a:p>
            </p:txBody>
          </p:sp>
          <p:sp>
            <p:nvSpPr>
              <p:cNvPr id="7180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_tradnl" sz="2400">
                  <a:latin typeface="Times New Roman" pitchFamily="18" charset="0"/>
                </a:endParaRPr>
              </a:p>
            </p:txBody>
          </p:sp>
          <p:sp>
            <p:nvSpPr>
              <p:cNvPr id="7181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_tradnl" sz="2400">
                  <a:latin typeface="Times New Roman" pitchFamily="18" charset="0"/>
                </a:endParaRPr>
              </a:p>
            </p:txBody>
          </p:sp>
          <p:sp>
            <p:nvSpPr>
              <p:cNvPr id="7182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_tradnl" sz="2400">
                  <a:latin typeface="Times New Roman" pitchFamily="18" charset="0"/>
                </a:endParaRPr>
              </a:p>
            </p:txBody>
          </p:sp>
          <p:sp>
            <p:nvSpPr>
              <p:cNvPr id="7183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_tradnl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184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85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86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E2D8FCC-C6DB-4489-B683-D45546B806E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7189" name="Group 21"/>
          <p:cNvGrpSpPr>
            <a:grpSpLocks/>
          </p:cNvGrpSpPr>
          <p:nvPr userDrawn="1"/>
        </p:nvGrpSpPr>
        <p:grpSpPr bwMode="auto">
          <a:xfrm>
            <a:off x="0" y="6237288"/>
            <a:ext cx="827088" cy="558800"/>
            <a:chOff x="2649" y="3264"/>
            <a:chExt cx="950" cy="720"/>
          </a:xfrm>
        </p:grpSpPr>
        <p:sp>
          <p:nvSpPr>
            <p:cNvPr id="7190" name="Rectangle 22"/>
            <p:cNvSpPr>
              <a:spLocks noChangeArrowheads="1"/>
            </p:cNvSpPr>
            <p:nvPr/>
          </p:nvSpPr>
          <p:spPr bwMode="auto">
            <a:xfrm>
              <a:off x="2729" y="3264"/>
              <a:ext cx="775" cy="720"/>
            </a:xfrm>
            <a:prstGeom prst="rect">
              <a:avLst/>
            </a:prstGeom>
            <a:solidFill>
              <a:srgbClr val="000070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1" name="Rectangle 23"/>
            <p:cNvSpPr>
              <a:spLocks noChangeArrowheads="1"/>
            </p:cNvSpPr>
            <p:nvPr/>
          </p:nvSpPr>
          <p:spPr bwMode="auto">
            <a:xfrm>
              <a:off x="2649" y="3368"/>
              <a:ext cx="950" cy="5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 eaLnBrk="0" hangingPunct="0"/>
              <a:r>
                <a:rPr lang="es-ES_tradnl" sz="2400" b="1">
                  <a:solidFill>
                    <a:schemeClr val="bg1"/>
                  </a:solidFill>
                  <a:latin typeface="Times New Roman" pitchFamily="18" charset="0"/>
                </a:rPr>
                <a:t>IDC</a:t>
              </a:r>
            </a:p>
          </p:txBody>
        </p:sp>
      </p:grpSp>
      <p:graphicFrame>
        <p:nvGraphicFramePr>
          <p:cNvPr id="7192" name="Object 24"/>
          <p:cNvGraphicFramePr>
            <a:graphicFrameLocks noChangeAspect="1"/>
          </p:cNvGraphicFramePr>
          <p:nvPr/>
        </p:nvGraphicFramePr>
        <p:xfrm>
          <a:off x="8459788" y="6092825"/>
          <a:ext cx="677862" cy="677863"/>
        </p:xfrm>
        <a:graphic>
          <a:graphicData uri="http://schemas.openxmlformats.org/presentationml/2006/ole">
            <p:oleObj spid="_x0000_s7192" name="Bitmap Image" r:id="rId3" imgW="533474" imgH="533474" progId="Paint.Picture">
              <p:embed/>
            </p:oleObj>
          </a:graphicData>
        </a:graphic>
      </p:graphicFrame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48878C-DBBA-4DB1-B477-5AA206DB57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F514D0-659E-4D57-B07B-295EC2EB03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833399-DA92-4BFF-8AF5-3DFE86DF8FF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6D916D-D0DF-4ADB-8EBD-3E21C69F4D4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3AF3A0D-6392-437C-A17C-C56FFBC30AF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4B6F85-3F4C-4B8F-B1E1-B820099C35C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3D8BEC-9587-4EE5-95F1-6689964EC14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CA6128-8DD7-4DC7-86D9-B229DF2C743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126194-8A19-4F91-8643-D1CB357C6E4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50470E-FEE9-4955-98D0-5CD72DBAF5E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35B649C5-4C81-4A2B-8C64-0DE28EEFE72B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ES_tradnl" sz="2400">
                <a:latin typeface="Times New Roman" pitchFamily="18" charset="0"/>
              </a:endParaRPr>
            </a:p>
          </p:txBody>
        </p:sp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_tradnl" sz="2400">
                <a:latin typeface="Times New Roman" pitchFamily="18" charset="0"/>
              </a:endParaRPr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_tradnl">
                <a:solidFill>
                  <a:schemeClr val="hlink"/>
                </a:solidFill>
              </a:endParaRPr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_tradnl">
                <a:solidFill>
                  <a:schemeClr val="hlink"/>
                </a:solidFill>
              </a:endParaRPr>
            </a:p>
          </p:txBody>
        </p:sp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_tradnl">
                <a:solidFill>
                  <a:schemeClr val="accent2"/>
                </a:solidFill>
              </a:endParaRPr>
            </a:p>
          </p:txBody>
        </p:sp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_tradnl">
                <a:solidFill>
                  <a:schemeClr val="hlink"/>
                </a:solidFill>
              </a:endParaRPr>
            </a:p>
          </p:txBody>
        </p:sp>
        <p:sp>
          <p:nvSpPr>
            <p:cNvPr id="615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_tradnl" sz="2400">
                <a:latin typeface="Times New Roman" pitchFamily="18" charset="0"/>
              </a:endParaRPr>
            </a:p>
          </p:txBody>
        </p:sp>
        <p:sp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_tradnl">
                <a:solidFill>
                  <a:schemeClr val="accent2"/>
                </a:solidFill>
              </a:endParaRPr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_tradnl">
                <a:solidFill>
                  <a:schemeClr val="accent2"/>
                </a:solidFill>
              </a:endParaRPr>
            </a:p>
          </p:txBody>
        </p:sp>
      </p:grpSp>
      <p:sp>
        <p:nvSpPr>
          <p:cNvPr id="615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graphicFrame>
        <p:nvGraphicFramePr>
          <p:cNvPr id="6161" name="Object 17"/>
          <p:cNvGraphicFramePr>
            <a:graphicFrameLocks noChangeAspect="1"/>
          </p:cNvGraphicFramePr>
          <p:nvPr/>
        </p:nvGraphicFramePr>
        <p:xfrm>
          <a:off x="8459788" y="6092825"/>
          <a:ext cx="677862" cy="677863"/>
        </p:xfrm>
        <a:graphic>
          <a:graphicData uri="http://schemas.openxmlformats.org/presentationml/2006/ole">
            <p:oleObj spid="_x0000_s6161" name="Bitmap Image" r:id="rId14" imgW="533474" imgH="533474" progId="Paint.Picture">
              <p:embed/>
            </p:oleObj>
          </a:graphicData>
        </a:graphic>
      </p:graphicFrame>
      <p:grpSp>
        <p:nvGrpSpPr>
          <p:cNvPr id="6162" name="Group 18"/>
          <p:cNvGrpSpPr>
            <a:grpSpLocks/>
          </p:cNvGrpSpPr>
          <p:nvPr/>
        </p:nvGrpSpPr>
        <p:grpSpPr bwMode="auto">
          <a:xfrm>
            <a:off x="0" y="6237288"/>
            <a:ext cx="827088" cy="558800"/>
            <a:chOff x="2649" y="3264"/>
            <a:chExt cx="950" cy="720"/>
          </a:xfrm>
        </p:grpSpPr>
        <p:sp>
          <p:nvSpPr>
            <p:cNvPr id="6163" name="Rectangle 19"/>
            <p:cNvSpPr>
              <a:spLocks noChangeArrowheads="1"/>
            </p:cNvSpPr>
            <p:nvPr/>
          </p:nvSpPr>
          <p:spPr bwMode="auto">
            <a:xfrm>
              <a:off x="2729" y="3264"/>
              <a:ext cx="775" cy="720"/>
            </a:xfrm>
            <a:prstGeom prst="rect">
              <a:avLst/>
            </a:prstGeom>
            <a:solidFill>
              <a:srgbClr val="000070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" name="Rectangle 20"/>
            <p:cNvSpPr>
              <a:spLocks noChangeArrowheads="1"/>
            </p:cNvSpPr>
            <p:nvPr/>
          </p:nvSpPr>
          <p:spPr bwMode="auto">
            <a:xfrm>
              <a:off x="2649" y="3368"/>
              <a:ext cx="950" cy="5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 eaLnBrk="0" hangingPunct="0"/>
              <a:r>
                <a:rPr lang="es-ES_tradnl" sz="2400" b="1">
                  <a:solidFill>
                    <a:schemeClr val="bg1"/>
                  </a:solidFill>
                  <a:latin typeface="Times New Roman" pitchFamily="18" charset="0"/>
                </a:rPr>
                <a:t>IDC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 spd="med">
    <p:fade thruBlk="1"/>
  </p:transition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3800" b="1"/>
              <a:t>Diagnóstico Institucional del Sistema de Servicio Civil de Guatemala</a:t>
            </a:r>
            <a:endParaRPr lang="en-US" sz="3800" b="1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>
                <a:solidFill>
                  <a:schemeClr val="bg2"/>
                </a:solidFill>
              </a:rPr>
              <a:t>Múltiples Regímenes</a:t>
            </a:r>
            <a:endParaRPr lang="en-US">
              <a:solidFill>
                <a:schemeClr val="bg2"/>
              </a:solidFill>
            </a:endParaRPr>
          </a:p>
        </p:txBody>
      </p:sp>
      <p:graphicFrame>
        <p:nvGraphicFramePr>
          <p:cNvPr id="21553" name="Group 49"/>
          <p:cNvGraphicFramePr>
            <a:graphicFrameLocks noGrp="1"/>
          </p:cNvGraphicFramePr>
          <p:nvPr/>
        </p:nvGraphicFramePr>
        <p:xfrm>
          <a:off x="1042988" y="2420938"/>
          <a:ext cx="7058025" cy="2779712"/>
        </p:xfrm>
        <a:graphic>
          <a:graphicData uri="http://schemas.openxmlformats.org/drawingml/2006/table">
            <a:tbl>
              <a:tblPr/>
              <a:tblGrid>
                <a:gridCol w="3529012"/>
                <a:gridCol w="3529013"/>
              </a:tblGrid>
              <a:tr h="917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G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Gobierno Central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G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Ley de Servicio Civil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7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G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Instituciones Descentralizadas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G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Normas Propias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G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Ley de Servicio Civil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7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G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Empresas Privadas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G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Código de Trabajo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sz="4000">
                <a:solidFill>
                  <a:schemeClr val="bg2"/>
                </a:solidFill>
              </a:rPr>
              <a:t>Esquema organizativo del Sistema</a:t>
            </a:r>
            <a:endParaRPr lang="en-US" sz="4000">
              <a:solidFill>
                <a:schemeClr val="bg2"/>
              </a:solidFill>
            </a:endParaRPr>
          </a:p>
        </p:txBody>
      </p:sp>
      <p:sp>
        <p:nvSpPr>
          <p:cNvPr id="19461" name="AutoShape 5"/>
          <p:cNvSpPr>
            <a:spLocks noChangeAspect="1" noChangeArrowheads="1" noTextEdit="1"/>
          </p:cNvSpPr>
          <p:nvPr/>
        </p:nvSpPr>
        <p:spPr bwMode="auto">
          <a:xfrm>
            <a:off x="2000250" y="2678113"/>
            <a:ext cx="6819900" cy="3478212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771775" y="1828800"/>
            <a:ext cx="3816350" cy="9525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GT" sz="3200">
                <a:ea typeface="Times New Roman" pitchFamily="18" charset="0"/>
                <a:cs typeface="Arial" pitchFamily="34" charset="0"/>
              </a:rPr>
              <a:t>Presidencia</a:t>
            </a:r>
            <a:endParaRPr lang="es-GT" sz="440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2843213" y="3978275"/>
            <a:ext cx="3524250" cy="998538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GT" sz="3000">
                <a:ea typeface="Times New Roman" pitchFamily="18" charset="0"/>
                <a:cs typeface="Arial" pitchFamily="34" charset="0"/>
              </a:rPr>
              <a:t>ONSEC</a:t>
            </a:r>
            <a:endParaRPr lang="en-US">
              <a:ea typeface="Times New Roman" pitchFamily="18" charset="0"/>
              <a:cs typeface="Arial" pitchFamily="34" charset="0"/>
            </a:endParaRPr>
          </a:p>
          <a:p>
            <a:pPr algn="ctr" eaLnBrk="0" hangingPunct="0"/>
            <a:r>
              <a:rPr lang="es-GT" sz="1600">
                <a:ea typeface="Times New Roman" pitchFamily="18" charset="0"/>
                <a:cs typeface="Arial" pitchFamily="34" charset="0"/>
              </a:rPr>
              <a:t>Oficina Nacional  de Servicio Civil</a:t>
            </a:r>
            <a:endParaRPr lang="es-GT" sz="240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2103438" y="5265738"/>
            <a:ext cx="1131887" cy="4349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GT" sz="1400">
                <a:ea typeface="Times New Roman" pitchFamily="18" charset="0"/>
                <a:cs typeface="Arial" pitchFamily="34" charset="0"/>
              </a:rPr>
              <a:t>Ministerios</a:t>
            </a:r>
            <a:endParaRPr lang="es-GT" sz="240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H="1">
            <a:off x="4705350" y="4976813"/>
            <a:ext cx="11113" cy="485775"/>
          </a:xfrm>
          <a:prstGeom prst="line">
            <a:avLst/>
          </a:prstGeom>
          <a:noFill/>
          <a:ln w="28575" cap="rnd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2598738" y="5700713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5927725" y="3105150"/>
            <a:ext cx="2605088" cy="647700"/>
          </a:xfrm>
          <a:prstGeom prst="rect">
            <a:avLst/>
          </a:prstGeom>
          <a:solidFill>
            <a:srgbClr val="8585A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GT" sz="1600">
                <a:ea typeface="Times New Roman" pitchFamily="18" charset="0"/>
                <a:cs typeface="Arial" pitchFamily="34" charset="0"/>
              </a:rPr>
              <a:t>Junta Nacional del Servicio Civil</a:t>
            </a:r>
            <a:endParaRPr lang="es-GT" sz="240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2103438" y="5967413"/>
            <a:ext cx="1779587" cy="287337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s-GT" sz="1200">
                <a:ea typeface="Times New Roman" pitchFamily="18" charset="0"/>
                <a:cs typeface="Arial" pitchFamily="34" charset="0"/>
              </a:rPr>
              <a:t>Recursos Humanos</a:t>
            </a:r>
            <a:endParaRPr lang="es-GT" sz="240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2971800" y="5700713"/>
            <a:ext cx="0" cy="2571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323850" y="2982913"/>
            <a:ext cx="2805113" cy="600075"/>
          </a:xfrm>
          <a:prstGeom prst="rect">
            <a:avLst/>
          </a:prstGeom>
          <a:solidFill>
            <a:srgbClr val="66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GT" sz="1600">
                <a:ea typeface="Times New Roman" pitchFamily="18" charset="0"/>
                <a:cs typeface="Arial" pitchFamily="34" charset="0"/>
              </a:rPr>
              <a:t>Ministerio de Finanzas Públicas</a:t>
            </a:r>
            <a:endParaRPr lang="es-GT" sz="140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6423025" y="5326063"/>
            <a:ext cx="1204913" cy="4349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GT" sz="1400">
                <a:ea typeface="Times New Roman" pitchFamily="18" charset="0"/>
                <a:cs typeface="Arial" pitchFamily="34" charset="0"/>
              </a:rPr>
              <a:t>Ministerios</a:t>
            </a:r>
            <a:endParaRPr lang="es-GT" sz="240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6918325" y="5761038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6423025" y="6038850"/>
            <a:ext cx="1565275" cy="26987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s-GT" sz="1200">
                <a:ea typeface="Times New Roman" pitchFamily="18" charset="0"/>
                <a:cs typeface="Arial" pitchFamily="34" charset="0"/>
              </a:rPr>
              <a:t>Recursos Humanos</a:t>
            </a:r>
            <a:endParaRPr lang="es-GT" sz="240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>
            <a:off x="7291388" y="5761038"/>
            <a:ext cx="0" cy="2571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>
            <a:off x="1651000" y="546258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1" name="Line 25"/>
          <p:cNvSpPr>
            <a:spLocks noChangeShapeType="1"/>
          </p:cNvSpPr>
          <p:nvPr/>
        </p:nvSpPr>
        <p:spPr bwMode="auto">
          <a:xfrm flipV="1">
            <a:off x="1651000" y="3609975"/>
            <a:ext cx="0" cy="1871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2" name="Line 26"/>
          <p:cNvSpPr>
            <a:spLocks noChangeShapeType="1"/>
          </p:cNvSpPr>
          <p:nvPr/>
        </p:nvSpPr>
        <p:spPr bwMode="auto">
          <a:xfrm>
            <a:off x="3235325" y="5462588"/>
            <a:ext cx="3168650" cy="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3" name="Line 27"/>
          <p:cNvSpPr>
            <a:spLocks noChangeShapeType="1"/>
          </p:cNvSpPr>
          <p:nvPr/>
        </p:nvSpPr>
        <p:spPr bwMode="auto">
          <a:xfrm>
            <a:off x="3132138" y="3284538"/>
            <a:ext cx="2808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4" name="Line 28"/>
          <p:cNvSpPr>
            <a:spLocks noChangeShapeType="1"/>
          </p:cNvSpPr>
          <p:nvPr/>
        </p:nvSpPr>
        <p:spPr bwMode="auto">
          <a:xfrm>
            <a:off x="4716463" y="2781300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sz="3600">
                <a:solidFill>
                  <a:schemeClr val="bg2"/>
                </a:solidFill>
              </a:rPr>
              <a:t>Administración de RRHH en el sector público guatemalteco</a:t>
            </a:r>
            <a:endParaRPr lang="en-US" sz="3600">
              <a:solidFill>
                <a:schemeClr val="bg2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GT" sz="2800"/>
              <a:t>Entorno :</a:t>
            </a:r>
          </a:p>
          <a:p>
            <a:pPr lvl="1" algn="just"/>
            <a:r>
              <a:rPr lang="es-ES_tradnl" sz="2400"/>
              <a:t>Problemas estructurales de la economía generan oferta limitada de puestos de trabajo</a:t>
            </a:r>
          </a:p>
          <a:p>
            <a:pPr lvl="1" algn="just"/>
            <a:r>
              <a:rPr lang="es-ES_tradnl" sz="2400"/>
              <a:t>Empleos del sector público con virtual inamovilidad son altamente apetecidos </a:t>
            </a:r>
          </a:p>
          <a:p>
            <a:pPr lvl="1" algn="just"/>
            <a:r>
              <a:rPr lang="es-MX" sz="2400"/>
              <a:t>P</a:t>
            </a:r>
            <a:r>
              <a:rPr lang="es-ES_tradnl" sz="2400"/>
              <a:t>ocas oportunidades para empleados sin altas calificaciones</a:t>
            </a:r>
            <a:endParaRPr lang="es-MX" sz="2400"/>
          </a:p>
          <a:p>
            <a:pPr lvl="1" algn="just">
              <a:buFont typeface="Wingdings" pitchFamily="2" charset="2"/>
              <a:buNone/>
            </a:pPr>
            <a:endParaRPr lang="en-US" sz="240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sz="3600">
                <a:solidFill>
                  <a:schemeClr val="bg2"/>
                </a:solidFill>
              </a:rPr>
              <a:t>Características particulares del Servicio Civil Guatemalteco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0000"/>
              </a:lnSpc>
              <a:buSzPct val="150000"/>
              <a:buFont typeface="Wingdings" pitchFamily="2" charset="2"/>
              <a:buChar char="§"/>
            </a:pPr>
            <a:r>
              <a:rPr lang="es-GT" sz="2000"/>
              <a:t>Fuerza laboral relativamente reducida. (1.6% de la población)</a:t>
            </a:r>
          </a:p>
          <a:p>
            <a:pPr algn="just">
              <a:lnSpc>
                <a:spcPct val="110000"/>
              </a:lnSpc>
              <a:buSzPct val="150000"/>
              <a:buFont typeface="Wingdings" pitchFamily="2" charset="2"/>
              <a:buChar char="§"/>
            </a:pPr>
            <a:r>
              <a:rPr lang="es-GT" sz="2000"/>
              <a:t>Régimen altamente centralizado, la ONSEC y MINFIN concentran decisiones y ejecución de principales procesos. </a:t>
            </a:r>
          </a:p>
          <a:p>
            <a:pPr algn="just">
              <a:lnSpc>
                <a:spcPct val="110000"/>
              </a:lnSpc>
              <a:buSzPct val="150000"/>
              <a:buFont typeface="Wingdings" pitchFamily="2" charset="2"/>
              <a:buChar char="§"/>
            </a:pPr>
            <a:r>
              <a:rPr lang="es-GT" sz="2000"/>
              <a:t>Normativas, estructuras y sistemas que impiden atraer y retener recursos humanos de calidad.</a:t>
            </a:r>
          </a:p>
          <a:p>
            <a:pPr algn="just">
              <a:lnSpc>
                <a:spcPct val="110000"/>
              </a:lnSpc>
            </a:pPr>
            <a:r>
              <a:rPr lang="es-GT" sz="2000"/>
              <a:t>La mayoría de los trabajadores no tienen preparación académica significativa.</a:t>
            </a:r>
          </a:p>
          <a:p>
            <a:pPr algn="just">
              <a:lnSpc>
                <a:spcPct val="110000"/>
              </a:lnSpc>
              <a:buSzPct val="150000"/>
              <a:buFont typeface="Wingdings" pitchFamily="2" charset="2"/>
              <a:buChar char="§"/>
            </a:pPr>
            <a:r>
              <a:rPr lang="es-GT" sz="2000"/>
              <a:t>No existen en forma sistémica políticas integrales de adiestramiento, capacitación y desarrollo de personal.</a:t>
            </a:r>
          </a:p>
          <a:p>
            <a:pPr>
              <a:lnSpc>
                <a:spcPct val="120000"/>
              </a:lnSpc>
              <a:buSzPct val="150000"/>
              <a:buFont typeface="Wingdings" pitchFamily="2" charset="2"/>
              <a:buChar char="§"/>
            </a:pPr>
            <a:r>
              <a:rPr lang="es-GT" sz="2000"/>
              <a:t>La estructura de las compensaciones y su administración no presenta condiciones para promover la productividad laboral y contiene incentivos perversos a permanencia, inamovilidad e ineficiencia.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/>
          <a:lstStyle/>
          <a:p>
            <a:pPr algn="ctr"/>
            <a:r>
              <a:rPr lang="es-GT" sz="3600">
                <a:solidFill>
                  <a:schemeClr val="bg2"/>
                </a:solidFill>
              </a:rPr>
              <a:t>Característica particulares del Servicio Civil Guatemalteco</a:t>
            </a:r>
            <a:endParaRPr lang="en-US" sz="3600">
              <a:solidFill>
                <a:schemeClr val="bg2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24000"/>
            <a:ext cx="8362950" cy="4864100"/>
          </a:xfrm>
        </p:spPr>
        <p:txBody>
          <a:bodyPr/>
          <a:lstStyle/>
          <a:p>
            <a:pPr>
              <a:lnSpc>
                <a:spcPct val="120000"/>
              </a:lnSpc>
              <a:buSzPct val="150000"/>
              <a:buFont typeface="Wingdings" pitchFamily="2" charset="2"/>
              <a:buChar char="§"/>
            </a:pPr>
            <a:r>
              <a:rPr lang="es-ES_tradnl" sz="2000"/>
              <a:t>Las compensaciones de los puestos con requisitos de baja calificación son relativamente más altos que los de sus equivalentes del sector privado, mientras que los profesionales , técnicos y gerentes públicos se les paga menos que a sus equivalentes en el sector privado.</a:t>
            </a:r>
            <a:endParaRPr lang="es-MX" sz="2000"/>
          </a:p>
          <a:p>
            <a:pPr>
              <a:lnSpc>
                <a:spcPct val="120000"/>
              </a:lnSpc>
              <a:buSzPct val="150000"/>
              <a:buFont typeface="Wingdings" pitchFamily="2" charset="2"/>
              <a:buChar char="§"/>
            </a:pPr>
            <a:r>
              <a:rPr lang="es-ES" sz="2000"/>
              <a:t>Ejercicio de prácticas “tutelares” a favor del trabajador en los procesos de resolución de conflictos entre el Estado y sus empleados. Emplazamiento.  Pactos colectivos.</a:t>
            </a:r>
          </a:p>
          <a:p>
            <a:pPr algn="just">
              <a:lnSpc>
                <a:spcPct val="120000"/>
              </a:lnSpc>
              <a:buSzPct val="150000"/>
              <a:buFont typeface="Wingdings" pitchFamily="2" charset="2"/>
              <a:buChar char="§"/>
            </a:pPr>
            <a:r>
              <a:rPr lang="es-ES" sz="2000"/>
              <a:t>No existen normas para rutas de desarrollo y movilidad laboral en el sistema. No existe carrera basada en el mérito.</a:t>
            </a:r>
          </a:p>
          <a:p>
            <a:pPr algn="just">
              <a:lnSpc>
                <a:spcPct val="120000"/>
              </a:lnSpc>
              <a:buSzPct val="150000"/>
              <a:buFont typeface="Wingdings" pitchFamily="2" charset="2"/>
              <a:buChar char="§"/>
            </a:pPr>
            <a:r>
              <a:rPr lang="es-ES" sz="2000"/>
              <a:t>Rol de los sindicatos. Reducción relativa de afiliación, mantienen prácticas y reivindicaciones pero han iniciado rol anti corrupción y anti políticas económicas liberales.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Conclusión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   La reforma del sistema de servicio civil es emprescindible para que otras acciones de modernizacion del Estado sean viables: descentralización, eficiencia.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/>
          <a:lstStyle/>
          <a:p>
            <a:pPr algn="ctr"/>
            <a:r>
              <a:rPr lang="es-GT">
                <a:solidFill>
                  <a:schemeClr val="bg2"/>
                </a:solidFill>
              </a:rPr>
              <a:t>Recomendaciones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720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s-ES" sz="2000" b="1"/>
              <a:t>REDISEÑO TOTAL DEL SISTEMA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s-ES" sz="2000" b="1"/>
              <a:t>ENFOQUE:</a:t>
            </a:r>
          </a:p>
          <a:p>
            <a:pPr algn="just">
              <a:lnSpc>
                <a:spcPct val="90000"/>
              </a:lnSpc>
            </a:pPr>
            <a:r>
              <a:rPr lang="es-ES" sz="2000"/>
              <a:t>Legislación general para el sector público.</a:t>
            </a:r>
            <a:r>
              <a:rPr lang="en-US" sz="2000"/>
              <a:t> </a:t>
            </a:r>
          </a:p>
          <a:p>
            <a:pPr algn="just">
              <a:lnSpc>
                <a:spcPct val="90000"/>
              </a:lnSpc>
            </a:pPr>
            <a:r>
              <a:rPr lang="es-ES" sz="2000"/>
              <a:t>Legislación, estructura de puestos y salarios y procesos que permitan adaptabilidad a la naturaleza de las instituciones.</a:t>
            </a:r>
            <a:r>
              <a:rPr lang="en-US" sz="2000"/>
              <a:t> </a:t>
            </a:r>
          </a:p>
          <a:p>
            <a:pPr algn="just">
              <a:lnSpc>
                <a:spcPct val="90000"/>
              </a:lnSpc>
            </a:pPr>
            <a:r>
              <a:rPr lang="es-ES" sz="2000"/>
              <a:t>Orientación a optimizar el recurso humano.</a:t>
            </a:r>
          </a:p>
          <a:p>
            <a:pPr algn="just">
              <a:lnSpc>
                <a:spcPct val="90000"/>
              </a:lnSpc>
            </a:pPr>
            <a:r>
              <a:rPr lang="es-ES" sz="2000"/>
              <a:t>Salarios competitivos.</a:t>
            </a:r>
          </a:p>
          <a:p>
            <a:pPr algn="just">
              <a:lnSpc>
                <a:spcPct val="90000"/>
              </a:lnSpc>
            </a:pPr>
            <a:r>
              <a:rPr lang="es-ES" sz="2000"/>
              <a:t>Mandos medios y bajos no dependen de la arbitrariedad y la política para ser nombrados o contratados.</a:t>
            </a:r>
          </a:p>
          <a:p>
            <a:pPr algn="just">
              <a:lnSpc>
                <a:spcPct val="90000"/>
              </a:lnSpc>
            </a:pPr>
            <a:r>
              <a:rPr lang="es-ES" sz="2000"/>
              <a:t>Orientado a reconocer mérito y productividad.</a:t>
            </a:r>
          </a:p>
          <a:p>
            <a:pPr algn="just">
              <a:lnSpc>
                <a:spcPct val="90000"/>
              </a:lnSpc>
            </a:pPr>
            <a:r>
              <a:rPr lang="es-ES" sz="2000"/>
              <a:t>Sistema de desarrollo del recurso humano alineado con los objetivos del sistema general.</a:t>
            </a:r>
            <a:r>
              <a:rPr lang="en-US" sz="2000"/>
              <a:t> </a:t>
            </a:r>
          </a:p>
          <a:p>
            <a:pPr algn="just">
              <a:lnSpc>
                <a:spcPct val="90000"/>
              </a:lnSpc>
            </a:pPr>
            <a:r>
              <a:rPr lang="es-ES" sz="2000"/>
              <a:t>Sanciones aplicadas con imparcialidad y existe un proceso claro y expedito de resolución de conflictos entre el Estado y sus trabajadores.</a:t>
            </a:r>
            <a:r>
              <a:rPr lang="en-US" sz="2000"/>
              <a:t> </a:t>
            </a:r>
          </a:p>
          <a:p>
            <a:pPr algn="just">
              <a:lnSpc>
                <a:spcPct val="90000"/>
              </a:lnSpc>
            </a:pPr>
            <a:endParaRPr lang="es-ES" sz="2000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/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4675"/>
            <a:ext cx="8229600" cy="838200"/>
          </a:xfrm>
        </p:spPr>
        <p:txBody>
          <a:bodyPr/>
          <a:lstStyle/>
          <a:p>
            <a:pPr algn="ctr"/>
            <a:r>
              <a:rPr lang="es-GT">
                <a:solidFill>
                  <a:schemeClr val="bg2"/>
                </a:solidFill>
              </a:rPr>
              <a:t>Recomendaciones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60513"/>
            <a:ext cx="8229600" cy="5181600"/>
          </a:xfrm>
        </p:spPr>
        <p:txBody>
          <a:bodyPr/>
          <a:lstStyle/>
          <a:p>
            <a:pPr algn="ctr">
              <a:lnSpc>
                <a:spcPct val="110000"/>
              </a:lnSpc>
              <a:buFont typeface="Wingdings" pitchFamily="2" charset="2"/>
              <a:buNone/>
            </a:pPr>
            <a:r>
              <a:rPr lang="es-ES" sz="2800" b="1"/>
              <a:t>ACCIONES</a:t>
            </a:r>
          </a:p>
          <a:p>
            <a:pPr>
              <a:lnSpc>
                <a:spcPct val="110000"/>
              </a:lnSpc>
            </a:pPr>
            <a:r>
              <a:rPr lang="es-ES" sz="2000"/>
              <a:t>Emitir nueva ley de servicio civil </a:t>
            </a:r>
          </a:p>
          <a:p>
            <a:pPr>
              <a:lnSpc>
                <a:spcPct val="110000"/>
              </a:lnSpc>
            </a:pPr>
            <a:r>
              <a:rPr lang="es-ES" sz="2000"/>
              <a:t>Crear nueva organización con autonomía técnica y administrativa en sustitución de ONSEC</a:t>
            </a:r>
            <a:r>
              <a:rPr lang="en-US" sz="2000"/>
              <a:t> </a:t>
            </a:r>
          </a:p>
          <a:p>
            <a:pPr>
              <a:lnSpc>
                <a:spcPct val="110000"/>
              </a:lnSpc>
            </a:pPr>
            <a:r>
              <a:rPr lang="es-ES" sz="2000"/>
              <a:t>Crear nueva estructura de regímenes diferenciados</a:t>
            </a:r>
            <a:r>
              <a:rPr lang="en-US" sz="2000"/>
              <a:t> </a:t>
            </a:r>
          </a:p>
          <a:p>
            <a:pPr>
              <a:lnSpc>
                <a:spcPct val="110000"/>
              </a:lnSpc>
            </a:pPr>
            <a:r>
              <a:rPr lang="es-ES" sz="2000"/>
              <a:t>Separar administración del recurso humano de la del sistema de pensiones de los empleados públicos</a:t>
            </a:r>
            <a:r>
              <a:rPr lang="en-US" sz="2000"/>
              <a:t> </a:t>
            </a:r>
          </a:p>
          <a:p>
            <a:pPr>
              <a:lnSpc>
                <a:spcPct val="110000"/>
              </a:lnSpc>
            </a:pPr>
            <a:r>
              <a:rPr lang="es-ES" sz="2000"/>
              <a:t>Crear un nuevo sistema de resolución de controversias laborales del sector público </a:t>
            </a:r>
          </a:p>
          <a:p>
            <a:pPr>
              <a:lnSpc>
                <a:spcPct val="110000"/>
              </a:lnSpc>
            </a:pPr>
            <a:r>
              <a:rPr lang="es-ES" sz="2000"/>
              <a:t>Crear Tribunal Nacional del Servicio Civil </a:t>
            </a:r>
          </a:p>
          <a:p>
            <a:pPr>
              <a:lnSpc>
                <a:spcPct val="110000"/>
              </a:lnSpc>
            </a:pPr>
            <a:r>
              <a:rPr lang="es-ES" sz="2000"/>
              <a:t>Redefinir las necesidades de puestos y salarios de cada institución</a:t>
            </a:r>
            <a:r>
              <a:rPr lang="en-US" sz="2000"/>
              <a:t> </a:t>
            </a:r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507</TotalTime>
  <Words>526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Times New Roman</vt:lpstr>
      <vt:lpstr>Wingdings</vt:lpstr>
      <vt:lpstr>Arial Black</vt:lpstr>
      <vt:lpstr>Pixel</vt:lpstr>
      <vt:lpstr>Bitmap Image</vt:lpstr>
      <vt:lpstr>Diagnóstico Institucional del Sistema de Servicio Civil de Guatemala</vt:lpstr>
      <vt:lpstr>Múltiples Regímenes</vt:lpstr>
      <vt:lpstr>Esquema organizativo del Sistema</vt:lpstr>
      <vt:lpstr>Administración de RRHH en el sector público guatemalteco</vt:lpstr>
      <vt:lpstr>Características particulares del Servicio Civil Guatemalteco</vt:lpstr>
      <vt:lpstr>Característica particulares del Servicio Civil Guatemalteco</vt:lpstr>
      <vt:lpstr>Conclusión</vt:lpstr>
      <vt:lpstr>Recomendaciones</vt:lpstr>
      <vt:lpstr>Recomendaciones</vt:lpstr>
    </vt:vector>
  </TitlesOfParts>
  <Company>Corporacion de Inversiones y Desarrollo de C.A.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Preferred Customer</dc:creator>
  <cp:lastModifiedBy>anarod</cp:lastModifiedBy>
  <cp:revision>21</cp:revision>
  <dcterms:created xsi:type="dcterms:W3CDTF">2002-11-04T21:46:14Z</dcterms:created>
  <dcterms:modified xsi:type="dcterms:W3CDTF">2010-07-11T22:17:35Z</dcterms:modified>
</cp:coreProperties>
</file>