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Verdana" pitchFamily="34" charset="0"/>
      <p:regular r:id="rId14"/>
      <p:bold r:id="rId15"/>
      <p:italic r:id="rId16"/>
      <p:boldItalic r:id="rId17"/>
    </p:embeddedFont>
    <p:embeddedFont>
      <p:font typeface="Comic Sans MS" pitchFamily="66" charset="0"/>
      <p:regular r:id="rId18"/>
      <p:bold r:id="rId19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5F1F7"/>
    <a:srgbClr val="D1DCFB"/>
    <a:srgbClr val="CCECFF"/>
    <a:srgbClr val="FFCCFF"/>
    <a:srgbClr val="CC0066"/>
    <a:srgbClr val="CCCC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1496C-D81D-4DE2-8F68-A2DB8A756C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07E4B-9435-491C-BB91-8B83D79520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42795-0C0A-4762-941E-577FD0D694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46962-8578-45D5-A84B-85A0620144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76C3F-E1D3-4703-A87D-BF1A7BD40B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A70F5-B65F-4307-9A17-F8F2951A3B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EA6C-2E50-4185-AFF3-6A67FD83F1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97F5D-7240-41E1-AA03-16DCE2C4DB4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7BA82-D0B7-4ECF-B03F-70BC79C0522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DF705-28A2-4026-A916-3942CC93C9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20F44-447A-4720-8983-47784442B7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ECFF">
                <a:gamma/>
                <a:tint val="27843"/>
                <a:invGamma/>
              </a:srgbClr>
            </a:gs>
            <a:gs pos="100000">
              <a:srgbClr val="CCE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5BB06741-DFA8-43DE-9FDF-034ED4DFFEB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57912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0">
                <a:latin typeface="Times New Roman" pitchFamily="18" charset="0"/>
              </a:rPr>
              <a:t>Washington DC, noviembre 2002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1600200"/>
            <a:ext cx="6705600" cy="34290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sz="2800">
                <a:solidFill>
                  <a:srgbClr val="00FFFF"/>
                </a:solidFill>
              </a:rPr>
              <a:t>MARCO ANALÍTICO PARA</a:t>
            </a:r>
          </a:p>
          <a:p>
            <a:pPr algn="ctr"/>
            <a:r>
              <a:rPr lang="es-ES" sz="2800">
                <a:solidFill>
                  <a:srgbClr val="00FFFF"/>
                </a:solidFill>
              </a:rPr>
              <a:t>LA EVALUACIÓN DE</a:t>
            </a:r>
          </a:p>
          <a:p>
            <a:pPr algn="ctr"/>
            <a:r>
              <a:rPr lang="es-ES" sz="2800">
                <a:solidFill>
                  <a:srgbClr val="00FFFF"/>
                </a:solidFill>
              </a:rPr>
              <a:t>SISTEMAS DE SERVICIO CIVIL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0">
                <a:latin typeface="Times New Roman" pitchFamily="18" charset="0"/>
              </a:rPr>
              <a:t>Banco Interamericano de Desarrollo Diálogo Regional de Políticas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9050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>
                <a:solidFill>
                  <a:schemeClr val="bg1"/>
                </a:solidFill>
              </a:rPr>
              <a:t>ANÁLISIS 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FUNCIONAL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POR     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SUBSISTEMAS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3528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OBTENCIÓN  </a:t>
            </a:r>
          </a:p>
          <a:p>
            <a:pPr algn="r"/>
            <a:r>
              <a:rPr lang="es-ES" sz="900"/>
              <a:t>DE LOS     </a:t>
            </a:r>
          </a:p>
          <a:p>
            <a:pPr algn="r"/>
            <a:r>
              <a:rPr lang="es-ES" sz="900"/>
              <a:t>ÍNDICES    </a:t>
            </a:r>
            <a:endParaRPr lang="en-GB" sz="9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8006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/>
              <a:t>EL          </a:t>
            </a:r>
          </a:p>
          <a:p>
            <a:pPr algn="r"/>
            <a:r>
              <a:rPr lang="es-ES" sz="1000"/>
              <a:t>INFORME    </a:t>
            </a:r>
            <a:endParaRPr lang="en-GB" sz="1200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334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UN MODELO </a:t>
            </a:r>
          </a:p>
          <a:p>
            <a:pPr algn="r"/>
            <a:r>
              <a:rPr lang="es-ES" sz="900"/>
              <a:t>DE      </a:t>
            </a:r>
          </a:p>
          <a:p>
            <a:pPr algn="r"/>
            <a:r>
              <a:rPr lang="es-ES" sz="900"/>
              <a:t>REFERENCIA</a:t>
            </a:r>
            <a:r>
              <a:rPr lang="es-ES" sz="900">
                <a:solidFill>
                  <a:srgbClr val="000066"/>
                </a:solidFill>
                <a:latin typeface="Comic Sans MS" pitchFamily="66" charset="0"/>
              </a:rPr>
              <a:t> </a:t>
            </a:r>
            <a:endParaRPr lang="en-GB" sz="90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3000" y="2209800"/>
            <a:ext cx="5776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7 subsistemas básicos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43000" y="2743200"/>
            <a:ext cx="59436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Áreas de exploración: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Objeto o finalidad básica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Relaciones con otros subsistemas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Procesos o prácticas en que se despliega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Puntos críticos: núcleo básico del diagnóstico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Indicadores cuantitativos</a:t>
            </a:r>
          </a:p>
          <a:p>
            <a:pPr marL="860425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" sz="1400"/>
              <a:t>Problemas específicos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19200" y="5334000"/>
            <a:ext cx="4887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Análisis organizativo de la función de RRHH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48" grpId="0" autoUpdateAnimBg="0"/>
      <p:bldP spid="1024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9050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/>
              <a:t>ANÁLISIS   </a:t>
            </a:r>
          </a:p>
          <a:p>
            <a:pPr algn="r"/>
            <a:r>
              <a:rPr lang="es-ES" sz="1000"/>
              <a:t>FUNCIONAL  </a:t>
            </a:r>
          </a:p>
          <a:p>
            <a:pPr algn="r"/>
            <a:r>
              <a:rPr lang="es-ES" sz="1000"/>
              <a:t>POR       </a:t>
            </a:r>
          </a:p>
          <a:p>
            <a:pPr algn="r"/>
            <a:r>
              <a:rPr lang="es-ES" sz="1000"/>
              <a:t>SUBSISTEMAS</a:t>
            </a:r>
            <a:endParaRPr lang="en-GB" sz="10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3528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>
                <a:solidFill>
                  <a:schemeClr val="bg1"/>
                </a:solidFill>
              </a:rPr>
              <a:t>OBTENCIÓN  </a:t>
            </a:r>
          </a:p>
          <a:p>
            <a:pPr algn="r"/>
            <a:r>
              <a:rPr lang="es-ES" sz="900">
                <a:solidFill>
                  <a:schemeClr val="bg1"/>
                </a:solidFill>
              </a:rPr>
              <a:t>DE LOS     </a:t>
            </a:r>
          </a:p>
          <a:p>
            <a:pPr algn="r"/>
            <a:r>
              <a:rPr lang="es-ES" sz="900">
                <a:solidFill>
                  <a:schemeClr val="bg1"/>
                </a:solidFill>
              </a:rPr>
              <a:t>ÍNDICES    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8006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/>
              <a:t>EL          </a:t>
            </a:r>
          </a:p>
          <a:p>
            <a:pPr algn="r"/>
            <a:r>
              <a:rPr lang="es-ES" sz="1000"/>
              <a:t>INFORME   </a:t>
            </a:r>
            <a:r>
              <a:rPr lang="es-ES" sz="1200"/>
              <a:t> </a:t>
            </a:r>
            <a:endParaRPr lang="en-GB" sz="1200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UN MODELO </a:t>
            </a:r>
          </a:p>
          <a:p>
            <a:pPr algn="r"/>
            <a:r>
              <a:rPr lang="es-ES" sz="900"/>
              <a:t>DE      </a:t>
            </a:r>
          </a:p>
          <a:p>
            <a:pPr algn="r"/>
            <a:r>
              <a:rPr lang="es-ES" sz="900"/>
              <a:t>REFERENCIA</a:t>
            </a:r>
            <a:r>
              <a:rPr lang="es-ES" sz="900">
                <a:solidFill>
                  <a:srgbClr val="000066"/>
                </a:solidFill>
                <a:latin typeface="Comic Sans MS" pitchFamily="66" charset="0"/>
              </a:rPr>
              <a:t> </a:t>
            </a:r>
            <a:endParaRPr lang="en-GB" sz="90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66800" y="2438400"/>
            <a:ext cx="73152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Valoración de puntos críticos, aplicando una escala común</a:t>
            </a:r>
          </a:p>
          <a:p>
            <a:pPr marL="384175" indent="-384175">
              <a:spcBef>
                <a:spcPct val="50000"/>
              </a:spcBef>
            </a:pPr>
            <a:endParaRPr lang="es-ES" sz="1600"/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Aplicación de la ponderación indicada en cada caso</a:t>
            </a:r>
          </a:p>
          <a:p>
            <a:pPr marL="384175" indent="-384175">
              <a:spcBef>
                <a:spcPct val="50000"/>
              </a:spcBef>
            </a:pPr>
            <a:endParaRPr lang="es-ES" sz="1600"/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Agrupación por índices (o subíndices,  si procede)</a:t>
            </a:r>
          </a:p>
          <a:p>
            <a:pPr marL="384175" indent="-384175">
              <a:spcBef>
                <a:spcPct val="50000"/>
              </a:spcBef>
            </a:pPr>
            <a:endParaRPr lang="es-ES" sz="1600"/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Obtención de los valores correspondientes</a:t>
            </a:r>
          </a:p>
          <a:p>
            <a:pPr marL="384175" indent="-384175">
              <a:spcBef>
                <a:spcPct val="50000"/>
              </a:spcBef>
            </a:pPr>
            <a:endParaRPr lang="es-ES" sz="1600"/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600"/>
              <a:t>Presentación y comentario de los resultados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9812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/>
              <a:t>ANÁLISIS   </a:t>
            </a:r>
          </a:p>
          <a:p>
            <a:pPr algn="r"/>
            <a:r>
              <a:rPr lang="es-ES" sz="1000"/>
              <a:t>FUNCIONAL  </a:t>
            </a:r>
          </a:p>
          <a:p>
            <a:pPr algn="r"/>
            <a:r>
              <a:rPr lang="es-ES" sz="1000"/>
              <a:t>POR       </a:t>
            </a:r>
          </a:p>
          <a:p>
            <a:pPr algn="r"/>
            <a:r>
              <a:rPr lang="es-ES" sz="1000"/>
              <a:t>SUBSISTEMAS</a:t>
            </a:r>
            <a:endParaRPr lang="en-GB" sz="10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429000" y="990600"/>
            <a:ext cx="1730375" cy="838200"/>
          </a:xfrm>
          <a:prstGeom prst="chevron">
            <a:avLst>
              <a:gd name="adj" fmla="val 5161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OBTENCIÓN  </a:t>
            </a:r>
          </a:p>
          <a:p>
            <a:pPr algn="r"/>
            <a:r>
              <a:rPr lang="es-ES" sz="900"/>
              <a:t>DE LOS     </a:t>
            </a:r>
          </a:p>
          <a:p>
            <a:pPr algn="r"/>
            <a:r>
              <a:rPr lang="es-ES" sz="900"/>
              <a:t>ÍNDICES    </a:t>
            </a:r>
            <a:endParaRPr lang="en-GB" sz="900"/>
          </a:p>
          <a:p>
            <a:pPr algn="r"/>
            <a:endParaRPr lang="en-GB" sz="9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8768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>
                <a:solidFill>
                  <a:schemeClr val="bg1"/>
                </a:solidFill>
              </a:rPr>
              <a:t>EL        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INFORME</a:t>
            </a:r>
            <a:r>
              <a:rPr lang="es-ES" sz="1200"/>
              <a:t>    </a:t>
            </a:r>
            <a:endParaRPr lang="en-GB" sz="12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09600" y="990600"/>
            <a:ext cx="1676400" cy="838200"/>
          </a:xfrm>
          <a:prstGeom prst="chevron">
            <a:avLst>
              <a:gd name="adj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UN MODELO </a:t>
            </a:r>
          </a:p>
          <a:p>
            <a:pPr algn="r"/>
            <a:r>
              <a:rPr lang="es-ES" sz="900"/>
              <a:t>DE      </a:t>
            </a:r>
          </a:p>
          <a:p>
            <a:pPr algn="r"/>
            <a:r>
              <a:rPr lang="es-ES" sz="900"/>
              <a:t>REFERENCIA</a:t>
            </a:r>
            <a:r>
              <a:rPr lang="es-ES" sz="900">
                <a:solidFill>
                  <a:srgbClr val="000066"/>
                </a:solidFill>
                <a:latin typeface="Comic Sans MS" pitchFamily="66" charset="0"/>
              </a:rPr>
              <a:t> </a:t>
            </a:r>
            <a:endParaRPr lang="en-GB" sz="90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295400" y="2057400"/>
            <a:ext cx="6477000" cy="4267200"/>
          </a:xfrm>
          <a:prstGeom prst="rect">
            <a:avLst/>
          </a:prstGeom>
          <a:solidFill>
            <a:srgbClr val="D5F1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DATOS DE IDENTIFICACIÓN Y ÁMBITO DEL TRABAJO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RESUMEN EJECUTIVO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ANTECEDENTES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ANÁLISIS DEL CONTEXTO INSTITUCIONAL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ANÁLISIS FUNCIONAL DEL SERVICIO CIVIL</a:t>
            </a:r>
          </a:p>
          <a:p>
            <a:pPr marL="1371600" lvl="2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400"/>
              <a:t>Indicadores cuantitativos</a:t>
            </a:r>
          </a:p>
          <a:p>
            <a:pPr marL="1371600" lvl="2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400"/>
              <a:t>Análisis por subsistemas</a:t>
            </a:r>
          </a:p>
          <a:p>
            <a:pPr marL="1371600" lvl="2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400"/>
              <a:t>Análisis organizativo de la función RRHH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ÍNDICES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s-ES" sz="1400"/>
              <a:t>CONCLUSIONES Y RECOMENDACIONES</a:t>
            </a:r>
            <a:br>
              <a:rPr lang="es-ES" sz="1400"/>
            </a:br>
            <a:endParaRPr lang="es-ES" sz="1400"/>
          </a:p>
          <a:p>
            <a:pPr marL="1371600" lvl="2" indent="-457200">
              <a:spcBef>
                <a:spcPct val="50000"/>
              </a:spcBef>
            </a:pPr>
            <a:r>
              <a:rPr lang="es-ES" sz="1400"/>
              <a:t>ANEXOS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El objeto de análisis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0">
                <a:solidFill>
                  <a:srgbClr val="000066"/>
                </a:solidFill>
              </a:rPr>
              <a:t>Servicio Civil =</a:t>
            </a:r>
            <a:r>
              <a:rPr lang="es-ES">
                <a:solidFill>
                  <a:srgbClr val="000066"/>
                </a:solidFill>
              </a:rPr>
              <a:t> </a:t>
            </a:r>
            <a:r>
              <a:rPr lang="es-ES" b="0">
                <a:solidFill>
                  <a:srgbClr val="000066"/>
                </a:solidFill>
              </a:rPr>
              <a:t>Conjunto de arreglos institucionales mediante los que se articulan y gestionan, en una realidad nacional determinada, el empleo público y los recursos humanos que lo integran.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7543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0">
                <a:solidFill>
                  <a:srgbClr val="000066"/>
                </a:solidFill>
              </a:rPr>
              <a:t>Comprende: normas escritas o informales, estructuras, pautas culturales, políticas explícitas e implícitas, procesos, prácticas y actividades de diferente signo.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4343400"/>
            <a:ext cx="7543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0"/>
              <a:t>Aunque influído por el</a:t>
            </a:r>
            <a:r>
              <a:rPr lang="es-ES" sz="2000" b="0"/>
              <a:t> </a:t>
            </a:r>
            <a:r>
              <a:rPr lang="es-ES" b="0"/>
              <a:t>marco jurídico, no debe ser confundido con éste. Lo que importa es el funcionamiento real, cualquiera que sea su coincidencia o alejamiento  respecto de las regulaciones formales vigentes.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Dimensiones del análisis: los índices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19200" y="1371600"/>
            <a:ext cx="6705600" cy="174148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EFICIENCIA</a:t>
            </a:r>
          </a:p>
          <a:p>
            <a:pPr>
              <a:spcBef>
                <a:spcPct val="50000"/>
              </a:spcBef>
            </a:pPr>
            <a:r>
              <a:rPr lang="es-ES"/>
              <a:t>Evalúa el grado de optimización de la inversión en capital humano, así como la relación de ésta con la política fiscal y con sus mercados de referencia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3505200"/>
            <a:ext cx="6705600" cy="242887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MÉRITO</a:t>
            </a:r>
          </a:p>
          <a:p>
            <a:pPr>
              <a:spcBef>
                <a:spcPct val="50000"/>
              </a:spcBef>
            </a:pPr>
            <a:r>
              <a:rPr lang="es-ES"/>
              <a:t>Evalúa el nivel de las garantías de profesionalidad en el funcionamiento del SC, y el grado de protección efectiva frente a la arbitrariedad, la polítización y la búsqueda de rentas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Dimensiones del análisis: los índices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1066800"/>
            <a:ext cx="7239000" cy="53149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CONSISTENCIA ESTRUCTURAL</a:t>
            </a:r>
          </a:p>
          <a:p>
            <a:pPr>
              <a:spcBef>
                <a:spcPct val="50000"/>
              </a:spcBef>
            </a:pPr>
            <a:r>
              <a:rPr lang="es-ES"/>
              <a:t>Evalúa la solidez e integración sistémica del SC, atendiendo a los elementos estructurales básicos que deben formar parte del mismo. Se despliega en tres subíndices: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Coherencia estratégica</a:t>
            </a:r>
            <a:r>
              <a:rPr lang="es-ES"/>
              <a:t>: </a:t>
            </a:r>
            <a:r>
              <a:rPr lang="es-ES" b="0"/>
              <a:t>Mide la vinculación de los procesos y prácticas a las prioridades estratégicas gubernamentales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Consistencia directiva</a:t>
            </a:r>
            <a:r>
              <a:rPr lang="es-ES"/>
              <a:t>: </a:t>
            </a:r>
            <a:r>
              <a:rPr lang="es-ES" b="0"/>
              <a:t>Mide el grado de desarrollo de la función de dirección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Consistencia de los procesos</a:t>
            </a:r>
            <a:r>
              <a:rPr lang="es-ES"/>
              <a:t>: </a:t>
            </a:r>
            <a:r>
              <a:rPr lang="es-ES" b="0"/>
              <a:t>Mide el grado de desarrollo de los procesos básicos de gestión del empleo y los recursos humanos, así como las adecuadas relaciones entre ellos</a:t>
            </a:r>
          </a:p>
          <a:p>
            <a:pPr lvl="1">
              <a:spcBef>
                <a:spcPct val="50000"/>
              </a:spcBef>
            </a:pPr>
            <a:endParaRPr lang="es-E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Dimensiones</a:t>
            </a:r>
            <a:r>
              <a:rPr lang="es-ES" sz="2000">
                <a:solidFill>
                  <a:schemeClr val="bg1"/>
                </a:solidFill>
              </a:rPr>
              <a:t> </a:t>
            </a:r>
            <a:r>
              <a:rPr lang="es-ES" sz="2000">
                <a:solidFill>
                  <a:srgbClr val="00FFFF"/>
                </a:solidFill>
              </a:rPr>
              <a:t>del análisis: los índices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239000" cy="50403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CAPACIDAD FUNCIONAL</a:t>
            </a:r>
          </a:p>
          <a:p>
            <a:pPr>
              <a:spcBef>
                <a:spcPct val="50000"/>
              </a:spcBef>
            </a:pPr>
            <a:r>
              <a:rPr lang="es-ES"/>
              <a:t>Evalúa la capacidad del sistema de SC para influir positivamente en el comportamiento de los empleados públicos . Se despliega en tres subíndices: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Competencia</a:t>
            </a:r>
            <a:r>
              <a:rPr lang="es-ES"/>
              <a:t>: </a:t>
            </a:r>
            <a:r>
              <a:rPr lang="es-ES" b="0"/>
              <a:t>Mide la eficacia con que se aseguran niveles de cualificación profesional adecuados 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Eficacia incentivadora</a:t>
            </a:r>
            <a:r>
              <a:rPr lang="es-ES"/>
              <a:t>: </a:t>
            </a:r>
            <a:r>
              <a:rPr lang="es-ES" b="0"/>
              <a:t>Mide el grado en que las políticas y prácticas de gestión de RRHH contienen estílmulos a la productividad, el aprendizaje y la calidad del servicio</a:t>
            </a:r>
          </a:p>
          <a:p>
            <a:pPr lvl="1"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Flexibilidad</a:t>
            </a:r>
            <a:r>
              <a:rPr lang="es-ES"/>
              <a:t>: </a:t>
            </a:r>
            <a:r>
              <a:rPr lang="es-ES" b="0"/>
              <a:t>Mide el grado en que las políticas y prácticas facilitan la adaptación a los cambios y la puesta en práctica de innovaciones</a:t>
            </a:r>
          </a:p>
          <a:p>
            <a:pPr lvl="1">
              <a:spcBef>
                <a:spcPct val="50000"/>
              </a:spcBef>
            </a:pPr>
            <a:endParaRPr lang="es-E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Dimensiones del análisis: los índices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239000" cy="27035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rgbClr val="CC0066"/>
                </a:solidFill>
              </a:rPr>
              <a:t>CAPACIDAD INTEGRADORA</a:t>
            </a:r>
          </a:p>
          <a:p>
            <a:pPr>
              <a:spcBef>
                <a:spcPct val="50000"/>
              </a:spcBef>
            </a:pPr>
            <a:r>
              <a:rPr lang="es-ES"/>
              <a:t>Evalúa la eficacia con que el sistema de SC parece capaz de asegurar la armonización de las expectativas e intereses de los diferentes actores, incrementando el sentimiento de pertenencia y reduciendo la conflictividad </a:t>
            </a:r>
          </a:p>
          <a:p>
            <a:pPr lvl="1">
              <a:spcBef>
                <a:spcPct val="50000"/>
              </a:spcBef>
            </a:pPr>
            <a:endParaRPr lang="es-E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2400" b="0">
              <a:latin typeface="Times New Roman" pitchFamily="18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362200" y="2133600"/>
            <a:ext cx="2438400" cy="1752600"/>
          </a:xfrm>
          <a:prstGeom prst="chevron">
            <a:avLst>
              <a:gd name="adj" fmla="val 34783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400">
                <a:solidFill>
                  <a:srgbClr val="CC0066"/>
                </a:solidFill>
              </a:rPr>
              <a:t>ANÁLISIS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FUNCIONAL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POR    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SUBSISTEMAS</a:t>
            </a:r>
            <a:endParaRPr lang="en-GB" sz="1400">
              <a:solidFill>
                <a:srgbClr val="CC0066"/>
              </a:solidFill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343400" y="2133600"/>
            <a:ext cx="2438400" cy="1752600"/>
          </a:xfrm>
          <a:prstGeom prst="chevron">
            <a:avLst>
              <a:gd name="adj" fmla="val 34783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400">
                <a:solidFill>
                  <a:srgbClr val="CC0066"/>
                </a:solidFill>
              </a:rPr>
              <a:t>OBTENCIÓN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DE LOS    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ÍNDICES</a:t>
            </a:r>
            <a:r>
              <a:rPr lang="es-ES" sz="900">
                <a:solidFill>
                  <a:srgbClr val="CC0066"/>
                </a:solidFill>
              </a:rPr>
              <a:t>        </a:t>
            </a:r>
            <a:endParaRPr lang="en-GB" sz="900">
              <a:solidFill>
                <a:srgbClr val="CC0066"/>
              </a:solidFill>
            </a:endParaRPr>
          </a:p>
          <a:p>
            <a:pPr algn="r"/>
            <a:endParaRPr lang="en-GB" sz="1200">
              <a:solidFill>
                <a:srgbClr val="CC0066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324600" y="2133600"/>
            <a:ext cx="2362200" cy="1752600"/>
          </a:xfrm>
          <a:prstGeom prst="chevron">
            <a:avLst>
              <a:gd name="adj" fmla="val 33696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400">
                <a:solidFill>
                  <a:srgbClr val="CC0066"/>
                </a:solidFill>
              </a:rPr>
              <a:t>EL       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INFORME</a:t>
            </a:r>
            <a:r>
              <a:rPr lang="es-ES" sz="1200"/>
              <a:t>    </a:t>
            </a:r>
            <a:endParaRPr lang="en-GB" sz="1200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81000" y="2133600"/>
            <a:ext cx="2362200" cy="1752600"/>
          </a:xfrm>
          <a:prstGeom prst="chevron">
            <a:avLst>
              <a:gd name="adj" fmla="val 33696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400">
                <a:solidFill>
                  <a:srgbClr val="CC0066"/>
                </a:solidFill>
              </a:rPr>
              <a:t>UN MODELO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DE         </a:t>
            </a:r>
          </a:p>
          <a:p>
            <a:pPr algn="r"/>
            <a:r>
              <a:rPr lang="es-ES" sz="1400">
                <a:solidFill>
                  <a:srgbClr val="CC0066"/>
                </a:solidFill>
              </a:rPr>
              <a:t>REFERENCIA</a:t>
            </a:r>
            <a:r>
              <a:rPr lang="es-ES" sz="1200">
                <a:solidFill>
                  <a:srgbClr val="000066"/>
                </a:solidFill>
                <a:latin typeface="Comic Sans MS" pitchFamily="66" charset="0"/>
              </a:rPr>
              <a:t> </a:t>
            </a:r>
            <a:endParaRPr lang="en-GB" sz="140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8" grpId="0" animBg="1" autoUpdateAnimBg="0"/>
      <p:bldP spid="8199" grpId="0" animBg="1" autoUpdateAnimBg="0"/>
      <p:bldP spid="82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905000" y="762000"/>
            <a:ext cx="1730375" cy="762000"/>
          </a:xfrm>
          <a:prstGeom prst="chevron">
            <a:avLst>
              <a:gd name="adj" fmla="val 56771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ANÁLISIS   </a:t>
            </a:r>
          </a:p>
          <a:p>
            <a:pPr algn="r"/>
            <a:r>
              <a:rPr lang="es-ES" sz="900"/>
              <a:t>FUNCIONAL  </a:t>
            </a:r>
          </a:p>
          <a:p>
            <a:pPr algn="r"/>
            <a:r>
              <a:rPr lang="es-ES" sz="900"/>
              <a:t>POR       </a:t>
            </a:r>
          </a:p>
          <a:p>
            <a:pPr algn="r"/>
            <a:r>
              <a:rPr lang="es-ES" sz="900"/>
              <a:t>SUBSISTEMAS</a:t>
            </a:r>
            <a:endParaRPr lang="en-GB" sz="9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352800" y="762000"/>
            <a:ext cx="1730375" cy="762000"/>
          </a:xfrm>
          <a:prstGeom prst="chevron">
            <a:avLst>
              <a:gd name="adj" fmla="val 56771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OBTENCIÓN  </a:t>
            </a:r>
          </a:p>
          <a:p>
            <a:pPr algn="r"/>
            <a:r>
              <a:rPr lang="es-ES" sz="900"/>
              <a:t>DE LOS     </a:t>
            </a:r>
          </a:p>
          <a:p>
            <a:pPr algn="r"/>
            <a:r>
              <a:rPr lang="es-ES" sz="900"/>
              <a:t>ÍNDICES    </a:t>
            </a:r>
            <a:endParaRPr lang="en-GB" sz="900"/>
          </a:p>
          <a:p>
            <a:pPr algn="r"/>
            <a:endParaRPr lang="en-GB" sz="900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800600" y="762000"/>
            <a:ext cx="1676400" cy="762000"/>
          </a:xfrm>
          <a:prstGeom prst="chevron">
            <a:avLst>
              <a:gd name="adj" fmla="val 5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EL          </a:t>
            </a:r>
          </a:p>
          <a:p>
            <a:pPr algn="r"/>
            <a:r>
              <a:rPr lang="es-ES" sz="900"/>
              <a:t>INFORME    </a:t>
            </a:r>
            <a:endParaRPr lang="en-GB" sz="900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33400" y="762000"/>
            <a:ext cx="1676400" cy="762000"/>
          </a:xfrm>
          <a:prstGeom prst="chevron">
            <a:avLst>
              <a:gd name="adj" fmla="val 550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>
                <a:solidFill>
                  <a:schemeClr val="bg1"/>
                </a:solidFill>
              </a:rPr>
              <a:t>UN MODELO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DE    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REFERENCIA</a:t>
            </a:r>
            <a:r>
              <a:rPr lang="es-ES" sz="90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GB" sz="9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657600" y="1905000"/>
            <a:ext cx="1855788" cy="43815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1400"/>
              <a:t>ESTRATEGIA</a:t>
            </a:r>
            <a:endParaRPr lang="es-ES_tradnl" sz="1400">
              <a:latin typeface="Times New Roman" pitchFamily="18" charset="0"/>
            </a:endParaRPr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3581400" y="2819400"/>
            <a:ext cx="1981200" cy="17526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i="1"/>
              <a:t>gestión del</a:t>
            </a:r>
          </a:p>
          <a:p>
            <a:pPr algn="ctr" eaLnBrk="0" hangingPunct="0"/>
            <a:r>
              <a:rPr lang="es-ES_tradnl" i="1"/>
              <a:t>empleo y los</a:t>
            </a:r>
          </a:p>
          <a:p>
            <a:pPr algn="ctr" eaLnBrk="0" hangingPunct="0"/>
            <a:r>
              <a:rPr lang="es-ES_tradnl" i="1"/>
              <a:t> recursos</a:t>
            </a:r>
          </a:p>
          <a:p>
            <a:pPr algn="ctr" eaLnBrk="0" hangingPunct="0"/>
            <a:r>
              <a:rPr lang="es-ES_tradnl" i="1"/>
              <a:t>humanos</a:t>
            </a:r>
            <a:endParaRPr lang="es-ES_tradnl" i="1">
              <a:latin typeface="Times New Roman" pitchFamily="18" charset="0"/>
            </a:endParaRP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657600" y="5181600"/>
            <a:ext cx="1920875" cy="382588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1400"/>
              <a:t>PERSONAS</a:t>
            </a:r>
            <a:endParaRPr lang="es-ES_tradnl" sz="1400">
              <a:latin typeface="Times New Roman" pitchFamily="18" charset="0"/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3657600" y="5791200"/>
            <a:ext cx="1905000" cy="38735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1400"/>
              <a:t>RESULTADOS</a:t>
            </a:r>
            <a:endParaRPr lang="es-ES_tradnl" sz="1400">
              <a:latin typeface="Times New Roman" pitchFamily="18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38200" y="2895600"/>
            <a:ext cx="1447800" cy="11953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1200" i="1"/>
              <a:t>CONTEXTO</a:t>
            </a:r>
          </a:p>
          <a:p>
            <a:pPr algn="ctr" eaLnBrk="0" hangingPunct="0"/>
            <a:r>
              <a:rPr lang="es-ES_tradnl" sz="1200" i="1"/>
              <a:t>INTERNO</a:t>
            </a:r>
          </a:p>
          <a:p>
            <a:pPr algn="ctr" eaLnBrk="0" hangingPunct="0"/>
            <a:endParaRPr lang="es-ES_tradnl" sz="1200" i="1"/>
          </a:p>
          <a:p>
            <a:pPr algn="ctr" eaLnBrk="0" hangingPunct="0"/>
            <a:r>
              <a:rPr lang="es-ES_tradnl" sz="1200"/>
              <a:t>estructura</a:t>
            </a:r>
          </a:p>
          <a:p>
            <a:pPr algn="ctr" eaLnBrk="0" hangingPunct="0"/>
            <a:r>
              <a:rPr lang="es-ES_tradnl" sz="1200"/>
              <a:t>cultura</a:t>
            </a:r>
          </a:p>
          <a:p>
            <a:pPr algn="ctr" eaLnBrk="0" hangingPunct="0"/>
            <a:r>
              <a:rPr lang="es-ES_tradnl" sz="1200"/>
              <a:t>otros</a:t>
            </a:r>
            <a:endParaRPr lang="es-ES_tradnl" sz="1200" b="0" i="1">
              <a:latin typeface="Times New Roman" pitchFamily="18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858000" y="2743200"/>
            <a:ext cx="1447800" cy="1250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1200" i="1"/>
              <a:t>ENTORNO</a:t>
            </a:r>
          </a:p>
          <a:p>
            <a:pPr algn="ctr" eaLnBrk="0" hangingPunct="0"/>
            <a:endParaRPr lang="es-ES_tradnl" sz="1200"/>
          </a:p>
          <a:p>
            <a:pPr algn="ctr" eaLnBrk="0" hangingPunct="0"/>
            <a:r>
              <a:rPr lang="es-ES_tradnl" sz="1200"/>
              <a:t>marco legal</a:t>
            </a:r>
          </a:p>
          <a:p>
            <a:pPr algn="ctr" eaLnBrk="0" hangingPunct="0"/>
            <a:r>
              <a:rPr lang="es-ES_tradnl" sz="1200"/>
              <a:t>mercado laboral</a:t>
            </a:r>
          </a:p>
          <a:p>
            <a:pPr algn="ctr" eaLnBrk="0" hangingPunct="0"/>
            <a:r>
              <a:rPr lang="es-ES_tradnl" sz="1200"/>
              <a:t>otros</a:t>
            </a:r>
          </a:p>
          <a:p>
            <a:pPr algn="ctr" eaLnBrk="0" hangingPunct="0"/>
            <a:endParaRPr lang="es-ES_tradnl" sz="1600" b="0" i="1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4572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4572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45720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H="1" flipV="1">
            <a:off x="5638800" y="2286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2286000" y="3581400"/>
            <a:ext cx="993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>
            <a:off x="6019800" y="35052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2286000" y="3956050"/>
            <a:ext cx="121920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H="1">
            <a:off x="5638800" y="38100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 flipV="1">
            <a:off x="2286000" y="22860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FFFF"/>
                </a:solidFill>
              </a:rPr>
              <a:t>La metodología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905000" y="762000"/>
            <a:ext cx="1730375" cy="762000"/>
          </a:xfrm>
          <a:prstGeom prst="chevron">
            <a:avLst>
              <a:gd name="adj" fmla="val 56771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ANÁLISIS   </a:t>
            </a:r>
          </a:p>
          <a:p>
            <a:pPr algn="r"/>
            <a:r>
              <a:rPr lang="es-ES" sz="900"/>
              <a:t>FUNCIONAL  </a:t>
            </a:r>
          </a:p>
          <a:p>
            <a:pPr algn="r"/>
            <a:r>
              <a:rPr lang="es-ES" sz="900"/>
              <a:t>POR       </a:t>
            </a:r>
          </a:p>
          <a:p>
            <a:pPr algn="r"/>
            <a:r>
              <a:rPr lang="es-ES" sz="900"/>
              <a:t>SUBSISTEMAS</a:t>
            </a:r>
            <a:endParaRPr lang="en-GB" sz="9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352800" y="762000"/>
            <a:ext cx="1730375" cy="762000"/>
          </a:xfrm>
          <a:prstGeom prst="chevron">
            <a:avLst>
              <a:gd name="adj" fmla="val 56771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OBTENCIÓN  </a:t>
            </a:r>
          </a:p>
          <a:p>
            <a:pPr algn="r"/>
            <a:r>
              <a:rPr lang="es-ES" sz="900"/>
              <a:t>DE LOS     </a:t>
            </a:r>
          </a:p>
          <a:p>
            <a:pPr algn="r"/>
            <a:r>
              <a:rPr lang="es-ES" sz="900"/>
              <a:t>ÍNDICES    </a:t>
            </a:r>
            <a:endParaRPr lang="en-GB" sz="900"/>
          </a:p>
          <a:p>
            <a:pPr algn="r"/>
            <a:endParaRPr lang="en-GB" sz="9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800600" y="762000"/>
            <a:ext cx="1676400" cy="762000"/>
          </a:xfrm>
          <a:prstGeom prst="chevron">
            <a:avLst>
              <a:gd name="adj" fmla="val 5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900"/>
              <a:t>EL          </a:t>
            </a:r>
          </a:p>
          <a:p>
            <a:pPr algn="r"/>
            <a:r>
              <a:rPr lang="es-ES" sz="900"/>
              <a:t>INFORME    </a:t>
            </a:r>
            <a:endParaRPr lang="en-GB" sz="9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762000"/>
            <a:ext cx="1676400" cy="762000"/>
          </a:xfrm>
          <a:prstGeom prst="chevron">
            <a:avLst>
              <a:gd name="adj" fmla="val 550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s-ES" sz="1000">
                <a:solidFill>
                  <a:schemeClr val="bg1"/>
                </a:solidFill>
              </a:rPr>
              <a:t>UN MODELO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DE      </a:t>
            </a:r>
          </a:p>
          <a:p>
            <a:pPr algn="r"/>
            <a:r>
              <a:rPr lang="es-ES" sz="1000">
                <a:solidFill>
                  <a:schemeClr val="bg1"/>
                </a:solidFill>
              </a:rPr>
              <a:t>REFERENCIA</a:t>
            </a:r>
            <a:r>
              <a:rPr lang="es-ES" sz="90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GB" sz="90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43000" y="1752600"/>
          <a:ext cx="6934200" cy="4343400"/>
        </p:xfrm>
        <a:graphic>
          <a:graphicData uri="http://schemas.openxmlformats.org/presentationml/2006/ole">
            <p:oleObj spid="_x0000_s9223" name="Slide" r:id="rId3" imgW="4572000" imgH="3429000" progId="PowerPoint.Slide.8">
              <p:embed/>
            </p:oleObj>
          </a:graphicData>
        </a:graphic>
      </p:graphicFrame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066800" y="6172200"/>
            <a:ext cx="71310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0" y="6172200"/>
            <a:ext cx="6172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100">
                <a:solidFill>
                  <a:srgbClr val="003366"/>
                </a:solidFill>
              </a:rPr>
              <a:t>Organización de la función de Recursos Humanos</a:t>
            </a:r>
            <a:endParaRPr lang="en-GB" sz="110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7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667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Verdana</vt:lpstr>
      <vt:lpstr>Comic Sans MS</vt:lpstr>
      <vt:lpstr>Diseño predeterminado</vt:lpstr>
      <vt:lpstr>Microsoft PowerPoint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F.ESADE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CPD</dc:creator>
  <cp:lastModifiedBy>anarod</cp:lastModifiedBy>
  <cp:revision>4</cp:revision>
  <dcterms:created xsi:type="dcterms:W3CDTF">2002-11-06T12:29:54Z</dcterms:created>
  <dcterms:modified xsi:type="dcterms:W3CDTF">2010-07-12T00:24:48Z</dcterms:modified>
</cp:coreProperties>
</file>