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71" r:id="rId1"/>
  </p:sldMasterIdLst>
  <p:notesMasterIdLst>
    <p:notesMasterId r:id="rId11"/>
  </p:notesMasterIdLst>
  <p:sldIdLst>
    <p:sldId id="256" r:id="rId2"/>
    <p:sldId id="257" r:id="rId3"/>
    <p:sldId id="258" r:id="rId4"/>
    <p:sldId id="265" r:id="rId5"/>
    <p:sldId id="260" r:id="rId6"/>
    <p:sldId id="262" r:id="rId7"/>
    <p:sldId id="263" r:id="rId8"/>
    <p:sldId id="264" r:id="rId9"/>
    <p:sldId id="266" r:id="rId10"/>
  </p:sldIdLst>
  <p:sldSz cx="9144000" cy="6858000" type="screen4x3"/>
  <p:notesSz cx="6858000" cy="9144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53" autoAdjust="0"/>
    <p:restoredTop sz="90929"/>
  </p:normalViewPr>
  <p:slideViewPr>
    <p:cSldViewPr>
      <p:cViewPr varScale="1">
        <p:scale>
          <a:sx n="61" d="100"/>
          <a:sy n="61" d="100"/>
        </p:scale>
        <p:origin x="-76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_tradnl"/>
          </a:p>
        </p:txBody>
      </p:sp>
      <p:sp>
        <p:nvSpPr>
          <p:cNvPr id="3584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4DEAD2B-8099-4EA0-936E-622A11BEF26D}" type="slidenum">
              <a:rPr lang="es-ES_tradnl"/>
              <a:pPr/>
              <a:t>‹#›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hlink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invGray">
          <a:xfrm>
            <a:off x="8783638" y="444500"/>
            <a:ext cx="360362" cy="3152775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19" name="Freeform 3"/>
          <p:cNvSpPr>
            <a:spLocks/>
          </p:cNvSpPr>
          <p:nvPr/>
        </p:nvSpPr>
        <p:spPr bwMode="invGray">
          <a:xfrm>
            <a:off x="0" y="0"/>
            <a:ext cx="9144000" cy="2133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720"/>
              </a:cxn>
              <a:cxn ang="0">
                <a:pos x="3600" y="624"/>
              </a:cxn>
              <a:cxn ang="0">
                <a:pos x="0" y="1000"/>
              </a:cxn>
              <a:cxn ang="0">
                <a:pos x="0" y="0"/>
              </a:cxn>
            </a:cxnLst>
            <a:rect l="0" t="0" r="r" b="b"/>
            <a:pathLst>
              <a:path w="5760" h="1104">
                <a:moveTo>
                  <a:pt x="0" y="0"/>
                </a:moveTo>
                <a:lnTo>
                  <a:pt x="5760" y="0"/>
                </a:lnTo>
                <a:lnTo>
                  <a:pt x="5760" y="720"/>
                </a:lnTo>
                <a:cubicBezTo>
                  <a:pt x="5400" y="824"/>
                  <a:pt x="4560" y="577"/>
                  <a:pt x="3600" y="624"/>
                </a:cubicBezTo>
                <a:cubicBezTo>
                  <a:pt x="2640" y="671"/>
                  <a:pt x="600" y="1104"/>
                  <a:pt x="0" y="1000"/>
                </a:cubicBez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0" name="Freeform 4"/>
          <p:cNvSpPr>
            <a:spLocks/>
          </p:cNvSpPr>
          <p:nvPr/>
        </p:nvSpPr>
        <p:spPr bwMode="invGray">
          <a:xfrm>
            <a:off x="0" y="1163638"/>
            <a:ext cx="9144000" cy="5694362"/>
          </a:xfrm>
          <a:custGeom>
            <a:avLst/>
            <a:gdLst/>
            <a:ahLst/>
            <a:cxnLst>
              <a:cxn ang="0">
                <a:pos x="0" y="582"/>
              </a:cxn>
              <a:cxn ang="0">
                <a:pos x="2640" y="267"/>
              </a:cxn>
              <a:cxn ang="0">
                <a:pos x="3373" y="160"/>
              </a:cxn>
              <a:cxn ang="0">
                <a:pos x="5760" y="358"/>
              </a:cxn>
              <a:cxn ang="0">
                <a:pos x="5760" y="3587"/>
              </a:cxn>
              <a:cxn ang="0">
                <a:pos x="0" y="3587"/>
              </a:cxn>
              <a:cxn ang="0">
                <a:pos x="0" y="582"/>
              </a:cxn>
            </a:cxnLst>
            <a:rect l="0" t="0" r="r" b="b"/>
            <a:pathLst>
              <a:path w="5760" h="3587">
                <a:moveTo>
                  <a:pt x="0" y="582"/>
                </a:moveTo>
                <a:cubicBezTo>
                  <a:pt x="1027" y="680"/>
                  <a:pt x="1960" y="387"/>
                  <a:pt x="2640" y="267"/>
                </a:cubicBezTo>
                <a:cubicBezTo>
                  <a:pt x="2640" y="267"/>
                  <a:pt x="3268" y="180"/>
                  <a:pt x="3373" y="160"/>
                </a:cubicBezTo>
                <a:cubicBezTo>
                  <a:pt x="4120" y="0"/>
                  <a:pt x="5280" y="358"/>
                  <a:pt x="5760" y="358"/>
                </a:cubicBezTo>
                <a:lnTo>
                  <a:pt x="5760" y="3587"/>
                </a:lnTo>
                <a:lnTo>
                  <a:pt x="0" y="3587"/>
                </a:lnTo>
                <a:cubicBezTo>
                  <a:pt x="0" y="3587"/>
                  <a:pt x="0" y="582"/>
                  <a:pt x="0" y="582"/>
                </a:cubicBez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1" name="Freeform 5"/>
          <p:cNvSpPr>
            <a:spLocks/>
          </p:cNvSpPr>
          <p:nvPr/>
        </p:nvSpPr>
        <p:spPr bwMode="invGray">
          <a:xfrm>
            <a:off x="0" y="292100"/>
            <a:ext cx="9144000" cy="854075"/>
          </a:xfrm>
          <a:custGeom>
            <a:avLst/>
            <a:gdLst/>
            <a:ahLst/>
            <a:cxnLst>
              <a:cxn ang="0">
                <a:pos x="0" y="163"/>
              </a:cxn>
              <a:cxn ang="0">
                <a:pos x="0" y="403"/>
              </a:cxn>
              <a:cxn ang="0">
                <a:pos x="1773" y="443"/>
              </a:cxn>
              <a:cxn ang="0">
                <a:pos x="4573" y="176"/>
              </a:cxn>
              <a:cxn ang="0">
                <a:pos x="5760" y="536"/>
              </a:cxn>
              <a:cxn ang="0">
                <a:pos x="5760" y="163"/>
              </a:cxn>
              <a:cxn ang="0">
                <a:pos x="4560" y="29"/>
              </a:cxn>
              <a:cxn ang="0">
                <a:pos x="1987" y="336"/>
              </a:cxn>
              <a:cxn ang="0">
                <a:pos x="0" y="163"/>
              </a:cxn>
            </a:cxnLst>
            <a:rect l="0" t="0" r="r" b="b"/>
            <a:pathLst>
              <a:path w="5760" h="538">
                <a:moveTo>
                  <a:pt x="0" y="163"/>
                </a:moveTo>
                <a:lnTo>
                  <a:pt x="0" y="403"/>
                </a:lnTo>
                <a:cubicBezTo>
                  <a:pt x="295" y="450"/>
                  <a:pt x="1011" y="481"/>
                  <a:pt x="1773" y="443"/>
                </a:cubicBezTo>
                <a:cubicBezTo>
                  <a:pt x="2535" y="405"/>
                  <a:pt x="3909" y="161"/>
                  <a:pt x="4573" y="176"/>
                </a:cubicBezTo>
                <a:cubicBezTo>
                  <a:pt x="5237" y="191"/>
                  <a:pt x="5562" y="538"/>
                  <a:pt x="5760" y="536"/>
                </a:cubicBezTo>
                <a:lnTo>
                  <a:pt x="5760" y="163"/>
                </a:lnTo>
                <a:cubicBezTo>
                  <a:pt x="5560" y="79"/>
                  <a:pt x="5189" y="0"/>
                  <a:pt x="4560" y="29"/>
                </a:cubicBezTo>
                <a:cubicBezTo>
                  <a:pt x="3931" y="58"/>
                  <a:pt x="2747" y="314"/>
                  <a:pt x="1987" y="336"/>
                </a:cubicBezTo>
                <a:cubicBezTo>
                  <a:pt x="1227" y="358"/>
                  <a:pt x="414" y="199"/>
                  <a:pt x="0" y="163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2" name="Freeform 6"/>
          <p:cNvSpPr>
            <a:spLocks/>
          </p:cNvSpPr>
          <p:nvPr/>
        </p:nvSpPr>
        <p:spPr bwMode="hidden">
          <a:xfrm>
            <a:off x="0" y="2405063"/>
            <a:ext cx="9144000" cy="1069975"/>
          </a:xfrm>
          <a:custGeom>
            <a:avLst/>
            <a:gdLst/>
            <a:ahLst/>
            <a:cxnLst>
              <a:cxn ang="0">
                <a:pos x="0" y="246"/>
              </a:cxn>
              <a:cxn ang="0">
                <a:pos x="0" y="406"/>
              </a:cxn>
              <a:cxn ang="0">
                <a:pos x="1280" y="645"/>
              </a:cxn>
              <a:cxn ang="0">
                <a:pos x="1627" y="580"/>
              </a:cxn>
              <a:cxn ang="0">
                <a:pos x="4493" y="113"/>
              </a:cxn>
              <a:cxn ang="0">
                <a:pos x="5760" y="606"/>
              </a:cxn>
              <a:cxn ang="0">
                <a:pos x="5760" y="233"/>
              </a:cxn>
              <a:cxn ang="0">
                <a:pos x="4040" y="33"/>
              </a:cxn>
              <a:cxn ang="0">
                <a:pos x="1093" y="433"/>
              </a:cxn>
              <a:cxn ang="0">
                <a:pos x="0" y="246"/>
              </a:cxn>
            </a:cxnLst>
            <a:rect l="0" t="0" r="r" b="b"/>
            <a:pathLst>
              <a:path w="5760" h="674">
                <a:moveTo>
                  <a:pt x="0" y="246"/>
                </a:moveTo>
                <a:lnTo>
                  <a:pt x="0" y="406"/>
                </a:lnTo>
                <a:cubicBezTo>
                  <a:pt x="213" y="463"/>
                  <a:pt x="1009" y="616"/>
                  <a:pt x="1280" y="645"/>
                </a:cubicBezTo>
                <a:cubicBezTo>
                  <a:pt x="1551" y="674"/>
                  <a:pt x="1092" y="669"/>
                  <a:pt x="1627" y="580"/>
                </a:cubicBezTo>
                <a:cubicBezTo>
                  <a:pt x="2162" y="491"/>
                  <a:pt x="3804" y="109"/>
                  <a:pt x="4493" y="113"/>
                </a:cubicBezTo>
                <a:cubicBezTo>
                  <a:pt x="5182" y="117"/>
                  <a:pt x="5549" y="586"/>
                  <a:pt x="5760" y="606"/>
                </a:cubicBezTo>
                <a:lnTo>
                  <a:pt x="5760" y="233"/>
                </a:lnTo>
                <a:cubicBezTo>
                  <a:pt x="5471" y="158"/>
                  <a:pt x="4818" y="0"/>
                  <a:pt x="4040" y="33"/>
                </a:cubicBezTo>
                <a:cubicBezTo>
                  <a:pt x="3262" y="66"/>
                  <a:pt x="1766" y="398"/>
                  <a:pt x="1093" y="433"/>
                </a:cubicBezTo>
                <a:cubicBezTo>
                  <a:pt x="420" y="468"/>
                  <a:pt x="228" y="285"/>
                  <a:pt x="0" y="246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3" name="Freeform 7"/>
          <p:cNvSpPr>
            <a:spLocks/>
          </p:cNvSpPr>
          <p:nvPr/>
        </p:nvSpPr>
        <p:spPr bwMode="white">
          <a:xfrm>
            <a:off x="2476500" y="1522413"/>
            <a:ext cx="6667500" cy="5335587"/>
          </a:xfrm>
          <a:custGeom>
            <a:avLst/>
            <a:gdLst/>
            <a:ahLst/>
            <a:cxnLst>
              <a:cxn ang="0">
                <a:pos x="0" y="3361"/>
              </a:cxn>
              <a:cxn ang="0">
                <a:pos x="1054" y="295"/>
              </a:cxn>
              <a:cxn ang="0">
                <a:pos x="4200" y="1588"/>
              </a:cxn>
              <a:cxn ang="0">
                <a:pos x="4200" y="2028"/>
              </a:cxn>
              <a:cxn ang="0">
                <a:pos x="1200" y="442"/>
              </a:cxn>
              <a:cxn ang="0">
                <a:pos x="347" y="3361"/>
              </a:cxn>
              <a:cxn ang="0">
                <a:pos x="0" y="3361"/>
              </a:cxn>
            </a:cxnLst>
            <a:rect l="0" t="0" r="r" b="b"/>
            <a:pathLst>
              <a:path w="4200" h="3361">
                <a:moveTo>
                  <a:pt x="0" y="3361"/>
                </a:moveTo>
                <a:cubicBezTo>
                  <a:pt x="118" y="2850"/>
                  <a:pt x="354" y="590"/>
                  <a:pt x="1054" y="295"/>
                </a:cubicBezTo>
                <a:cubicBezTo>
                  <a:pt x="1754" y="0"/>
                  <a:pt x="3676" y="1299"/>
                  <a:pt x="4200" y="1588"/>
                </a:cubicBezTo>
                <a:lnTo>
                  <a:pt x="4200" y="2028"/>
                </a:lnTo>
                <a:cubicBezTo>
                  <a:pt x="3700" y="1837"/>
                  <a:pt x="1842" y="220"/>
                  <a:pt x="1200" y="442"/>
                </a:cubicBezTo>
                <a:cubicBezTo>
                  <a:pt x="558" y="664"/>
                  <a:pt x="547" y="2875"/>
                  <a:pt x="347" y="3361"/>
                </a:cubicBezTo>
                <a:lnTo>
                  <a:pt x="0" y="3361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4" name="Freeform 8"/>
          <p:cNvSpPr>
            <a:spLocks/>
          </p:cNvSpPr>
          <p:nvPr/>
        </p:nvSpPr>
        <p:spPr bwMode="invGray">
          <a:xfrm>
            <a:off x="0" y="3443288"/>
            <a:ext cx="9144000" cy="3055937"/>
          </a:xfrm>
          <a:custGeom>
            <a:avLst/>
            <a:gdLst/>
            <a:ahLst/>
            <a:cxnLst>
              <a:cxn ang="0">
                <a:pos x="0" y="804"/>
              </a:cxn>
              <a:cxn ang="0">
                <a:pos x="0" y="991"/>
              </a:cxn>
              <a:cxn ang="0">
                <a:pos x="1547" y="1818"/>
              </a:cxn>
              <a:cxn ang="0">
                <a:pos x="3253" y="351"/>
              </a:cxn>
              <a:cxn ang="0">
                <a:pos x="5760" y="1537"/>
              </a:cxn>
              <a:cxn ang="0">
                <a:pos x="5760" y="1151"/>
              </a:cxn>
              <a:cxn ang="0">
                <a:pos x="3240" y="84"/>
              </a:cxn>
              <a:cxn ang="0">
                <a:pos x="1573" y="1671"/>
              </a:cxn>
              <a:cxn ang="0">
                <a:pos x="0" y="804"/>
              </a:cxn>
            </a:cxnLst>
            <a:rect l="0" t="0" r="r" b="b"/>
            <a:pathLst>
              <a:path w="5760" h="1925">
                <a:moveTo>
                  <a:pt x="0" y="804"/>
                </a:moveTo>
                <a:lnTo>
                  <a:pt x="0" y="991"/>
                </a:lnTo>
                <a:cubicBezTo>
                  <a:pt x="258" y="1160"/>
                  <a:pt x="1005" y="1925"/>
                  <a:pt x="1547" y="1818"/>
                </a:cubicBezTo>
                <a:cubicBezTo>
                  <a:pt x="2089" y="1711"/>
                  <a:pt x="2551" y="398"/>
                  <a:pt x="3253" y="351"/>
                </a:cubicBezTo>
                <a:cubicBezTo>
                  <a:pt x="3955" y="304"/>
                  <a:pt x="5342" y="1404"/>
                  <a:pt x="5760" y="1537"/>
                </a:cubicBezTo>
                <a:lnTo>
                  <a:pt x="5760" y="1151"/>
                </a:lnTo>
                <a:cubicBezTo>
                  <a:pt x="5405" y="1124"/>
                  <a:pt x="3982" y="0"/>
                  <a:pt x="3240" y="84"/>
                </a:cubicBezTo>
                <a:cubicBezTo>
                  <a:pt x="2542" y="171"/>
                  <a:pt x="2113" y="1551"/>
                  <a:pt x="1573" y="1671"/>
                </a:cubicBezTo>
                <a:cubicBezTo>
                  <a:pt x="1033" y="1791"/>
                  <a:pt x="262" y="826"/>
                  <a:pt x="0" y="804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5" name="Freeform 9"/>
          <p:cNvSpPr>
            <a:spLocks/>
          </p:cNvSpPr>
          <p:nvPr/>
        </p:nvSpPr>
        <p:spPr bwMode="white">
          <a:xfrm>
            <a:off x="0" y="3552825"/>
            <a:ext cx="6237288" cy="3365500"/>
          </a:xfrm>
          <a:custGeom>
            <a:avLst/>
            <a:gdLst/>
            <a:ahLst/>
            <a:cxnLst>
              <a:cxn ang="0">
                <a:pos x="0" y="415"/>
              </a:cxn>
              <a:cxn ang="0">
                <a:pos x="0" y="508"/>
              </a:cxn>
              <a:cxn ang="0">
                <a:pos x="1933" y="229"/>
              </a:cxn>
              <a:cxn ang="0">
                <a:pos x="3920" y="1055"/>
              </a:cxn>
              <a:cxn ang="0">
                <a:pos x="3587" y="2082"/>
              </a:cxn>
              <a:cxn ang="0">
                <a:pos x="3947" y="829"/>
              </a:cxn>
              <a:cxn ang="0">
                <a:pos x="2253" y="69"/>
              </a:cxn>
              <a:cxn ang="0">
                <a:pos x="0" y="415"/>
              </a:cxn>
            </a:cxnLst>
            <a:rect l="0" t="0" r="r" b="b"/>
            <a:pathLst>
              <a:path w="4196" h="2120">
                <a:moveTo>
                  <a:pt x="0" y="415"/>
                </a:moveTo>
                <a:lnTo>
                  <a:pt x="0" y="508"/>
                </a:lnTo>
                <a:cubicBezTo>
                  <a:pt x="160" y="577"/>
                  <a:pt x="1280" y="138"/>
                  <a:pt x="1933" y="229"/>
                </a:cubicBezTo>
                <a:cubicBezTo>
                  <a:pt x="2586" y="320"/>
                  <a:pt x="3644" y="746"/>
                  <a:pt x="3920" y="1055"/>
                </a:cubicBezTo>
                <a:cubicBezTo>
                  <a:pt x="4196" y="1364"/>
                  <a:pt x="3583" y="2120"/>
                  <a:pt x="3587" y="2082"/>
                </a:cubicBezTo>
                <a:lnTo>
                  <a:pt x="3947" y="829"/>
                </a:lnTo>
                <a:cubicBezTo>
                  <a:pt x="3725" y="494"/>
                  <a:pt x="2911" y="138"/>
                  <a:pt x="2253" y="69"/>
                </a:cubicBezTo>
                <a:cubicBezTo>
                  <a:pt x="1595" y="0"/>
                  <a:pt x="469" y="343"/>
                  <a:pt x="0" y="415"/>
                </a:cubicBez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6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Haga clic para modificar el estilo de título del patrón</a:t>
            </a:r>
          </a:p>
        </p:txBody>
      </p:sp>
      <p:sp>
        <p:nvSpPr>
          <p:cNvPr id="34827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Haga clic para modificar el estilo de subtítulo del patrón</a:t>
            </a:r>
          </a:p>
        </p:txBody>
      </p:sp>
      <p:sp>
        <p:nvSpPr>
          <p:cNvPr id="34828" name="Rectangle 12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endParaRPr lang="en-US"/>
          </a:p>
        </p:txBody>
      </p:sp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endParaRPr lang="en-US"/>
          </a:p>
        </p:txBody>
      </p:sp>
      <p:sp>
        <p:nvSpPr>
          <p:cNvPr id="34830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fld id="{961A2CAB-2F83-4856-95DA-DED3506659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1A3CF-E9DD-493F-9F32-B21050C19A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C16C06-0DFA-491B-A590-2DAA279D0D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775654-B908-402B-903A-8217210DA4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C6F526-8568-4C73-842F-0706F7FED9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99B0EF-E736-434E-AF5E-83BA8E9AB0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ADD011-DF14-4799-907D-FBEB3CB612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5CC6C1-DC9B-4C28-930B-DFC6D0EC37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4E260E-5A5C-4918-A325-D8F70F2609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CB8FAB-2D05-400B-9893-11A363E96E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9FC35B-BBCC-47E6-A300-0DFE3223E2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solidFill>
          <a:schemeClr val="hlink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Freeform 5"/>
          <p:cNvSpPr>
            <a:spLocks/>
          </p:cNvSpPr>
          <p:nvPr/>
        </p:nvSpPr>
        <p:spPr bwMode="invGray">
          <a:xfrm>
            <a:off x="0" y="292100"/>
            <a:ext cx="9144000" cy="854075"/>
          </a:xfrm>
          <a:custGeom>
            <a:avLst/>
            <a:gdLst/>
            <a:ahLst/>
            <a:cxnLst>
              <a:cxn ang="0">
                <a:pos x="0" y="163"/>
              </a:cxn>
              <a:cxn ang="0">
                <a:pos x="0" y="403"/>
              </a:cxn>
              <a:cxn ang="0">
                <a:pos x="1773" y="443"/>
              </a:cxn>
              <a:cxn ang="0">
                <a:pos x="4573" y="176"/>
              </a:cxn>
              <a:cxn ang="0">
                <a:pos x="5760" y="536"/>
              </a:cxn>
              <a:cxn ang="0">
                <a:pos x="5760" y="163"/>
              </a:cxn>
              <a:cxn ang="0">
                <a:pos x="4560" y="29"/>
              </a:cxn>
              <a:cxn ang="0">
                <a:pos x="1987" y="336"/>
              </a:cxn>
              <a:cxn ang="0">
                <a:pos x="0" y="163"/>
              </a:cxn>
            </a:cxnLst>
            <a:rect l="0" t="0" r="r" b="b"/>
            <a:pathLst>
              <a:path w="5760" h="538">
                <a:moveTo>
                  <a:pt x="0" y="163"/>
                </a:moveTo>
                <a:lnTo>
                  <a:pt x="0" y="403"/>
                </a:lnTo>
                <a:cubicBezTo>
                  <a:pt x="295" y="450"/>
                  <a:pt x="1011" y="481"/>
                  <a:pt x="1773" y="443"/>
                </a:cubicBezTo>
                <a:cubicBezTo>
                  <a:pt x="2535" y="405"/>
                  <a:pt x="3909" y="161"/>
                  <a:pt x="4573" y="176"/>
                </a:cubicBezTo>
                <a:cubicBezTo>
                  <a:pt x="5237" y="191"/>
                  <a:pt x="5562" y="538"/>
                  <a:pt x="5760" y="536"/>
                </a:cubicBezTo>
                <a:lnTo>
                  <a:pt x="5760" y="163"/>
                </a:lnTo>
                <a:cubicBezTo>
                  <a:pt x="5560" y="79"/>
                  <a:pt x="5189" y="0"/>
                  <a:pt x="4560" y="29"/>
                </a:cubicBezTo>
                <a:cubicBezTo>
                  <a:pt x="3931" y="58"/>
                  <a:pt x="2747" y="314"/>
                  <a:pt x="1987" y="336"/>
                </a:cubicBezTo>
                <a:cubicBezTo>
                  <a:pt x="1227" y="358"/>
                  <a:pt x="414" y="199"/>
                  <a:pt x="0" y="163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Freeform 6"/>
          <p:cNvSpPr>
            <a:spLocks/>
          </p:cNvSpPr>
          <p:nvPr/>
        </p:nvSpPr>
        <p:spPr bwMode="invGray">
          <a:xfrm>
            <a:off x="0" y="2405063"/>
            <a:ext cx="9144000" cy="1069975"/>
          </a:xfrm>
          <a:custGeom>
            <a:avLst/>
            <a:gdLst/>
            <a:ahLst/>
            <a:cxnLst>
              <a:cxn ang="0">
                <a:pos x="0" y="246"/>
              </a:cxn>
              <a:cxn ang="0">
                <a:pos x="0" y="406"/>
              </a:cxn>
              <a:cxn ang="0">
                <a:pos x="1280" y="645"/>
              </a:cxn>
              <a:cxn ang="0">
                <a:pos x="1627" y="580"/>
              </a:cxn>
              <a:cxn ang="0">
                <a:pos x="4493" y="113"/>
              </a:cxn>
              <a:cxn ang="0">
                <a:pos x="5760" y="606"/>
              </a:cxn>
              <a:cxn ang="0">
                <a:pos x="5760" y="233"/>
              </a:cxn>
              <a:cxn ang="0">
                <a:pos x="4040" y="33"/>
              </a:cxn>
              <a:cxn ang="0">
                <a:pos x="1093" y="433"/>
              </a:cxn>
              <a:cxn ang="0">
                <a:pos x="0" y="246"/>
              </a:cxn>
            </a:cxnLst>
            <a:rect l="0" t="0" r="r" b="b"/>
            <a:pathLst>
              <a:path w="5760" h="674">
                <a:moveTo>
                  <a:pt x="0" y="246"/>
                </a:moveTo>
                <a:lnTo>
                  <a:pt x="0" y="406"/>
                </a:lnTo>
                <a:cubicBezTo>
                  <a:pt x="213" y="463"/>
                  <a:pt x="1009" y="616"/>
                  <a:pt x="1280" y="645"/>
                </a:cubicBezTo>
                <a:cubicBezTo>
                  <a:pt x="1551" y="674"/>
                  <a:pt x="1092" y="669"/>
                  <a:pt x="1627" y="580"/>
                </a:cubicBezTo>
                <a:cubicBezTo>
                  <a:pt x="2162" y="491"/>
                  <a:pt x="3804" y="109"/>
                  <a:pt x="4493" y="113"/>
                </a:cubicBezTo>
                <a:cubicBezTo>
                  <a:pt x="5182" y="117"/>
                  <a:pt x="5549" y="586"/>
                  <a:pt x="5760" y="606"/>
                </a:cubicBezTo>
                <a:lnTo>
                  <a:pt x="5760" y="233"/>
                </a:lnTo>
                <a:cubicBezTo>
                  <a:pt x="5471" y="158"/>
                  <a:pt x="4818" y="0"/>
                  <a:pt x="4040" y="33"/>
                </a:cubicBezTo>
                <a:cubicBezTo>
                  <a:pt x="3262" y="66"/>
                  <a:pt x="1766" y="398"/>
                  <a:pt x="1093" y="433"/>
                </a:cubicBezTo>
                <a:cubicBezTo>
                  <a:pt x="420" y="468"/>
                  <a:pt x="228" y="285"/>
                  <a:pt x="0" y="246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0" name="Freeform 8"/>
          <p:cNvSpPr>
            <a:spLocks/>
          </p:cNvSpPr>
          <p:nvPr/>
        </p:nvSpPr>
        <p:spPr bwMode="white">
          <a:xfrm>
            <a:off x="0" y="3443288"/>
            <a:ext cx="9144000" cy="3055937"/>
          </a:xfrm>
          <a:custGeom>
            <a:avLst/>
            <a:gdLst/>
            <a:ahLst/>
            <a:cxnLst>
              <a:cxn ang="0">
                <a:pos x="0" y="804"/>
              </a:cxn>
              <a:cxn ang="0">
                <a:pos x="0" y="991"/>
              </a:cxn>
              <a:cxn ang="0">
                <a:pos x="1547" y="1818"/>
              </a:cxn>
              <a:cxn ang="0">
                <a:pos x="3253" y="351"/>
              </a:cxn>
              <a:cxn ang="0">
                <a:pos x="5760" y="1537"/>
              </a:cxn>
              <a:cxn ang="0">
                <a:pos x="5760" y="1151"/>
              </a:cxn>
              <a:cxn ang="0">
                <a:pos x="3240" y="84"/>
              </a:cxn>
              <a:cxn ang="0">
                <a:pos x="1573" y="1671"/>
              </a:cxn>
              <a:cxn ang="0">
                <a:pos x="0" y="804"/>
              </a:cxn>
            </a:cxnLst>
            <a:rect l="0" t="0" r="r" b="b"/>
            <a:pathLst>
              <a:path w="5760" h="1925">
                <a:moveTo>
                  <a:pt x="0" y="804"/>
                </a:moveTo>
                <a:lnTo>
                  <a:pt x="0" y="991"/>
                </a:lnTo>
                <a:cubicBezTo>
                  <a:pt x="258" y="1160"/>
                  <a:pt x="1005" y="1925"/>
                  <a:pt x="1547" y="1818"/>
                </a:cubicBezTo>
                <a:cubicBezTo>
                  <a:pt x="2089" y="1711"/>
                  <a:pt x="2551" y="398"/>
                  <a:pt x="3253" y="351"/>
                </a:cubicBezTo>
                <a:cubicBezTo>
                  <a:pt x="3955" y="304"/>
                  <a:pt x="5342" y="1404"/>
                  <a:pt x="5760" y="1537"/>
                </a:cubicBezTo>
                <a:lnTo>
                  <a:pt x="5760" y="1151"/>
                </a:lnTo>
                <a:cubicBezTo>
                  <a:pt x="5405" y="1124"/>
                  <a:pt x="3982" y="0"/>
                  <a:pt x="3240" y="84"/>
                </a:cubicBezTo>
                <a:cubicBezTo>
                  <a:pt x="2542" y="171"/>
                  <a:pt x="2113" y="1551"/>
                  <a:pt x="1573" y="1671"/>
                </a:cubicBezTo>
                <a:cubicBezTo>
                  <a:pt x="1033" y="1791"/>
                  <a:pt x="262" y="826"/>
                  <a:pt x="0" y="804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Freeform 9"/>
          <p:cNvSpPr>
            <a:spLocks/>
          </p:cNvSpPr>
          <p:nvPr/>
        </p:nvSpPr>
        <p:spPr bwMode="white">
          <a:xfrm>
            <a:off x="0" y="3552825"/>
            <a:ext cx="6237288" cy="3365500"/>
          </a:xfrm>
          <a:custGeom>
            <a:avLst/>
            <a:gdLst/>
            <a:ahLst/>
            <a:cxnLst>
              <a:cxn ang="0">
                <a:pos x="0" y="415"/>
              </a:cxn>
              <a:cxn ang="0">
                <a:pos x="0" y="508"/>
              </a:cxn>
              <a:cxn ang="0">
                <a:pos x="1933" y="229"/>
              </a:cxn>
              <a:cxn ang="0">
                <a:pos x="3920" y="1055"/>
              </a:cxn>
              <a:cxn ang="0">
                <a:pos x="3587" y="2082"/>
              </a:cxn>
              <a:cxn ang="0">
                <a:pos x="3947" y="829"/>
              </a:cxn>
              <a:cxn ang="0">
                <a:pos x="2253" y="69"/>
              </a:cxn>
              <a:cxn ang="0">
                <a:pos x="0" y="415"/>
              </a:cxn>
            </a:cxnLst>
            <a:rect l="0" t="0" r="r" b="b"/>
            <a:pathLst>
              <a:path w="4196" h="2120">
                <a:moveTo>
                  <a:pt x="0" y="415"/>
                </a:moveTo>
                <a:lnTo>
                  <a:pt x="0" y="508"/>
                </a:lnTo>
                <a:cubicBezTo>
                  <a:pt x="160" y="577"/>
                  <a:pt x="1280" y="138"/>
                  <a:pt x="1933" y="229"/>
                </a:cubicBezTo>
                <a:cubicBezTo>
                  <a:pt x="2586" y="320"/>
                  <a:pt x="3644" y="746"/>
                  <a:pt x="3920" y="1055"/>
                </a:cubicBezTo>
                <a:cubicBezTo>
                  <a:pt x="4196" y="1364"/>
                  <a:pt x="3583" y="2120"/>
                  <a:pt x="3587" y="2082"/>
                </a:cubicBezTo>
                <a:lnTo>
                  <a:pt x="3947" y="829"/>
                </a:lnTo>
                <a:cubicBezTo>
                  <a:pt x="3725" y="494"/>
                  <a:pt x="2911" y="138"/>
                  <a:pt x="2253" y="69"/>
                </a:cubicBezTo>
                <a:cubicBezTo>
                  <a:pt x="1595" y="0"/>
                  <a:pt x="469" y="343"/>
                  <a:pt x="0" y="415"/>
                </a:cubicBez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título del patrón</a:t>
            </a:r>
          </a:p>
        </p:txBody>
      </p:sp>
      <p:sp>
        <p:nvSpPr>
          <p:cNvPr id="33803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		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33804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endParaRPr lang="en-US"/>
          </a:p>
        </p:txBody>
      </p:sp>
      <p:sp>
        <p:nvSpPr>
          <p:cNvPr id="33805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en-US"/>
          </a:p>
        </p:txBody>
      </p:sp>
      <p:sp>
        <p:nvSpPr>
          <p:cNvPr id="33806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8A938002-96A5-4F14-9999-C7218F520BA7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0A7CC5E2-5CD8-4D0E-9776-FC04615B5CBC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371600"/>
            <a:ext cx="8077200" cy="2590800"/>
          </a:xfrm>
        </p:spPr>
        <p:txBody>
          <a:bodyPr/>
          <a:lstStyle/>
          <a:p>
            <a:r>
              <a:rPr lang="es-ES_tradnl" b="1"/>
              <a:t>Diagnóstico Institucional de Sistema de Servicio Civil: </a:t>
            </a:r>
            <a:br>
              <a:rPr lang="es-ES_tradnl" b="1"/>
            </a:br>
            <a:r>
              <a:rPr lang="es-ES_tradnl" b="1"/>
              <a:t>¿Qué nos sugiere el</a:t>
            </a:r>
            <a:br>
              <a:rPr lang="es-ES_tradnl" b="1"/>
            </a:br>
            <a:r>
              <a:rPr lang="es-ES_tradnl" b="1"/>
              <a:t> caso de Uruguay?</a:t>
            </a:r>
            <a:endParaRPr lang="es-ES_tradnl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/>
              <a:t>Beatriz Guinovart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46C82-F8DF-4AA6-9D12-ADEB7194A403}" type="slidenum">
              <a:rPr lang="en-US"/>
              <a:pPr/>
              <a:t>2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es-ES_tradnl" sz="3600" b="1"/>
              <a:t>Alcance del trabajo</a:t>
            </a:r>
            <a:endParaRPr lang="es-ES_tradnl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924800" cy="4800600"/>
          </a:xfrm>
        </p:spPr>
        <p:txBody>
          <a:bodyPr/>
          <a:lstStyle/>
          <a:p>
            <a:r>
              <a:rPr lang="es-ES_tradnl"/>
              <a:t>Alcance en términos de organismos: Administración Central, Educación Pública, Organismos de Control e Instituto Nacional del Menor  </a:t>
            </a:r>
          </a:p>
          <a:p>
            <a:r>
              <a:rPr lang="es-ES_tradnl"/>
              <a:t>Alcance en términos de servicios públicos: Administración General, Asuntos Exteriores, Seguridad, Defensa,  Servicios Públicos Sociales (Educación, Salud, Atención del Menor).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CE04B-75F2-4D86-878A-11D3786C3C2B}" type="slidenum">
              <a:rPr lang="en-US"/>
              <a:pPr/>
              <a:t>3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es-ES_tradnl" sz="3200" b="1"/>
              <a:t>Etapas en la visión sobre la gestión de recursos humanos</a:t>
            </a:r>
            <a:r>
              <a:rPr lang="es-ES_tradnl"/>
              <a:t>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696200" cy="5257800"/>
          </a:xfrm>
        </p:spPr>
        <p:txBody>
          <a:bodyPr/>
          <a:lstStyle/>
          <a:p>
            <a:r>
              <a:rPr lang="es-ES_tradnl" sz="2800"/>
              <a:t>Dos visiones: Visión de la Administración Pública; Visión de la ciudadanía</a:t>
            </a:r>
          </a:p>
          <a:p>
            <a:r>
              <a:rPr lang="es-ES_tradnl" sz="2800"/>
              <a:t>Visión de la Administración Pública: </a:t>
            </a:r>
            <a:endParaRPr lang="es-ES_tradnl"/>
          </a:p>
          <a:p>
            <a:pPr lvl="1"/>
            <a:r>
              <a:rPr lang="es-ES_tradnl" sz="2400" b="1"/>
              <a:t>servicio civil = órgano u Oficina Central</a:t>
            </a:r>
          </a:p>
          <a:p>
            <a:pPr lvl="1"/>
            <a:r>
              <a:rPr lang="es-ES_tradnl" sz="2400" b="1"/>
              <a:t>servicio civil como órgano y como sistema de gestión: inicios </a:t>
            </a:r>
          </a:p>
          <a:p>
            <a:pPr lvl="1"/>
            <a:r>
              <a:rPr lang="es-ES_tradnl" sz="2400" b="1"/>
              <a:t>gestión de recursos humanos integrada a la gestión general y al presupuesto</a:t>
            </a:r>
          </a:p>
          <a:p>
            <a:pPr lvl="1"/>
            <a:r>
              <a:rPr lang="es-ES_tradnl" sz="2400" b="1"/>
              <a:t>intento de planificación a mediano y largo plazo</a:t>
            </a:r>
          </a:p>
          <a:p>
            <a:pPr lvl="1"/>
            <a:r>
              <a:rPr lang="es-ES_tradnl" sz="2400" b="1"/>
              <a:t>gestión de recursos humanos en período de crisis</a:t>
            </a:r>
            <a:r>
              <a:rPr lang="es-ES_tradnl" sz="240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10BD0-4D6F-4F9C-90E2-F9C8A8F8C898}" type="slidenum">
              <a:rPr lang="en-US"/>
              <a:pPr/>
              <a:t>4</a:t>
            </a:fld>
            <a:endParaRPr lang="en-US"/>
          </a:p>
        </p:txBody>
      </p:sp>
      <p:sp>
        <p:nvSpPr>
          <p:cNvPr id="3789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696200" cy="304800"/>
          </a:xfrm>
        </p:spPr>
        <p:txBody>
          <a:bodyPr/>
          <a:lstStyle/>
          <a:p>
            <a:r>
              <a:rPr lang="es-ES_tradnl" sz="3200" b="1"/>
              <a:t>¿Dónde estamos?: Conclusión General</a:t>
            </a:r>
            <a:endParaRPr lang="es-ES_tradnl"/>
          </a:p>
        </p:txBody>
      </p:sp>
      <p:sp>
        <p:nvSpPr>
          <p:cNvPr id="3789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848600" cy="5486400"/>
          </a:xfrm>
        </p:spPr>
        <p:txBody>
          <a:bodyPr/>
          <a:lstStyle/>
          <a:p>
            <a:r>
              <a:rPr lang="es-ES_tradnl" sz="2400" b="1"/>
              <a:t>La Administración de recursos humanos se desarrolla más desde una óptica tradicional que desde una óptica moderna: practicada como una función de apoyo, desvinculada de productos y resultados estratégicos, con una importante restricción (rigidez de oferta y de concepciones)</a:t>
            </a:r>
          </a:p>
          <a:p>
            <a:r>
              <a:rPr lang="es-ES_tradnl" sz="2400" b="1"/>
              <a:t>El valor de los índices en un promedio 35% del valor máximo reflejan esta conclusión y motivan una pregunta: ¿se está a un tercio del camino o se requiere empezar de vuelta?</a:t>
            </a:r>
          </a:p>
          <a:p>
            <a:pPr lvl="1"/>
            <a:r>
              <a:rPr lang="es-ES_tradnl" sz="2400" b="1"/>
              <a:t>Intentos de modernización durante varios períodos</a:t>
            </a:r>
          </a:p>
          <a:p>
            <a:pPr lvl="1"/>
            <a:r>
              <a:rPr lang="es-ES_tradnl" sz="2400" b="1"/>
              <a:t>Existencia de personal directivo con capacidades </a:t>
            </a:r>
          </a:p>
          <a:p>
            <a:pPr lvl="1"/>
            <a:r>
              <a:rPr lang="es-ES_tradnl" sz="2400" b="1"/>
              <a:t>Se están realizando análisis para modernización de la Oficina Central</a:t>
            </a:r>
            <a:endParaRPr lang="es-ES_tradn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1180A-1B18-4E88-96D7-C661A396B619}" type="slidenum">
              <a:rPr lang="en-US"/>
              <a:pPr/>
              <a:t>5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268413" y="381000"/>
            <a:ext cx="6732587" cy="381000"/>
          </a:xfrm>
        </p:spPr>
        <p:txBody>
          <a:bodyPr/>
          <a:lstStyle/>
          <a:p>
            <a:r>
              <a:rPr lang="es-ES_tradnl" sz="3600" b="1"/>
              <a:t>¿Dónde estamos?: Areas causales</a:t>
            </a:r>
            <a:r>
              <a:rPr lang="es-ES_tradnl"/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38200"/>
            <a:ext cx="8305800" cy="6019800"/>
          </a:xfrm>
        </p:spPr>
        <p:txBody>
          <a:bodyPr/>
          <a:lstStyle/>
          <a:p>
            <a:r>
              <a:rPr lang="es-ES_tradnl" sz="2400" b="1"/>
              <a:t>¿Enfasis en lo normativo o en lo cultural? </a:t>
            </a:r>
          </a:p>
          <a:p>
            <a:pPr lvl="1"/>
            <a:r>
              <a:rPr lang="es-ES_tradnl" sz="2400" b="1"/>
              <a:t>Aspecto normativo: normas sobrepuestas, regímenes de excepción.</a:t>
            </a:r>
          </a:p>
          <a:p>
            <a:pPr lvl="1"/>
            <a:r>
              <a:rPr lang="es-ES_tradnl" sz="2400" b="1"/>
              <a:t>Aspecto cultural: aspecto fundamental.</a:t>
            </a:r>
            <a:endParaRPr lang="es-ES_tradnl" sz="2400"/>
          </a:p>
          <a:p>
            <a:pPr lvl="2"/>
            <a:r>
              <a:rPr lang="es-ES_tradnl" b="1"/>
              <a:t>Sistematización normativa es posible si se cree en ella </a:t>
            </a:r>
          </a:p>
          <a:p>
            <a:pPr lvl="2"/>
            <a:r>
              <a:rPr lang="es-ES_tradnl" b="1"/>
              <a:t>La norma puede ser abordada con flexibilidad si el Jerarca quiere hacerlo y sabe cómo hacerlo</a:t>
            </a:r>
          </a:p>
          <a:p>
            <a:pPr lvl="2"/>
            <a:r>
              <a:rPr lang="es-ES_tradnl" b="1"/>
              <a:t>La mejor de las normativas no es eficaz si no existe un proceso de involucramiento y sensibilización en relación a éstas   </a:t>
            </a:r>
          </a:p>
          <a:p>
            <a:pPr lvl="2"/>
            <a:r>
              <a:rPr lang="es-ES_tradnl" b="1"/>
              <a:t>El cambio cultural se da al final del proceso de cambio: después que se han alterado con éxito las acciones de las personas y luego que se percibe la vinculación entre las nuevas prácticas y el mejor desempeño.</a:t>
            </a:r>
            <a:r>
              <a:rPr lang="es-ES_tradnl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3C113-466A-48D5-A7DB-47752CBEBC7C}" type="slidenum">
              <a:rPr lang="en-US"/>
              <a:pPr/>
              <a:t>6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696200" cy="762000"/>
          </a:xfrm>
        </p:spPr>
        <p:txBody>
          <a:bodyPr/>
          <a:lstStyle/>
          <a:p>
            <a:r>
              <a:rPr lang="es-ES_tradnl" sz="3200" b="1"/>
              <a:t>¿Qué queda por delante?:  Puntos críticos</a:t>
            </a:r>
            <a:endParaRPr lang="es-ES_tradnl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685800"/>
            <a:ext cx="8153400" cy="6096000"/>
          </a:xfrm>
        </p:spPr>
        <p:txBody>
          <a:bodyPr/>
          <a:lstStyle/>
          <a:p>
            <a:r>
              <a:rPr lang="es-ES_tradnl" sz="2000" b="1"/>
              <a:t>Enfasis en la visualización de la gestión por resultados: el servicio civil detrás de procesos, productos y resultados</a:t>
            </a:r>
            <a:r>
              <a:rPr lang="es-ES_tradnl" sz="2400" b="1"/>
              <a:t> 	</a:t>
            </a:r>
          </a:p>
          <a:p>
            <a:pPr lvl="1"/>
            <a:r>
              <a:rPr lang="es-ES_tradnl" sz="1800" b="1"/>
              <a:t>Identificación de productos y servicios públicos claves</a:t>
            </a:r>
          </a:p>
          <a:p>
            <a:pPr lvl="1"/>
            <a:r>
              <a:rPr lang="es-ES_tradnl" sz="1800" b="1"/>
              <a:t>Identificación con las finalidades  organizacionales </a:t>
            </a:r>
          </a:p>
          <a:p>
            <a:pPr lvl="1"/>
            <a:r>
              <a:rPr lang="es-ES_tradnl" sz="1800" b="1"/>
              <a:t>Identificación de plantilla de funciones y funcionarios </a:t>
            </a:r>
          </a:p>
          <a:p>
            <a:pPr lvl="1"/>
            <a:r>
              <a:rPr lang="es-ES_tradnl" sz="1800" b="1"/>
              <a:t>Integración al  presupuesto</a:t>
            </a:r>
          </a:p>
          <a:p>
            <a:r>
              <a:rPr lang="es-ES_tradnl" sz="2000" b="1"/>
              <a:t>Nueva institucionalidad: Reconcepción de la Oficina Reguladora y Planificadora - Integración de la Oficina a la gestión global de la Administración.</a:t>
            </a:r>
            <a:r>
              <a:rPr lang="es-ES_tradnl" sz="2400" b="1"/>
              <a:t>  </a:t>
            </a:r>
          </a:p>
          <a:p>
            <a:r>
              <a:rPr lang="es-ES_tradnl" sz="2000" b="1"/>
              <a:t>El nuevo servicio civil:</a:t>
            </a:r>
            <a:r>
              <a:rPr lang="es-ES_tradnl" sz="2400" b="1"/>
              <a:t> </a:t>
            </a:r>
          </a:p>
          <a:p>
            <a:pPr lvl="1"/>
            <a:r>
              <a:rPr lang="es-ES_tradnl" sz="1800" b="1"/>
              <a:t>Carrera y flexibilidad cuantitativa y cualitativa </a:t>
            </a:r>
          </a:p>
          <a:p>
            <a:pPr lvl="1"/>
            <a:r>
              <a:rPr lang="es-ES_tradnl" sz="1800" b="1"/>
              <a:t>Racionalización de estructura retributiva y estructura escalafonaria </a:t>
            </a:r>
          </a:p>
          <a:p>
            <a:pPr lvl="1"/>
            <a:r>
              <a:rPr lang="es-ES_tradnl" sz="1800" b="1"/>
              <a:t>Profesionalización y modernización de procesos de reclutamiento, selección, recepción y evaluación de desempeño</a:t>
            </a:r>
          </a:p>
          <a:p>
            <a:pPr lvl="1"/>
            <a:r>
              <a:rPr lang="es-ES_tradnl" sz="1800" b="1"/>
              <a:t> Incorporar la administración del clima laboral</a:t>
            </a:r>
          </a:p>
          <a:p>
            <a:pPr lvl="1"/>
            <a:r>
              <a:rPr lang="es-ES_tradnl" sz="1800" b="1"/>
              <a:t>Definir una estrategia de gestión del conocimiento</a:t>
            </a:r>
          </a:p>
          <a:p>
            <a:pPr lvl="1"/>
            <a:r>
              <a:rPr lang="es-ES_tradnl" sz="1800" b="1"/>
              <a:t>Introducir la noción de competencias</a:t>
            </a:r>
            <a:endParaRPr lang="es-ES_tradnl" sz="2000" b="1"/>
          </a:p>
          <a:p>
            <a:pPr>
              <a:buFontTx/>
              <a:buNone/>
            </a:pPr>
            <a:endParaRPr lang="es-ES_tradnl"/>
          </a:p>
          <a:p>
            <a:endParaRPr lang="es-ES_tradnl"/>
          </a:p>
          <a:p>
            <a:endParaRPr lang="es-ES_tradn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51AE1-5824-4A43-AEA8-2B8DAEEF8CA2}" type="slidenum">
              <a:rPr lang="en-US"/>
              <a:pPr/>
              <a:t>7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696200" cy="533400"/>
          </a:xfrm>
        </p:spPr>
        <p:txBody>
          <a:bodyPr/>
          <a:lstStyle/>
          <a:p>
            <a:r>
              <a:rPr lang="es-ES_tradnl" sz="2800" b="1"/>
              <a:t>¿Qué queda por delante?: Estrategia de abordaje</a:t>
            </a:r>
            <a:r>
              <a:rPr lang="es-ES_tradnl"/>
              <a:t>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r>
              <a:rPr lang="es-ES_tradnl" sz="2400" b="1"/>
              <a:t>Comunicación y sensibilización:  Jerarquización del sistema de gestión de recursos humanos y de la función del directivo en recursos humanos - Jerarquización en función de su importancia para el logro de productos públicos y para la gobernabilidad. </a:t>
            </a:r>
          </a:p>
          <a:p>
            <a:r>
              <a:rPr lang="es-ES_tradnl" sz="2400" b="1"/>
              <a:t>Inclusión en la agenda política </a:t>
            </a:r>
          </a:p>
          <a:p>
            <a:r>
              <a:rPr lang="es-ES_tradnl" sz="2400" b="1"/>
              <a:t>Interdisciplinariedad</a:t>
            </a:r>
          </a:p>
          <a:p>
            <a:r>
              <a:rPr lang="es-ES_tradnl" sz="2400" b="1"/>
              <a:t>Incentivar el empowerment</a:t>
            </a:r>
          </a:p>
          <a:p>
            <a:r>
              <a:rPr lang="es-ES_tradnl" sz="2400" b="1"/>
              <a:t>Generar logros de corto plazo</a:t>
            </a:r>
          </a:p>
          <a:p>
            <a:r>
              <a:rPr lang="es-ES_tradnl" sz="2400" b="1"/>
              <a:t>Consolidar resultados y generar más cambios</a:t>
            </a:r>
            <a:r>
              <a:rPr lang="es-ES_tradnl" sz="2400"/>
              <a:t>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B9EAD-049A-4E16-85A1-0C02FBAF2E79}" type="slidenum">
              <a:rPr lang="en-US"/>
              <a:pPr/>
              <a:t>8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s-ES_tradnl" sz="2800" b="1"/>
              <a:t>Reflexión final </a:t>
            </a:r>
            <a:br>
              <a:rPr lang="es-ES_tradnl" sz="2800" b="1"/>
            </a:br>
            <a:r>
              <a:rPr lang="es-ES_tradnl" sz="2800" b="1"/>
              <a:t>Una fábula de Esopo: el toro y el mosquito</a:t>
            </a:r>
            <a:r>
              <a:rPr lang="es-ES_tradnl"/>
              <a:t> 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001000" cy="4876800"/>
          </a:xfrm>
        </p:spPr>
        <p:txBody>
          <a:bodyPr/>
          <a:lstStyle/>
          <a:p>
            <a:r>
              <a:rPr lang="es-ES_tradnl"/>
              <a:t>Cierto día de verano bañábase un robusto Toro en el remanso de un riachuelo. Un Mosquito se le posó en un cuerno, y con su aguda voz le dijo: </a:t>
            </a:r>
          </a:p>
          <a:p>
            <a:pPr lvl="1"/>
            <a:r>
              <a:rPr lang="es-ES_tradnl"/>
              <a:t>Perdonad, caballero, si me coloco aquí; pero si os molesto decídmelo y me marcharé volando.</a:t>
            </a:r>
          </a:p>
          <a:p>
            <a:r>
              <a:rPr lang="es-ES_tradnl"/>
              <a:t>A lo que el Toro respondió con indiferencia: </a:t>
            </a:r>
          </a:p>
          <a:p>
            <a:pPr lvl="1"/>
            <a:r>
              <a:rPr lang="es-ES_tradnl"/>
              <a:t>Lo mismo me da que os quedéis como que os vayáis, amigo, pues hasta ahora ni me había dado cuenta de que os hallábais en mi cuerno.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870BB684-855F-4BF1-B989-29232531177A}" type="slidenum">
              <a:rPr lang="en-US"/>
              <a:pPr/>
              <a:t>9</a:t>
            </a:fld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371600"/>
            <a:ext cx="8077200" cy="2590800"/>
          </a:xfrm>
        </p:spPr>
        <p:txBody>
          <a:bodyPr/>
          <a:lstStyle/>
          <a:p>
            <a:r>
              <a:rPr lang="es-ES_tradnl" b="1"/>
              <a:t>Diagnóstico Institucional de Sistema de Servicio Civil: </a:t>
            </a:r>
            <a:br>
              <a:rPr lang="es-ES_tradnl" b="1"/>
            </a:br>
            <a:r>
              <a:rPr lang="es-ES_tradnl" b="1"/>
              <a:t>¿Qué nos sugiere el</a:t>
            </a:r>
            <a:br>
              <a:rPr lang="es-ES_tradnl" b="1"/>
            </a:br>
            <a:r>
              <a:rPr lang="es-ES_tradnl" b="1"/>
              <a:t> caso de Uruguay?</a:t>
            </a:r>
            <a:endParaRPr lang="es-ES_tradnl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/>
              <a:t>Beatriz Guinovart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intas">
  <a:themeElements>
    <a:clrScheme name="Cintas 1">
      <a:dk1>
        <a:srgbClr val="220011"/>
      </a:dk1>
      <a:lt1>
        <a:srgbClr val="FFFFCC"/>
      </a:lt1>
      <a:dk2>
        <a:srgbClr val="660033"/>
      </a:dk2>
      <a:lt2>
        <a:srgbClr val="FFCC00"/>
      </a:lt2>
      <a:accent1>
        <a:srgbClr val="CC0099"/>
      </a:accent1>
      <a:accent2>
        <a:srgbClr val="56002B"/>
      </a:accent2>
      <a:accent3>
        <a:srgbClr val="B8AAAD"/>
      </a:accent3>
      <a:accent4>
        <a:srgbClr val="DADAAE"/>
      </a:accent4>
      <a:accent5>
        <a:srgbClr val="E2AACA"/>
      </a:accent5>
      <a:accent6>
        <a:srgbClr val="4D0026"/>
      </a:accent6>
      <a:hlink>
        <a:srgbClr val="9C004E"/>
      </a:hlink>
      <a:folHlink>
        <a:srgbClr val="FF6600"/>
      </a:folHlink>
    </a:clrScheme>
    <a:fontScheme name="Cinta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intas 1">
        <a:dk1>
          <a:srgbClr val="220011"/>
        </a:dk1>
        <a:lt1>
          <a:srgbClr val="FFFFCC"/>
        </a:lt1>
        <a:dk2>
          <a:srgbClr val="660033"/>
        </a:dk2>
        <a:lt2>
          <a:srgbClr val="FFCC00"/>
        </a:lt2>
        <a:accent1>
          <a:srgbClr val="CC0099"/>
        </a:accent1>
        <a:accent2>
          <a:srgbClr val="56002B"/>
        </a:accent2>
        <a:accent3>
          <a:srgbClr val="B8AAAD"/>
        </a:accent3>
        <a:accent4>
          <a:srgbClr val="DADAAE"/>
        </a:accent4>
        <a:accent5>
          <a:srgbClr val="E2AACA"/>
        </a:accent5>
        <a:accent6>
          <a:srgbClr val="4D0026"/>
        </a:accent6>
        <a:hlink>
          <a:srgbClr val="9C004E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ntas 2">
        <a:dk1>
          <a:srgbClr val="000F1E"/>
        </a:dk1>
        <a:lt1>
          <a:srgbClr val="FFFFFF"/>
        </a:lt1>
        <a:dk2>
          <a:srgbClr val="003366"/>
        </a:dk2>
        <a:lt2>
          <a:srgbClr val="33CCCC"/>
        </a:lt2>
        <a:accent1>
          <a:srgbClr val="006699"/>
        </a:accent1>
        <a:accent2>
          <a:srgbClr val="003366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2D5C"/>
        </a:accent6>
        <a:hlink>
          <a:srgbClr val="0099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ntas 3">
        <a:dk1>
          <a:srgbClr val="002F2E"/>
        </a:dk1>
        <a:lt1>
          <a:srgbClr val="FFFFFF"/>
        </a:lt1>
        <a:dk2>
          <a:srgbClr val="008080"/>
        </a:dk2>
        <a:lt2>
          <a:srgbClr val="66FFCC"/>
        </a:lt2>
        <a:accent1>
          <a:srgbClr val="0099CC"/>
        </a:accent1>
        <a:accent2>
          <a:srgbClr val="00525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4948"/>
        </a:accent6>
        <a:hlink>
          <a:srgbClr val="00CC99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ntas 4">
        <a:dk1>
          <a:srgbClr val="000022"/>
        </a:dk1>
        <a:lt1>
          <a:srgbClr val="FFFFFF"/>
        </a:lt1>
        <a:dk2>
          <a:srgbClr val="000066"/>
        </a:dk2>
        <a:lt2>
          <a:srgbClr val="FFCC00"/>
        </a:lt2>
        <a:accent1>
          <a:srgbClr val="666699"/>
        </a:accent1>
        <a:accent2>
          <a:srgbClr val="000048"/>
        </a:accent2>
        <a:accent3>
          <a:srgbClr val="AAAAB8"/>
        </a:accent3>
        <a:accent4>
          <a:srgbClr val="DADADA"/>
        </a:accent4>
        <a:accent5>
          <a:srgbClr val="B8B8CA"/>
        </a:accent5>
        <a:accent6>
          <a:srgbClr val="000040"/>
        </a:accent6>
        <a:hlink>
          <a:srgbClr val="9999FF"/>
        </a:hlink>
        <a:folHlink>
          <a:srgbClr val="00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ntas 5">
        <a:dk1>
          <a:srgbClr val="663300"/>
        </a:dk1>
        <a:lt1>
          <a:srgbClr val="FFFFFF"/>
        </a:lt1>
        <a:dk2>
          <a:srgbClr val="000000"/>
        </a:dk2>
        <a:lt2>
          <a:srgbClr val="FFFF99"/>
        </a:lt2>
        <a:accent1>
          <a:srgbClr val="FFCC66"/>
        </a:accent1>
        <a:accent2>
          <a:srgbClr val="FFFFCC"/>
        </a:accent2>
        <a:accent3>
          <a:srgbClr val="FFFFFF"/>
        </a:accent3>
        <a:accent4>
          <a:srgbClr val="562A00"/>
        </a:accent4>
        <a:accent5>
          <a:srgbClr val="FFE2B8"/>
        </a:accent5>
        <a:accent6>
          <a:srgbClr val="E7E7B9"/>
        </a:accent6>
        <a:hlink>
          <a:srgbClr val="FFCC00"/>
        </a:hlink>
        <a:folHlink>
          <a:srgbClr val="FF7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ntas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Office\Plantillas\Diseños de presentaciones\CINTAS.POT</Template>
  <TotalTime>283</TotalTime>
  <Words>570</Words>
  <Application>Microsoft Office PowerPoint</Application>
  <PresentationFormat>On-screen Show (4:3)</PresentationFormat>
  <Paragraphs>65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Times New Roman</vt:lpstr>
      <vt:lpstr>Cintas</vt:lpstr>
      <vt:lpstr>Diagnóstico Institucional de Sistema de Servicio Civil:  ¿Qué nos sugiere el  caso de Uruguay?</vt:lpstr>
      <vt:lpstr>Alcance del trabajo</vt:lpstr>
      <vt:lpstr>Etapas en la visión sobre la gestión de recursos humanos </vt:lpstr>
      <vt:lpstr>¿Dónde estamos?: Conclusión General</vt:lpstr>
      <vt:lpstr>¿Dónde estamos?: Areas causales </vt:lpstr>
      <vt:lpstr>¿Qué queda por delante?:  Puntos críticos</vt:lpstr>
      <vt:lpstr>¿Qué queda por delante?: Estrategia de abordaje </vt:lpstr>
      <vt:lpstr>Reflexión final  Una fábula de Esopo: el toro y el mosquito  </vt:lpstr>
      <vt:lpstr>Diagnóstico Institucional de Sistema de Servicio Civil:  ¿Qué nos sugiere el  caso de Uruguay?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Diagnóstico Institucional de Sistema de Servicio Civil: El caso de Uruguay </dc:title>
  <dc:creator>.</dc:creator>
  <cp:lastModifiedBy>anarod</cp:lastModifiedBy>
  <cp:revision>17</cp:revision>
  <dcterms:created xsi:type="dcterms:W3CDTF">2002-11-10T13:09:57Z</dcterms:created>
  <dcterms:modified xsi:type="dcterms:W3CDTF">2010-07-11T22:36:26Z</dcterms:modified>
</cp:coreProperties>
</file>