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4CA02D2-439C-401A-AAB2-4E83AFEE67C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9C92B-77D8-4320-B9E1-F3D637E083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F079E-DF57-433C-A848-630EF38F50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2624D-A6C0-4736-A52E-C9371D232C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41FE10-FE98-4207-9E8C-B9C938CE44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B7038-ED9F-46FF-82B2-C487149C5A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F8AB0-DD04-48F0-910D-59B121BA70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33FDE0-9C42-4400-B9D0-E00FDC1F23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02BC4-295F-4EAB-8D42-AB67513467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92EB53-0C0C-46A4-A598-B27EFB2D90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F47EE7-0763-4182-BEDF-65426C6AFF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E40E7-7411-42FF-B03A-080EFDE087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4DAE1AC-612E-4027-82EA-35D1EC22D4B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685800"/>
            <a:ext cx="8229600" cy="2381250"/>
          </a:xfrm>
        </p:spPr>
        <p:txBody>
          <a:bodyPr/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Modernizing The State</a:t>
            </a:r>
            <a:br>
              <a:rPr lang="en-US" b="1">
                <a:latin typeface="Times New Roman" pitchFamily="18" charset="0"/>
                <a:cs typeface="Times New Roman" pitchFamily="18" charset="0"/>
              </a:rPr>
            </a:b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Next Generation Reforms to</a:t>
            </a:r>
            <a:br>
              <a:rPr lang="en-US" sz="3600" b="1" i="1">
                <a:latin typeface="Times New Roman" pitchFamily="18" charset="0"/>
                <a:cs typeface="Times New Roman" pitchFamily="18" charset="0"/>
              </a:rPr>
            </a:b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Strengthen the Capacity to Govern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ALLEN SCHICK</a:t>
            </a:r>
          </a:p>
          <a:p>
            <a:pPr>
              <a:lnSpc>
                <a:spcPct val="80000"/>
              </a:lnSpc>
            </a:pPr>
            <a:endParaRPr lang="en-US" sz="2800" b="1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Regional Policy Dialogue Meeting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Inter-American Development Bank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December 12, 2003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E9048-0992-4D81-BB6C-A671DF7EF821}" type="slidenum">
              <a:rPr lang="en-US"/>
              <a:pPr/>
              <a:t>10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latin typeface="Times New Roman" pitchFamily="18" charset="0"/>
                <a:cs typeface="Times New Roman" pitchFamily="18" charset="0"/>
              </a:rPr>
              <a:t>MODERNIZE THE STATE BY MODERNIZING SOCIETY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spcAft>
                <a:spcPct val="40000"/>
              </a:spcAft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Modernization must be as much about development as about the state, for if society does not improve, the state will languish</a:t>
            </a:r>
          </a:p>
          <a:p>
            <a:pPr>
              <a:spcAft>
                <a:spcPct val="40000"/>
              </a:spcAft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Modernization must be connected to reforms that alleviate poverty, improve services, facilitate markets, and promote rule-based behavior</a:t>
            </a:r>
          </a:p>
          <a:p>
            <a:pPr>
              <a:spcAft>
                <a:spcPct val="40000"/>
              </a:spcAft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Poverty, social disorganization, immature markets, informality and cronyism are breeding grounds for an ineffective state</a:t>
            </a:r>
          </a:p>
          <a:p>
            <a:pPr>
              <a:spcAft>
                <a:spcPct val="40000"/>
              </a:spcAft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The peaceful redistribution of money and power through democratic means should be a high priority of modernization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27070-1797-4D69-B2D4-CC8ED2444235}" type="slidenum">
              <a:rPr lang="en-US"/>
              <a:pPr/>
              <a:t>11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URUGUAY AND BRAZIL: </a:t>
            </a:r>
            <a:br>
              <a:rPr lang="en-US" sz="3200" b="1">
                <a:latin typeface="Times New Roman" pitchFamily="18" charset="0"/>
                <a:cs typeface="Times New Roman" pitchFamily="18" charset="0"/>
              </a:rPr>
            </a:br>
            <a:r>
              <a:rPr lang="en-US" sz="3200" b="1">
                <a:latin typeface="Times New Roman" pitchFamily="18" charset="0"/>
                <a:cs typeface="Times New Roman" pitchFamily="18" charset="0"/>
              </a:rPr>
              <a:t>THE LINKAGE OF STATE AND SOCIETY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>
              <a:spcAft>
                <a:spcPct val="20000"/>
              </a:spcAft>
              <a:buFontTx/>
              <a:buNone/>
            </a:pPr>
            <a:r>
              <a:rPr lang="en-US" sz="2400" b="1" u="sng">
                <a:latin typeface="Times New Roman" pitchFamily="18" charset="0"/>
                <a:cs typeface="Times New Roman" pitchFamily="18" charset="0"/>
              </a:rPr>
              <a:t>URUGUAY</a:t>
            </a:r>
          </a:p>
          <a:p>
            <a:pPr lvl="1">
              <a:spcAft>
                <a:spcPct val="20000"/>
              </a:spcAft>
              <a:buFontTx/>
              <a:buChar char="•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For decades, the quality of public services and of the state was mirrored in the quality of markets and society: a large middle class, low corruption, strong adherence to rule of law</a:t>
            </a:r>
          </a:p>
          <a:p>
            <a:pPr lvl="1">
              <a:spcAft>
                <a:spcPct val="20000"/>
              </a:spcAft>
              <a:buFontTx/>
              <a:buChar char="•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Recent deterioration in socioeconomic conditions may be taking a toll on the quality of government</a:t>
            </a:r>
          </a:p>
          <a:p>
            <a:pPr>
              <a:spcAft>
                <a:spcPct val="20000"/>
              </a:spcAft>
              <a:buFontTx/>
              <a:buNone/>
            </a:pPr>
            <a:r>
              <a:rPr lang="en-US" sz="2400" b="1" u="sng">
                <a:latin typeface="Times New Roman" pitchFamily="18" charset="0"/>
                <a:cs typeface="Times New Roman" pitchFamily="18" charset="0"/>
              </a:rPr>
              <a:t>BRAZIL</a:t>
            </a:r>
          </a:p>
          <a:p>
            <a:pPr lvl="1">
              <a:spcAft>
                <a:spcPct val="20000"/>
              </a:spcAft>
              <a:buFontTx/>
              <a:buChar char="•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The new multi-annual plan links social transformation, economic improvement, and participatory government</a:t>
            </a:r>
          </a:p>
          <a:p>
            <a:pPr lvl="1">
              <a:spcAft>
                <a:spcPct val="20000"/>
              </a:spcAft>
              <a:buFontTx/>
              <a:buChar char="•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It is premised on the notion that government cannot become more inclusive if society and markets aren’t</a:t>
            </a:r>
          </a:p>
          <a:p>
            <a:pPr lvl="1">
              <a:spcAft>
                <a:spcPct val="20000"/>
              </a:spcAft>
              <a:buFontTx/>
              <a:buChar char="•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Public management reform is intended to facilitate political, social, and economic transformation</a:t>
            </a:r>
            <a:endParaRPr lang="en-US"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F773B-0126-4ADF-8755-E086D83F9279}" type="slidenum">
              <a:rPr lang="en-US"/>
              <a:pPr/>
              <a:t>2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3600" b="1">
                <a:latin typeface="Times New Roman" pitchFamily="18" charset="0"/>
                <a:cs typeface="Times New Roman" pitchFamily="18" charset="0"/>
              </a:rPr>
              <a:t>IS MODERNIZATION OF THE STATE ENOUGH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50593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600" b="1">
                <a:latin typeface="Times New Roman" pitchFamily="18" charset="0"/>
                <a:cs typeface="Times New Roman" pitchFamily="18" charset="0"/>
              </a:rPr>
              <a:t>The Logic of Modernization</a:t>
            </a:r>
          </a:p>
          <a:p>
            <a:pPr marL="1149350" lvl="2" indent="-234950">
              <a:lnSpc>
                <a:spcPct val="90000"/>
              </a:lnSpc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A State that does not perform well and is not accountable, cannot sustain social and economic improvement and cannot productively use development assistance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600" b="1">
                <a:latin typeface="Times New Roman" pitchFamily="18" charset="0"/>
                <a:cs typeface="Times New Roman" pitchFamily="18" charset="0"/>
              </a:rPr>
              <a:t>But Does Modernization Work?</a:t>
            </a:r>
          </a:p>
          <a:p>
            <a:pPr marL="1149350" lvl="2" indent="-234950">
              <a:lnSpc>
                <a:spcPct val="90000"/>
              </a:lnSpc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Most developing countries still have high corruptions scores</a:t>
            </a:r>
          </a:p>
          <a:p>
            <a:pPr marL="1149350" lvl="2" indent="-234950">
              <a:lnSpc>
                <a:spcPct val="90000"/>
              </a:lnSpc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Most developing countries also rank low on governance indicators</a:t>
            </a:r>
          </a:p>
          <a:p>
            <a:pPr marL="1149350" lvl="2" indent="-234950">
              <a:lnSpc>
                <a:spcPct val="90000"/>
              </a:lnSpc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The scores and rankings do not appear to have improved in countries that have had successful modernization projects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07CF-219A-4C7A-942A-7FA196B5BE1D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latin typeface="Times New Roman" pitchFamily="18" charset="0"/>
                <a:cs typeface="Times New Roman" pitchFamily="18" charset="0"/>
              </a:rPr>
              <a:t>BASIC QUESTIONS ABOUT MODERNIZATION OF THE STATE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80000"/>
              </a:lnSpc>
              <a:spcAft>
                <a:spcPct val="35000"/>
              </a:spcAft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Can a state be truly modern if its markets and society aren’t?</a:t>
            </a:r>
          </a:p>
          <a:p>
            <a:pPr marL="533400" indent="-533400">
              <a:lnSpc>
                <a:spcPct val="80000"/>
              </a:lnSpc>
              <a:spcAft>
                <a:spcPct val="35000"/>
              </a:spcAft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Can a state be modern if informal rules and behavior still predominate?</a:t>
            </a:r>
          </a:p>
          <a:p>
            <a:pPr marL="533400" indent="-533400">
              <a:lnSpc>
                <a:spcPct val="80000"/>
              </a:lnSpc>
              <a:spcAft>
                <a:spcPct val="35000"/>
              </a:spcAft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Can a state be modern if civil society remains disengaged?</a:t>
            </a:r>
          </a:p>
          <a:p>
            <a:pPr marL="533400" indent="-533400">
              <a:lnSpc>
                <a:spcPct val="80000"/>
              </a:lnSpc>
              <a:spcAft>
                <a:spcPct val="35000"/>
              </a:spcAft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Does modernization entail more than tinkering with the machinery of government?</a:t>
            </a:r>
          </a:p>
          <a:p>
            <a:pPr marL="533400" indent="-533400">
              <a:lnSpc>
                <a:spcPct val="80000"/>
              </a:lnSpc>
              <a:spcAft>
                <a:spcPct val="35000"/>
              </a:spcAft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How can modernizers know that modernization objectives have been achieved?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9A390-8D42-440C-945E-F0D334AF5182}" type="slidenum">
              <a:rPr lang="en-US"/>
              <a:pPr/>
              <a:t>4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latin typeface="Times New Roman" pitchFamily="18" charset="0"/>
                <a:cs typeface="Times New Roman" pitchFamily="18" charset="0"/>
              </a:rPr>
              <a:t>CAN THE STATE BE BOTH MODERN AND HOLLOW?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spcAft>
                <a:spcPct val="50000"/>
              </a:spcAft>
              <a:buFontTx/>
              <a:buNone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Five contemporary initiatives are shrinking the effective role of the state:</a:t>
            </a:r>
          </a:p>
          <a:p>
            <a:pPr marL="457200" indent="-457200">
              <a:lnSpc>
                <a:spcPct val="90000"/>
              </a:lnSpc>
              <a:spcAft>
                <a:spcPct val="50000"/>
              </a:spcAft>
              <a:buFontTx/>
              <a:buAutoNum type="arabicPeriod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Vesting legitimacy, authority and resources in NGOs</a:t>
            </a:r>
          </a:p>
          <a:p>
            <a:pPr marL="457200" indent="-457200">
              <a:lnSpc>
                <a:spcPct val="90000"/>
              </a:lnSpc>
              <a:spcAft>
                <a:spcPct val="50000"/>
              </a:spcAft>
              <a:buFontTx/>
              <a:buAutoNum type="arabicPeriod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The decentralization movement shifts resources and responsibility to subnational governments</a:t>
            </a:r>
          </a:p>
          <a:p>
            <a:pPr marL="457200" indent="-457200">
              <a:lnSpc>
                <a:spcPct val="90000"/>
              </a:lnSpc>
              <a:spcAft>
                <a:spcPct val="50000"/>
              </a:spcAft>
              <a:buFontTx/>
              <a:buAutoNum type="arabicPeriod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International governments claim primacy in providing global public goods</a:t>
            </a:r>
          </a:p>
          <a:p>
            <a:pPr marL="457200" indent="-457200">
              <a:lnSpc>
                <a:spcPct val="90000"/>
              </a:lnSpc>
              <a:spcAft>
                <a:spcPct val="50000"/>
              </a:spcAft>
              <a:buFontTx/>
              <a:buAutoNum type="arabicPeriod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Autonomous agencies are created with independence from the state</a:t>
            </a:r>
          </a:p>
          <a:p>
            <a:pPr marL="457200" indent="-457200">
              <a:lnSpc>
                <a:spcPct val="90000"/>
              </a:lnSpc>
              <a:spcAft>
                <a:spcPct val="50000"/>
              </a:spcAft>
              <a:buFontTx/>
              <a:buAutoNum type="arabicPeriod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Reliance on markets to allocate public goods and services.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70089-EDDA-418B-80F8-65B9FD5674A7}" type="slidenum">
              <a:rPr lang="en-US"/>
              <a:pPr/>
              <a:t>5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latin typeface="Times New Roman" pitchFamily="18" charset="0"/>
                <a:cs typeface="Times New Roman" pitchFamily="18" charset="0"/>
              </a:rPr>
              <a:t>MODERNIZATION REQUIRES A STRONG EFFECTIVE STATE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It may be appropriate to reconsider pressure from IFIs to downsize the civil service</a:t>
            </a:r>
          </a:p>
          <a:p>
            <a:pPr>
              <a:lnSpc>
                <a:spcPct val="80000"/>
              </a:lnSpc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In poor communities, there often is too little government, not too much</a:t>
            </a:r>
          </a:p>
          <a:p>
            <a:pPr>
              <a:lnSpc>
                <a:spcPct val="80000"/>
              </a:lnSpc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The absence of the state cannot be remedied by shrinking public employment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u="sng">
                <a:latin typeface="Times New Roman" pitchFamily="18" charset="0"/>
                <a:cs typeface="Times New Roman" pitchFamily="18" charset="0"/>
              </a:rPr>
              <a:t>LESSONS FROM URUGUAY AND BRAZIL</a:t>
            </a:r>
          </a:p>
          <a:p>
            <a:pPr>
              <a:lnSpc>
                <a:spcPct val="80000"/>
              </a:lnSpc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Uruguay has a higher public employment rate than other countries in the region</a:t>
            </a:r>
          </a:p>
          <a:p>
            <a:pPr>
              <a:lnSpc>
                <a:spcPct val="80000"/>
              </a:lnSpc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It also has high quality, accessible public services</a:t>
            </a:r>
          </a:p>
          <a:p>
            <a:pPr>
              <a:lnSpc>
                <a:spcPct val="80000"/>
              </a:lnSpc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Modernization has promoted downsizing of public employment rolls and reliance on contract employees</a:t>
            </a:r>
          </a:p>
          <a:p>
            <a:pPr>
              <a:lnSpc>
                <a:spcPct val="80000"/>
              </a:lnSpc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In Brazil, the Lula Government aims to “complete the State”</a:t>
            </a:r>
          </a:p>
          <a:p>
            <a:pPr>
              <a:lnSpc>
                <a:spcPct val="80000"/>
              </a:lnSpc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This entails bringing public services to communities and people who have been excluded</a:t>
            </a:r>
          </a:p>
          <a:p>
            <a:pPr>
              <a:lnSpc>
                <a:spcPct val="80000"/>
              </a:lnSpc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It may lead to more public employees</a:t>
            </a:r>
          </a:p>
          <a:p>
            <a:pPr>
              <a:lnSpc>
                <a:spcPct val="80000"/>
              </a:lnSpc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In both countries, the key challenge is to upgrade the professionalism and performance of the civil service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A96D-73D7-48CE-8710-7EFA9778053B}" type="slidenum">
              <a:rPr lang="en-US"/>
              <a:pPr/>
              <a:t>6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TO BE EFFECTIVE, A STATE MUST HAVE CAPACITY TO PERFORM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34400" cy="49530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A state is effective when it has the capacity to set and carry out objectives and is accountable for its actions and accomplishments</a:t>
            </a: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IFIs have tended to emphasize accountability and to slight capacity</a:t>
            </a: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Accountability without capacity yields impotent government that cannot deliver basic public services or promote development</a:t>
            </a: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Governing institutions that appear strong enough to repress public sentiment and civil liberties may nevertheless be too weak to uplift the country</a:t>
            </a: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Building capacity should be a central aim of modernizing the state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A72AF-E0BB-4453-85AB-691E2F621A39}" type="slidenum">
              <a:rPr lang="en-US"/>
              <a:pPr/>
              <a:t>7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z="3600" b="1">
                <a:latin typeface="Times New Roman" pitchFamily="18" charset="0"/>
                <a:cs typeface="Times New Roman" pitchFamily="18" charset="0"/>
              </a:rPr>
              <a:t>THE MODERN STATE REQUIRES THREE BASIC CAPACITIES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marL="625475" indent="-625475">
              <a:lnSpc>
                <a:spcPct val="105000"/>
              </a:lnSpc>
              <a:spcAft>
                <a:spcPct val="20000"/>
              </a:spcAft>
              <a:buFontTx/>
              <a:buAutoNum type="arabicPeriod"/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NATION BUILDING AND MAINTENANCE</a:t>
            </a:r>
          </a:p>
          <a:p>
            <a:pPr marL="625475" indent="-625475">
              <a:lnSpc>
                <a:spcPct val="105000"/>
              </a:lnSpc>
              <a:spcAft>
                <a:spcPct val="20000"/>
              </a:spcAft>
              <a:buFontTx/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>
                <a:latin typeface="Times New Roman" pitchFamily="18" charset="0"/>
                <a:cs typeface="Times New Roman" pitchFamily="18" charset="0"/>
              </a:rPr>
              <a:t>The capacity to maintain social order through political democracy, robust markets, the accountable exercise of executive power, legislative oversight, and independent courts: protection against external threat, mobilization of revenue to finance basic services, protection of civil liberties and human dignity</a:t>
            </a:r>
          </a:p>
          <a:p>
            <a:pPr marL="625475" indent="-625475">
              <a:lnSpc>
                <a:spcPct val="105000"/>
              </a:lnSpc>
              <a:spcAft>
                <a:spcPct val="20000"/>
              </a:spcAft>
              <a:buFontTx/>
              <a:buAutoNum type="arabicPeriod" startAt="2"/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STRATEGIC DEVELOPMENT</a:t>
            </a:r>
          </a:p>
          <a:p>
            <a:pPr marL="625475" indent="-625475">
              <a:lnSpc>
                <a:spcPct val="105000"/>
              </a:lnSpc>
              <a:spcAft>
                <a:spcPct val="20000"/>
              </a:spcAft>
              <a:buFontTx/>
              <a:buNone/>
            </a:pPr>
            <a:r>
              <a:rPr lang="en-US" sz="1800">
                <a:latin typeface="Times New Roman" pitchFamily="18" charset="0"/>
                <a:cs typeface="Times New Roman" pitchFamily="18" charset="0"/>
              </a:rPr>
              <a:t>	The capacity to steer and transform society so that it progressively becomes more advanced and creates a future that is significantly more favorable than its past</a:t>
            </a:r>
          </a:p>
          <a:p>
            <a:pPr marL="625475" indent="-625475">
              <a:lnSpc>
                <a:spcPct val="105000"/>
              </a:lnSpc>
              <a:spcAft>
                <a:spcPct val="20000"/>
              </a:spcAft>
              <a:buFontTx/>
              <a:buAutoNum type="arabicPeriod" startAt="3"/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OPERATIONAL CAPACITY</a:t>
            </a:r>
          </a:p>
          <a:p>
            <a:pPr marL="625475" indent="-625475">
              <a:lnSpc>
                <a:spcPct val="105000"/>
              </a:lnSpc>
              <a:spcAft>
                <a:spcPct val="20000"/>
              </a:spcAft>
              <a:buFontTx/>
              <a:buNone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>
                <a:latin typeface="Times New Roman" pitchFamily="18" charset="0"/>
                <a:cs typeface="Times New Roman" pitchFamily="18" charset="0"/>
              </a:rPr>
              <a:t>The capacity to run government efficiently, to deliver basic services and continually improve performance, and to make the benefits of government accessible to poor, excluded people</a:t>
            </a:r>
          </a:p>
          <a:p>
            <a:pPr marL="625475" indent="-625475">
              <a:lnSpc>
                <a:spcPct val="105000"/>
              </a:lnSpc>
              <a:spcAft>
                <a:spcPct val="20000"/>
              </a:spcAft>
              <a:buFontTx/>
              <a:buAutoNum type="arabicPeriod" startAt="3"/>
            </a:pPr>
            <a:endParaRPr lang="en-US" sz="1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0C2C-68CE-4353-A12C-4BD9E4E1C99E}" type="slidenum">
              <a:rPr lang="en-US"/>
              <a:pPr/>
              <a:t>8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latin typeface="Times New Roman" pitchFamily="18" charset="0"/>
                <a:cs typeface="Times New Roman" pitchFamily="18" charset="0"/>
              </a:rPr>
              <a:t>STATE CAPACITY IN URUGUAY AND BRAZIL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 u="sng">
                <a:latin typeface="Times New Roman" pitchFamily="18" charset="0"/>
                <a:cs typeface="Times New Roman" pitchFamily="18" charset="0"/>
              </a:rPr>
              <a:t>URUGUAY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Uruguay rates high on nation building and operational capacity, but may be deficient in strategic development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Change tends to be slow and cautious, and the country has had difficulty adapting to changing economic conditions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If economic adversity persists, public services may degrade over time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u="sng">
                <a:latin typeface="Times New Roman" pitchFamily="18" charset="0"/>
                <a:cs typeface="Times New Roman" pitchFamily="18" charset="0"/>
              </a:rPr>
              <a:t>BRAZIL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The Lula Government has given priority to strategic development through a four-year plan that aims to transform society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Brazil’s national plan is distinctive in that it has a financial constraint, covers all government programs, and is supposed to drive annual budget decisions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In Implementing the plan, the government intends to “complete the state” by improving public management and bringing services to excluded people and communities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5D5A4-893C-4CEC-8DDC-C529BC1E3738}" type="slidenum">
              <a:rPr lang="en-US"/>
              <a:pPr/>
              <a:t>9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THE STATE CANNOT BE MODERNIZED IF SOCIETY AND THE ECONOMY AREN’T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>
              <a:spcAft>
                <a:spcPct val="40000"/>
              </a:spcAft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State modernization is likely to fail if it is not closely linked to transformation of society, the economy, and the political system</a:t>
            </a:r>
          </a:p>
          <a:p>
            <a:pPr>
              <a:spcAft>
                <a:spcPct val="40000"/>
              </a:spcAft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The State cannot be modern if informality predominates in labor markets, commercial transactions, and business-government relations</a:t>
            </a:r>
          </a:p>
          <a:p>
            <a:pPr>
              <a:spcAft>
                <a:spcPct val="40000"/>
              </a:spcAft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The State cannot be modernized if markets languish, the poor are excluded and government does little to improve their lot, or if income disparities widen</a:t>
            </a:r>
          </a:p>
          <a:p>
            <a:pPr>
              <a:spcAft>
                <a:spcPct val="40000"/>
              </a:spcAft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Although sensitive, political reform may be an essential element of modernization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877</Words>
  <Application>Microsoft Office PowerPoint</Application>
  <PresentationFormat>On-screen Show (4:3)</PresentationFormat>
  <Paragraphs>88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Times New Roman</vt:lpstr>
      <vt:lpstr>Default Design</vt:lpstr>
      <vt:lpstr>Modernizing The State Next Generation Reforms to Strengthen the Capacity to Govern</vt:lpstr>
      <vt:lpstr>IS MODERNIZATION OF THE STATE ENOUGH</vt:lpstr>
      <vt:lpstr>BASIC QUESTIONS ABOUT MODERNIZATION OF THE STATE</vt:lpstr>
      <vt:lpstr>CAN THE STATE BE BOTH MODERN AND HOLLOW?</vt:lpstr>
      <vt:lpstr>MODERNIZATION REQUIRES A STRONG EFFECTIVE STATE</vt:lpstr>
      <vt:lpstr>TO BE EFFECTIVE, A STATE MUST HAVE CAPACITY TO PERFORM</vt:lpstr>
      <vt:lpstr>THE MODERN STATE REQUIRES THREE BASIC CAPACITIES</vt:lpstr>
      <vt:lpstr>STATE CAPACITY IN URUGUAY AND BRAZIL</vt:lpstr>
      <vt:lpstr>THE STATE CANNOT BE MODERNIZED IF SOCIETY AND THE ECONOMY AREN’T</vt:lpstr>
      <vt:lpstr>MODERNIZE THE STATE BY MODERNIZING SOCIETY</vt:lpstr>
      <vt:lpstr>URUGUAY AND BRAZIL:  THE LINKAGE OF STATE AND SOCIETY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MODERNIZING THE STATE Next Generation Reforms to Strengthen the Capacity to Govern</dc:title>
  <dc:creator>Deborah Laufer</dc:creator>
  <cp:lastModifiedBy>anarod</cp:lastModifiedBy>
  <cp:revision>15</cp:revision>
  <dcterms:created xsi:type="dcterms:W3CDTF">2003-12-05T03:22:52Z</dcterms:created>
  <dcterms:modified xsi:type="dcterms:W3CDTF">2010-07-12T01:21:58Z</dcterms:modified>
</cp:coreProperties>
</file>