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5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5" r:id="rId3"/>
    <p:sldId id="294" r:id="rId4"/>
    <p:sldId id="297" r:id="rId5"/>
    <p:sldId id="298" r:id="rId6"/>
    <p:sldId id="299" r:id="rId7"/>
    <p:sldId id="300" r:id="rId8"/>
    <p:sldId id="301" r:id="rId9"/>
    <p:sldId id="304" r:id="rId10"/>
    <p:sldId id="303" r:id="rId11"/>
    <p:sldId id="305" r:id="rId12"/>
    <p:sldId id="306" r:id="rId13"/>
    <p:sldId id="311" r:id="rId14"/>
    <p:sldId id="312" r:id="rId15"/>
    <p:sldId id="314" r:id="rId16"/>
    <p:sldId id="315" r:id="rId17"/>
    <p:sldId id="309" r:id="rId18"/>
  </p:sldIdLst>
  <p:sldSz cx="9144000" cy="6858000" type="screen4x3"/>
  <p:notesSz cx="6669088" cy="9926638"/>
  <p:embeddedFontLst>
    <p:embeddedFont>
      <p:font typeface="Tahoma" pitchFamily="34" charset="0"/>
      <p:regular r:id="rId21"/>
      <p:bold r:id="rId22"/>
    </p:embeddedFont>
    <p:embeddedFont>
      <p:font typeface="Verdana" pitchFamily="34" charset="0"/>
      <p:regular r:id="rId23"/>
      <p:bold r:id="rId24"/>
      <p:italic r:id="rId25"/>
      <p:boldItalic r:id="rId26"/>
    </p:embeddedFont>
    <p:embeddedFont>
      <p:font typeface="Arial Black" pitchFamily="34" charset="0"/>
      <p:bold r:id="rId27"/>
    </p:embeddedFont>
  </p:embeddedFontLst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00"/>
    <a:srgbClr val="00CC66"/>
    <a:srgbClr val="FF3300"/>
    <a:srgbClr val="9900FF"/>
    <a:srgbClr val="0000FF"/>
    <a:srgbClr val="006600"/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45" autoAdjust="0"/>
  </p:normalViewPr>
  <p:slideViewPr>
    <p:cSldViewPr>
      <p:cViewPr>
        <p:scale>
          <a:sx n="50" d="100"/>
          <a:sy n="50" d="100"/>
        </p:scale>
        <p:origin x="-906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8"/>
    </p:cViewPr>
  </p:sorterViewPr>
  <p:notesViewPr>
    <p:cSldViewPr>
      <p:cViewPr varScale="1">
        <p:scale>
          <a:sx n="53" d="100"/>
          <a:sy n="53" d="100"/>
        </p:scale>
        <p:origin x="-1224" y="-102"/>
      </p:cViewPr>
      <p:guideLst>
        <p:guide orient="horz" pos="3127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E6145F7D-09F8-42FC-B326-F20C6BC05C2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450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483C2699-D177-4F35-B0A9-AC9A8AE5F2A2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35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35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AR"/>
            </a:p>
          </p:txBody>
        </p:sp>
        <p:grpSp>
          <p:nvGrpSpPr>
            <p:cNvPr id="235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35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s-AR"/>
              </a:p>
            </p:txBody>
          </p:sp>
          <p:sp>
            <p:nvSpPr>
              <p:cNvPr id="235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s-AR"/>
              </a:p>
            </p:txBody>
          </p:sp>
          <p:sp>
            <p:nvSpPr>
              <p:cNvPr id="235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s-AR"/>
              </a:p>
            </p:txBody>
          </p:sp>
          <p:sp>
            <p:nvSpPr>
              <p:cNvPr id="235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s-AR"/>
              </a:p>
            </p:txBody>
          </p:sp>
          <p:sp>
            <p:nvSpPr>
              <p:cNvPr id="235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s-AR"/>
              </a:p>
            </p:txBody>
          </p:sp>
          <p:sp>
            <p:nvSpPr>
              <p:cNvPr id="235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s-AR"/>
              </a:p>
            </p:txBody>
          </p:sp>
          <p:sp>
            <p:nvSpPr>
              <p:cNvPr id="235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s-AR"/>
              </a:p>
            </p:txBody>
          </p:sp>
          <p:sp>
            <p:nvSpPr>
              <p:cNvPr id="235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s-AR"/>
              </a:p>
            </p:txBody>
          </p:sp>
          <p:sp>
            <p:nvSpPr>
              <p:cNvPr id="235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s-AR"/>
              </a:p>
            </p:txBody>
          </p:sp>
          <p:sp>
            <p:nvSpPr>
              <p:cNvPr id="235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s-AR"/>
              </a:p>
            </p:txBody>
          </p:sp>
        </p:grpSp>
      </p:grpSp>
      <p:sp>
        <p:nvSpPr>
          <p:cNvPr id="235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235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235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EED0A7-DFFC-4E76-A448-680C2E364F09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235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235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DB1D65-4E70-4BE5-8E0D-71C2B7691852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B4BF85-E678-4799-A388-295E8773422E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CC126ED-5ECB-40B2-9DC6-17E2B2B70E8D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DB4F6F-2EE6-4597-93AF-0C93576724A6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4E7DB9-E006-4820-9C3B-A5073083288B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B9BA6B-6A81-45A0-8C8B-72E6BCC4D8FF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B342DB-E20A-41BC-A406-717E54C1AA3A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ADD008-7147-42A6-8F07-52F2EC301F8F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205932-E877-447F-A6C7-B5C6C8F169AD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8E0203-8AD0-4DDD-9BA1-CBBFA081A5BC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28B9F7-9AD5-4840-B27B-DCCBFC3022D7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9DE1AF76-E3EC-4B3C-BAF7-9C31902C0C8A}" type="slidenum">
              <a:rPr lang="es-ES"/>
              <a:pPr/>
              <a:t>‹#›</a:t>
            </a:fld>
            <a:endParaRPr lang="es-ES"/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AR"/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AR" sz="1800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AR" sz="1800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AR" sz="1800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AR" sz="1800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AR"/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AR" sz="1800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AR" sz="1800">
                <a:solidFill>
                  <a:schemeClr val="accent2"/>
                </a:solidFill>
                <a:latin typeface="Arial" pitchFamily="34" charset="0"/>
              </a:endParaRPr>
            </a:p>
          </p:txBody>
        </p:sp>
      </p:grpSp>
      <p:sp>
        <p:nvSpPr>
          <p:cNvPr id="225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225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25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752600"/>
            <a:ext cx="6019800" cy="2286000"/>
          </a:xfrm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es-AR" sz="2400" b="1">
                <a:latin typeface="Tahoma" pitchFamily="34" charset="0"/>
              </a:rPr>
              <a:t/>
            </a:r>
            <a:br>
              <a:rPr lang="es-AR" sz="2400" b="1">
                <a:latin typeface="Tahoma" pitchFamily="34" charset="0"/>
              </a:rPr>
            </a:br>
            <a:r>
              <a:rPr lang="es-AR" sz="2400" b="1">
                <a:latin typeface="Tahoma" pitchFamily="34" charset="0"/>
              </a:rPr>
              <a:t>DIAGNÓSTICO INSTITUCIONAL DE</a:t>
            </a:r>
            <a:br>
              <a:rPr lang="es-AR" sz="2400" b="1">
                <a:latin typeface="Tahoma" pitchFamily="34" charset="0"/>
              </a:rPr>
            </a:br>
            <a:r>
              <a:rPr lang="es-AR" sz="2400" b="1">
                <a:latin typeface="Tahoma" pitchFamily="34" charset="0"/>
              </a:rPr>
              <a:t>SISTEMAS DE SERVICIO CIVIL</a:t>
            </a:r>
            <a:br>
              <a:rPr lang="es-AR" sz="2400" b="1">
                <a:latin typeface="Tahoma" pitchFamily="34" charset="0"/>
              </a:rPr>
            </a:br>
            <a:r>
              <a:rPr lang="es-AR" sz="2400" b="1">
                <a:latin typeface="Tahoma" pitchFamily="34" charset="0"/>
              </a:rPr>
              <a:t/>
            </a:r>
            <a:br>
              <a:rPr lang="es-AR" sz="2400" b="1">
                <a:latin typeface="Tahoma" pitchFamily="34" charset="0"/>
              </a:rPr>
            </a:br>
            <a:r>
              <a:rPr lang="es-AR" sz="2400" b="1">
                <a:latin typeface="Tahoma" pitchFamily="34" charset="0"/>
              </a:rPr>
              <a:t>Conclusiones y recomendaciones</a:t>
            </a:r>
            <a:endParaRPr lang="es-ES" sz="2400" b="1"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5200" y="5257800"/>
            <a:ext cx="5181600" cy="12192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s-ES" sz="1800" b="1">
                <a:latin typeface="Tahoma" pitchFamily="34" charset="0"/>
              </a:rPr>
              <a:t>V Reunión de la Red de Gestión y </a:t>
            </a:r>
          </a:p>
          <a:p>
            <a:pPr algn="ctr">
              <a:spcBef>
                <a:spcPct val="0"/>
              </a:spcBef>
            </a:pPr>
            <a:r>
              <a:rPr lang="es-ES" sz="1800" b="1">
                <a:latin typeface="Tahoma" pitchFamily="34" charset="0"/>
              </a:rPr>
              <a:t>Transparencia de la Política Pública</a:t>
            </a:r>
            <a:r>
              <a:rPr lang="es-ES" sz="2000" b="1">
                <a:latin typeface="Tahoma" pitchFamily="34" charset="0"/>
              </a:rPr>
              <a:t> </a:t>
            </a:r>
          </a:p>
          <a:p>
            <a:pPr algn="ctr">
              <a:spcBef>
                <a:spcPct val="0"/>
              </a:spcBef>
            </a:pPr>
            <a:endParaRPr lang="es-ES" sz="2000" b="1">
              <a:latin typeface="Tahoma" pitchFamily="34" charset="0"/>
            </a:endParaRPr>
          </a:p>
          <a:p>
            <a:pPr algn="ctr"/>
            <a:r>
              <a:rPr lang="es-AR" sz="1600" b="1">
                <a:latin typeface="Tahoma" pitchFamily="34" charset="0"/>
              </a:rPr>
              <a:t>17-18 de Marzo de 2005 - Washington, D.C.</a:t>
            </a:r>
            <a:br>
              <a:rPr lang="es-AR" sz="1600" b="1">
                <a:latin typeface="Tahoma" pitchFamily="34" charset="0"/>
              </a:rPr>
            </a:br>
            <a:endParaRPr lang="es-ES" sz="1600" b="1">
              <a:latin typeface="Tahoma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00400" y="44958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>
                <a:latin typeface="Tahoma" pitchFamily="34" charset="0"/>
              </a:rPr>
              <a:t>Mercedes Iacoviello</a:t>
            </a:r>
            <a:endParaRPr lang="es-ES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5" name="Rectangle 2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s-MX" sz="2800" b="1">
                <a:solidFill>
                  <a:schemeClr val="bg2"/>
                </a:solidFill>
                <a:latin typeface="Tahoma" pitchFamily="34" charset="0"/>
              </a:rPr>
              <a:t>Actividad normativa sobre los servicios civiles</a:t>
            </a:r>
            <a:r>
              <a:rPr lang="es-MX" sz="2800">
                <a:solidFill>
                  <a:schemeClr val="bg2"/>
                </a:solidFill>
                <a:latin typeface="Tahoma" pitchFamily="34" charset="0"/>
              </a:rPr>
              <a:t> </a:t>
            </a:r>
            <a:endParaRPr lang="es-ES" sz="2800">
              <a:solidFill>
                <a:schemeClr val="bg2"/>
              </a:solidFill>
              <a:latin typeface="Tahoma" pitchFamily="34" charset="0"/>
            </a:endParaRPr>
          </a:p>
        </p:txBody>
      </p:sp>
      <p:graphicFrame>
        <p:nvGraphicFramePr>
          <p:cNvPr id="92187" name="Group 27"/>
          <p:cNvGraphicFramePr>
            <a:graphicFrameLocks noGrp="1"/>
          </p:cNvGraphicFramePr>
          <p:nvPr>
            <p:ph idx="1"/>
          </p:nvPr>
        </p:nvGraphicFramePr>
        <p:xfrm>
          <a:off x="457200" y="685800"/>
          <a:ext cx="8305800" cy="4572000"/>
        </p:xfrm>
        <a:graphic>
          <a:graphicData uri="http://schemas.openxmlformats.org/drawingml/2006/table">
            <a:tbl>
              <a:tblPr/>
              <a:tblGrid>
                <a:gridCol w="2819400"/>
                <a:gridCol w="5486400"/>
              </a:tblGrid>
              <a:tr h="1117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Régimen SC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vigente previo 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1990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Costa Rica (1953), El Salvador (1961),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Honduras (1967), Guatemala (1968), </a:t>
                      </a:r>
                      <a:endParaRPr kumimoji="0" lang="es-MX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1122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Régimen SC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dictados después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de 1990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R. Dominicana (1991), Panamá (1994),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Bolivia (1999),</a:t>
                      </a: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Nicaragua (2003)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111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Reemplazo del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régimen de SC 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partir de 1990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Argentina (1991-1999), Paraguay</a:t>
                      </a: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(2000)</a:t>
                      </a: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Venezuela (2002), Ecuador (2003), Colombia (2004), Perú (2004) 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1216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Reforma parcial 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el régimen de SC 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partir de 1990</a:t>
                      </a:r>
                      <a:endParaRPr kumimoji="0" lang="es-MX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Brasil (1998),</a:t>
                      </a: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Uruguay (2002),</a:t>
                      </a: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Chile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(2003), México (2003)</a:t>
                      </a:r>
                      <a:endParaRPr kumimoji="0" lang="es-MX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92188" name="Text Box 28"/>
          <p:cNvSpPr txBox="1">
            <a:spLocks noChangeArrowheads="1"/>
          </p:cNvSpPr>
          <p:nvPr/>
        </p:nvSpPr>
        <p:spPr bwMode="hidden">
          <a:xfrm>
            <a:off x="990600" y="5257800"/>
            <a:ext cx="7467600" cy="140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10000"/>
              </a:spcBef>
            </a:pPr>
            <a:r>
              <a:rPr lang="es-MX" sz="2000" b="1">
                <a:solidFill>
                  <a:srgbClr val="CC3300"/>
                </a:solidFill>
                <a:latin typeface="Tahoma" pitchFamily="34" charset="0"/>
              </a:rPr>
              <a:t>procesos de implementación de nuevas normas</a:t>
            </a:r>
          </a:p>
          <a:p>
            <a:pPr algn="l">
              <a:spcBef>
                <a:spcPct val="10000"/>
              </a:spcBef>
            </a:pPr>
            <a:r>
              <a:rPr lang="es-MX" sz="2000" b="1">
                <a:solidFill>
                  <a:srgbClr val="339966"/>
                </a:solidFill>
                <a:latin typeface="Tahoma" pitchFamily="34" charset="0"/>
              </a:rPr>
              <a:t>esfuerzos de reforma que se han debilitado / extinguido</a:t>
            </a:r>
          </a:p>
          <a:p>
            <a:pPr algn="l">
              <a:spcBef>
                <a:spcPct val="10000"/>
              </a:spcBef>
            </a:pPr>
            <a:r>
              <a:rPr lang="es-MX" sz="2000" b="1">
                <a:solidFill>
                  <a:schemeClr val="hlink"/>
                </a:solidFill>
                <a:latin typeface="Tahoma" pitchFamily="34" charset="0"/>
              </a:rPr>
              <a:t>reformulación / actualización pendiente</a:t>
            </a:r>
          </a:p>
          <a:p>
            <a:pPr algn="l">
              <a:spcBef>
                <a:spcPct val="10000"/>
              </a:spcBef>
            </a:pPr>
            <a:r>
              <a:rPr lang="es-MX" sz="2000" b="1">
                <a:latin typeface="Tahoma" pitchFamily="34" charset="0"/>
              </a:rPr>
              <a:t>consolidación progresiva?</a:t>
            </a:r>
            <a:endParaRPr lang="es-AR" sz="2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01000" cy="1066800"/>
          </a:xfr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/>
            <a:r>
              <a:rPr lang="es-MX" sz="3200" b="1">
                <a:solidFill>
                  <a:schemeClr val="bg2"/>
                </a:solidFill>
                <a:latin typeface="Tahoma" pitchFamily="34" charset="0"/>
              </a:rPr>
              <a:t>Recomendaciones a partir de </a:t>
            </a:r>
            <a:br>
              <a:rPr lang="es-MX" sz="3200" b="1">
                <a:solidFill>
                  <a:schemeClr val="bg2"/>
                </a:solidFill>
                <a:latin typeface="Tahoma" pitchFamily="34" charset="0"/>
              </a:rPr>
            </a:br>
            <a:r>
              <a:rPr lang="es-MX" sz="3200" b="1">
                <a:solidFill>
                  <a:schemeClr val="bg2"/>
                </a:solidFill>
                <a:latin typeface="Tahoma" pitchFamily="34" charset="0"/>
              </a:rPr>
              <a:t>los marcos normativos</a:t>
            </a:r>
            <a:r>
              <a:rPr lang="es-AR" sz="3200">
                <a:solidFill>
                  <a:schemeClr val="bg2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4724400"/>
          </a:xfr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MX" sz="2400" b="1">
                <a:solidFill>
                  <a:schemeClr val="hlink"/>
                </a:solidFill>
                <a:latin typeface="Tahoma" pitchFamily="34" charset="0"/>
              </a:rPr>
              <a:t>La recomendación que atraviesa todos los casos es: </a:t>
            </a:r>
            <a:r>
              <a:rPr lang="es-MX" sz="2400" b="1">
                <a:solidFill>
                  <a:srgbClr val="0000FF"/>
                </a:solidFill>
                <a:latin typeface="Tahoma" pitchFamily="34" charset="0"/>
              </a:rPr>
              <a:t>GENERAR CONSENSO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MX" sz="2400" b="1">
              <a:solidFill>
                <a:schemeClr val="hlink"/>
              </a:solidFill>
              <a:latin typeface="Tahom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>
                <a:solidFill>
                  <a:schemeClr val="bg2"/>
                </a:solidFill>
                <a:latin typeface="Tahoma" pitchFamily="34" charset="0"/>
              </a:rPr>
              <a:t> a)</a:t>
            </a:r>
            <a:r>
              <a:rPr lang="es-MX" sz="2400" b="1">
                <a:solidFill>
                  <a:schemeClr val="hlink"/>
                </a:solidFill>
                <a:latin typeface="Tahoma" pitchFamily="34" charset="0"/>
              </a:rPr>
              <a:t> para concretar una reforma del servicio civil en los casos de reformulación pendiente,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MX" sz="2400" b="1">
              <a:solidFill>
                <a:schemeClr val="hlink"/>
              </a:solidFill>
              <a:latin typeface="Tahom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>
                <a:solidFill>
                  <a:schemeClr val="bg2"/>
                </a:solidFill>
                <a:latin typeface="Tahoma" pitchFamily="34" charset="0"/>
              </a:rPr>
              <a:t> b)</a:t>
            </a:r>
            <a:r>
              <a:rPr lang="es-MX" sz="2400" b="1">
                <a:solidFill>
                  <a:schemeClr val="hlink"/>
                </a:solidFill>
                <a:latin typeface="Tahoma" pitchFamily="34" charset="0"/>
              </a:rPr>
              <a:t> para volver a incluir en la agenda política la consolidación del servicio civil en los casos de sistemas debilitados / degradados,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MX" sz="2400" b="1">
              <a:solidFill>
                <a:schemeClr val="hlink"/>
              </a:solidFill>
              <a:latin typeface="Tahom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>
                <a:solidFill>
                  <a:schemeClr val="bg2"/>
                </a:solidFill>
                <a:latin typeface="Tahoma" pitchFamily="34" charset="0"/>
              </a:rPr>
              <a:t> c)</a:t>
            </a:r>
            <a:r>
              <a:rPr lang="es-MX" sz="2400" b="1">
                <a:solidFill>
                  <a:schemeClr val="hlink"/>
                </a:solidFill>
                <a:latin typeface="Tahoma" pitchFamily="34" charset="0"/>
              </a:rPr>
              <a:t> para sostener los procesos de implementación de los nuevos marcos legales en los casos de reformas en curso.</a:t>
            </a:r>
            <a:r>
              <a:rPr lang="es-MX" sz="2400">
                <a:solidFill>
                  <a:schemeClr val="hlink"/>
                </a:solidFill>
                <a:latin typeface="Tahoma" pitchFamily="34" charset="0"/>
              </a:rPr>
              <a:t> </a:t>
            </a:r>
            <a:endParaRPr lang="es-AR" sz="2400">
              <a:solidFill>
                <a:schemeClr val="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391400" cy="1066800"/>
          </a:xfr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2700000" scaled="1"/>
          </a:gradFill>
        </p:spPr>
        <p:txBody>
          <a:bodyPr/>
          <a:lstStyle/>
          <a:p>
            <a:pPr algn="ctr"/>
            <a:r>
              <a:rPr lang="es-MX" sz="3200" b="1">
                <a:solidFill>
                  <a:schemeClr val="bg2"/>
                </a:solidFill>
                <a:latin typeface="Tahoma" pitchFamily="34" charset="0"/>
              </a:rPr>
              <a:t>Recomendaciones en relación </a:t>
            </a:r>
            <a:br>
              <a:rPr lang="es-MX" sz="3200" b="1">
                <a:solidFill>
                  <a:schemeClr val="bg2"/>
                </a:solidFill>
                <a:latin typeface="Tahoma" pitchFamily="34" charset="0"/>
              </a:rPr>
            </a:br>
            <a:r>
              <a:rPr lang="es-MX" sz="3200" b="1">
                <a:solidFill>
                  <a:schemeClr val="bg2"/>
                </a:solidFill>
                <a:latin typeface="Tahoma" pitchFamily="34" charset="0"/>
              </a:rPr>
              <a:t>con la función de RH</a:t>
            </a:r>
            <a:r>
              <a:rPr lang="es-AR" sz="3200">
                <a:solidFill>
                  <a:schemeClr val="bg2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391400" cy="4495800"/>
          </a:xfr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2700000" scaled="1"/>
          </a:gradFill>
        </p:spPr>
        <p:txBody>
          <a:bodyPr/>
          <a:lstStyle/>
          <a:p>
            <a:pPr>
              <a:lnSpc>
                <a:spcPct val="125000"/>
              </a:lnSpc>
              <a:buFont typeface="Wingdings" pitchFamily="2" charset="2"/>
              <a:buNone/>
            </a:pPr>
            <a:r>
              <a:rPr lang="es-MX" sz="2800" b="1">
                <a:solidFill>
                  <a:schemeClr val="hlink"/>
                </a:solidFill>
                <a:latin typeface="Tahoma" pitchFamily="34" charset="0"/>
              </a:rPr>
              <a:t>Reforzar los niveles de: </a:t>
            </a:r>
          </a:p>
          <a:p>
            <a:pPr>
              <a:lnSpc>
                <a:spcPct val="125000"/>
              </a:lnSpc>
            </a:pPr>
            <a:r>
              <a:rPr lang="es-MX" sz="2800" b="1">
                <a:solidFill>
                  <a:schemeClr val="hlink"/>
                </a:solidFill>
                <a:latin typeface="Tahoma" pitchFamily="34" charset="0"/>
              </a:rPr>
              <a:t>Capacidad técnica</a:t>
            </a:r>
          </a:p>
          <a:p>
            <a:pPr>
              <a:lnSpc>
                <a:spcPct val="125000"/>
              </a:lnSpc>
            </a:pPr>
            <a:r>
              <a:rPr lang="es-MX" sz="2800" b="1">
                <a:solidFill>
                  <a:schemeClr val="hlink"/>
                </a:solidFill>
                <a:latin typeface="Tahoma" pitchFamily="34" charset="0"/>
              </a:rPr>
              <a:t>Legitimidad interna</a:t>
            </a:r>
          </a:p>
          <a:p>
            <a:pPr>
              <a:lnSpc>
                <a:spcPct val="125000"/>
              </a:lnSpc>
            </a:pPr>
            <a:r>
              <a:rPr lang="es-MX" sz="2800" b="1">
                <a:solidFill>
                  <a:schemeClr val="hlink"/>
                </a:solidFill>
                <a:latin typeface="Tahoma" pitchFamily="34" charset="0"/>
              </a:rPr>
              <a:t>Transparencia e información</a:t>
            </a:r>
          </a:p>
          <a:p>
            <a:pPr>
              <a:lnSpc>
                <a:spcPct val="125000"/>
              </a:lnSpc>
            </a:pPr>
            <a:r>
              <a:rPr lang="es-MX" sz="2800" b="1">
                <a:solidFill>
                  <a:schemeClr val="hlink"/>
                </a:solidFill>
                <a:latin typeface="Tahoma" pitchFamily="34" charset="0"/>
              </a:rPr>
              <a:t>Articulación con áreas de Hacienda</a:t>
            </a:r>
          </a:p>
          <a:p>
            <a:pPr>
              <a:lnSpc>
                <a:spcPct val="125000"/>
              </a:lnSpc>
            </a:pPr>
            <a:r>
              <a:rPr lang="es-MX" sz="2800" b="1">
                <a:solidFill>
                  <a:schemeClr val="hlink"/>
                </a:solidFill>
                <a:latin typeface="Tahoma" pitchFamily="34" charset="0"/>
              </a:rPr>
              <a:t>Articulación entre área rectora y áreas descentralizadas</a:t>
            </a:r>
            <a:endParaRPr lang="es-AR" sz="2800" b="1">
              <a:solidFill>
                <a:schemeClr val="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s-AR" sz="2400" b="1">
                <a:solidFill>
                  <a:schemeClr val="bg2"/>
                </a:solidFill>
                <a:latin typeface="Tahoma" pitchFamily="34" charset="0"/>
              </a:rPr>
              <a:t>Factores limitantes del desarrollo del servicio civil</a:t>
            </a:r>
          </a:p>
        </p:txBody>
      </p:sp>
      <p:sp>
        <p:nvSpPr>
          <p:cNvPr id="104451" name="AutoShape 3"/>
          <p:cNvSpPr>
            <a:spLocks noChangeArrowheads="1"/>
          </p:cNvSpPr>
          <p:nvPr/>
        </p:nvSpPr>
        <p:spPr bwMode="auto">
          <a:xfrm rot="-16200000">
            <a:off x="5943600" y="3619500"/>
            <a:ext cx="4953000" cy="838200"/>
          </a:xfrm>
          <a:prstGeom prst="down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chemeClr val="bg1"/>
              </a:gs>
              <a:gs pos="100000">
                <a:srgbClr val="008080"/>
              </a:gs>
            </a:gsLst>
            <a:lin ang="0" scaled="1"/>
          </a:gradFill>
          <a:ln w="9525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 rot="-16181058">
            <a:off x="7434262" y="3841751"/>
            <a:ext cx="2100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8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Cultura burocrática</a:t>
            </a:r>
            <a:endParaRPr lang="es-ES" sz="180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graphicFrame>
        <p:nvGraphicFramePr>
          <p:cNvPr id="104484" name="Group 36"/>
          <p:cNvGraphicFramePr>
            <a:graphicFrameLocks noGrp="1"/>
          </p:cNvGraphicFramePr>
          <p:nvPr/>
        </p:nvGraphicFramePr>
        <p:xfrm>
          <a:off x="1371600" y="1828800"/>
          <a:ext cx="6496050" cy="4438650"/>
        </p:xfrm>
        <a:graphic>
          <a:graphicData uri="http://schemas.openxmlformats.org/drawingml/2006/table">
            <a:tbl>
              <a:tblPr/>
              <a:tblGrid>
                <a:gridCol w="1635125"/>
                <a:gridCol w="1565275"/>
                <a:gridCol w="1447800"/>
                <a:gridCol w="1847850"/>
              </a:tblGrid>
              <a:tr h="5207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Planificación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alpha val="67999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67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Organización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del trabajo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Diseño de puestos</a:t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Definición de perfiles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alpha val="67999"/>
                          </a:schemeClr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Gestión 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Empleo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/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Incorporación</a:t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Movilidad</a:t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Desvinculación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alpha val="49001"/>
                          </a:schemeClr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Gestión 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Rendimiento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/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Planificación</a:t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Evaluación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alpha val="49001"/>
                          </a:schemeClr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Gestión de la Compensación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Retribución monetaria y no monetaria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alpha val="49001"/>
                          </a:schemeClr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</a:tr>
              <a:tr h="1714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Gestión 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Desarrollo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Promoción y carrera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Aprendizaje individual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 colectivo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alpha val="49001"/>
                          </a:schemeClr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</a:tr>
              <a:tr h="6667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Gestión de las relaciones humanas y sociales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Clima Laboral                        Relaciones Laborales                 Políticas Sociales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alpha val="49001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4470" name="AutoShape 22"/>
          <p:cNvSpPr>
            <a:spLocks noChangeArrowheads="1"/>
          </p:cNvSpPr>
          <p:nvPr/>
        </p:nvSpPr>
        <p:spPr bwMode="auto">
          <a:xfrm rot="-5400000">
            <a:off x="-1676400" y="3676650"/>
            <a:ext cx="4953000" cy="8382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F339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71" name="Text Box 23"/>
          <p:cNvSpPr txBox="1">
            <a:spLocks noChangeArrowheads="1"/>
          </p:cNvSpPr>
          <p:nvPr/>
        </p:nvSpPr>
        <p:spPr bwMode="auto">
          <a:xfrm rot="-5400000">
            <a:off x="-374650" y="3879850"/>
            <a:ext cx="221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Politización</a:t>
            </a:r>
            <a:endParaRPr lang="es-ES" sz="200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04472" name="AutoShape 24"/>
          <p:cNvSpPr>
            <a:spLocks noChangeArrowheads="1"/>
          </p:cNvSpPr>
          <p:nvPr/>
        </p:nvSpPr>
        <p:spPr bwMode="auto">
          <a:xfrm>
            <a:off x="2057400" y="838200"/>
            <a:ext cx="4953000" cy="838200"/>
          </a:xfrm>
          <a:prstGeom prst="down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MX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Falta de dirección </a:t>
            </a:r>
          </a:p>
          <a:p>
            <a:r>
              <a:rPr lang="es-MX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estratégica</a:t>
            </a:r>
            <a:r>
              <a:rPr lang="es-AR" sz="200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s-AR" sz="2400" b="1">
                <a:solidFill>
                  <a:schemeClr val="bg2"/>
                </a:solidFill>
                <a:latin typeface="Tahoma" pitchFamily="34" charset="0"/>
              </a:rPr>
              <a:t>Tendencia a la politización / burocratización</a:t>
            </a:r>
          </a:p>
        </p:txBody>
      </p:sp>
      <p:sp>
        <p:nvSpPr>
          <p:cNvPr id="105475" name="AutoShape 3"/>
          <p:cNvSpPr>
            <a:spLocks noChangeArrowheads="1"/>
          </p:cNvSpPr>
          <p:nvPr/>
        </p:nvSpPr>
        <p:spPr bwMode="auto">
          <a:xfrm rot="-16200000">
            <a:off x="5943600" y="3619500"/>
            <a:ext cx="4953000" cy="838200"/>
          </a:xfrm>
          <a:prstGeom prst="down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chemeClr val="bg1"/>
              </a:gs>
              <a:gs pos="100000">
                <a:srgbClr val="008080"/>
              </a:gs>
            </a:gsLst>
            <a:lin ang="0" scaled="1"/>
          </a:gradFill>
          <a:ln w="9525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 rot="-16181058">
            <a:off x="7434262" y="3841751"/>
            <a:ext cx="2100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8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Cultura burocrática</a:t>
            </a:r>
            <a:endParaRPr lang="es-ES" sz="180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graphicFrame>
        <p:nvGraphicFramePr>
          <p:cNvPr id="105502" name="Group 30"/>
          <p:cNvGraphicFramePr>
            <a:graphicFrameLocks noGrp="1"/>
          </p:cNvGraphicFramePr>
          <p:nvPr/>
        </p:nvGraphicFramePr>
        <p:xfrm>
          <a:off x="1371600" y="1828800"/>
          <a:ext cx="6496050" cy="4438650"/>
        </p:xfrm>
        <a:graphic>
          <a:graphicData uri="http://schemas.openxmlformats.org/drawingml/2006/table">
            <a:tbl>
              <a:tblPr/>
              <a:tblGrid>
                <a:gridCol w="1635125"/>
                <a:gridCol w="1565275"/>
                <a:gridCol w="1447800"/>
                <a:gridCol w="1847850"/>
              </a:tblGrid>
              <a:tr h="5207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Planificación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alpha val="67999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67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Organización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del trabajo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Diseño de puestos</a:t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Definición de perfiles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alpha val="67999"/>
                          </a:schemeClr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Gestión 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Empleo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/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Incorporación</a:t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Movilidad</a:t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Desvinculación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3399">
                            <a:alpha val="49001"/>
                          </a:srgbClr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Gestión 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Rendimiento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/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Planificación</a:t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Evaluación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8080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Gestión de la Compensación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Retribución monetaria y no monetaria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3399">
                            <a:alpha val="49001"/>
                          </a:srgbClr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</a:tr>
              <a:tr h="1714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Gestión 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Desarrollo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Promoción y carrera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Aprendizaje individual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 colectivo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8080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</a:tr>
              <a:tr h="6667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Gestión de las relaciones humanas y sociales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Clima Laboral                        Relaciones Laborales                 Políticas Sociales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alpha val="67999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5494" name="AutoShape 22"/>
          <p:cNvSpPr>
            <a:spLocks noChangeArrowheads="1"/>
          </p:cNvSpPr>
          <p:nvPr/>
        </p:nvSpPr>
        <p:spPr bwMode="auto">
          <a:xfrm rot="-5400000">
            <a:off x="-1676400" y="3676650"/>
            <a:ext cx="4953000" cy="8382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F339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95" name="Text Box 23"/>
          <p:cNvSpPr txBox="1">
            <a:spLocks noChangeArrowheads="1"/>
          </p:cNvSpPr>
          <p:nvPr/>
        </p:nvSpPr>
        <p:spPr bwMode="auto">
          <a:xfrm rot="-5400000">
            <a:off x="-374650" y="3879850"/>
            <a:ext cx="221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Politización</a:t>
            </a:r>
            <a:endParaRPr lang="es-ES" sz="200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05496" name="AutoShape 24"/>
          <p:cNvSpPr>
            <a:spLocks noChangeArrowheads="1"/>
          </p:cNvSpPr>
          <p:nvPr/>
        </p:nvSpPr>
        <p:spPr bwMode="auto">
          <a:xfrm>
            <a:off x="2057400" y="838200"/>
            <a:ext cx="4953000" cy="838200"/>
          </a:xfrm>
          <a:prstGeom prst="down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MX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Falta de dirección </a:t>
            </a:r>
          </a:p>
          <a:p>
            <a:r>
              <a:rPr lang="es-MX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estratégica</a:t>
            </a:r>
            <a:r>
              <a:rPr lang="es-AR" sz="200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391400" cy="1066800"/>
          </a:xfr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2700000" scaled="1"/>
          </a:gradFill>
        </p:spPr>
        <p:txBody>
          <a:bodyPr/>
          <a:lstStyle/>
          <a:p>
            <a:pPr algn="ctr"/>
            <a:r>
              <a:rPr lang="es-MX" sz="2800" b="1">
                <a:solidFill>
                  <a:schemeClr val="bg2"/>
                </a:solidFill>
                <a:latin typeface="Tahoma" pitchFamily="34" charset="0"/>
              </a:rPr>
              <a:t>Recomendaciones a partir del análisis de subsistemas </a:t>
            </a:r>
            <a:r>
              <a:rPr lang="es-AR" sz="3200">
                <a:solidFill>
                  <a:schemeClr val="bg2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391400" cy="4876800"/>
          </a:xfr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2700000" scaled="1"/>
          </a:gradFill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AR" sz="2400">
                <a:solidFill>
                  <a:schemeClr val="hlink"/>
                </a:solidFill>
                <a:latin typeface="Tahoma" pitchFamily="34" charset="0"/>
              </a:rPr>
              <a:t>Focalizar en transparencia y calidad de la información, más que en informatización.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s-AR" sz="2400">
                <a:solidFill>
                  <a:schemeClr val="hlink"/>
                </a:solidFill>
                <a:latin typeface="Tahoma" pitchFamily="34" charset="0"/>
              </a:rPr>
              <a:t> 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AR" sz="2400">
                <a:solidFill>
                  <a:schemeClr val="hlink"/>
                </a:solidFill>
                <a:latin typeface="Tahoma" pitchFamily="34" charset="0"/>
              </a:rPr>
              <a:t>Evitar la “flexibilidad espuria” via contrataciones.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s-AR" sz="2400">
              <a:solidFill>
                <a:schemeClr val="hlink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AR" sz="2400">
                <a:solidFill>
                  <a:schemeClr val="hlink"/>
                </a:solidFill>
                <a:latin typeface="Tahoma" pitchFamily="34" charset="0"/>
              </a:rPr>
              <a:t>Transparentar marcos legales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s-AR" sz="2400">
              <a:solidFill>
                <a:schemeClr val="hlink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AR" sz="2400">
                <a:solidFill>
                  <a:schemeClr val="hlink"/>
                </a:solidFill>
                <a:latin typeface="Tahoma" pitchFamily="34" charset="0"/>
              </a:rPr>
              <a:t>Desarrollar competencias para diseño de perfiles, más que establecer clasificaciones formales.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s-AR" sz="2400">
              <a:solidFill>
                <a:schemeClr val="hlink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AR" sz="2400">
                <a:solidFill>
                  <a:schemeClr val="hlink"/>
                </a:solidFill>
                <a:latin typeface="Tahoma" pitchFamily="34" charset="0"/>
              </a:rPr>
              <a:t>Maximizar garantías para predominio del mérito en el ingreso involucrando actores externos.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s-AR" sz="2400">
              <a:solidFill>
                <a:schemeClr val="hlink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AR" sz="2400">
                <a:solidFill>
                  <a:schemeClr val="hlink"/>
                </a:solidFill>
                <a:latin typeface="Tahoma" pitchFamily="34" charset="0"/>
              </a:rPr>
              <a:t>Negociar redefinición del alcance de la estabilidad.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543800" cy="4953000"/>
          </a:xfr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2700000" scaled="1"/>
          </a:gradFill>
        </p:spPr>
        <p:txBody>
          <a:bodyPr/>
          <a:lstStyle/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s-AR" sz="2400">
                <a:solidFill>
                  <a:schemeClr val="hlink"/>
                </a:solidFill>
                <a:latin typeface="Tahoma" pitchFamily="34" charset="0"/>
              </a:rPr>
              <a:t>Evitar bonos asociados a buena calificación.</a:t>
            </a:r>
          </a:p>
          <a:p>
            <a:pPr>
              <a:lnSpc>
                <a:spcPct val="70000"/>
              </a:lnSpc>
              <a:spcBef>
                <a:spcPct val="0"/>
              </a:spcBef>
              <a:buFont typeface="Wingdings" pitchFamily="2" charset="2"/>
              <a:buNone/>
            </a:pPr>
            <a:endParaRPr lang="es-AR" sz="2400">
              <a:solidFill>
                <a:schemeClr val="hlink"/>
              </a:solidFill>
              <a:latin typeface="Tahoma" pitchFamily="34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s-AR" sz="2400">
                <a:solidFill>
                  <a:schemeClr val="hlink"/>
                </a:solidFill>
                <a:latin typeface="Tahoma" pitchFamily="34" charset="0"/>
              </a:rPr>
              <a:t>Derivar metas de evaluación de objetivos organizacionales.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endParaRPr lang="es-AR" sz="2400">
              <a:solidFill>
                <a:schemeClr val="hlink"/>
              </a:solidFill>
              <a:latin typeface="Tahoma" pitchFamily="34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s-AR" sz="2400">
                <a:solidFill>
                  <a:schemeClr val="hlink"/>
                </a:solidFill>
                <a:latin typeface="Tahoma" pitchFamily="34" charset="0"/>
              </a:rPr>
              <a:t>Utilizar evaluación solo como feedback inicialmente. 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endParaRPr lang="es-AR" sz="2400">
              <a:solidFill>
                <a:schemeClr val="hlink"/>
              </a:solidFill>
              <a:latin typeface="Tahoma" pitchFamily="34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s-AR" sz="2400">
                <a:solidFill>
                  <a:schemeClr val="hlink"/>
                </a:solidFill>
                <a:latin typeface="Tahoma" pitchFamily="34" charset="0"/>
              </a:rPr>
              <a:t>Buscar equilibrio entre restricción presupuestaria y equidad interna / externa en la compensación. 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endParaRPr lang="es-AR" sz="2400">
              <a:solidFill>
                <a:schemeClr val="hlink"/>
              </a:solidFill>
              <a:latin typeface="Tahoma" pitchFamily="34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s-AR" sz="2400">
                <a:solidFill>
                  <a:schemeClr val="hlink"/>
                </a:solidFill>
                <a:latin typeface="Tahoma" pitchFamily="34" charset="0"/>
              </a:rPr>
              <a:t>Introducir el avance horizontal en el diseño de la carrera. </a:t>
            </a:r>
          </a:p>
          <a:p>
            <a:pPr>
              <a:lnSpc>
                <a:spcPct val="70000"/>
              </a:lnSpc>
              <a:spcBef>
                <a:spcPct val="0"/>
              </a:spcBef>
              <a:buFont typeface="Wingdings" pitchFamily="2" charset="2"/>
              <a:buNone/>
            </a:pPr>
            <a:endParaRPr lang="es-AR" sz="2400">
              <a:solidFill>
                <a:schemeClr val="hlink"/>
              </a:solidFill>
              <a:latin typeface="Tahoma" pitchFamily="34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s-AR" sz="2400">
                <a:solidFill>
                  <a:schemeClr val="hlink"/>
                </a:solidFill>
                <a:latin typeface="Tahoma" pitchFamily="34" charset="0"/>
              </a:rPr>
              <a:t>Subordinar las iniciativas de capacitación a una planificación que priorice necesidades. </a:t>
            </a:r>
          </a:p>
          <a:p>
            <a:pPr>
              <a:lnSpc>
                <a:spcPct val="70000"/>
              </a:lnSpc>
              <a:spcBef>
                <a:spcPct val="0"/>
              </a:spcBef>
              <a:buFont typeface="Wingdings" pitchFamily="2" charset="2"/>
              <a:buNone/>
            </a:pPr>
            <a:endParaRPr lang="es-AR" sz="2400">
              <a:solidFill>
                <a:schemeClr val="hlink"/>
              </a:solidFill>
              <a:latin typeface="Tahoma" pitchFamily="34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s-AR" sz="2400">
                <a:solidFill>
                  <a:schemeClr val="hlink"/>
                </a:solidFill>
                <a:latin typeface="Tahoma" pitchFamily="34" charset="0"/>
              </a:rPr>
              <a:t>Focalizar en la efectiva incorporación de las asociaciones sindicales en la negociación de políticas de RH. 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543800" cy="838200"/>
          </a:xfr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2700000" scaled="1"/>
          </a:gradFill>
          <a:ln/>
        </p:spPr>
        <p:txBody>
          <a:bodyPr/>
          <a:lstStyle/>
          <a:p>
            <a:pPr algn="ctr"/>
            <a:r>
              <a:rPr lang="es-MX" sz="2800" b="1">
                <a:solidFill>
                  <a:schemeClr val="bg2"/>
                </a:solidFill>
                <a:latin typeface="Tahoma" pitchFamily="34" charset="0"/>
              </a:rPr>
              <a:t>Recomendaciones a partir del análisis </a:t>
            </a:r>
            <a:br>
              <a:rPr lang="es-MX" sz="2800" b="1">
                <a:solidFill>
                  <a:schemeClr val="bg2"/>
                </a:solidFill>
                <a:latin typeface="Tahoma" pitchFamily="34" charset="0"/>
              </a:rPr>
            </a:br>
            <a:r>
              <a:rPr lang="es-MX" sz="2800" b="1">
                <a:solidFill>
                  <a:schemeClr val="bg2"/>
                </a:solidFill>
                <a:latin typeface="Tahoma" pitchFamily="34" charset="0"/>
              </a:rPr>
              <a:t>de subsistemas (cont.)</a:t>
            </a:r>
            <a:r>
              <a:rPr lang="es-MX" sz="2800">
                <a:solidFill>
                  <a:schemeClr val="bg2"/>
                </a:solidFill>
                <a:latin typeface="Tahoma" pitchFamily="34" charset="0"/>
              </a:rPr>
              <a:t> </a:t>
            </a:r>
            <a:r>
              <a:rPr lang="es-AR" sz="2800">
                <a:solidFill>
                  <a:schemeClr val="bg2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696200" cy="914400"/>
          </a:xfr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s-MX" sz="4000" b="1">
                <a:solidFill>
                  <a:schemeClr val="bg2"/>
                </a:solidFill>
                <a:latin typeface="Tahoma" pitchFamily="34" charset="0"/>
              </a:rPr>
              <a:t>Ejes centrales </a:t>
            </a:r>
            <a:endParaRPr lang="es-AR" sz="4000" b="1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96200" cy="4343400"/>
          </a:xfr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s-MX" sz="2800" b="1">
                <a:solidFill>
                  <a:schemeClr val="hlink"/>
                </a:solidFill>
                <a:latin typeface="Tahoma" pitchFamily="34" charset="0"/>
              </a:rPr>
              <a:t>Fortalecer la institucionalidad</a:t>
            </a:r>
            <a:r>
              <a:rPr lang="es-MX" sz="2800">
                <a:solidFill>
                  <a:schemeClr val="hlink"/>
                </a:solidFill>
                <a:latin typeface="Tahoma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endParaRPr lang="es-MX" sz="2800" b="1">
              <a:solidFill>
                <a:schemeClr val="hlink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s-MX" sz="2800" b="1">
                <a:solidFill>
                  <a:schemeClr val="hlink"/>
                </a:solidFill>
                <a:latin typeface="Tahoma" pitchFamily="34" charset="0"/>
              </a:rPr>
              <a:t>Promover acciones que incorporen a otros actores en el juego</a:t>
            </a:r>
            <a:r>
              <a:rPr lang="es-MX" sz="2800">
                <a:solidFill>
                  <a:schemeClr val="hlink"/>
                </a:solidFill>
                <a:latin typeface="Tahoma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endParaRPr lang="es-MX" sz="2800" b="1">
              <a:solidFill>
                <a:schemeClr val="hlink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s-MX" sz="2800" b="1">
                <a:solidFill>
                  <a:schemeClr val="hlink"/>
                </a:solidFill>
                <a:latin typeface="Tahoma" pitchFamily="34" charset="0"/>
              </a:rPr>
              <a:t>Generar una estrategia consensuada para la gestión de los recursos humanos en el Estado, que plantee reglas de juego claras y aceptadas</a:t>
            </a:r>
            <a:endParaRPr lang="es-AR" sz="2800">
              <a:solidFill>
                <a:schemeClr val="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533400"/>
          </a:xfr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/>
            <a:r>
              <a:rPr lang="es-MX" sz="3200" b="1">
                <a:solidFill>
                  <a:schemeClr val="bg2"/>
                </a:solidFill>
                <a:latin typeface="Tahoma" pitchFamily="34" charset="0"/>
              </a:rPr>
              <a:t>Agenda</a:t>
            </a:r>
            <a:r>
              <a:rPr lang="es-MX" sz="3200">
                <a:solidFill>
                  <a:schemeClr val="hlink"/>
                </a:solidFill>
                <a:latin typeface="Tahoma" pitchFamily="34" charset="0"/>
              </a:rPr>
              <a:t> </a:t>
            </a:r>
            <a:endParaRPr lang="es-ES" sz="3200">
              <a:solidFill>
                <a:schemeClr val="hlink"/>
              </a:solidFill>
              <a:latin typeface="Tahoma" pitchFamily="34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733800"/>
            <a:ext cx="9144000" cy="3124200"/>
          </a:xfr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marL="858838" indent="-338138" algn="ctr">
              <a:spcBef>
                <a:spcPct val="0"/>
              </a:spcBef>
              <a:buClr>
                <a:schemeClr val="hlink"/>
              </a:buClr>
              <a:buFont typeface="Wingdings" pitchFamily="2" charset="2"/>
              <a:buNone/>
            </a:pPr>
            <a:endParaRPr lang="es-MX" sz="2400" b="1">
              <a:solidFill>
                <a:schemeClr val="bg2"/>
              </a:solidFill>
              <a:latin typeface="Tahoma" pitchFamily="34" charset="0"/>
            </a:endParaRPr>
          </a:p>
          <a:p>
            <a:pPr marL="858838" indent="-338138">
              <a:spcBef>
                <a:spcPct val="0"/>
              </a:spcBef>
              <a:buClr>
                <a:srgbClr val="0000FF"/>
              </a:buClr>
            </a:pPr>
            <a:r>
              <a:rPr lang="es-MX" sz="2400" b="1">
                <a:solidFill>
                  <a:srgbClr val="0000FF"/>
                </a:solidFill>
                <a:latin typeface="Tahoma" pitchFamily="34" charset="0"/>
              </a:rPr>
              <a:t>Qué factores o “áreas causales” pueden explicar el distinto grado de avance logrado por los diferentes países en el desarrollo de sus servicios civiles?</a:t>
            </a:r>
          </a:p>
          <a:p>
            <a:pPr marL="858838" indent="-338138" algn="ctr">
              <a:spcBef>
                <a:spcPct val="0"/>
              </a:spcBef>
              <a:buClr>
                <a:srgbClr val="0000FF"/>
              </a:buClr>
              <a:buFont typeface="Wingdings" pitchFamily="2" charset="2"/>
              <a:buNone/>
            </a:pPr>
            <a:endParaRPr lang="es-MX" sz="2400" b="1">
              <a:solidFill>
                <a:srgbClr val="0000FF"/>
              </a:solidFill>
              <a:latin typeface="Tahoma" pitchFamily="34" charset="0"/>
            </a:endParaRPr>
          </a:p>
          <a:p>
            <a:pPr marL="858838" indent="-338138">
              <a:spcBef>
                <a:spcPct val="0"/>
              </a:spcBef>
              <a:buClr>
                <a:srgbClr val="0000FF"/>
              </a:buClr>
            </a:pPr>
            <a:r>
              <a:rPr lang="es-MX" sz="2400" b="1">
                <a:solidFill>
                  <a:srgbClr val="0000FF"/>
                </a:solidFill>
                <a:latin typeface="Tahoma" pitchFamily="34" charset="0"/>
              </a:rPr>
              <a:t>Qué recomendaciones generales de política surgen de los diagnósticos realizados?</a:t>
            </a:r>
            <a:endParaRPr lang="es-ES" sz="2400" b="1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32766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58838" indent="-338138">
              <a:buClr>
                <a:srgbClr val="3333CC"/>
              </a:buClr>
              <a:buSzPct val="75000"/>
              <a:buFont typeface="Wingdings" pitchFamily="2" charset="2"/>
              <a:buNone/>
            </a:pPr>
            <a:endParaRPr lang="es-MX" b="1">
              <a:solidFill>
                <a:schemeClr val="hlink"/>
              </a:solidFill>
              <a:latin typeface="Tahoma" pitchFamily="34" charset="0"/>
            </a:endParaRPr>
          </a:p>
          <a:p>
            <a:pPr marL="858838" indent="-338138" algn="l"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s-MX" b="1">
                <a:solidFill>
                  <a:schemeClr val="hlink"/>
                </a:solidFill>
                <a:latin typeface="Tahoma" pitchFamily="34" charset="0"/>
              </a:rPr>
              <a:t>Qué tendencias se identifican para toda la región sobre aspectos particularmente desarrollados o subdesarrollados en los sistemas de servicio civil?</a:t>
            </a:r>
          </a:p>
          <a:p>
            <a:pPr marL="858838" indent="-338138"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s-MX" b="1">
              <a:solidFill>
                <a:schemeClr val="hlink"/>
              </a:solidFill>
              <a:latin typeface="Tahoma" pitchFamily="34" charset="0"/>
            </a:endParaRPr>
          </a:p>
          <a:p>
            <a:pPr marL="858838" indent="-338138" algn="l"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s-MX" b="1">
                <a:solidFill>
                  <a:schemeClr val="hlink"/>
                </a:solidFill>
                <a:latin typeface="Tahoma" pitchFamily="34" charset="0"/>
              </a:rPr>
              <a:t>Qué distancia relativa al estándar planteado presenta cada país para cada uno de los subsistemas?</a:t>
            </a:r>
            <a:endParaRPr lang="es-ES" b="1">
              <a:solidFill>
                <a:schemeClr val="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610600" cy="762000"/>
          </a:xfr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s-MX" sz="2400" b="1">
                <a:solidFill>
                  <a:schemeClr val="bg2"/>
                </a:solidFill>
                <a:latin typeface="Tahoma" pitchFamily="34" charset="0"/>
              </a:rPr>
              <a:t>Perfiles de servicio civil según grado de desarrollo </a:t>
            </a:r>
            <a:endParaRPr lang="es-ES" sz="2400" b="1">
              <a:solidFill>
                <a:schemeClr val="bg2"/>
              </a:solidFill>
              <a:latin typeface="Tahoma" pitchFamily="34" charset="0"/>
            </a:endParaRPr>
          </a:p>
        </p:txBody>
      </p:sp>
      <p:graphicFrame>
        <p:nvGraphicFramePr>
          <p:cNvPr id="75924" name="Group 148"/>
          <p:cNvGraphicFramePr>
            <a:graphicFrameLocks noGrp="1"/>
          </p:cNvGraphicFramePr>
          <p:nvPr/>
        </p:nvGraphicFramePr>
        <p:xfrm>
          <a:off x="0" y="762000"/>
          <a:ext cx="9144000" cy="3281363"/>
        </p:xfrm>
        <a:graphic>
          <a:graphicData uri="http://schemas.openxmlformats.org/drawingml/2006/table">
            <a:tbl>
              <a:tblPr/>
              <a:tblGrid>
                <a:gridCol w="1447800"/>
                <a:gridCol w="1752600"/>
                <a:gridCol w="1600200"/>
                <a:gridCol w="1524000"/>
                <a:gridCol w="1371600"/>
                <a:gridCol w="1447800"/>
              </a:tblGrid>
              <a:tr h="6096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Niveles de valoración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(menor valoración refleja menor nivel de desarrollo del servicio civil)</a:t>
                      </a: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Nivel 0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Nivel 1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Nivel 2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Nivel 3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Nivel 4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Nivel 5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235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</a:rPr>
                        <a:t>Salvador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</a:rPr>
                        <a:t>Honduras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</a:rPr>
                        <a:t>Panamá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</a:rPr>
                        <a:t>Paraguay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</a:rPr>
                        <a:t>Perú</a:t>
                      </a: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</a:rPr>
                        <a:t>Bolivia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</a:rPr>
                        <a:t>Ecuador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</a:rPr>
                        <a:t>Dominicana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</a:rPr>
                        <a:t>Nicaragua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</a:rPr>
                        <a:t>Guatemala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Argentina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Colombia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Costa Rica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México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Uruguay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Venezuela</a:t>
                      </a: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Brasil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Chile</a:t>
                      </a: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A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A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sp>
        <p:nvSpPr>
          <p:cNvPr id="75807" name="Text Box 31"/>
          <p:cNvSpPr txBox="1">
            <a:spLocks noChangeArrowheads="1"/>
          </p:cNvSpPr>
          <p:nvPr/>
        </p:nvSpPr>
        <p:spPr bwMode="auto">
          <a:xfrm>
            <a:off x="228600" y="4267200"/>
            <a:ext cx="8915400" cy="22891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s-MX" sz="2000" b="1">
                <a:solidFill>
                  <a:srgbClr val="CC3300"/>
                </a:solidFill>
                <a:latin typeface="Tahoma" pitchFamily="34" charset="0"/>
              </a:rPr>
              <a:t>Burocracias con un desarrollo mínimo.  </a:t>
            </a:r>
          </a:p>
          <a:p>
            <a:pPr algn="l">
              <a:lnSpc>
                <a:spcPct val="90000"/>
              </a:lnSpc>
            </a:pPr>
            <a:r>
              <a:rPr lang="es-MX" sz="2000" b="1">
                <a:solidFill>
                  <a:srgbClr val="CC3300"/>
                </a:solidFill>
                <a:latin typeface="Tahoma" pitchFamily="34" charset="0"/>
              </a:rPr>
              <a:t>Intentos (muchos fallidos) de incorporar criterios de mérito.</a:t>
            </a:r>
          </a:p>
          <a:p>
            <a:pPr algn="l">
              <a:lnSpc>
                <a:spcPct val="90000"/>
              </a:lnSpc>
            </a:pPr>
            <a:endParaRPr lang="es-MX" sz="2000" b="1">
              <a:solidFill>
                <a:srgbClr val="CC3300"/>
              </a:solidFill>
              <a:latin typeface="Tahoma" pitchFamily="34" charset="0"/>
            </a:endParaRPr>
          </a:p>
          <a:p>
            <a:pPr algn="l">
              <a:lnSpc>
                <a:spcPct val="90000"/>
              </a:lnSpc>
            </a:pPr>
            <a:r>
              <a:rPr lang="es-MX" sz="2000" b="1">
                <a:solidFill>
                  <a:srgbClr val="006600"/>
                </a:solidFill>
                <a:latin typeface="Tahoma" pitchFamily="34" charset="0"/>
              </a:rPr>
              <a:t>Burocracias con un mediano desarrollo.</a:t>
            </a:r>
          </a:p>
          <a:p>
            <a:pPr algn="l">
              <a:lnSpc>
                <a:spcPct val="90000"/>
              </a:lnSpc>
            </a:pPr>
            <a:r>
              <a:rPr lang="es-MX" sz="2000" b="1">
                <a:solidFill>
                  <a:srgbClr val="006600"/>
                </a:solidFill>
                <a:latin typeface="Tahoma" pitchFamily="34" charset="0"/>
              </a:rPr>
              <a:t>Han tenido intentos de conformación o están en proceso de reforma</a:t>
            </a:r>
          </a:p>
          <a:p>
            <a:pPr algn="l">
              <a:lnSpc>
                <a:spcPct val="90000"/>
              </a:lnSpc>
            </a:pPr>
            <a:endParaRPr lang="es-MX" sz="2000">
              <a:latin typeface="Tahoma" pitchFamily="34" charset="0"/>
            </a:endParaRPr>
          </a:p>
          <a:p>
            <a:pPr algn="l">
              <a:lnSpc>
                <a:spcPct val="90000"/>
              </a:lnSpc>
            </a:pPr>
            <a:r>
              <a:rPr lang="es-MX" sz="2000" b="1">
                <a:solidFill>
                  <a:schemeClr val="bg2"/>
                </a:solidFill>
                <a:latin typeface="Tahoma" pitchFamily="34" charset="0"/>
              </a:rPr>
              <a:t>Burocracias con una tendencia a la consolidación.</a:t>
            </a:r>
          </a:p>
          <a:p>
            <a:pPr algn="l">
              <a:lnSpc>
                <a:spcPct val="90000"/>
              </a:lnSpc>
            </a:pPr>
            <a:r>
              <a:rPr lang="es-MX" sz="2000" b="1">
                <a:solidFill>
                  <a:schemeClr val="bg2"/>
                </a:solidFill>
                <a:latin typeface="Tahoma" pitchFamily="34" charset="0"/>
              </a:rPr>
              <a:t>Combinan criterios de mérito y elementos de flexibilidad.</a:t>
            </a:r>
            <a:endParaRPr lang="es-ES" sz="2000" b="1">
              <a:solidFill>
                <a:schemeClr val="bg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533400"/>
          </a:xfr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s-MX" sz="2800" b="1">
                <a:solidFill>
                  <a:schemeClr val="bg2"/>
                </a:solidFill>
                <a:latin typeface="Tahoma" pitchFamily="34" charset="0"/>
              </a:rPr>
              <a:t>Perfiles por nivel de desarrollo</a:t>
            </a:r>
            <a:r>
              <a:rPr lang="es-ES" sz="2800">
                <a:latin typeface="Tahoma" pitchFamily="34" charset="0"/>
              </a:rPr>
              <a:t>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762000"/>
            <a:ext cx="7543800" cy="5638800"/>
          </a:xfr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2700000" scaled="1"/>
          </a:gradFill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000" b="1">
                <a:solidFill>
                  <a:schemeClr val="bg2"/>
                </a:solidFill>
                <a:latin typeface="Tahoma" pitchFamily="34" charset="0"/>
              </a:rPr>
              <a:t>Burocracias con desarrollo mínimo</a:t>
            </a:r>
            <a:endParaRPr lang="es-MX" sz="2000">
              <a:solidFill>
                <a:schemeClr val="bg2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es-MX" sz="2000">
                <a:solidFill>
                  <a:schemeClr val="hlink"/>
                </a:solidFill>
                <a:latin typeface="Tahoma" pitchFamily="34" charset="0"/>
              </a:rPr>
              <a:t>Alta politización de decisiones de ingreso y desvinculación </a:t>
            </a:r>
          </a:p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es-MX" sz="2000">
                <a:solidFill>
                  <a:schemeClr val="hlink"/>
                </a:solidFill>
                <a:latin typeface="Tahoma" pitchFamily="34" charset="0"/>
              </a:rPr>
              <a:t>No se logra articular nuevos marcos:  El Salvador, Honduras, Guatemala, Paraguay </a:t>
            </a:r>
          </a:p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es-MX" sz="2000">
                <a:solidFill>
                  <a:schemeClr val="hlink"/>
                </a:solidFill>
                <a:latin typeface="Tahoma" pitchFamily="34" charset="0"/>
              </a:rPr>
              <a:t>Intentos de reforma sin sustentabilidad: Bolivia, Ecuador, Nicaragua, Panamá, R. Dominicana, Perú.</a:t>
            </a:r>
          </a:p>
          <a:p>
            <a:pPr>
              <a:lnSpc>
                <a:spcPct val="90000"/>
              </a:lnSpc>
            </a:pPr>
            <a:endParaRPr lang="es-MX" sz="2000"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000" b="1">
                <a:solidFill>
                  <a:schemeClr val="bg2"/>
                </a:solidFill>
                <a:latin typeface="Tahoma" pitchFamily="34" charset="0"/>
              </a:rPr>
              <a:t>Burocracias con mediano desarrollo</a:t>
            </a:r>
            <a:endParaRPr lang="es-MX" sz="2000">
              <a:solidFill>
                <a:schemeClr val="bg2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es-MX" sz="2000">
                <a:solidFill>
                  <a:schemeClr val="hlink"/>
                </a:solidFill>
                <a:latin typeface="Tahoma" pitchFamily="34" charset="0"/>
              </a:rPr>
              <a:t>Intentos de conformación que se han estancado: Argentina, Uruguay, Venezuela, Costa Rica</a:t>
            </a:r>
          </a:p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es-MX" sz="2000">
                <a:solidFill>
                  <a:schemeClr val="hlink"/>
                </a:solidFill>
                <a:latin typeface="Tahoma" pitchFamily="34" charset="0"/>
              </a:rPr>
              <a:t>Reciente actividad de reformulación: México y Colombia.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MX" sz="2000">
              <a:solidFill>
                <a:schemeClr val="hlink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000" b="1">
                <a:solidFill>
                  <a:schemeClr val="bg2"/>
                </a:solidFill>
                <a:latin typeface="Tahoma" pitchFamily="34" charset="0"/>
              </a:rPr>
              <a:t>Burocracias con tendencia a la consolidación</a:t>
            </a:r>
            <a:endParaRPr lang="es-MX" sz="2000">
              <a:solidFill>
                <a:schemeClr val="bg2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es-MX" sz="2000">
                <a:solidFill>
                  <a:schemeClr val="hlink"/>
                </a:solidFill>
                <a:latin typeface="Tahoma" pitchFamily="34" charset="0"/>
              </a:rPr>
              <a:t>Perfiles diferenciados: Brasil más meritocrático, Chile más orientado a resultados.</a:t>
            </a:r>
          </a:p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es-MX" sz="2000">
                <a:solidFill>
                  <a:schemeClr val="hlink"/>
                </a:solidFill>
                <a:latin typeface="Tahoma" pitchFamily="34" charset="0"/>
              </a:rPr>
              <a:t>Ambos con orientación estratégica clara y consistencia en las políticas. </a:t>
            </a:r>
            <a:endParaRPr lang="es-ES" sz="2000">
              <a:solidFill>
                <a:schemeClr val="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s-MX" sz="2800" b="1">
                <a:solidFill>
                  <a:schemeClr val="bg2"/>
                </a:solidFill>
                <a:latin typeface="Tahoma" pitchFamily="34" charset="0"/>
              </a:rPr>
              <a:t>Marco normativo vigente para el servicio civil</a:t>
            </a:r>
            <a:r>
              <a:rPr lang="es-ES" sz="2800" b="1">
                <a:solidFill>
                  <a:schemeClr val="bg2"/>
                </a:solidFill>
                <a:latin typeface="Tahoma" pitchFamily="34" charset="0"/>
              </a:rPr>
              <a:t> </a:t>
            </a:r>
          </a:p>
        </p:txBody>
      </p:sp>
      <p:graphicFrame>
        <p:nvGraphicFramePr>
          <p:cNvPr id="83023" name="Group 79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805363"/>
        </p:xfrm>
        <a:graphic>
          <a:graphicData uri="http://schemas.openxmlformats.org/drawingml/2006/table">
            <a:tbl>
              <a:tblPr/>
              <a:tblGrid>
                <a:gridCol w="2743200"/>
                <a:gridCol w="5486400"/>
              </a:tblGrid>
              <a:tr h="1069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Régimen SC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vigente previo a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1990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Costa Rica (1953), El Salvador (1961),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Honduras (1967), Guatemala (1968), </a:t>
                      </a:r>
                      <a:endParaRPr kumimoji="0" lang="es-MX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1139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Régimen SC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dictado después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de 1990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R. Dominicana (1991), Panamá (1994),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Bolivia (1999), Nicaragua (2003)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1201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Reemplazo del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régimen de SC a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partir de 1990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Argentina (1991-1999), Paraguay (2000)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Venezuela (2002), Ecuador (2003),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Colombia (2004), Perú (2004) 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1393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Reforma parcial en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el régimen de SC a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partir de 1990</a:t>
                      </a:r>
                      <a:endParaRPr kumimoji="0" lang="es-MX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Brasil (1998), Uruguay (2002), Chile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(2003), México (2003)</a:t>
                      </a:r>
                      <a:endParaRPr kumimoji="0" lang="es-MX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001000" cy="914400"/>
          </a:xfrm>
          <a:noFill/>
          <a:ln/>
        </p:spPr>
        <p:txBody>
          <a:bodyPr/>
          <a:lstStyle/>
          <a:p>
            <a:pPr algn="ctr"/>
            <a:r>
              <a:rPr lang="es-MX" sz="2800" b="1">
                <a:solidFill>
                  <a:schemeClr val="bg2"/>
                </a:solidFill>
                <a:latin typeface="Tahoma" pitchFamily="34" charset="0"/>
              </a:rPr>
              <a:t>Gaps entre leyes de servicio civil / </a:t>
            </a:r>
            <a:br>
              <a:rPr lang="es-MX" sz="2800" b="1">
                <a:solidFill>
                  <a:schemeClr val="bg2"/>
                </a:solidFill>
                <a:latin typeface="Tahoma" pitchFamily="34" charset="0"/>
              </a:rPr>
            </a:br>
            <a:r>
              <a:rPr lang="es-MX" sz="2800" b="1">
                <a:solidFill>
                  <a:schemeClr val="bg2"/>
                </a:solidFill>
                <a:latin typeface="Tahoma" pitchFamily="34" charset="0"/>
              </a:rPr>
              <a:t>empleo público y sus reglamentaciones</a:t>
            </a:r>
            <a:r>
              <a:rPr lang="es-MX" sz="2800">
                <a:solidFill>
                  <a:schemeClr val="bg2"/>
                </a:solidFill>
                <a:latin typeface="Tahoma" pitchFamily="34" charset="0"/>
              </a:rPr>
              <a:t> </a:t>
            </a:r>
            <a:endParaRPr lang="es-AR" sz="2800">
              <a:solidFill>
                <a:schemeClr val="bg2"/>
              </a:solidFill>
              <a:latin typeface="Tahoma" pitchFamily="34" charset="0"/>
            </a:endParaRPr>
          </a:p>
        </p:txBody>
      </p:sp>
      <p:graphicFrame>
        <p:nvGraphicFramePr>
          <p:cNvPr id="85113" name="Group 121"/>
          <p:cNvGraphicFramePr>
            <a:graphicFrameLocks noGrp="1"/>
          </p:cNvGraphicFramePr>
          <p:nvPr>
            <p:ph idx="1"/>
          </p:nvPr>
        </p:nvGraphicFramePr>
        <p:xfrm>
          <a:off x="838200" y="1524000"/>
          <a:ext cx="7772400" cy="4724400"/>
        </p:xfrm>
        <a:graphic>
          <a:graphicData uri="http://schemas.openxmlformats.org/drawingml/2006/table">
            <a:tbl>
              <a:tblPr/>
              <a:tblGrid>
                <a:gridCol w="2852738"/>
                <a:gridCol w="2328862"/>
                <a:gridCol w="2590800"/>
              </a:tblGrid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País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Ley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Reglamento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Argentina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1999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2002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Ecuador*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1978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1985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Guatemala*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1968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1998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Honduras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1967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1976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Panamá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1994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1997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Paraguay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2000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-----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Perú*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1984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1990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R. Dominicana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1991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1994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Venezuela*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1975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1999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Venezuela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2002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-----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85114" name="Text Box 122"/>
          <p:cNvSpPr txBox="1">
            <a:spLocks noChangeArrowheads="1"/>
          </p:cNvSpPr>
          <p:nvPr/>
        </p:nvSpPr>
        <p:spPr bwMode="hidden">
          <a:xfrm>
            <a:off x="762000" y="6248400"/>
            <a:ext cx="6629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solidFill>
                  <a:schemeClr val="hlink"/>
                </a:solidFill>
                <a:latin typeface="Tahoma" pitchFamily="34" charset="0"/>
              </a:rPr>
              <a:t>* Ley reciente reemplaza / reforma el marco normativo</a:t>
            </a:r>
            <a:endParaRPr lang="es-AR" sz="1800" b="1">
              <a:solidFill>
                <a:schemeClr val="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382000" cy="685800"/>
          </a:xfr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  <a:ln/>
        </p:spPr>
        <p:txBody>
          <a:bodyPr/>
          <a:lstStyle/>
          <a:p>
            <a:pPr algn="ctr"/>
            <a:r>
              <a:rPr lang="es-MX" sz="3200" b="1">
                <a:solidFill>
                  <a:schemeClr val="bg2"/>
                </a:solidFill>
                <a:latin typeface="Tahoma" pitchFamily="34" charset="0"/>
              </a:rPr>
              <a:t>Trayectorias normativas</a:t>
            </a:r>
            <a:endParaRPr lang="es-ES" sz="3200" b="1">
              <a:solidFill>
                <a:schemeClr val="bg2"/>
              </a:solidFill>
              <a:latin typeface="Tahoma" pitchFamily="34" charset="0"/>
            </a:endParaRPr>
          </a:p>
        </p:txBody>
      </p:sp>
      <p:graphicFrame>
        <p:nvGraphicFramePr>
          <p:cNvPr id="87097" name="Group 57"/>
          <p:cNvGraphicFramePr>
            <a:graphicFrameLocks noGrp="1"/>
          </p:cNvGraphicFramePr>
          <p:nvPr>
            <p:ph idx="1"/>
          </p:nvPr>
        </p:nvGraphicFramePr>
        <p:xfrm>
          <a:off x="0" y="762000"/>
          <a:ext cx="9144000" cy="6096000"/>
        </p:xfrm>
        <a:graphic>
          <a:graphicData uri="http://schemas.openxmlformats.org/drawingml/2006/table">
            <a:tbl>
              <a:tblPr/>
              <a:tblGrid>
                <a:gridCol w="914400"/>
                <a:gridCol w="1524000"/>
                <a:gridCol w="6705600"/>
              </a:tblGrid>
              <a:tr h="296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A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Argentina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 Carrera única vs. flexibilización contratos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 Generalización de decretos de excepción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 8 años entre ley de negociación colectiva y primer convenio.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 Ley marco posterior al convenio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 Reglamentación 3 años posterior - conflictos de aplicación. 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  <a:tr h="313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A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Chile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En los </a:t>
                      </a:r>
                      <a:r>
                        <a:rPr kumimoji="0" lang="es-A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’80 se establecen las bases del sistema (Ley Orgánica Estado – Estatuto FP)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A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 En democracia se mantiene marco normativo – solo leyes complementarias.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A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 Plan Estratégico de Modernización GP 1997-2000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A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 Negociación con ANEF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A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 Agenda de modernización del Estado 2003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A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 Ley del Nuevo Trato 2004</a:t>
                      </a: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</a:tbl>
          </a:graphicData>
        </a:graphic>
      </p:graphicFrame>
      <p:sp>
        <p:nvSpPr>
          <p:cNvPr id="87064" name="Text Box 24"/>
          <p:cNvSpPr txBox="1">
            <a:spLocks noChangeArrowheads="1"/>
          </p:cNvSpPr>
          <p:nvPr/>
        </p:nvSpPr>
        <p:spPr bwMode="auto">
          <a:xfrm rot="16200000">
            <a:off x="-250825" y="1927225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MX" sz="1800" b="1">
                <a:solidFill>
                  <a:schemeClr val="hlink"/>
                </a:solidFill>
                <a:latin typeface="Tahoma" pitchFamily="34" charset="0"/>
              </a:rPr>
              <a:t>Trayectoria errática</a:t>
            </a:r>
            <a:r>
              <a:rPr lang="es-ES" sz="1800" b="1">
                <a:solidFill>
                  <a:schemeClr val="hlink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87065" name="Text Box 25"/>
          <p:cNvSpPr txBox="1">
            <a:spLocks noChangeArrowheads="1"/>
          </p:cNvSpPr>
          <p:nvPr/>
        </p:nvSpPr>
        <p:spPr bwMode="auto">
          <a:xfrm rot="16200000">
            <a:off x="-327025" y="4899025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MX" sz="1800" b="1">
                <a:solidFill>
                  <a:schemeClr val="hlink"/>
                </a:solidFill>
                <a:latin typeface="Tahoma" pitchFamily="34" charset="0"/>
              </a:rPr>
              <a:t>Trayectoria consistente</a:t>
            </a:r>
            <a:r>
              <a:rPr lang="es-ES" sz="1800">
                <a:solidFill>
                  <a:schemeClr val="hlink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12" name="Rectangle 24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001000" cy="990600"/>
          </a:xfrm>
        </p:spPr>
        <p:txBody>
          <a:bodyPr/>
          <a:lstStyle/>
          <a:p>
            <a:pPr algn="ctr"/>
            <a:r>
              <a:rPr lang="es-MX" sz="2800" b="1">
                <a:solidFill>
                  <a:schemeClr val="bg2"/>
                </a:solidFill>
                <a:latin typeface="Tahoma" pitchFamily="34" charset="0"/>
              </a:rPr>
              <a:t>Nivel de institucionalización de las áreas </a:t>
            </a:r>
            <a:br>
              <a:rPr lang="es-MX" sz="2800" b="1">
                <a:solidFill>
                  <a:schemeClr val="bg2"/>
                </a:solidFill>
                <a:latin typeface="Tahoma" pitchFamily="34" charset="0"/>
              </a:rPr>
            </a:br>
            <a:r>
              <a:rPr lang="es-MX" sz="2800" b="1">
                <a:solidFill>
                  <a:schemeClr val="bg2"/>
                </a:solidFill>
                <a:latin typeface="Tahoma" pitchFamily="34" charset="0"/>
              </a:rPr>
              <a:t>de recursos humanos</a:t>
            </a:r>
            <a:r>
              <a:rPr lang="es-MX" sz="2800">
                <a:solidFill>
                  <a:schemeClr val="bg2"/>
                </a:solidFill>
                <a:latin typeface="Tahoma" pitchFamily="34" charset="0"/>
              </a:rPr>
              <a:t> </a:t>
            </a:r>
            <a:endParaRPr lang="es-AR" sz="2800">
              <a:solidFill>
                <a:schemeClr val="bg2"/>
              </a:solidFill>
              <a:latin typeface="Tahoma" pitchFamily="34" charset="0"/>
            </a:endParaRPr>
          </a:p>
        </p:txBody>
      </p:sp>
      <p:graphicFrame>
        <p:nvGraphicFramePr>
          <p:cNvPr id="89137" name="Group 49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8229600" cy="484981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Cambios constantes de nombre y dependencia jerárquica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Argentina, Ecuador, Perú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Superposición y falta de claridad de funciones entre áreas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Bolivia, Uruguay, Panamá,     El Salvador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  <a:tr h="1165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Rol netamente administrativo y escasa capacidad técnica para promover cambios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Guatemala, R. Dominicana, Honduras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Recientemente institucionalizadas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México, Nicaragua, Paraguay, </a:t>
                      </a: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Chile</a:t>
                      </a: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Rol activo y fuerte institucionalización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Costa Rica, Colombia, Brasil</a:t>
                      </a: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848600" cy="990600"/>
          </a:xfr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s-AR" sz="2800" b="1">
                <a:solidFill>
                  <a:schemeClr val="bg2"/>
                </a:solidFill>
                <a:latin typeface="Tahoma" pitchFamily="34" charset="0"/>
              </a:rPr>
              <a:t>Los servicios civiles con mayor grado </a:t>
            </a:r>
            <a:br>
              <a:rPr lang="es-AR" sz="2800" b="1">
                <a:solidFill>
                  <a:schemeClr val="bg2"/>
                </a:solidFill>
                <a:latin typeface="Tahoma" pitchFamily="34" charset="0"/>
              </a:rPr>
            </a:br>
            <a:r>
              <a:rPr lang="es-AR" sz="2800" b="1">
                <a:solidFill>
                  <a:schemeClr val="bg2"/>
                </a:solidFill>
                <a:latin typeface="Tahoma" pitchFamily="34" charset="0"/>
              </a:rPr>
              <a:t>de desarrollo se asocian con</a:t>
            </a:r>
            <a:r>
              <a:rPr lang="es-AR" sz="2800">
                <a:solidFill>
                  <a:schemeClr val="bg2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52600"/>
            <a:ext cx="7010400" cy="4495800"/>
          </a:xfrm>
          <a:gradFill rotWithShape="1">
            <a:gsLst>
              <a:gs pos="0">
                <a:schemeClr val="folHlink">
                  <a:alpha val="59000"/>
                </a:schemeClr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s-AR" sz="2400" b="1">
                <a:solidFill>
                  <a:schemeClr val="hlink"/>
                </a:solidFill>
                <a:latin typeface="Tahoma" pitchFamily="34" charset="0"/>
              </a:rPr>
              <a:t>orientación de política para la gestión de RH en el Estado</a:t>
            </a:r>
          </a:p>
          <a:p>
            <a:pPr>
              <a:lnSpc>
                <a:spcPct val="90000"/>
              </a:lnSpc>
            </a:pPr>
            <a:endParaRPr lang="es-AR" sz="2400" b="1">
              <a:solidFill>
                <a:schemeClr val="hlink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s-AR" sz="2400" b="1">
                <a:solidFill>
                  <a:schemeClr val="hlink"/>
                </a:solidFill>
                <a:latin typeface="Tahoma" pitchFamily="34" charset="0"/>
              </a:rPr>
              <a:t>trayectorias normativas consistentes</a:t>
            </a:r>
          </a:p>
          <a:p>
            <a:pPr>
              <a:lnSpc>
                <a:spcPct val="90000"/>
              </a:lnSpc>
            </a:pPr>
            <a:endParaRPr lang="es-AR" sz="2400" b="1">
              <a:solidFill>
                <a:schemeClr val="hlink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s-AR" sz="2400" b="1">
                <a:solidFill>
                  <a:schemeClr val="hlink"/>
                </a:solidFill>
                <a:latin typeface="Tahoma" pitchFamily="34" charset="0"/>
              </a:rPr>
              <a:t>procesos de consenso con actores dentro y fuera del Estado para el diseño del sistema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AR" sz="2400" b="1">
              <a:solidFill>
                <a:schemeClr val="hlink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s-AR" sz="2400" b="1">
                <a:solidFill>
                  <a:schemeClr val="hlink"/>
                </a:solidFill>
                <a:latin typeface="Tahoma" pitchFamily="34" charset="0"/>
              </a:rPr>
              <a:t>respaldo político reflejado en la inserción institucional del área de RH a nivel central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íxel">
  <a:themeElements>
    <a:clrScheme name="Pí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í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í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1411</TotalTime>
  <Words>1257</Words>
  <Application>Microsoft Office PowerPoint</Application>
  <PresentationFormat>On-screen Show (4:3)</PresentationFormat>
  <Paragraphs>296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Times New Roman</vt:lpstr>
      <vt:lpstr>Wingdings</vt:lpstr>
      <vt:lpstr>Tahoma</vt:lpstr>
      <vt:lpstr>Verdana</vt:lpstr>
      <vt:lpstr>Arial Black</vt:lpstr>
      <vt:lpstr>Píxel</vt:lpstr>
      <vt:lpstr> DIAGNÓSTICO INSTITUCIONAL DE SISTEMAS DE SERVICIO CIVIL  Conclusiones y recomendaciones</vt:lpstr>
      <vt:lpstr>Agenda </vt:lpstr>
      <vt:lpstr>Perfiles de servicio civil según grado de desarrollo </vt:lpstr>
      <vt:lpstr>Perfiles por nivel de desarrollo </vt:lpstr>
      <vt:lpstr>Marco normativo vigente para el servicio civil </vt:lpstr>
      <vt:lpstr>Gaps entre leyes de servicio civil /  empleo público y sus reglamentaciones </vt:lpstr>
      <vt:lpstr>Trayectorias normativas</vt:lpstr>
      <vt:lpstr>Nivel de institucionalización de las áreas  de recursos humanos </vt:lpstr>
      <vt:lpstr>Los servicios civiles con mayor grado  de desarrollo se asocian con </vt:lpstr>
      <vt:lpstr>Actividad normativa sobre los servicios civiles </vt:lpstr>
      <vt:lpstr>Recomendaciones a partir de  los marcos normativos </vt:lpstr>
      <vt:lpstr>Recomendaciones en relación  con la función de RH </vt:lpstr>
      <vt:lpstr>Factores limitantes del desarrollo del servicio civil</vt:lpstr>
      <vt:lpstr>Tendencia a la politización / burocratización</vt:lpstr>
      <vt:lpstr>Recomendaciones a partir del análisis de subsistemas  </vt:lpstr>
      <vt:lpstr>Recomendaciones a partir del análisis  de subsistemas (cont.)  </vt:lpstr>
      <vt:lpstr>Ejes centrales </vt:lpstr>
    </vt:vector>
  </TitlesOfParts>
  <Company>Signorini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DIAGNOSTICO INSTITUCIONAL DE SISTEMAS DE SERVICIO CIVIL  RESULTADOS DEL ANÁLISIS POR SUBSISTEMAS </dc:title>
  <dc:creator>Walter</dc:creator>
  <cp:lastModifiedBy>anarod</cp:lastModifiedBy>
  <cp:revision>90</cp:revision>
  <dcterms:created xsi:type="dcterms:W3CDTF">2005-03-02T19:23:00Z</dcterms:created>
  <dcterms:modified xsi:type="dcterms:W3CDTF">2010-07-11T14:42:51Z</dcterms:modified>
</cp:coreProperties>
</file>