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Default Extension="fntdata" ContentType="application/x-fontdata"/>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48" r:id="rId1"/>
  </p:sldMasterIdLst>
  <p:notesMasterIdLst>
    <p:notesMasterId r:id="rId29"/>
  </p:notesMasterIdLst>
  <p:handoutMasterIdLst>
    <p:handoutMasterId r:id="rId30"/>
  </p:handoutMasterIdLst>
  <p:sldIdLst>
    <p:sldId id="256" r:id="rId2"/>
    <p:sldId id="257" r:id="rId3"/>
    <p:sldId id="258" r:id="rId4"/>
    <p:sldId id="260" r:id="rId5"/>
    <p:sldId id="261" r:id="rId6"/>
    <p:sldId id="262" r:id="rId7"/>
    <p:sldId id="263" r:id="rId8"/>
    <p:sldId id="270" r:id="rId9"/>
    <p:sldId id="271" r:id="rId10"/>
    <p:sldId id="272" r:id="rId11"/>
    <p:sldId id="273" r:id="rId12"/>
    <p:sldId id="274" r:id="rId13"/>
    <p:sldId id="275" r:id="rId14"/>
    <p:sldId id="276" r:id="rId15"/>
    <p:sldId id="277" r:id="rId16"/>
    <p:sldId id="278" r:id="rId17"/>
    <p:sldId id="279" r:id="rId18"/>
    <p:sldId id="280" r:id="rId19"/>
    <p:sldId id="281" r:id="rId20"/>
    <p:sldId id="282" r:id="rId21"/>
    <p:sldId id="283" r:id="rId22"/>
    <p:sldId id="285" r:id="rId23"/>
    <p:sldId id="286" r:id="rId24"/>
    <p:sldId id="287" r:id="rId25"/>
    <p:sldId id="288" r:id="rId26"/>
    <p:sldId id="289" r:id="rId27"/>
    <p:sldId id="290" r:id="rId28"/>
  </p:sldIdLst>
  <p:sldSz cx="9144000" cy="6858000" type="screen4x3"/>
  <p:notesSz cx="6858000" cy="9144000"/>
  <p:embeddedFontLst>
    <p:embeddedFont>
      <p:font typeface="Arial Black" pitchFamily="34" charset="0"/>
      <p:bold r:id="rId31"/>
    </p:embeddedFont>
  </p:embeddedFontLst>
  <p:defaultTextStyle>
    <a:defPPr>
      <a:defRPr lang="pt-BR"/>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5F5F5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2889" autoAdjust="0"/>
  </p:normalViewPr>
  <p:slideViewPr>
    <p:cSldViewPr>
      <p:cViewPr varScale="1">
        <p:scale>
          <a:sx n="68" d="100"/>
          <a:sy n="68" d="100"/>
        </p:scale>
        <p:origin x="-396"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font" Target="fonts/font1.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 Id="rId35"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pt-BR"/>
          </a:p>
        </p:txBody>
      </p:sp>
      <p:sp>
        <p:nvSpPr>
          <p:cNvPr id="9219"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pt-BR"/>
          </a:p>
        </p:txBody>
      </p:sp>
      <p:sp>
        <p:nvSpPr>
          <p:cNvPr id="9220"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pt-BR"/>
          </a:p>
        </p:txBody>
      </p:sp>
      <p:sp>
        <p:nvSpPr>
          <p:cNvPr id="9221"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4B142E9D-621D-4B51-89D6-8BD64D757420}" type="slidenum">
              <a:rPr lang="pt-BR"/>
              <a:pPr/>
              <a:t>‹#›</a:t>
            </a:fld>
            <a:endParaRPr lang="pt-B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pt-BR"/>
          </a:p>
        </p:txBody>
      </p:sp>
      <p:sp>
        <p:nvSpPr>
          <p:cNvPr id="10243"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pt-BR"/>
          </a:p>
        </p:txBody>
      </p:sp>
      <p:sp>
        <p:nvSpPr>
          <p:cNvPr id="10244"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10245"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p>
        </p:txBody>
      </p:sp>
      <p:sp>
        <p:nvSpPr>
          <p:cNvPr id="10246"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pt-BR"/>
          </a:p>
        </p:txBody>
      </p:sp>
      <p:sp>
        <p:nvSpPr>
          <p:cNvPr id="10247"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93E5B55B-315E-4200-9409-B4EF8CE50077}" type="slidenum">
              <a:rPr lang="pt-BR"/>
              <a:pPr/>
              <a:t>‹#›</a:t>
            </a:fld>
            <a:endParaRPr lang="pt-BR"/>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pitchFamily="34" charset="0"/>
        <a:ea typeface="+mn-ea"/>
        <a:cs typeface="+mn-cs"/>
      </a:defRPr>
    </a:lvl1pPr>
    <a:lvl2pPr marL="457200" algn="l" rtl="0" fontAlgn="base">
      <a:spcBef>
        <a:spcPct val="30000"/>
      </a:spcBef>
      <a:spcAft>
        <a:spcPct val="0"/>
      </a:spcAft>
      <a:defRPr sz="1200" kern="1200">
        <a:solidFill>
          <a:schemeClr val="tx1"/>
        </a:solidFill>
        <a:latin typeface="Arial" pitchFamily="34" charset="0"/>
        <a:ea typeface="+mn-ea"/>
        <a:cs typeface="+mn-cs"/>
      </a:defRPr>
    </a:lvl2pPr>
    <a:lvl3pPr marL="914400" algn="l" rtl="0" fontAlgn="base">
      <a:spcBef>
        <a:spcPct val="30000"/>
      </a:spcBef>
      <a:spcAft>
        <a:spcPct val="0"/>
      </a:spcAft>
      <a:defRPr sz="1200" kern="1200">
        <a:solidFill>
          <a:schemeClr val="tx1"/>
        </a:solidFill>
        <a:latin typeface="Arial" pitchFamily="34" charset="0"/>
        <a:ea typeface="+mn-ea"/>
        <a:cs typeface="+mn-cs"/>
      </a:defRPr>
    </a:lvl3pPr>
    <a:lvl4pPr marL="1371600" algn="l" rtl="0" fontAlgn="base">
      <a:spcBef>
        <a:spcPct val="30000"/>
      </a:spcBef>
      <a:spcAft>
        <a:spcPct val="0"/>
      </a:spcAft>
      <a:defRPr sz="1200" kern="1200">
        <a:solidFill>
          <a:schemeClr val="tx1"/>
        </a:solidFill>
        <a:latin typeface="Arial" pitchFamily="34" charset="0"/>
        <a:ea typeface="+mn-ea"/>
        <a:cs typeface="+mn-cs"/>
      </a:defRPr>
    </a:lvl4pPr>
    <a:lvl5pPr marL="1828800" algn="l" rtl="0" fontAlgn="base">
      <a:spcBef>
        <a:spcPct val="30000"/>
      </a:spcBef>
      <a:spcAft>
        <a:spcPct val="0"/>
      </a:spcAft>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3F72CED-7D9B-4C7A-878D-18150574E228}" type="slidenum">
              <a:rPr lang="pt-BR"/>
              <a:pPr/>
              <a:t>1</a:t>
            </a:fld>
            <a:endParaRPr lang="pt-BR"/>
          </a:p>
        </p:txBody>
      </p:sp>
      <p:sp>
        <p:nvSpPr>
          <p:cNvPr id="11266" name="Rectangle 2"/>
          <p:cNvSpPr>
            <a:spLocks noRot="1" noChangeArrowheads="1" noTextEdit="1"/>
          </p:cNvSpPr>
          <p:nvPr>
            <p:ph type="sldImg"/>
          </p:nvPr>
        </p:nvSpPr>
        <p:spPr>
          <a:ln/>
        </p:spPr>
      </p:sp>
      <p:sp>
        <p:nvSpPr>
          <p:cNvPr id="1126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EA6351B-36E8-401D-9E74-9C649A5ABEA4}" type="slidenum">
              <a:rPr lang="pt-BR"/>
              <a:pPr/>
              <a:t>2</a:t>
            </a:fld>
            <a:endParaRPr lang="pt-BR"/>
          </a:p>
        </p:txBody>
      </p:sp>
      <p:sp>
        <p:nvSpPr>
          <p:cNvPr id="12290" name="Rectangle 2"/>
          <p:cNvSpPr>
            <a:spLocks noRot="1" noChangeArrowheads="1" noTextEdit="1"/>
          </p:cNvSpPr>
          <p:nvPr>
            <p:ph type="sldImg"/>
          </p:nvPr>
        </p:nvSpPr>
        <p:spPr>
          <a:ln/>
        </p:spPr>
      </p:sp>
      <p:sp>
        <p:nvSpPr>
          <p:cNvPr id="1229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5B76949-45EC-4265-AA95-96168DEB7870}" type="slidenum">
              <a:rPr lang="pt-BR"/>
              <a:pPr/>
              <a:t>3</a:t>
            </a:fld>
            <a:endParaRPr lang="pt-BR"/>
          </a:p>
        </p:txBody>
      </p:sp>
      <p:sp>
        <p:nvSpPr>
          <p:cNvPr id="13314" name="Rectangle 2"/>
          <p:cNvSpPr>
            <a:spLocks noRot="1" noChangeArrowheads="1" noTextEdit="1"/>
          </p:cNvSpPr>
          <p:nvPr>
            <p:ph type="sldImg"/>
          </p:nvPr>
        </p:nvSpPr>
        <p:spPr>
          <a:ln/>
        </p:spPr>
      </p:sp>
      <p:sp>
        <p:nvSpPr>
          <p:cNvPr id="133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6FD1179-D76F-4625-96C0-2ED2120824B7}" type="slidenum">
              <a:rPr lang="pt-BR"/>
              <a:pPr/>
              <a:t>4</a:t>
            </a:fld>
            <a:endParaRPr lang="pt-BR"/>
          </a:p>
        </p:txBody>
      </p:sp>
      <p:sp>
        <p:nvSpPr>
          <p:cNvPr id="15362" name="Rectangle 2"/>
          <p:cNvSpPr>
            <a:spLocks noRot="1" noChangeArrowheads="1" noTextEdit="1"/>
          </p:cNvSpPr>
          <p:nvPr>
            <p:ph type="sldImg"/>
          </p:nvPr>
        </p:nvSpPr>
        <p:spPr>
          <a:ln/>
        </p:spPr>
      </p:sp>
      <p:sp>
        <p:nvSpPr>
          <p:cNvPr id="15363"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pt-BR"/>
          </a:p>
        </p:txBody>
      </p:sp>
      <p:sp>
        <p:nvSpPr>
          <p:cNvPr id="5" name="Footer Placeholder 4"/>
          <p:cNvSpPr>
            <a:spLocks noGrp="1"/>
          </p:cNvSpPr>
          <p:nvPr>
            <p:ph type="ftr" sz="quarter" idx="11"/>
          </p:nvPr>
        </p:nvSpPr>
        <p:spPr/>
        <p:txBody>
          <a:bodyPr/>
          <a:lstStyle>
            <a:lvl1pPr>
              <a:defRPr/>
            </a:lvl1pPr>
          </a:lstStyle>
          <a:p>
            <a:endParaRPr lang="pt-BR"/>
          </a:p>
        </p:txBody>
      </p:sp>
      <p:sp>
        <p:nvSpPr>
          <p:cNvPr id="6" name="Slide Number Placeholder 5"/>
          <p:cNvSpPr>
            <a:spLocks noGrp="1"/>
          </p:cNvSpPr>
          <p:nvPr>
            <p:ph type="sldNum" sz="quarter" idx="12"/>
          </p:nvPr>
        </p:nvSpPr>
        <p:spPr/>
        <p:txBody>
          <a:bodyPr/>
          <a:lstStyle>
            <a:lvl1pPr>
              <a:defRPr/>
            </a:lvl1pPr>
          </a:lstStyle>
          <a:p>
            <a:fld id="{2356ECCB-EDB9-4E76-83D7-80F84CD7B376}" type="slidenum">
              <a:rPr lang="pt-BR"/>
              <a:pPr/>
              <a:t>‹#›</a:t>
            </a:fld>
            <a:endParaRPr lang="pt-B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pt-BR"/>
          </a:p>
        </p:txBody>
      </p:sp>
      <p:sp>
        <p:nvSpPr>
          <p:cNvPr id="5" name="Footer Placeholder 4"/>
          <p:cNvSpPr>
            <a:spLocks noGrp="1"/>
          </p:cNvSpPr>
          <p:nvPr>
            <p:ph type="ftr" sz="quarter" idx="11"/>
          </p:nvPr>
        </p:nvSpPr>
        <p:spPr/>
        <p:txBody>
          <a:bodyPr/>
          <a:lstStyle>
            <a:lvl1pPr>
              <a:defRPr/>
            </a:lvl1pPr>
          </a:lstStyle>
          <a:p>
            <a:endParaRPr lang="pt-BR"/>
          </a:p>
        </p:txBody>
      </p:sp>
      <p:sp>
        <p:nvSpPr>
          <p:cNvPr id="6" name="Slide Number Placeholder 5"/>
          <p:cNvSpPr>
            <a:spLocks noGrp="1"/>
          </p:cNvSpPr>
          <p:nvPr>
            <p:ph type="sldNum" sz="quarter" idx="12"/>
          </p:nvPr>
        </p:nvSpPr>
        <p:spPr/>
        <p:txBody>
          <a:bodyPr/>
          <a:lstStyle>
            <a:lvl1pPr>
              <a:defRPr/>
            </a:lvl1pPr>
          </a:lstStyle>
          <a:p>
            <a:fld id="{20C9B297-2FB4-41DE-A429-ACC945295D51}" type="slidenum">
              <a:rPr lang="pt-BR"/>
              <a:pPr/>
              <a:t>‹#›</a:t>
            </a:fld>
            <a:endParaRPr lang="pt-B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pt-BR"/>
          </a:p>
        </p:txBody>
      </p:sp>
      <p:sp>
        <p:nvSpPr>
          <p:cNvPr id="5" name="Footer Placeholder 4"/>
          <p:cNvSpPr>
            <a:spLocks noGrp="1"/>
          </p:cNvSpPr>
          <p:nvPr>
            <p:ph type="ftr" sz="quarter" idx="11"/>
          </p:nvPr>
        </p:nvSpPr>
        <p:spPr/>
        <p:txBody>
          <a:bodyPr/>
          <a:lstStyle>
            <a:lvl1pPr>
              <a:defRPr/>
            </a:lvl1pPr>
          </a:lstStyle>
          <a:p>
            <a:endParaRPr lang="pt-BR"/>
          </a:p>
        </p:txBody>
      </p:sp>
      <p:sp>
        <p:nvSpPr>
          <p:cNvPr id="6" name="Slide Number Placeholder 5"/>
          <p:cNvSpPr>
            <a:spLocks noGrp="1"/>
          </p:cNvSpPr>
          <p:nvPr>
            <p:ph type="sldNum" sz="quarter" idx="12"/>
          </p:nvPr>
        </p:nvSpPr>
        <p:spPr/>
        <p:txBody>
          <a:bodyPr/>
          <a:lstStyle>
            <a:lvl1pPr>
              <a:defRPr/>
            </a:lvl1pPr>
          </a:lstStyle>
          <a:p>
            <a:fld id="{F0FF7ED7-82C7-4562-92B1-1E3764ADA6F9}" type="slidenum">
              <a:rPr lang="pt-BR"/>
              <a:pPr/>
              <a:t>‹#›</a:t>
            </a:fld>
            <a:endParaRPr lang="pt-B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pt-BR"/>
          </a:p>
        </p:txBody>
      </p:sp>
      <p:sp>
        <p:nvSpPr>
          <p:cNvPr id="5" name="Footer Placeholder 4"/>
          <p:cNvSpPr>
            <a:spLocks noGrp="1"/>
          </p:cNvSpPr>
          <p:nvPr>
            <p:ph type="ftr" sz="quarter" idx="11"/>
          </p:nvPr>
        </p:nvSpPr>
        <p:spPr/>
        <p:txBody>
          <a:bodyPr/>
          <a:lstStyle>
            <a:lvl1pPr>
              <a:defRPr/>
            </a:lvl1pPr>
          </a:lstStyle>
          <a:p>
            <a:endParaRPr lang="pt-BR"/>
          </a:p>
        </p:txBody>
      </p:sp>
      <p:sp>
        <p:nvSpPr>
          <p:cNvPr id="6" name="Slide Number Placeholder 5"/>
          <p:cNvSpPr>
            <a:spLocks noGrp="1"/>
          </p:cNvSpPr>
          <p:nvPr>
            <p:ph type="sldNum" sz="quarter" idx="12"/>
          </p:nvPr>
        </p:nvSpPr>
        <p:spPr/>
        <p:txBody>
          <a:bodyPr/>
          <a:lstStyle>
            <a:lvl1pPr>
              <a:defRPr/>
            </a:lvl1pPr>
          </a:lstStyle>
          <a:p>
            <a:fld id="{A9D34F0B-F7CD-46D8-B169-949CD2777B1A}" type="slidenum">
              <a:rPr lang="pt-BR"/>
              <a:pPr/>
              <a:t>‹#›</a:t>
            </a:fld>
            <a:endParaRPr lang="pt-B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pt-BR"/>
          </a:p>
        </p:txBody>
      </p:sp>
      <p:sp>
        <p:nvSpPr>
          <p:cNvPr id="5" name="Footer Placeholder 4"/>
          <p:cNvSpPr>
            <a:spLocks noGrp="1"/>
          </p:cNvSpPr>
          <p:nvPr>
            <p:ph type="ftr" sz="quarter" idx="11"/>
          </p:nvPr>
        </p:nvSpPr>
        <p:spPr/>
        <p:txBody>
          <a:bodyPr/>
          <a:lstStyle>
            <a:lvl1pPr>
              <a:defRPr/>
            </a:lvl1pPr>
          </a:lstStyle>
          <a:p>
            <a:endParaRPr lang="pt-BR"/>
          </a:p>
        </p:txBody>
      </p:sp>
      <p:sp>
        <p:nvSpPr>
          <p:cNvPr id="6" name="Slide Number Placeholder 5"/>
          <p:cNvSpPr>
            <a:spLocks noGrp="1"/>
          </p:cNvSpPr>
          <p:nvPr>
            <p:ph type="sldNum" sz="quarter" idx="12"/>
          </p:nvPr>
        </p:nvSpPr>
        <p:spPr/>
        <p:txBody>
          <a:bodyPr/>
          <a:lstStyle>
            <a:lvl1pPr>
              <a:defRPr/>
            </a:lvl1pPr>
          </a:lstStyle>
          <a:p>
            <a:fld id="{F9404D4F-5F32-485C-96B4-787977F82491}" type="slidenum">
              <a:rPr lang="pt-BR"/>
              <a:pPr/>
              <a:t>‹#›</a:t>
            </a:fld>
            <a:endParaRPr lang="pt-B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pt-BR"/>
          </a:p>
        </p:txBody>
      </p:sp>
      <p:sp>
        <p:nvSpPr>
          <p:cNvPr id="6" name="Footer Placeholder 5"/>
          <p:cNvSpPr>
            <a:spLocks noGrp="1"/>
          </p:cNvSpPr>
          <p:nvPr>
            <p:ph type="ftr" sz="quarter" idx="11"/>
          </p:nvPr>
        </p:nvSpPr>
        <p:spPr/>
        <p:txBody>
          <a:bodyPr/>
          <a:lstStyle>
            <a:lvl1pPr>
              <a:defRPr/>
            </a:lvl1pPr>
          </a:lstStyle>
          <a:p>
            <a:endParaRPr lang="pt-BR"/>
          </a:p>
        </p:txBody>
      </p:sp>
      <p:sp>
        <p:nvSpPr>
          <p:cNvPr id="7" name="Slide Number Placeholder 6"/>
          <p:cNvSpPr>
            <a:spLocks noGrp="1"/>
          </p:cNvSpPr>
          <p:nvPr>
            <p:ph type="sldNum" sz="quarter" idx="12"/>
          </p:nvPr>
        </p:nvSpPr>
        <p:spPr/>
        <p:txBody>
          <a:bodyPr/>
          <a:lstStyle>
            <a:lvl1pPr>
              <a:defRPr/>
            </a:lvl1pPr>
          </a:lstStyle>
          <a:p>
            <a:fld id="{69CA4FDD-434D-4645-A990-CD3079B5BFEA}" type="slidenum">
              <a:rPr lang="pt-BR"/>
              <a:pPr/>
              <a:t>‹#›</a:t>
            </a:fld>
            <a:endParaRPr lang="pt-B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pt-BR"/>
          </a:p>
        </p:txBody>
      </p:sp>
      <p:sp>
        <p:nvSpPr>
          <p:cNvPr id="8" name="Footer Placeholder 7"/>
          <p:cNvSpPr>
            <a:spLocks noGrp="1"/>
          </p:cNvSpPr>
          <p:nvPr>
            <p:ph type="ftr" sz="quarter" idx="11"/>
          </p:nvPr>
        </p:nvSpPr>
        <p:spPr/>
        <p:txBody>
          <a:bodyPr/>
          <a:lstStyle>
            <a:lvl1pPr>
              <a:defRPr/>
            </a:lvl1pPr>
          </a:lstStyle>
          <a:p>
            <a:endParaRPr lang="pt-BR"/>
          </a:p>
        </p:txBody>
      </p:sp>
      <p:sp>
        <p:nvSpPr>
          <p:cNvPr id="9" name="Slide Number Placeholder 8"/>
          <p:cNvSpPr>
            <a:spLocks noGrp="1"/>
          </p:cNvSpPr>
          <p:nvPr>
            <p:ph type="sldNum" sz="quarter" idx="12"/>
          </p:nvPr>
        </p:nvSpPr>
        <p:spPr/>
        <p:txBody>
          <a:bodyPr/>
          <a:lstStyle>
            <a:lvl1pPr>
              <a:defRPr/>
            </a:lvl1pPr>
          </a:lstStyle>
          <a:p>
            <a:fld id="{2ABFFD1E-DA31-4AB6-B8A4-D791D23428D1}" type="slidenum">
              <a:rPr lang="pt-BR"/>
              <a:pPr/>
              <a:t>‹#›</a:t>
            </a:fld>
            <a:endParaRPr lang="pt-B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pt-BR"/>
          </a:p>
        </p:txBody>
      </p:sp>
      <p:sp>
        <p:nvSpPr>
          <p:cNvPr id="4" name="Footer Placeholder 3"/>
          <p:cNvSpPr>
            <a:spLocks noGrp="1"/>
          </p:cNvSpPr>
          <p:nvPr>
            <p:ph type="ftr" sz="quarter" idx="11"/>
          </p:nvPr>
        </p:nvSpPr>
        <p:spPr/>
        <p:txBody>
          <a:bodyPr/>
          <a:lstStyle>
            <a:lvl1pPr>
              <a:defRPr/>
            </a:lvl1pPr>
          </a:lstStyle>
          <a:p>
            <a:endParaRPr lang="pt-BR"/>
          </a:p>
        </p:txBody>
      </p:sp>
      <p:sp>
        <p:nvSpPr>
          <p:cNvPr id="5" name="Slide Number Placeholder 4"/>
          <p:cNvSpPr>
            <a:spLocks noGrp="1"/>
          </p:cNvSpPr>
          <p:nvPr>
            <p:ph type="sldNum" sz="quarter" idx="12"/>
          </p:nvPr>
        </p:nvSpPr>
        <p:spPr/>
        <p:txBody>
          <a:bodyPr/>
          <a:lstStyle>
            <a:lvl1pPr>
              <a:defRPr/>
            </a:lvl1pPr>
          </a:lstStyle>
          <a:p>
            <a:fld id="{4AFAF7AE-37FD-4896-A931-7A092EE80A35}" type="slidenum">
              <a:rPr lang="pt-BR"/>
              <a:pPr/>
              <a:t>‹#›</a:t>
            </a:fld>
            <a:endParaRPr lang="pt-B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pt-BR"/>
          </a:p>
        </p:txBody>
      </p:sp>
      <p:sp>
        <p:nvSpPr>
          <p:cNvPr id="3" name="Footer Placeholder 2"/>
          <p:cNvSpPr>
            <a:spLocks noGrp="1"/>
          </p:cNvSpPr>
          <p:nvPr>
            <p:ph type="ftr" sz="quarter" idx="11"/>
          </p:nvPr>
        </p:nvSpPr>
        <p:spPr/>
        <p:txBody>
          <a:bodyPr/>
          <a:lstStyle>
            <a:lvl1pPr>
              <a:defRPr/>
            </a:lvl1pPr>
          </a:lstStyle>
          <a:p>
            <a:endParaRPr lang="pt-BR"/>
          </a:p>
        </p:txBody>
      </p:sp>
      <p:sp>
        <p:nvSpPr>
          <p:cNvPr id="4" name="Slide Number Placeholder 3"/>
          <p:cNvSpPr>
            <a:spLocks noGrp="1"/>
          </p:cNvSpPr>
          <p:nvPr>
            <p:ph type="sldNum" sz="quarter" idx="12"/>
          </p:nvPr>
        </p:nvSpPr>
        <p:spPr/>
        <p:txBody>
          <a:bodyPr/>
          <a:lstStyle>
            <a:lvl1pPr>
              <a:defRPr/>
            </a:lvl1pPr>
          </a:lstStyle>
          <a:p>
            <a:fld id="{5C641112-1E71-4C16-9AAB-069303358902}" type="slidenum">
              <a:rPr lang="pt-BR"/>
              <a:pPr/>
              <a:t>‹#›</a:t>
            </a:fld>
            <a:endParaRPr lang="pt-B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pt-BR"/>
          </a:p>
        </p:txBody>
      </p:sp>
      <p:sp>
        <p:nvSpPr>
          <p:cNvPr id="6" name="Footer Placeholder 5"/>
          <p:cNvSpPr>
            <a:spLocks noGrp="1"/>
          </p:cNvSpPr>
          <p:nvPr>
            <p:ph type="ftr" sz="quarter" idx="11"/>
          </p:nvPr>
        </p:nvSpPr>
        <p:spPr/>
        <p:txBody>
          <a:bodyPr/>
          <a:lstStyle>
            <a:lvl1pPr>
              <a:defRPr/>
            </a:lvl1pPr>
          </a:lstStyle>
          <a:p>
            <a:endParaRPr lang="pt-BR"/>
          </a:p>
        </p:txBody>
      </p:sp>
      <p:sp>
        <p:nvSpPr>
          <p:cNvPr id="7" name="Slide Number Placeholder 6"/>
          <p:cNvSpPr>
            <a:spLocks noGrp="1"/>
          </p:cNvSpPr>
          <p:nvPr>
            <p:ph type="sldNum" sz="quarter" idx="12"/>
          </p:nvPr>
        </p:nvSpPr>
        <p:spPr/>
        <p:txBody>
          <a:bodyPr/>
          <a:lstStyle>
            <a:lvl1pPr>
              <a:defRPr/>
            </a:lvl1pPr>
          </a:lstStyle>
          <a:p>
            <a:fld id="{2822F515-8866-4D05-A669-6CE2DB46DDC3}" type="slidenum">
              <a:rPr lang="pt-BR"/>
              <a:pPr/>
              <a:t>‹#›</a:t>
            </a:fld>
            <a:endParaRPr lang="pt-B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pt-BR"/>
          </a:p>
        </p:txBody>
      </p:sp>
      <p:sp>
        <p:nvSpPr>
          <p:cNvPr id="6" name="Footer Placeholder 5"/>
          <p:cNvSpPr>
            <a:spLocks noGrp="1"/>
          </p:cNvSpPr>
          <p:nvPr>
            <p:ph type="ftr" sz="quarter" idx="11"/>
          </p:nvPr>
        </p:nvSpPr>
        <p:spPr/>
        <p:txBody>
          <a:bodyPr/>
          <a:lstStyle>
            <a:lvl1pPr>
              <a:defRPr/>
            </a:lvl1pPr>
          </a:lstStyle>
          <a:p>
            <a:endParaRPr lang="pt-BR"/>
          </a:p>
        </p:txBody>
      </p:sp>
      <p:sp>
        <p:nvSpPr>
          <p:cNvPr id="7" name="Slide Number Placeholder 6"/>
          <p:cNvSpPr>
            <a:spLocks noGrp="1"/>
          </p:cNvSpPr>
          <p:nvPr>
            <p:ph type="sldNum" sz="quarter" idx="12"/>
          </p:nvPr>
        </p:nvSpPr>
        <p:spPr/>
        <p:txBody>
          <a:bodyPr/>
          <a:lstStyle>
            <a:lvl1pPr>
              <a:defRPr/>
            </a:lvl1pPr>
          </a:lstStyle>
          <a:p>
            <a:fld id="{348148C8-6DD5-44DB-88B6-3EAC0EBD1CB4}" type="slidenum">
              <a:rPr lang="pt-BR"/>
              <a:pPr/>
              <a:t>‹#›</a:t>
            </a:fld>
            <a:endParaRPr lang="pt-B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pt-BR" smtClean="0"/>
              <a:t>Clique para editar o estilo do título mestre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pt-B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pt-B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49B3D418-AC65-4DDE-B883-E94B3BF18416}" type="slidenum">
              <a:rPr lang="pt-BR"/>
              <a:pPr/>
              <a:t>‹#›</a:t>
            </a:fld>
            <a:endParaRPr lang="pt-B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itchFamily="34" charset="0"/>
        </a:defRPr>
      </a:lvl2pPr>
      <a:lvl3pPr algn="ctr" rtl="0" fontAlgn="base">
        <a:spcBef>
          <a:spcPct val="0"/>
        </a:spcBef>
        <a:spcAft>
          <a:spcPct val="0"/>
        </a:spcAft>
        <a:defRPr sz="4400">
          <a:solidFill>
            <a:schemeClr val="tx2"/>
          </a:solidFill>
          <a:latin typeface="Arial" pitchFamily="34" charset="0"/>
        </a:defRPr>
      </a:lvl3pPr>
      <a:lvl4pPr algn="ctr" rtl="0" fontAlgn="base">
        <a:spcBef>
          <a:spcPct val="0"/>
        </a:spcBef>
        <a:spcAft>
          <a:spcPct val="0"/>
        </a:spcAft>
        <a:defRPr sz="4400">
          <a:solidFill>
            <a:schemeClr val="tx2"/>
          </a:solidFill>
          <a:latin typeface="Arial" pitchFamily="34" charset="0"/>
        </a:defRPr>
      </a:lvl4pPr>
      <a:lvl5pPr algn="ctr" rtl="0" fontAlgn="base">
        <a:spcBef>
          <a:spcPct val="0"/>
        </a:spcBef>
        <a:spcAft>
          <a:spcPct val="0"/>
        </a:spcAft>
        <a:defRPr sz="4400">
          <a:solidFill>
            <a:schemeClr val="tx2"/>
          </a:solidFill>
          <a:latin typeface="Arial" pitchFamily="34" charset="0"/>
        </a:defRPr>
      </a:lvl5pPr>
      <a:lvl6pPr marL="457200" algn="ctr" rtl="0" fontAlgn="base">
        <a:spcBef>
          <a:spcPct val="0"/>
        </a:spcBef>
        <a:spcAft>
          <a:spcPct val="0"/>
        </a:spcAft>
        <a:defRPr sz="4400">
          <a:solidFill>
            <a:schemeClr val="tx2"/>
          </a:solidFill>
          <a:latin typeface="Arial" pitchFamily="34" charset="0"/>
        </a:defRPr>
      </a:lvl6pPr>
      <a:lvl7pPr marL="914400" algn="ctr" rtl="0" fontAlgn="base">
        <a:spcBef>
          <a:spcPct val="0"/>
        </a:spcBef>
        <a:spcAft>
          <a:spcPct val="0"/>
        </a:spcAft>
        <a:defRPr sz="4400">
          <a:solidFill>
            <a:schemeClr val="tx2"/>
          </a:solidFill>
          <a:latin typeface="Arial" pitchFamily="34" charset="0"/>
        </a:defRPr>
      </a:lvl7pPr>
      <a:lvl8pPr marL="1371600" algn="ctr" rtl="0" fontAlgn="base">
        <a:spcBef>
          <a:spcPct val="0"/>
        </a:spcBef>
        <a:spcAft>
          <a:spcPct val="0"/>
        </a:spcAft>
        <a:defRPr sz="4400">
          <a:solidFill>
            <a:schemeClr val="tx2"/>
          </a:solidFill>
          <a:latin typeface="Arial" pitchFamily="34" charset="0"/>
        </a:defRPr>
      </a:lvl8pPr>
      <a:lvl9pPr marL="1828800" algn="ctr" rtl="0" fontAlgn="base">
        <a:spcBef>
          <a:spcPct val="0"/>
        </a:spcBef>
        <a:spcAft>
          <a:spcPct val="0"/>
        </a:spcAft>
        <a:defRPr sz="4400">
          <a:solidFill>
            <a:schemeClr val="tx2"/>
          </a:solidFill>
          <a:latin typeface="Arial" pitchFamily="34"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caiomarini@fdc.org.br"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http://www.iadb.org/int/drp/img/logoesp.jpg" TargetMode="External"/><Relationship Id="rId4" Type="http://schemas.openxmlformats.org/officeDocument/2006/relationships/image" Target="../media/image1.jpeg"/></Relationships>
</file>

<file path=ppt/slides/_rels/slide10.xml.rels><?xml version="1.0" encoding="UTF-8" standalone="yes"?>
<Relationships xmlns="http://schemas.openxmlformats.org/package/2006/relationships"><Relationship Id="rId2" Type="http://schemas.openxmlformats.org/officeDocument/2006/relationships/hyperlink" Target="http://www.trabajaen.gob.mx/"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www.trabajaen.gob.mx/"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www.sispubli.cl/docs/Ley%2019882%20DNSC.doc"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www.sispubli.cl/docs/Ley%2019882%20DNSC.doc"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www.serviciocivil.cl/"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www.serviciocivil.cl/"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www.certifica.org.br/"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www.certifica.org.br/"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www.planejamento.mg.gov.br/choque/choque.asp"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www.planejamento.mg.gov.br/choque/choque.asp"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www.planejamento.mg.gov.br/choque/choque.asp"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www.planejamento.gov.br/"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www.planejamento.gov.br/"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www.funcionpublica.gob.mx/leyes/leyspc/lspc.htm"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www.funcionpublica.gob.mx/leyes/leyspc/lspc.htm"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900113" y="2130425"/>
            <a:ext cx="7272337" cy="2738438"/>
          </a:xfrm>
        </p:spPr>
        <p:txBody>
          <a:bodyPr/>
          <a:lstStyle/>
          <a:p>
            <a:r>
              <a:rPr lang="es-ES" sz="2800" b="1">
                <a:effectLst>
                  <a:outerShdw blurRad="38100" dist="38100" dir="2700000" algn="tl">
                    <a:srgbClr val="C0C0C0"/>
                  </a:outerShdw>
                </a:effectLst>
              </a:rPr>
              <a:t>ESTUDIO SOBRE EXPERIENCIAS DE GESTION DE PERSONAL: </a:t>
            </a:r>
            <a:br>
              <a:rPr lang="es-ES" sz="2800" b="1">
                <a:effectLst>
                  <a:outerShdw blurRad="38100" dist="38100" dir="2700000" algn="tl">
                    <a:srgbClr val="C0C0C0"/>
                  </a:outerShdw>
                </a:effectLst>
              </a:rPr>
            </a:br>
            <a:r>
              <a:rPr lang="es-ES" sz="2800" b="1">
                <a:effectLst>
                  <a:outerShdw blurRad="38100" dist="38100" dir="2700000" algn="tl">
                    <a:srgbClr val="C0C0C0"/>
                  </a:outerShdw>
                </a:effectLst>
              </a:rPr>
              <a:t>MEJORES PRÁCTICAS EN LAS POLÍTICAS DE RECLUTAMIENTO, SELECCIÓN Y PROMOCION </a:t>
            </a:r>
            <a:br>
              <a:rPr lang="es-ES" sz="2800" b="1">
                <a:effectLst>
                  <a:outerShdw blurRad="38100" dist="38100" dir="2700000" algn="tl">
                    <a:srgbClr val="C0C0C0"/>
                  </a:outerShdw>
                </a:effectLst>
              </a:rPr>
            </a:br>
            <a:r>
              <a:rPr lang="es-ES" sz="2800" b="1">
                <a:effectLst>
                  <a:outerShdw blurRad="38100" dist="38100" dir="2700000" algn="tl">
                    <a:srgbClr val="C0C0C0"/>
                  </a:outerShdw>
                </a:effectLst>
              </a:rPr>
              <a:t>BASADAS EN EL MERITO</a:t>
            </a:r>
          </a:p>
        </p:txBody>
      </p:sp>
      <p:sp>
        <p:nvSpPr>
          <p:cNvPr id="2051" name="Rectangle 3"/>
          <p:cNvSpPr>
            <a:spLocks noGrp="1" noChangeArrowheads="1"/>
          </p:cNvSpPr>
          <p:nvPr>
            <p:ph type="subTitle" idx="1"/>
          </p:nvPr>
        </p:nvSpPr>
        <p:spPr>
          <a:xfrm>
            <a:off x="1700213" y="5661025"/>
            <a:ext cx="6400800" cy="936625"/>
          </a:xfrm>
        </p:spPr>
        <p:txBody>
          <a:bodyPr/>
          <a:lstStyle/>
          <a:p>
            <a:pPr algn="r">
              <a:lnSpc>
                <a:spcPct val="80000"/>
              </a:lnSpc>
            </a:pPr>
            <a:r>
              <a:rPr lang="pt-BR" sz="1800"/>
              <a:t>Caio Marini, Funda</a:t>
            </a:r>
            <a:r>
              <a:rPr lang="es-ES" sz="1800"/>
              <a:t>ción</a:t>
            </a:r>
            <a:r>
              <a:rPr lang="pt-BR" sz="1800"/>
              <a:t> Dom Cabral</a:t>
            </a:r>
          </a:p>
          <a:p>
            <a:pPr algn="r">
              <a:lnSpc>
                <a:spcPct val="80000"/>
              </a:lnSpc>
            </a:pPr>
            <a:r>
              <a:rPr lang="pt-BR" sz="1800">
                <a:hlinkClick r:id="rId3"/>
              </a:rPr>
              <a:t>caiomarini@fdc.org.br</a:t>
            </a:r>
            <a:endParaRPr lang="pt-BR" sz="1800"/>
          </a:p>
          <a:p>
            <a:pPr algn="r">
              <a:lnSpc>
                <a:spcPct val="80000"/>
              </a:lnSpc>
            </a:pPr>
            <a:r>
              <a:rPr lang="pt-BR" sz="1800"/>
              <a:t>Washington, Marzo de 2005</a:t>
            </a:r>
          </a:p>
        </p:txBody>
      </p:sp>
      <p:pic>
        <p:nvPicPr>
          <p:cNvPr id="2052" name="Picture 4" descr="http://www.iadb.org/int/drp/img/logoesp.jpg"/>
          <p:cNvPicPr>
            <a:picLocks noChangeAspect="1" noChangeArrowheads="1"/>
          </p:cNvPicPr>
          <p:nvPr/>
        </p:nvPicPr>
        <p:blipFill>
          <a:blip r:embed="rId4" r:link="rId5" cstate="print"/>
          <a:srcRect/>
          <a:stretch>
            <a:fillRect/>
          </a:stretch>
        </p:blipFill>
        <p:spPr bwMode="auto">
          <a:xfrm>
            <a:off x="806450" y="574675"/>
            <a:ext cx="7956550" cy="735013"/>
          </a:xfrm>
          <a:prstGeom prst="rect">
            <a:avLst/>
          </a:prstGeom>
          <a:noFill/>
          <a:ln w="9525">
            <a:noFill/>
            <a:miter lim="800000"/>
            <a:headEnd/>
            <a:tailEnd/>
          </a:ln>
        </p:spPr>
      </p:pic>
      <p:sp>
        <p:nvSpPr>
          <p:cNvPr id="2053" name="Text Box 5"/>
          <p:cNvSpPr txBox="1">
            <a:spLocks noChangeArrowheads="1"/>
          </p:cNvSpPr>
          <p:nvPr/>
        </p:nvSpPr>
        <p:spPr bwMode="auto">
          <a:xfrm>
            <a:off x="762000" y="1295400"/>
            <a:ext cx="8213725" cy="396875"/>
          </a:xfrm>
          <a:prstGeom prst="rect">
            <a:avLst/>
          </a:prstGeom>
          <a:noFill/>
          <a:ln w="9525">
            <a:noFill/>
            <a:miter lim="800000"/>
            <a:headEnd/>
            <a:tailEnd/>
          </a:ln>
          <a:effectLst/>
        </p:spPr>
        <p:txBody>
          <a:bodyPr>
            <a:spAutoFit/>
          </a:bodyPr>
          <a:lstStyle/>
          <a:p>
            <a:r>
              <a:rPr lang="es-ES" sz="2000" b="1">
                <a:solidFill>
                  <a:srgbClr val="000080"/>
                </a:solidFill>
                <a:effectLst>
                  <a:outerShdw blurRad="38100" dist="38100" dir="2700000" algn="tl">
                    <a:srgbClr val="C0C0C0"/>
                  </a:outerShdw>
                </a:effectLst>
                <a:cs typeface="Times New Roman" pitchFamily="18" charset="0"/>
              </a:rPr>
              <a:t>RED DE GESTIÓN Y TRANSPARENCIA DE LA POLÍTICA PÚBLICA</a:t>
            </a:r>
            <a:endParaRPr lang="pt-BR" sz="2000" b="1">
              <a:solidFill>
                <a:srgbClr val="000080"/>
              </a:solidFill>
              <a:effectLst>
                <a:outerShdw blurRad="38100" dist="38100" dir="2700000" algn="tl">
                  <a:srgbClr val="C0C0C0"/>
                </a:outerShdw>
              </a:effectLst>
              <a:cs typeface="Times New Roman" pitchFamily="18" charset="0"/>
            </a:endParaRPr>
          </a:p>
        </p:txBody>
      </p:sp>
      <p:sp>
        <p:nvSpPr>
          <p:cNvPr id="2054" name="Line 6"/>
          <p:cNvSpPr>
            <a:spLocks noChangeShapeType="1"/>
          </p:cNvSpPr>
          <p:nvPr/>
        </p:nvSpPr>
        <p:spPr bwMode="auto">
          <a:xfrm>
            <a:off x="971550" y="5589588"/>
            <a:ext cx="7200900" cy="0"/>
          </a:xfrm>
          <a:prstGeom prst="line">
            <a:avLst/>
          </a:prstGeom>
          <a:noFill/>
          <a:ln w="9525">
            <a:solidFill>
              <a:schemeClr val="tx1"/>
            </a:solidFill>
            <a:round/>
            <a:headEnd/>
            <a:tailEnd/>
          </a:ln>
          <a:effectLst/>
        </p:spPr>
        <p:txBody>
          <a:bodyPr/>
          <a:lstStyle/>
          <a:p>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Rectangle 3"/>
          <p:cNvSpPr>
            <a:spLocks noGrp="1" noChangeArrowheads="1"/>
          </p:cNvSpPr>
          <p:nvPr>
            <p:ph type="body" idx="1"/>
          </p:nvPr>
        </p:nvSpPr>
        <p:spPr>
          <a:xfrm>
            <a:off x="457200" y="1524000"/>
            <a:ext cx="8229600" cy="4572000"/>
          </a:xfrm>
        </p:spPr>
        <p:txBody>
          <a:bodyPr/>
          <a:lstStyle/>
          <a:p>
            <a:pPr algn="just">
              <a:lnSpc>
                <a:spcPct val="110000"/>
              </a:lnSpc>
              <a:spcBef>
                <a:spcPct val="0"/>
              </a:spcBef>
              <a:buFontTx/>
              <a:buNone/>
            </a:pPr>
            <a:r>
              <a:rPr lang="es-ES" sz="1800" b="1">
                <a:effectLst>
                  <a:outerShdw blurRad="38100" dist="38100" dir="2700000" algn="tl">
                    <a:srgbClr val="C0C0C0"/>
                  </a:outerShdw>
                </a:effectLst>
              </a:rPr>
              <a:t>Descripción:</a:t>
            </a:r>
            <a:r>
              <a:rPr lang="es-ES" sz="1800">
                <a:effectLst>
                  <a:outerShdw blurRad="38100" dist="38100" dir="2700000" algn="tl">
                    <a:srgbClr val="C0C0C0"/>
                  </a:outerShdw>
                </a:effectLst>
              </a:rPr>
              <a:t> </a:t>
            </a:r>
          </a:p>
          <a:p>
            <a:pPr algn="just">
              <a:lnSpc>
                <a:spcPct val="120000"/>
              </a:lnSpc>
              <a:spcBef>
                <a:spcPct val="0"/>
              </a:spcBef>
            </a:pPr>
            <a:r>
              <a:rPr lang="es-ES" sz="1600">
                <a:effectLst>
                  <a:outerShdw blurRad="38100" dist="38100" dir="2700000" algn="tl">
                    <a:srgbClr val="C0C0C0"/>
                  </a:outerShdw>
                </a:effectLst>
              </a:rPr>
              <a:t>Portal que administra información relacionada a los procesos de reclutamiento y selección y sirve como entrada única para la recepción y procesamiento de solicitudes de ingreso a los concursos públicos. Se trata de un proceso permanente de reclutamiento abierto tanto a funcionarios públicos como al público en general.</a:t>
            </a:r>
          </a:p>
          <a:p>
            <a:pPr algn="just" eaLnBrk="0" hangingPunct="0">
              <a:lnSpc>
                <a:spcPct val="120000"/>
              </a:lnSpc>
              <a:spcBef>
                <a:spcPct val="0"/>
              </a:spcBef>
            </a:pPr>
            <a:r>
              <a:rPr lang="es-ES" sz="1600">
                <a:effectLst>
                  <a:outerShdw blurRad="38100" dist="38100" dir="2700000" algn="tl">
                    <a:srgbClr val="C0C0C0"/>
                  </a:outerShdw>
                </a:effectLst>
              </a:rPr>
              <a:t>Recibe currículo de cualquier persona y publica las convocatorias de manera abierta y transparente de las vacantes disponibles en el servicio profesional de carrera de la Administración Pública Federal, facilitando la operación de reclutamiento y selección de personal. </a:t>
            </a:r>
          </a:p>
          <a:p>
            <a:pPr algn="just" eaLnBrk="0" hangingPunct="0">
              <a:lnSpc>
                <a:spcPct val="120000"/>
              </a:lnSpc>
              <a:spcBef>
                <a:spcPct val="0"/>
              </a:spcBef>
            </a:pPr>
            <a:r>
              <a:rPr lang="es-ES" sz="1600">
                <a:effectLst>
                  <a:outerShdw blurRad="38100" dist="38100" dir="2700000" algn="tl">
                    <a:srgbClr val="C0C0C0"/>
                  </a:outerShdw>
                </a:effectLst>
              </a:rPr>
              <a:t>El nuevo proceso consiste de tres etapas. En la primera, después de publicada la convocatoria son registrados los candidatos, realizados los análisis curriculares y publicados los resultados. En la segunda, después de comprobada la conformidad de los documentos presentados por los candidatos, las postulaciones se someten a un proceso de evaluación (técnica, transversal, psicométrica y de integridad) y se publican los resultados. En la tercera etapa, los candidatos son entrevistados por el Comité de Selección, que delibera y publica los resultados. Los candidatos aprobados son inmediatamente incorporados al servicio público de carrera.</a:t>
            </a:r>
          </a:p>
        </p:txBody>
      </p:sp>
      <p:grpSp>
        <p:nvGrpSpPr>
          <p:cNvPr id="28692" name="Group 20"/>
          <p:cNvGrpSpPr>
            <a:grpSpLocks/>
          </p:cNvGrpSpPr>
          <p:nvPr/>
        </p:nvGrpSpPr>
        <p:grpSpPr bwMode="auto">
          <a:xfrm>
            <a:off x="1601788" y="304800"/>
            <a:ext cx="5940425" cy="1219200"/>
            <a:chOff x="0" y="0"/>
            <a:chExt cx="3742" cy="750"/>
          </a:xfrm>
        </p:grpSpPr>
        <p:grpSp>
          <p:nvGrpSpPr>
            <p:cNvPr id="28689" name="Group 17"/>
            <p:cNvGrpSpPr>
              <a:grpSpLocks/>
            </p:cNvGrpSpPr>
            <p:nvPr/>
          </p:nvGrpSpPr>
          <p:grpSpPr bwMode="auto">
            <a:xfrm>
              <a:off x="0" y="327"/>
              <a:ext cx="2454" cy="423"/>
              <a:chOff x="0" y="327"/>
              <a:chExt cx="2454" cy="423"/>
            </a:xfrm>
          </p:grpSpPr>
          <p:sp>
            <p:nvSpPr>
              <p:cNvPr id="28688" name="Rectangle 16"/>
              <p:cNvSpPr>
                <a:spLocks noChangeArrowheads="1"/>
              </p:cNvSpPr>
              <p:nvPr/>
            </p:nvSpPr>
            <p:spPr bwMode="auto">
              <a:xfrm>
                <a:off x="0" y="327"/>
                <a:ext cx="2454" cy="423"/>
              </a:xfrm>
              <a:prstGeom prst="rect">
                <a:avLst/>
              </a:prstGeom>
              <a:solidFill>
                <a:srgbClr val="F2F2F2"/>
              </a:solidFill>
              <a:ln w="9525">
                <a:noFill/>
                <a:miter lim="800000"/>
                <a:headEnd/>
                <a:tailEnd/>
              </a:ln>
              <a:effectLst/>
            </p:spPr>
            <p:txBody>
              <a:bodyPr/>
              <a:lstStyle/>
              <a:p>
                <a:endParaRPr lang="en-US"/>
              </a:p>
            </p:txBody>
          </p:sp>
          <p:sp>
            <p:nvSpPr>
              <p:cNvPr id="28678" name="Rectangle 6"/>
              <p:cNvSpPr>
                <a:spLocks noChangeArrowheads="1"/>
              </p:cNvSpPr>
              <p:nvPr/>
            </p:nvSpPr>
            <p:spPr bwMode="auto">
              <a:xfrm>
                <a:off x="43" y="327"/>
                <a:ext cx="2368" cy="423"/>
              </a:xfrm>
              <a:prstGeom prst="rect">
                <a:avLst/>
              </a:prstGeom>
              <a:solidFill>
                <a:srgbClr val="F2F2F2"/>
              </a:solidFill>
              <a:ln w="9525">
                <a:noFill/>
                <a:miter lim="800000"/>
                <a:headEnd/>
                <a:tailEnd/>
              </a:ln>
              <a:effectLst/>
            </p:spPr>
            <p:txBody>
              <a:bodyPr/>
              <a:lstStyle/>
              <a:p>
                <a:pPr algn="just"/>
                <a:r>
                  <a:rPr lang="pt-BR" sz="1000" b="1">
                    <a:cs typeface="Times New Roman" pitchFamily="18" charset="0"/>
                  </a:rPr>
                  <a:t>Referencia: </a:t>
                </a:r>
                <a:r>
                  <a:rPr lang="pt-BR" sz="1000">
                    <a:cs typeface="Times New Roman" pitchFamily="18" charset="0"/>
                  </a:rPr>
                  <a:t>Secretaria de la Función Pública – </a:t>
                </a:r>
                <a:r>
                  <a:rPr lang="pt-BR" sz="1000">
                    <a:cs typeface="Times New Roman" pitchFamily="18" charset="0"/>
                    <a:hlinkClick r:id="rId2"/>
                  </a:rPr>
                  <a:t>www.trabajaen.gob.mx</a:t>
                </a:r>
                <a:endParaRPr lang="pt-BR" sz="1200">
                  <a:cs typeface="Times New Roman" pitchFamily="18" charset="0"/>
                </a:endParaRPr>
              </a:p>
              <a:p>
                <a:pPr algn="just" eaLnBrk="0" hangingPunct="0"/>
                <a:endParaRPr lang="pt-BR"/>
              </a:p>
            </p:txBody>
          </p:sp>
        </p:grpSp>
        <p:grpSp>
          <p:nvGrpSpPr>
            <p:cNvPr id="28691" name="Group 19"/>
            <p:cNvGrpSpPr>
              <a:grpSpLocks/>
            </p:cNvGrpSpPr>
            <p:nvPr/>
          </p:nvGrpSpPr>
          <p:grpSpPr bwMode="auto">
            <a:xfrm>
              <a:off x="2454" y="327"/>
              <a:ext cx="1288" cy="423"/>
              <a:chOff x="2454" y="327"/>
              <a:chExt cx="1288" cy="423"/>
            </a:xfrm>
          </p:grpSpPr>
          <p:sp>
            <p:nvSpPr>
              <p:cNvPr id="28690" name="Rectangle 18"/>
              <p:cNvSpPr>
                <a:spLocks noChangeArrowheads="1"/>
              </p:cNvSpPr>
              <p:nvPr/>
            </p:nvSpPr>
            <p:spPr bwMode="auto">
              <a:xfrm>
                <a:off x="2454" y="327"/>
                <a:ext cx="1288" cy="423"/>
              </a:xfrm>
              <a:prstGeom prst="rect">
                <a:avLst/>
              </a:prstGeom>
              <a:solidFill>
                <a:srgbClr val="F2F2F2"/>
              </a:solidFill>
              <a:ln w="9525">
                <a:noFill/>
                <a:miter lim="800000"/>
                <a:headEnd/>
                <a:tailEnd/>
              </a:ln>
              <a:effectLst/>
            </p:spPr>
            <p:txBody>
              <a:bodyPr/>
              <a:lstStyle/>
              <a:p>
                <a:endParaRPr lang="en-US"/>
              </a:p>
            </p:txBody>
          </p:sp>
          <p:sp>
            <p:nvSpPr>
              <p:cNvPr id="28679" name="Rectangle 7"/>
              <p:cNvSpPr>
                <a:spLocks noChangeArrowheads="1"/>
              </p:cNvSpPr>
              <p:nvPr/>
            </p:nvSpPr>
            <p:spPr bwMode="auto">
              <a:xfrm>
                <a:off x="2497" y="327"/>
                <a:ext cx="1202" cy="423"/>
              </a:xfrm>
              <a:prstGeom prst="rect">
                <a:avLst/>
              </a:prstGeom>
              <a:solidFill>
                <a:srgbClr val="F2F2F2"/>
              </a:solidFill>
              <a:ln w="9525">
                <a:noFill/>
                <a:miter lim="800000"/>
                <a:headEnd/>
                <a:tailEnd/>
              </a:ln>
              <a:effectLst/>
            </p:spPr>
            <p:txBody>
              <a:bodyPr/>
              <a:lstStyle/>
              <a:p>
                <a:pPr algn="just"/>
                <a:r>
                  <a:rPr lang="pt-BR" sz="1000" b="1">
                    <a:cs typeface="Times New Roman" pitchFamily="18" charset="0"/>
                  </a:rPr>
                  <a:t>Tipo: </a:t>
                </a:r>
                <a:r>
                  <a:rPr lang="pt-BR" sz="1000">
                    <a:cs typeface="Times New Roman" pitchFamily="18" charset="0"/>
                  </a:rPr>
                  <a:t>PRÁCTICA</a:t>
                </a:r>
                <a:endParaRPr lang="pt-BR" sz="1200">
                  <a:cs typeface="Times New Roman" pitchFamily="18" charset="0"/>
                </a:endParaRPr>
              </a:p>
              <a:p>
                <a:pPr algn="just" eaLnBrk="0" hangingPunct="0"/>
                <a:endParaRPr lang="pt-BR"/>
              </a:p>
            </p:txBody>
          </p:sp>
        </p:grpSp>
        <p:grpSp>
          <p:nvGrpSpPr>
            <p:cNvPr id="28683" name="Group 11"/>
            <p:cNvGrpSpPr>
              <a:grpSpLocks/>
            </p:cNvGrpSpPr>
            <p:nvPr/>
          </p:nvGrpSpPr>
          <p:grpSpPr bwMode="auto">
            <a:xfrm>
              <a:off x="0" y="0"/>
              <a:ext cx="2454" cy="327"/>
              <a:chOff x="0" y="0"/>
              <a:chExt cx="2454" cy="327"/>
            </a:xfrm>
          </p:grpSpPr>
          <p:sp>
            <p:nvSpPr>
              <p:cNvPr id="28682" name="Rectangle 10"/>
              <p:cNvSpPr>
                <a:spLocks noChangeArrowheads="1"/>
              </p:cNvSpPr>
              <p:nvPr/>
            </p:nvSpPr>
            <p:spPr bwMode="auto">
              <a:xfrm>
                <a:off x="0" y="0"/>
                <a:ext cx="2454" cy="327"/>
              </a:xfrm>
              <a:prstGeom prst="rect">
                <a:avLst/>
              </a:prstGeom>
              <a:solidFill>
                <a:srgbClr val="CCCCCC"/>
              </a:solidFill>
              <a:ln w="9525">
                <a:noFill/>
                <a:miter lim="800000"/>
                <a:headEnd/>
                <a:tailEnd/>
              </a:ln>
              <a:effectLst/>
            </p:spPr>
            <p:txBody>
              <a:bodyPr/>
              <a:lstStyle/>
              <a:p>
                <a:endParaRPr lang="en-US"/>
              </a:p>
            </p:txBody>
          </p:sp>
          <p:grpSp>
            <p:nvGrpSpPr>
              <p:cNvPr id="28681" name="Group 9"/>
              <p:cNvGrpSpPr>
                <a:grpSpLocks/>
              </p:cNvGrpSpPr>
              <p:nvPr/>
            </p:nvGrpSpPr>
            <p:grpSpPr bwMode="auto">
              <a:xfrm>
                <a:off x="0" y="0"/>
                <a:ext cx="2454" cy="327"/>
                <a:chOff x="0" y="0"/>
                <a:chExt cx="2454" cy="327"/>
              </a:xfrm>
            </p:grpSpPr>
            <p:sp>
              <p:nvSpPr>
                <p:cNvPr id="28676" name="Rectangle 4"/>
                <p:cNvSpPr>
                  <a:spLocks noChangeArrowheads="1"/>
                </p:cNvSpPr>
                <p:nvPr/>
              </p:nvSpPr>
              <p:spPr bwMode="auto">
                <a:xfrm>
                  <a:off x="43" y="0"/>
                  <a:ext cx="2368" cy="327"/>
                </a:xfrm>
                <a:prstGeom prst="rect">
                  <a:avLst/>
                </a:prstGeom>
                <a:solidFill>
                  <a:srgbClr val="CCCCCC"/>
                </a:solidFill>
                <a:ln w="9525">
                  <a:noFill/>
                  <a:miter lim="800000"/>
                  <a:headEnd/>
                  <a:tailEnd/>
                </a:ln>
                <a:effectLst/>
              </p:spPr>
              <p:txBody>
                <a:bodyPr/>
                <a:lstStyle/>
                <a:p>
                  <a:pPr algn="just"/>
                  <a:r>
                    <a:rPr lang="pt-BR" sz="1000" b="1">
                      <a:cs typeface="Times New Roman" pitchFamily="18" charset="0"/>
                    </a:rPr>
                    <a:t>Iniciativa: TRABAJAEN</a:t>
                  </a:r>
                  <a:endParaRPr lang="pt-BR" sz="1200" b="1">
                    <a:cs typeface="Times New Roman" pitchFamily="18" charset="0"/>
                  </a:endParaRPr>
                </a:p>
                <a:p>
                  <a:pPr algn="just" eaLnBrk="0" hangingPunct="0"/>
                  <a:endParaRPr lang="pt-BR" b="1"/>
                </a:p>
              </p:txBody>
            </p:sp>
            <p:sp>
              <p:nvSpPr>
                <p:cNvPr id="28680" name="Rectangle 8"/>
                <p:cNvSpPr>
                  <a:spLocks noChangeArrowheads="1"/>
                </p:cNvSpPr>
                <p:nvPr/>
              </p:nvSpPr>
              <p:spPr bwMode="auto">
                <a:xfrm>
                  <a:off x="0" y="0"/>
                  <a:ext cx="2454" cy="327"/>
                </a:xfrm>
                <a:prstGeom prst="rect">
                  <a:avLst/>
                </a:prstGeom>
                <a:noFill/>
                <a:ln w="7">
                  <a:solidFill>
                    <a:srgbClr val="A0A0A0"/>
                  </a:solidFill>
                  <a:miter lim="800000"/>
                  <a:headEnd/>
                  <a:tailEnd/>
                </a:ln>
                <a:effectLst/>
              </p:spPr>
              <p:txBody>
                <a:bodyPr/>
                <a:lstStyle/>
                <a:p>
                  <a:endParaRPr lang="en-US"/>
                </a:p>
              </p:txBody>
            </p:sp>
          </p:grpSp>
        </p:grpSp>
        <p:grpSp>
          <p:nvGrpSpPr>
            <p:cNvPr id="28687" name="Group 15"/>
            <p:cNvGrpSpPr>
              <a:grpSpLocks/>
            </p:cNvGrpSpPr>
            <p:nvPr/>
          </p:nvGrpSpPr>
          <p:grpSpPr bwMode="auto">
            <a:xfrm>
              <a:off x="2454" y="0"/>
              <a:ext cx="1288" cy="327"/>
              <a:chOff x="2454" y="0"/>
              <a:chExt cx="1288" cy="327"/>
            </a:xfrm>
          </p:grpSpPr>
          <p:sp>
            <p:nvSpPr>
              <p:cNvPr id="28686" name="Rectangle 14"/>
              <p:cNvSpPr>
                <a:spLocks noChangeArrowheads="1"/>
              </p:cNvSpPr>
              <p:nvPr/>
            </p:nvSpPr>
            <p:spPr bwMode="auto">
              <a:xfrm>
                <a:off x="2454" y="0"/>
                <a:ext cx="1288" cy="327"/>
              </a:xfrm>
              <a:prstGeom prst="rect">
                <a:avLst/>
              </a:prstGeom>
              <a:solidFill>
                <a:srgbClr val="CCCCCC"/>
              </a:solidFill>
              <a:ln w="9525">
                <a:noFill/>
                <a:miter lim="800000"/>
                <a:headEnd/>
                <a:tailEnd/>
              </a:ln>
              <a:effectLst/>
            </p:spPr>
            <p:txBody>
              <a:bodyPr/>
              <a:lstStyle/>
              <a:p>
                <a:endParaRPr lang="en-US"/>
              </a:p>
            </p:txBody>
          </p:sp>
          <p:grpSp>
            <p:nvGrpSpPr>
              <p:cNvPr id="28685" name="Group 13"/>
              <p:cNvGrpSpPr>
                <a:grpSpLocks/>
              </p:cNvGrpSpPr>
              <p:nvPr/>
            </p:nvGrpSpPr>
            <p:grpSpPr bwMode="auto">
              <a:xfrm>
                <a:off x="2454" y="0"/>
                <a:ext cx="1288" cy="327"/>
                <a:chOff x="2454" y="0"/>
                <a:chExt cx="1288" cy="327"/>
              </a:xfrm>
            </p:grpSpPr>
            <p:sp>
              <p:nvSpPr>
                <p:cNvPr id="28677" name="Rectangle 5"/>
                <p:cNvSpPr>
                  <a:spLocks noChangeArrowheads="1"/>
                </p:cNvSpPr>
                <p:nvPr/>
              </p:nvSpPr>
              <p:spPr bwMode="auto">
                <a:xfrm>
                  <a:off x="2497" y="0"/>
                  <a:ext cx="1202" cy="327"/>
                </a:xfrm>
                <a:prstGeom prst="rect">
                  <a:avLst/>
                </a:prstGeom>
                <a:solidFill>
                  <a:srgbClr val="CCCCCC"/>
                </a:solidFill>
                <a:ln w="9525">
                  <a:noFill/>
                  <a:miter lim="800000"/>
                  <a:headEnd/>
                  <a:tailEnd/>
                </a:ln>
                <a:effectLst/>
              </p:spPr>
              <p:txBody>
                <a:bodyPr/>
                <a:lstStyle/>
                <a:p>
                  <a:pPr algn="just"/>
                  <a:r>
                    <a:rPr lang="pt-BR" sz="1000" b="1">
                      <a:cs typeface="Times New Roman" pitchFamily="18" charset="0"/>
                    </a:rPr>
                    <a:t>País: </a:t>
                  </a:r>
                  <a:r>
                    <a:rPr lang="pt-BR" sz="1000">
                      <a:cs typeface="Times New Roman" pitchFamily="18" charset="0"/>
                    </a:rPr>
                    <a:t>MÉXICO</a:t>
                  </a:r>
                  <a:endParaRPr lang="pt-BR" sz="1200">
                    <a:cs typeface="Times New Roman" pitchFamily="18" charset="0"/>
                  </a:endParaRPr>
                </a:p>
                <a:p>
                  <a:pPr algn="just" eaLnBrk="0" hangingPunct="0"/>
                  <a:endParaRPr lang="pt-BR"/>
                </a:p>
              </p:txBody>
            </p:sp>
            <p:sp>
              <p:nvSpPr>
                <p:cNvPr id="28684" name="Rectangle 12"/>
                <p:cNvSpPr>
                  <a:spLocks noChangeArrowheads="1"/>
                </p:cNvSpPr>
                <p:nvPr/>
              </p:nvSpPr>
              <p:spPr bwMode="auto">
                <a:xfrm>
                  <a:off x="2454" y="0"/>
                  <a:ext cx="1288" cy="327"/>
                </a:xfrm>
                <a:prstGeom prst="rect">
                  <a:avLst/>
                </a:prstGeom>
                <a:noFill/>
                <a:ln w="7">
                  <a:solidFill>
                    <a:srgbClr val="A0A0A0"/>
                  </a:solidFill>
                  <a:miter lim="800000"/>
                  <a:headEnd/>
                  <a:tailEnd/>
                </a:ln>
                <a:effectLst/>
              </p:spPr>
              <p:txBody>
                <a:bodyPr/>
                <a:lstStyle/>
                <a:p>
                  <a:endParaRPr lang="en-US"/>
                </a:p>
              </p:txBody>
            </p:sp>
          </p:grpSp>
        </p:grpSp>
      </p:grpSp>
      <p:sp>
        <p:nvSpPr>
          <p:cNvPr id="28693" name="WordArt 21"/>
          <p:cNvSpPr>
            <a:spLocks noChangeArrowheads="1" noChangeShapeType="1" noTextEdit="1"/>
          </p:cNvSpPr>
          <p:nvPr/>
        </p:nvSpPr>
        <p:spPr bwMode="auto">
          <a:xfrm>
            <a:off x="395288" y="692150"/>
            <a:ext cx="576262" cy="360363"/>
          </a:xfrm>
          <a:prstGeom prst="rect">
            <a:avLst/>
          </a:prstGeom>
        </p:spPr>
        <p:txBody>
          <a:bodyPr wrap="none" fromWordArt="1">
            <a:prstTxWarp prst="textPlain">
              <a:avLst>
                <a:gd name="adj" fmla="val 50000"/>
              </a:avLst>
            </a:prstTxWarp>
          </a:bodyPr>
          <a:lstStyle/>
          <a:p>
            <a:pPr algn="ctr"/>
            <a:r>
              <a:rPr lang="en-US" sz="3600" kern="10">
                <a:ln w="9525">
                  <a:solidFill>
                    <a:srgbClr val="000000"/>
                  </a:solidFill>
                  <a:round/>
                  <a:headEnd/>
                  <a:tailEnd/>
                </a:ln>
                <a:solidFill>
                  <a:srgbClr val="FFFFFF"/>
                </a:solidFill>
                <a:latin typeface="Arial Black"/>
              </a:rPr>
              <a:t>5.2</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body" idx="1"/>
          </p:nvPr>
        </p:nvSpPr>
        <p:spPr>
          <a:xfrm>
            <a:off x="457200" y="1600200"/>
            <a:ext cx="8229600" cy="4876800"/>
          </a:xfrm>
        </p:spPr>
        <p:txBody>
          <a:bodyPr/>
          <a:lstStyle/>
          <a:p>
            <a:pPr algn="just">
              <a:lnSpc>
                <a:spcPct val="90000"/>
              </a:lnSpc>
              <a:spcBef>
                <a:spcPct val="0"/>
              </a:spcBef>
              <a:buFontTx/>
              <a:buNone/>
            </a:pPr>
            <a:r>
              <a:rPr lang="es-ES" sz="1800" b="1">
                <a:effectLst>
                  <a:outerShdw blurRad="38100" dist="38100" dir="2700000" algn="tl">
                    <a:srgbClr val="C0C0C0"/>
                  </a:outerShdw>
                </a:effectLst>
              </a:rPr>
              <a:t>Potencialidades: </a:t>
            </a:r>
          </a:p>
          <a:p>
            <a:pPr algn="just">
              <a:spcBef>
                <a:spcPct val="0"/>
              </a:spcBef>
            </a:pPr>
            <a:r>
              <a:rPr lang="es-ES" sz="1800">
                <a:effectLst>
                  <a:outerShdw blurRad="38100" dist="38100" dir="2700000" algn="tl">
                    <a:srgbClr val="C0C0C0"/>
                  </a:outerShdw>
                </a:effectLst>
              </a:rPr>
              <a:t>Significa importante desburocratización de los procesos de reclutamiento y selección. Da transparencia a los procesos, pues permite la visualización permanente, desde la apertura de los puestos de trabajo hasta la decisión final de incorporación. Aumenta la competitividad (relación candidato/puesto) y reduce los costos de reclutamiento y selección. Será importante instrumento de gestión del conocimiento, pues contiene el registro del perfil de competencias de los funcionarios (base de datos de talentos).</a:t>
            </a:r>
          </a:p>
          <a:p>
            <a:pPr algn="just">
              <a:spcBef>
                <a:spcPct val="0"/>
              </a:spcBef>
              <a:buFontTx/>
              <a:buNone/>
            </a:pPr>
            <a:r>
              <a:rPr lang="es-ES" sz="1800" b="1">
                <a:effectLst>
                  <a:outerShdw blurRad="38100" dist="38100" dir="2700000" algn="tl">
                    <a:srgbClr val="C0C0C0"/>
                  </a:outerShdw>
                </a:effectLst>
              </a:rPr>
              <a:t>Limitaciones: </a:t>
            </a:r>
          </a:p>
          <a:p>
            <a:pPr algn="just">
              <a:spcBef>
                <a:spcPct val="0"/>
              </a:spcBef>
            </a:pPr>
            <a:r>
              <a:rPr lang="es-ES" sz="1800">
                <a:effectLst>
                  <a:outerShdw blurRad="38100" dist="38100" dir="2700000" algn="tl">
                    <a:srgbClr val="C0C0C0"/>
                  </a:outerShdw>
                </a:effectLst>
              </a:rPr>
              <a:t>En la práctica no asegura cobertura amplia debido al limitado acceso a internet. La mayor parte de los candidatos, además, vienen del sector público. </a:t>
            </a:r>
          </a:p>
          <a:p>
            <a:pPr algn="just">
              <a:spcBef>
                <a:spcPct val="0"/>
              </a:spcBef>
            </a:pPr>
            <a:r>
              <a:rPr lang="es-ES" sz="1800">
                <a:effectLst>
                  <a:outerShdw blurRad="38100" dist="38100" dir="2700000" algn="tl">
                    <a:srgbClr val="C0C0C0"/>
                  </a:outerShdw>
                </a:effectLst>
              </a:rPr>
              <a:t>En la práctica incluye apenas la provisión del Servicio Profesional de Carrera (excluye los cargos de libre provisión y de las carreras específicas de las áreas de salud, educación, seguro, etc.). Entretanto, se estudia la posibilidad de adopción de otras áreas (la SFP ha recibido demandas en este sentido)	</a:t>
            </a:r>
          </a:p>
        </p:txBody>
      </p:sp>
      <p:grpSp>
        <p:nvGrpSpPr>
          <p:cNvPr id="29699" name="Group 3"/>
          <p:cNvGrpSpPr>
            <a:grpSpLocks/>
          </p:cNvGrpSpPr>
          <p:nvPr/>
        </p:nvGrpSpPr>
        <p:grpSpPr bwMode="auto">
          <a:xfrm>
            <a:off x="1601788" y="609600"/>
            <a:ext cx="5940425" cy="838200"/>
            <a:chOff x="0" y="0"/>
            <a:chExt cx="3742" cy="750"/>
          </a:xfrm>
        </p:grpSpPr>
        <p:grpSp>
          <p:nvGrpSpPr>
            <p:cNvPr id="29700" name="Group 4"/>
            <p:cNvGrpSpPr>
              <a:grpSpLocks/>
            </p:cNvGrpSpPr>
            <p:nvPr/>
          </p:nvGrpSpPr>
          <p:grpSpPr bwMode="auto">
            <a:xfrm>
              <a:off x="0" y="327"/>
              <a:ext cx="2454" cy="423"/>
              <a:chOff x="0" y="327"/>
              <a:chExt cx="2454" cy="423"/>
            </a:xfrm>
          </p:grpSpPr>
          <p:sp>
            <p:nvSpPr>
              <p:cNvPr id="29701" name="Rectangle 5"/>
              <p:cNvSpPr>
                <a:spLocks noChangeArrowheads="1"/>
              </p:cNvSpPr>
              <p:nvPr/>
            </p:nvSpPr>
            <p:spPr bwMode="auto">
              <a:xfrm>
                <a:off x="0" y="327"/>
                <a:ext cx="2454" cy="423"/>
              </a:xfrm>
              <a:prstGeom prst="rect">
                <a:avLst/>
              </a:prstGeom>
              <a:solidFill>
                <a:srgbClr val="F2F2F2"/>
              </a:solidFill>
              <a:ln w="9525">
                <a:noFill/>
                <a:miter lim="800000"/>
                <a:headEnd/>
                <a:tailEnd/>
              </a:ln>
              <a:effectLst/>
            </p:spPr>
            <p:txBody>
              <a:bodyPr/>
              <a:lstStyle/>
              <a:p>
                <a:endParaRPr lang="en-US"/>
              </a:p>
            </p:txBody>
          </p:sp>
          <p:sp>
            <p:nvSpPr>
              <p:cNvPr id="29702" name="Rectangle 6"/>
              <p:cNvSpPr>
                <a:spLocks noChangeArrowheads="1"/>
              </p:cNvSpPr>
              <p:nvPr/>
            </p:nvSpPr>
            <p:spPr bwMode="auto">
              <a:xfrm>
                <a:off x="43" y="327"/>
                <a:ext cx="2368" cy="423"/>
              </a:xfrm>
              <a:prstGeom prst="rect">
                <a:avLst/>
              </a:prstGeom>
              <a:solidFill>
                <a:srgbClr val="F2F2F2"/>
              </a:solidFill>
              <a:ln w="9525">
                <a:noFill/>
                <a:miter lim="800000"/>
                <a:headEnd/>
                <a:tailEnd/>
              </a:ln>
              <a:effectLst/>
            </p:spPr>
            <p:txBody>
              <a:bodyPr/>
              <a:lstStyle/>
              <a:p>
                <a:pPr algn="just"/>
                <a:r>
                  <a:rPr lang="pt-BR" sz="1000" b="1">
                    <a:cs typeface="Times New Roman" pitchFamily="18" charset="0"/>
                  </a:rPr>
                  <a:t>Referência: </a:t>
                </a:r>
                <a:r>
                  <a:rPr lang="pt-BR" sz="1000">
                    <a:cs typeface="Times New Roman" pitchFamily="18" charset="0"/>
                  </a:rPr>
                  <a:t>Secretaria da Função Pública – </a:t>
                </a:r>
                <a:r>
                  <a:rPr lang="pt-BR" sz="1000">
                    <a:cs typeface="Times New Roman" pitchFamily="18" charset="0"/>
                    <a:hlinkClick r:id="rId2"/>
                  </a:rPr>
                  <a:t>www.trabajaen.gob.mx</a:t>
                </a:r>
                <a:endParaRPr lang="pt-BR" sz="1200">
                  <a:cs typeface="Times New Roman" pitchFamily="18" charset="0"/>
                </a:endParaRPr>
              </a:p>
              <a:p>
                <a:pPr algn="just" eaLnBrk="0" hangingPunct="0"/>
                <a:endParaRPr lang="pt-BR"/>
              </a:p>
            </p:txBody>
          </p:sp>
        </p:grpSp>
        <p:grpSp>
          <p:nvGrpSpPr>
            <p:cNvPr id="29703" name="Group 7"/>
            <p:cNvGrpSpPr>
              <a:grpSpLocks/>
            </p:cNvGrpSpPr>
            <p:nvPr/>
          </p:nvGrpSpPr>
          <p:grpSpPr bwMode="auto">
            <a:xfrm>
              <a:off x="2454" y="327"/>
              <a:ext cx="1288" cy="423"/>
              <a:chOff x="2454" y="327"/>
              <a:chExt cx="1288" cy="423"/>
            </a:xfrm>
          </p:grpSpPr>
          <p:sp>
            <p:nvSpPr>
              <p:cNvPr id="29704" name="Rectangle 8"/>
              <p:cNvSpPr>
                <a:spLocks noChangeArrowheads="1"/>
              </p:cNvSpPr>
              <p:nvPr/>
            </p:nvSpPr>
            <p:spPr bwMode="auto">
              <a:xfrm>
                <a:off x="2454" y="327"/>
                <a:ext cx="1288" cy="423"/>
              </a:xfrm>
              <a:prstGeom prst="rect">
                <a:avLst/>
              </a:prstGeom>
              <a:solidFill>
                <a:srgbClr val="F2F2F2"/>
              </a:solidFill>
              <a:ln w="9525">
                <a:noFill/>
                <a:miter lim="800000"/>
                <a:headEnd/>
                <a:tailEnd/>
              </a:ln>
              <a:effectLst/>
            </p:spPr>
            <p:txBody>
              <a:bodyPr/>
              <a:lstStyle/>
              <a:p>
                <a:endParaRPr lang="en-US"/>
              </a:p>
            </p:txBody>
          </p:sp>
          <p:sp>
            <p:nvSpPr>
              <p:cNvPr id="29705" name="Rectangle 9"/>
              <p:cNvSpPr>
                <a:spLocks noChangeArrowheads="1"/>
              </p:cNvSpPr>
              <p:nvPr/>
            </p:nvSpPr>
            <p:spPr bwMode="auto">
              <a:xfrm>
                <a:off x="2497" y="327"/>
                <a:ext cx="1202" cy="423"/>
              </a:xfrm>
              <a:prstGeom prst="rect">
                <a:avLst/>
              </a:prstGeom>
              <a:solidFill>
                <a:srgbClr val="F2F2F2"/>
              </a:solidFill>
              <a:ln w="9525">
                <a:noFill/>
                <a:miter lim="800000"/>
                <a:headEnd/>
                <a:tailEnd/>
              </a:ln>
              <a:effectLst/>
            </p:spPr>
            <p:txBody>
              <a:bodyPr/>
              <a:lstStyle/>
              <a:p>
                <a:pPr algn="just"/>
                <a:r>
                  <a:rPr lang="pt-BR" sz="1000" b="1">
                    <a:cs typeface="Times New Roman" pitchFamily="18" charset="0"/>
                  </a:rPr>
                  <a:t>Tipo: </a:t>
                </a:r>
                <a:r>
                  <a:rPr lang="pt-BR" sz="1000">
                    <a:cs typeface="Times New Roman" pitchFamily="18" charset="0"/>
                  </a:rPr>
                  <a:t>PRÁTICA</a:t>
                </a:r>
                <a:endParaRPr lang="pt-BR" sz="1200">
                  <a:cs typeface="Times New Roman" pitchFamily="18" charset="0"/>
                </a:endParaRPr>
              </a:p>
              <a:p>
                <a:pPr algn="just" eaLnBrk="0" hangingPunct="0"/>
                <a:endParaRPr lang="pt-BR"/>
              </a:p>
            </p:txBody>
          </p:sp>
        </p:grpSp>
        <p:grpSp>
          <p:nvGrpSpPr>
            <p:cNvPr id="29706" name="Group 10"/>
            <p:cNvGrpSpPr>
              <a:grpSpLocks/>
            </p:cNvGrpSpPr>
            <p:nvPr/>
          </p:nvGrpSpPr>
          <p:grpSpPr bwMode="auto">
            <a:xfrm>
              <a:off x="0" y="0"/>
              <a:ext cx="2454" cy="327"/>
              <a:chOff x="0" y="0"/>
              <a:chExt cx="2454" cy="327"/>
            </a:xfrm>
          </p:grpSpPr>
          <p:sp>
            <p:nvSpPr>
              <p:cNvPr id="29707" name="Rectangle 11"/>
              <p:cNvSpPr>
                <a:spLocks noChangeArrowheads="1"/>
              </p:cNvSpPr>
              <p:nvPr/>
            </p:nvSpPr>
            <p:spPr bwMode="auto">
              <a:xfrm>
                <a:off x="0" y="0"/>
                <a:ext cx="2454" cy="327"/>
              </a:xfrm>
              <a:prstGeom prst="rect">
                <a:avLst/>
              </a:prstGeom>
              <a:solidFill>
                <a:srgbClr val="CCCCCC"/>
              </a:solidFill>
              <a:ln w="9525">
                <a:noFill/>
                <a:miter lim="800000"/>
                <a:headEnd/>
                <a:tailEnd/>
              </a:ln>
              <a:effectLst/>
            </p:spPr>
            <p:txBody>
              <a:bodyPr/>
              <a:lstStyle/>
              <a:p>
                <a:endParaRPr lang="en-US"/>
              </a:p>
            </p:txBody>
          </p:sp>
          <p:grpSp>
            <p:nvGrpSpPr>
              <p:cNvPr id="29708" name="Group 12"/>
              <p:cNvGrpSpPr>
                <a:grpSpLocks/>
              </p:cNvGrpSpPr>
              <p:nvPr/>
            </p:nvGrpSpPr>
            <p:grpSpPr bwMode="auto">
              <a:xfrm>
                <a:off x="0" y="0"/>
                <a:ext cx="2454" cy="327"/>
                <a:chOff x="0" y="0"/>
                <a:chExt cx="2454" cy="327"/>
              </a:xfrm>
            </p:grpSpPr>
            <p:sp>
              <p:nvSpPr>
                <p:cNvPr id="29709" name="Rectangle 13"/>
                <p:cNvSpPr>
                  <a:spLocks noChangeArrowheads="1"/>
                </p:cNvSpPr>
                <p:nvPr/>
              </p:nvSpPr>
              <p:spPr bwMode="auto">
                <a:xfrm>
                  <a:off x="43" y="0"/>
                  <a:ext cx="2368" cy="327"/>
                </a:xfrm>
                <a:prstGeom prst="rect">
                  <a:avLst/>
                </a:prstGeom>
                <a:solidFill>
                  <a:srgbClr val="CCCCCC"/>
                </a:solidFill>
                <a:ln w="9525">
                  <a:noFill/>
                  <a:miter lim="800000"/>
                  <a:headEnd/>
                  <a:tailEnd/>
                </a:ln>
                <a:effectLst/>
              </p:spPr>
              <p:txBody>
                <a:bodyPr/>
                <a:lstStyle/>
                <a:p>
                  <a:pPr algn="just"/>
                  <a:r>
                    <a:rPr lang="pt-BR" sz="1000" b="1">
                      <a:cs typeface="Times New Roman" pitchFamily="18" charset="0"/>
                    </a:rPr>
                    <a:t>Iniciativa: TRABAJAEN</a:t>
                  </a:r>
                  <a:endParaRPr lang="pt-BR" sz="1200" b="1">
                    <a:cs typeface="Times New Roman" pitchFamily="18" charset="0"/>
                  </a:endParaRPr>
                </a:p>
                <a:p>
                  <a:pPr algn="just" eaLnBrk="0" hangingPunct="0"/>
                  <a:endParaRPr lang="pt-BR"/>
                </a:p>
              </p:txBody>
            </p:sp>
            <p:sp>
              <p:nvSpPr>
                <p:cNvPr id="29710" name="Rectangle 14"/>
                <p:cNvSpPr>
                  <a:spLocks noChangeArrowheads="1"/>
                </p:cNvSpPr>
                <p:nvPr/>
              </p:nvSpPr>
              <p:spPr bwMode="auto">
                <a:xfrm>
                  <a:off x="0" y="0"/>
                  <a:ext cx="2454" cy="327"/>
                </a:xfrm>
                <a:prstGeom prst="rect">
                  <a:avLst/>
                </a:prstGeom>
                <a:noFill/>
                <a:ln w="7">
                  <a:solidFill>
                    <a:srgbClr val="A0A0A0"/>
                  </a:solidFill>
                  <a:miter lim="800000"/>
                  <a:headEnd/>
                  <a:tailEnd/>
                </a:ln>
                <a:effectLst/>
              </p:spPr>
              <p:txBody>
                <a:bodyPr/>
                <a:lstStyle/>
                <a:p>
                  <a:endParaRPr lang="en-US"/>
                </a:p>
              </p:txBody>
            </p:sp>
          </p:grpSp>
        </p:grpSp>
        <p:grpSp>
          <p:nvGrpSpPr>
            <p:cNvPr id="29711" name="Group 15"/>
            <p:cNvGrpSpPr>
              <a:grpSpLocks/>
            </p:cNvGrpSpPr>
            <p:nvPr/>
          </p:nvGrpSpPr>
          <p:grpSpPr bwMode="auto">
            <a:xfrm>
              <a:off x="2454" y="0"/>
              <a:ext cx="1288" cy="327"/>
              <a:chOff x="2454" y="0"/>
              <a:chExt cx="1288" cy="327"/>
            </a:xfrm>
          </p:grpSpPr>
          <p:sp>
            <p:nvSpPr>
              <p:cNvPr id="29712" name="Rectangle 16"/>
              <p:cNvSpPr>
                <a:spLocks noChangeArrowheads="1"/>
              </p:cNvSpPr>
              <p:nvPr/>
            </p:nvSpPr>
            <p:spPr bwMode="auto">
              <a:xfrm>
                <a:off x="2454" y="0"/>
                <a:ext cx="1288" cy="327"/>
              </a:xfrm>
              <a:prstGeom prst="rect">
                <a:avLst/>
              </a:prstGeom>
              <a:solidFill>
                <a:srgbClr val="CCCCCC"/>
              </a:solidFill>
              <a:ln w="9525">
                <a:noFill/>
                <a:miter lim="800000"/>
                <a:headEnd/>
                <a:tailEnd/>
              </a:ln>
              <a:effectLst/>
            </p:spPr>
            <p:txBody>
              <a:bodyPr/>
              <a:lstStyle/>
              <a:p>
                <a:endParaRPr lang="en-US"/>
              </a:p>
            </p:txBody>
          </p:sp>
          <p:grpSp>
            <p:nvGrpSpPr>
              <p:cNvPr id="29713" name="Group 17"/>
              <p:cNvGrpSpPr>
                <a:grpSpLocks/>
              </p:cNvGrpSpPr>
              <p:nvPr/>
            </p:nvGrpSpPr>
            <p:grpSpPr bwMode="auto">
              <a:xfrm>
                <a:off x="2454" y="0"/>
                <a:ext cx="1288" cy="327"/>
                <a:chOff x="2454" y="0"/>
                <a:chExt cx="1288" cy="327"/>
              </a:xfrm>
            </p:grpSpPr>
            <p:sp>
              <p:nvSpPr>
                <p:cNvPr id="29714" name="Rectangle 18"/>
                <p:cNvSpPr>
                  <a:spLocks noChangeArrowheads="1"/>
                </p:cNvSpPr>
                <p:nvPr/>
              </p:nvSpPr>
              <p:spPr bwMode="auto">
                <a:xfrm>
                  <a:off x="2497" y="0"/>
                  <a:ext cx="1202" cy="327"/>
                </a:xfrm>
                <a:prstGeom prst="rect">
                  <a:avLst/>
                </a:prstGeom>
                <a:solidFill>
                  <a:srgbClr val="CCCCCC"/>
                </a:solidFill>
                <a:ln w="9525">
                  <a:noFill/>
                  <a:miter lim="800000"/>
                  <a:headEnd/>
                  <a:tailEnd/>
                </a:ln>
                <a:effectLst/>
              </p:spPr>
              <p:txBody>
                <a:bodyPr/>
                <a:lstStyle/>
                <a:p>
                  <a:pPr algn="just"/>
                  <a:r>
                    <a:rPr lang="pt-BR" sz="1000" b="1">
                      <a:cs typeface="Times New Roman" pitchFamily="18" charset="0"/>
                    </a:rPr>
                    <a:t>País: </a:t>
                  </a:r>
                  <a:r>
                    <a:rPr lang="pt-BR" sz="1000">
                      <a:cs typeface="Times New Roman" pitchFamily="18" charset="0"/>
                    </a:rPr>
                    <a:t>MÉXICO</a:t>
                  </a:r>
                  <a:endParaRPr lang="pt-BR" sz="1200">
                    <a:cs typeface="Times New Roman" pitchFamily="18" charset="0"/>
                  </a:endParaRPr>
                </a:p>
                <a:p>
                  <a:pPr algn="just" eaLnBrk="0" hangingPunct="0"/>
                  <a:endParaRPr lang="pt-BR"/>
                </a:p>
              </p:txBody>
            </p:sp>
            <p:sp>
              <p:nvSpPr>
                <p:cNvPr id="29715" name="Rectangle 19"/>
                <p:cNvSpPr>
                  <a:spLocks noChangeArrowheads="1"/>
                </p:cNvSpPr>
                <p:nvPr/>
              </p:nvSpPr>
              <p:spPr bwMode="auto">
                <a:xfrm>
                  <a:off x="2454" y="0"/>
                  <a:ext cx="1288" cy="327"/>
                </a:xfrm>
                <a:prstGeom prst="rect">
                  <a:avLst/>
                </a:prstGeom>
                <a:noFill/>
                <a:ln w="7">
                  <a:solidFill>
                    <a:srgbClr val="A0A0A0"/>
                  </a:solidFill>
                  <a:miter lim="800000"/>
                  <a:headEnd/>
                  <a:tailEnd/>
                </a:ln>
                <a:effectLst/>
              </p:spPr>
              <p:txBody>
                <a:bodyPr/>
                <a:lstStyle/>
                <a:p>
                  <a:endParaRPr lang="en-US"/>
                </a:p>
              </p:txBody>
            </p:sp>
          </p:grpSp>
        </p:grpSp>
      </p:grpSp>
      <p:sp>
        <p:nvSpPr>
          <p:cNvPr id="29716" name="WordArt 20"/>
          <p:cNvSpPr>
            <a:spLocks noChangeArrowheads="1" noChangeShapeType="1" noTextEdit="1"/>
          </p:cNvSpPr>
          <p:nvPr/>
        </p:nvSpPr>
        <p:spPr bwMode="auto">
          <a:xfrm>
            <a:off x="395288" y="692150"/>
            <a:ext cx="576262" cy="360363"/>
          </a:xfrm>
          <a:prstGeom prst="rect">
            <a:avLst/>
          </a:prstGeom>
        </p:spPr>
        <p:txBody>
          <a:bodyPr wrap="none" fromWordArt="1">
            <a:prstTxWarp prst="textPlain">
              <a:avLst>
                <a:gd name="adj" fmla="val 50000"/>
              </a:avLst>
            </a:prstTxWarp>
          </a:bodyPr>
          <a:lstStyle/>
          <a:p>
            <a:pPr algn="ctr"/>
            <a:r>
              <a:rPr lang="en-US" sz="3600" kern="10">
                <a:ln w="9525">
                  <a:solidFill>
                    <a:srgbClr val="000000"/>
                  </a:solidFill>
                  <a:round/>
                  <a:headEnd/>
                  <a:tailEnd/>
                </a:ln>
                <a:solidFill>
                  <a:srgbClr val="FFFFFF"/>
                </a:solidFill>
                <a:latin typeface="Arial Black"/>
              </a:rPr>
              <a:t>5.2</a:t>
            </a:r>
          </a:p>
        </p:txBody>
      </p:sp>
      <p:grpSp>
        <p:nvGrpSpPr>
          <p:cNvPr id="29717" name="Group 21"/>
          <p:cNvGrpSpPr>
            <a:grpSpLocks/>
          </p:cNvGrpSpPr>
          <p:nvPr/>
        </p:nvGrpSpPr>
        <p:grpSpPr bwMode="auto">
          <a:xfrm>
            <a:off x="1601788" y="304800"/>
            <a:ext cx="5940425" cy="1219200"/>
            <a:chOff x="0" y="0"/>
            <a:chExt cx="3742" cy="750"/>
          </a:xfrm>
        </p:grpSpPr>
        <p:grpSp>
          <p:nvGrpSpPr>
            <p:cNvPr id="29718" name="Group 22"/>
            <p:cNvGrpSpPr>
              <a:grpSpLocks/>
            </p:cNvGrpSpPr>
            <p:nvPr/>
          </p:nvGrpSpPr>
          <p:grpSpPr bwMode="auto">
            <a:xfrm>
              <a:off x="0" y="327"/>
              <a:ext cx="2454" cy="423"/>
              <a:chOff x="0" y="327"/>
              <a:chExt cx="2454" cy="423"/>
            </a:xfrm>
          </p:grpSpPr>
          <p:sp>
            <p:nvSpPr>
              <p:cNvPr id="29719" name="Rectangle 23"/>
              <p:cNvSpPr>
                <a:spLocks noChangeArrowheads="1"/>
              </p:cNvSpPr>
              <p:nvPr/>
            </p:nvSpPr>
            <p:spPr bwMode="auto">
              <a:xfrm>
                <a:off x="0" y="327"/>
                <a:ext cx="2454" cy="423"/>
              </a:xfrm>
              <a:prstGeom prst="rect">
                <a:avLst/>
              </a:prstGeom>
              <a:solidFill>
                <a:srgbClr val="F2F2F2"/>
              </a:solidFill>
              <a:ln w="9525">
                <a:noFill/>
                <a:miter lim="800000"/>
                <a:headEnd/>
                <a:tailEnd/>
              </a:ln>
              <a:effectLst/>
            </p:spPr>
            <p:txBody>
              <a:bodyPr/>
              <a:lstStyle/>
              <a:p>
                <a:endParaRPr lang="en-US"/>
              </a:p>
            </p:txBody>
          </p:sp>
          <p:sp>
            <p:nvSpPr>
              <p:cNvPr id="29720" name="Rectangle 24"/>
              <p:cNvSpPr>
                <a:spLocks noChangeArrowheads="1"/>
              </p:cNvSpPr>
              <p:nvPr/>
            </p:nvSpPr>
            <p:spPr bwMode="auto">
              <a:xfrm>
                <a:off x="43" y="327"/>
                <a:ext cx="2368" cy="423"/>
              </a:xfrm>
              <a:prstGeom prst="rect">
                <a:avLst/>
              </a:prstGeom>
              <a:solidFill>
                <a:srgbClr val="F2F2F2"/>
              </a:solidFill>
              <a:ln w="9525">
                <a:noFill/>
                <a:miter lim="800000"/>
                <a:headEnd/>
                <a:tailEnd/>
              </a:ln>
              <a:effectLst/>
            </p:spPr>
            <p:txBody>
              <a:bodyPr/>
              <a:lstStyle/>
              <a:p>
                <a:pPr algn="just"/>
                <a:r>
                  <a:rPr lang="pt-BR" sz="1000" b="1">
                    <a:cs typeface="Times New Roman" pitchFamily="18" charset="0"/>
                  </a:rPr>
                  <a:t>Referencia: </a:t>
                </a:r>
                <a:r>
                  <a:rPr lang="pt-BR" sz="1000">
                    <a:cs typeface="Times New Roman" pitchFamily="18" charset="0"/>
                  </a:rPr>
                  <a:t>Secretaria de la Función Pública – </a:t>
                </a:r>
                <a:r>
                  <a:rPr lang="pt-BR" sz="1000">
                    <a:cs typeface="Times New Roman" pitchFamily="18" charset="0"/>
                    <a:hlinkClick r:id="rId2"/>
                  </a:rPr>
                  <a:t>www.trabajaen.gob.mx</a:t>
                </a:r>
                <a:endParaRPr lang="pt-BR" sz="1200">
                  <a:cs typeface="Times New Roman" pitchFamily="18" charset="0"/>
                </a:endParaRPr>
              </a:p>
              <a:p>
                <a:pPr algn="just" eaLnBrk="0" hangingPunct="0"/>
                <a:endParaRPr lang="pt-BR"/>
              </a:p>
            </p:txBody>
          </p:sp>
        </p:grpSp>
        <p:grpSp>
          <p:nvGrpSpPr>
            <p:cNvPr id="29721" name="Group 25"/>
            <p:cNvGrpSpPr>
              <a:grpSpLocks/>
            </p:cNvGrpSpPr>
            <p:nvPr/>
          </p:nvGrpSpPr>
          <p:grpSpPr bwMode="auto">
            <a:xfrm>
              <a:off x="2454" y="327"/>
              <a:ext cx="1288" cy="423"/>
              <a:chOff x="2454" y="327"/>
              <a:chExt cx="1288" cy="423"/>
            </a:xfrm>
          </p:grpSpPr>
          <p:sp>
            <p:nvSpPr>
              <p:cNvPr id="29722" name="Rectangle 26"/>
              <p:cNvSpPr>
                <a:spLocks noChangeArrowheads="1"/>
              </p:cNvSpPr>
              <p:nvPr/>
            </p:nvSpPr>
            <p:spPr bwMode="auto">
              <a:xfrm>
                <a:off x="2454" y="327"/>
                <a:ext cx="1288" cy="423"/>
              </a:xfrm>
              <a:prstGeom prst="rect">
                <a:avLst/>
              </a:prstGeom>
              <a:solidFill>
                <a:srgbClr val="F2F2F2"/>
              </a:solidFill>
              <a:ln w="9525">
                <a:noFill/>
                <a:miter lim="800000"/>
                <a:headEnd/>
                <a:tailEnd/>
              </a:ln>
              <a:effectLst/>
            </p:spPr>
            <p:txBody>
              <a:bodyPr/>
              <a:lstStyle/>
              <a:p>
                <a:endParaRPr lang="en-US"/>
              </a:p>
            </p:txBody>
          </p:sp>
          <p:sp>
            <p:nvSpPr>
              <p:cNvPr id="29723" name="Rectangle 27"/>
              <p:cNvSpPr>
                <a:spLocks noChangeArrowheads="1"/>
              </p:cNvSpPr>
              <p:nvPr/>
            </p:nvSpPr>
            <p:spPr bwMode="auto">
              <a:xfrm>
                <a:off x="2497" y="327"/>
                <a:ext cx="1202" cy="423"/>
              </a:xfrm>
              <a:prstGeom prst="rect">
                <a:avLst/>
              </a:prstGeom>
              <a:solidFill>
                <a:srgbClr val="F2F2F2"/>
              </a:solidFill>
              <a:ln w="9525">
                <a:noFill/>
                <a:miter lim="800000"/>
                <a:headEnd/>
                <a:tailEnd/>
              </a:ln>
              <a:effectLst/>
            </p:spPr>
            <p:txBody>
              <a:bodyPr/>
              <a:lstStyle/>
              <a:p>
                <a:pPr algn="just"/>
                <a:r>
                  <a:rPr lang="pt-BR" sz="1000" b="1">
                    <a:cs typeface="Times New Roman" pitchFamily="18" charset="0"/>
                  </a:rPr>
                  <a:t>Tipo: </a:t>
                </a:r>
                <a:r>
                  <a:rPr lang="pt-BR" sz="1000">
                    <a:cs typeface="Times New Roman" pitchFamily="18" charset="0"/>
                  </a:rPr>
                  <a:t>PRÁCTICA</a:t>
                </a:r>
                <a:endParaRPr lang="pt-BR" sz="1200">
                  <a:cs typeface="Times New Roman" pitchFamily="18" charset="0"/>
                </a:endParaRPr>
              </a:p>
              <a:p>
                <a:pPr algn="just" eaLnBrk="0" hangingPunct="0"/>
                <a:endParaRPr lang="pt-BR"/>
              </a:p>
            </p:txBody>
          </p:sp>
        </p:grpSp>
        <p:grpSp>
          <p:nvGrpSpPr>
            <p:cNvPr id="29724" name="Group 28"/>
            <p:cNvGrpSpPr>
              <a:grpSpLocks/>
            </p:cNvGrpSpPr>
            <p:nvPr/>
          </p:nvGrpSpPr>
          <p:grpSpPr bwMode="auto">
            <a:xfrm>
              <a:off x="0" y="0"/>
              <a:ext cx="2454" cy="327"/>
              <a:chOff x="0" y="0"/>
              <a:chExt cx="2454" cy="327"/>
            </a:xfrm>
          </p:grpSpPr>
          <p:sp>
            <p:nvSpPr>
              <p:cNvPr id="29725" name="Rectangle 29"/>
              <p:cNvSpPr>
                <a:spLocks noChangeArrowheads="1"/>
              </p:cNvSpPr>
              <p:nvPr/>
            </p:nvSpPr>
            <p:spPr bwMode="auto">
              <a:xfrm>
                <a:off x="0" y="0"/>
                <a:ext cx="2454" cy="327"/>
              </a:xfrm>
              <a:prstGeom prst="rect">
                <a:avLst/>
              </a:prstGeom>
              <a:solidFill>
                <a:srgbClr val="CCCCCC"/>
              </a:solidFill>
              <a:ln w="9525">
                <a:noFill/>
                <a:miter lim="800000"/>
                <a:headEnd/>
                <a:tailEnd/>
              </a:ln>
              <a:effectLst/>
            </p:spPr>
            <p:txBody>
              <a:bodyPr/>
              <a:lstStyle/>
              <a:p>
                <a:endParaRPr lang="en-US"/>
              </a:p>
            </p:txBody>
          </p:sp>
          <p:grpSp>
            <p:nvGrpSpPr>
              <p:cNvPr id="29726" name="Group 30"/>
              <p:cNvGrpSpPr>
                <a:grpSpLocks/>
              </p:cNvGrpSpPr>
              <p:nvPr/>
            </p:nvGrpSpPr>
            <p:grpSpPr bwMode="auto">
              <a:xfrm>
                <a:off x="0" y="0"/>
                <a:ext cx="2454" cy="327"/>
                <a:chOff x="0" y="0"/>
                <a:chExt cx="2454" cy="327"/>
              </a:xfrm>
            </p:grpSpPr>
            <p:sp>
              <p:nvSpPr>
                <p:cNvPr id="29727" name="Rectangle 31"/>
                <p:cNvSpPr>
                  <a:spLocks noChangeArrowheads="1"/>
                </p:cNvSpPr>
                <p:nvPr/>
              </p:nvSpPr>
              <p:spPr bwMode="auto">
                <a:xfrm>
                  <a:off x="43" y="0"/>
                  <a:ext cx="2368" cy="327"/>
                </a:xfrm>
                <a:prstGeom prst="rect">
                  <a:avLst/>
                </a:prstGeom>
                <a:solidFill>
                  <a:srgbClr val="CCCCCC"/>
                </a:solidFill>
                <a:ln w="9525">
                  <a:noFill/>
                  <a:miter lim="800000"/>
                  <a:headEnd/>
                  <a:tailEnd/>
                </a:ln>
                <a:effectLst/>
              </p:spPr>
              <p:txBody>
                <a:bodyPr/>
                <a:lstStyle/>
                <a:p>
                  <a:pPr algn="just"/>
                  <a:r>
                    <a:rPr lang="pt-BR" sz="1000" b="1">
                      <a:cs typeface="Times New Roman" pitchFamily="18" charset="0"/>
                    </a:rPr>
                    <a:t>Iniciativa: TRABAJAEN</a:t>
                  </a:r>
                  <a:endParaRPr lang="pt-BR" sz="1200" b="1">
                    <a:cs typeface="Times New Roman" pitchFamily="18" charset="0"/>
                  </a:endParaRPr>
                </a:p>
                <a:p>
                  <a:pPr algn="just" eaLnBrk="0" hangingPunct="0"/>
                  <a:endParaRPr lang="pt-BR" b="1"/>
                </a:p>
              </p:txBody>
            </p:sp>
            <p:sp>
              <p:nvSpPr>
                <p:cNvPr id="29728" name="Rectangle 32"/>
                <p:cNvSpPr>
                  <a:spLocks noChangeArrowheads="1"/>
                </p:cNvSpPr>
                <p:nvPr/>
              </p:nvSpPr>
              <p:spPr bwMode="auto">
                <a:xfrm>
                  <a:off x="0" y="0"/>
                  <a:ext cx="2454" cy="327"/>
                </a:xfrm>
                <a:prstGeom prst="rect">
                  <a:avLst/>
                </a:prstGeom>
                <a:noFill/>
                <a:ln w="7">
                  <a:solidFill>
                    <a:srgbClr val="A0A0A0"/>
                  </a:solidFill>
                  <a:miter lim="800000"/>
                  <a:headEnd/>
                  <a:tailEnd/>
                </a:ln>
                <a:effectLst/>
              </p:spPr>
              <p:txBody>
                <a:bodyPr/>
                <a:lstStyle/>
                <a:p>
                  <a:endParaRPr lang="en-US"/>
                </a:p>
              </p:txBody>
            </p:sp>
          </p:grpSp>
        </p:grpSp>
        <p:grpSp>
          <p:nvGrpSpPr>
            <p:cNvPr id="29729" name="Group 33"/>
            <p:cNvGrpSpPr>
              <a:grpSpLocks/>
            </p:cNvGrpSpPr>
            <p:nvPr/>
          </p:nvGrpSpPr>
          <p:grpSpPr bwMode="auto">
            <a:xfrm>
              <a:off x="2454" y="0"/>
              <a:ext cx="1288" cy="327"/>
              <a:chOff x="2454" y="0"/>
              <a:chExt cx="1288" cy="327"/>
            </a:xfrm>
          </p:grpSpPr>
          <p:sp>
            <p:nvSpPr>
              <p:cNvPr id="29730" name="Rectangle 34"/>
              <p:cNvSpPr>
                <a:spLocks noChangeArrowheads="1"/>
              </p:cNvSpPr>
              <p:nvPr/>
            </p:nvSpPr>
            <p:spPr bwMode="auto">
              <a:xfrm>
                <a:off x="2454" y="0"/>
                <a:ext cx="1288" cy="327"/>
              </a:xfrm>
              <a:prstGeom prst="rect">
                <a:avLst/>
              </a:prstGeom>
              <a:solidFill>
                <a:srgbClr val="CCCCCC"/>
              </a:solidFill>
              <a:ln w="9525">
                <a:noFill/>
                <a:miter lim="800000"/>
                <a:headEnd/>
                <a:tailEnd/>
              </a:ln>
              <a:effectLst/>
            </p:spPr>
            <p:txBody>
              <a:bodyPr/>
              <a:lstStyle/>
              <a:p>
                <a:endParaRPr lang="en-US"/>
              </a:p>
            </p:txBody>
          </p:sp>
          <p:grpSp>
            <p:nvGrpSpPr>
              <p:cNvPr id="29731" name="Group 35"/>
              <p:cNvGrpSpPr>
                <a:grpSpLocks/>
              </p:cNvGrpSpPr>
              <p:nvPr/>
            </p:nvGrpSpPr>
            <p:grpSpPr bwMode="auto">
              <a:xfrm>
                <a:off x="2454" y="0"/>
                <a:ext cx="1288" cy="327"/>
                <a:chOff x="2454" y="0"/>
                <a:chExt cx="1288" cy="327"/>
              </a:xfrm>
            </p:grpSpPr>
            <p:sp>
              <p:nvSpPr>
                <p:cNvPr id="29732" name="Rectangle 36"/>
                <p:cNvSpPr>
                  <a:spLocks noChangeArrowheads="1"/>
                </p:cNvSpPr>
                <p:nvPr/>
              </p:nvSpPr>
              <p:spPr bwMode="auto">
                <a:xfrm>
                  <a:off x="2497" y="0"/>
                  <a:ext cx="1202" cy="327"/>
                </a:xfrm>
                <a:prstGeom prst="rect">
                  <a:avLst/>
                </a:prstGeom>
                <a:solidFill>
                  <a:srgbClr val="CCCCCC"/>
                </a:solidFill>
                <a:ln w="9525">
                  <a:noFill/>
                  <a:miter lim="800000"/>
                  <a:headEnd/>
                  <a:tailEnd/>
                </a:ln>
                <a:effectLst/>
              </p:spPr>
              <p:txBody>
                <a:bodyPr/>
                <a:lstStyle/>
                <a:p>
                  <a:pPr algn="just"/>
                  <a:r>
                    <a:rPr lang="pt-BR" sz="1000" b="1">
                      <a:cs typeface="Times New Roman" pitchFamily="18" charset="0"/>
                    </a:rPr>
                    <a:t>País: </a:t>
                  </a:r>
                  <a:r>
                    <a:rPr lang="pt-BR" sz="1000">
                      <a:cs typeface="Times New Roman" pitchFamily="18" charset="0"/>
                    </a:rPr>
                    <a:t>MÉXICO</a:t>
                  </a:r>
                  <a:endParaRPr lang="pt-BR" sz="1200">
                    <a:cs typeface="Times New Roman" pitchFamily="18" charset="0"/>
                  </a:endParaRPr>
                </a:p>
                <a:p>
                  <a:pPr algn="just" eaLnBrk="0" hangingPunct="0"/>
                  <a:endParaRPr lang="pt-BR"/>
                </a:p>
              </p:txBody>
            </p:sp>
            <p:sp>
              <p:nvSpPr>
                <p:cNvPr id="29733" name="Rectangle 37"/>
                <p:cNvSpPr>
                  <a:spLocks noChangeArrowheads="1"/>
                </p:cNvSpPr>
                <p:nvPr/>
              </p:nvSpPr>
              <p:spPr bwMode="auto">
                <a:xfrm>
                  <a:off x="2454" y="0"/>
                  <a:ext cx="1288" cy="327"/>
                </a:xfrm>
                <a:prstGeom prst="rect">
                  <a:avLst/>
                </a:prstGeom>
                <a:noFill/>
                <a:ln w="7">
                  <a:solidFill>
                    <a:srgbClr val="A0A0A0"/>
                  </a:solidFill>
                  <a:miter lim="800000"/>
                  <a:headEnd/>
                  <a:tailEnd/>
                </a:ln>
                <a:effectLst/>
              </p:spPr>
              <p:txBody>
                <a:bodyPr/>
                <a:lstStyle/>
                <a:p>
                  <a:endParaRPr lang="en-US"/>
                </a:p>
              </p:txBody>
            </p:sp>
          </p:grpSp>
        </p:grpSp>
      </p:gr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Rectangle 3"/>
          <p:cNvSpPr>
            <a:spLocks noGrp="1" noChangeArrowheads="1"/>
          </p:cNvSpPr>
          <p:nvPr>
            <p:ph type="body" idx="1"/>
          </p:nvPr>
        </p:nvSpPr>
        <p:spPr/>
        <p:txBody>
          <a:bodyPr/>
          <a:lstStyle/>
          <a:p>
            <a:pPr marL="533400" indent="-533400" algn="just">
              <a:spcBef>
                <a:spcPct val="0"/>
              </a:spcBef>
              <a:buFontTx/>
              <a:buNone/>
            </a:pPr>
            <a:r>
              <a:rPr lang="es-ES" sz="1600" b="1">
                <a:effectLst>
                  <a:outerShdw blurRad="38100" dist="38100" dir="2700000" algn="tl">
                    <a:srgbClr val="C0C0C0"/>
                  </a:outerShdw>
                </a:effectLst>
              </a:rPr>
              <a:t>Descripción</a:t>
            </a:r>
            <a:r>
              <a:rPr lang="es-ES" sz="1600">
                <a:effectLst>
                  <a:outerShdw blurRad="38100" dist="38100" dir="2700000" algn="tl">
                    <a:srgbClr val="C0C0C0"/>
                  </a:outerShdw>
                </a:effectLst>
              </a:rPr>
              <a:t>: estabelece las bases de un nuevo modelo de servicio civil, teniendo los siugientes objetivos:</a:t>
            </a:r>
          </a:p>
          <a:p>
            <a:pPr marL="533400" indent="-533400" algn="just" eaLnBrk="0" hangingPunct="0">
              <a:spcBef>
                <a:spcPct val="0"/>
              </a:spcBef>
              <a:buFont typeface="Symbol" pitchFamily="18" charset="2"/>
              <a:buChar char=""/>
            </a:pPr>
            <a:r>
              <a:rPr lang="es-ES" sz="1600">
                <a:effectLst>
                  <a:outerShdw blurRad="38100" dist="38100" dir="2700000" algn="tl">
                    <a:srgbClr val="C0C0C0"/>
                  </a:outerShdw>
                </a:effectLst>
              </a:rPr>
              <a:t> Modernización y profesionalización de los funcionarios</a:t>
            </a:r>
          </a:p>
          <a:p>
            <a:pPr marL="533400" indent="-533400" algn="just" eaLnBrk="0" hangingPunct="0">
              <a:spcBef>
                <a:spcPct val="0"/>
              </a:spcBef>
              <a:buFont typeface="Symbol" pitchFamily="18" charset="2"/>
              <a:buChar char=""/>
            </a:pPr>
            <a:r>
              <a:rPr lang="es-ES" sz="1600">
                <a:effectLst>
                  <a:outerShdw blurRad="38100" dist="38100" dir="2700000" algn="tl">
                    <a:srgbClr val="C0C0C0"/>
                  </a:outerShdw>
                </a:effectLst>
              </a:rPr>
              <a:t> Perfeccionamiento de la política de remuneraciones</a:t>
            </a:r>
          </a:p>
          <a:p>
            <a:pPr marL="533400" indent="-533400" algn="just" eaLnBrk="0" hangingPunct="0">
              <a:spcBef>
                <a:spcPct val="0"/>
              </a:spcBef>
              <a:buFont typeface="Symbol" pitchFamily="18" charset="2"/>
              <a:buChar char=""/>
            </a:pPr>
            <a:r>
              <a:rPr lang="es-ES" sz="1600">
                <a:effectLst>
                  <a:outerShdw blurRad="38100" dist="38100" dir="2700000" algn="tl">
                    <a:srgbClr val="C0C0C0"/>
                  </a:outerShdw>
                </a:effectLst>
              </a:rPr>
              <a:t> Establecimiento de una nueva institucionalidad para administrar la política de personal</a:t>
            </a:r>
          </a:p>
          <a:p>
            <a:pPr marL="533400" indent="-533400" algn="just" eaLnBrk="0" hangingPunct="0">
              <a:spcBef>
                <a:spcPct val="0"/>
              </a:spcBef>
              <a:buFont typeface="Symbol" pitchFamily="18" charset="2"/>
              <a:buChar char=""/>
            </a:pPr>
            <a:r>
              <a:rPr lang="es-ES" sz="1600">
                <a:effectLst>
                  <a:outerShdw blurRad="38100" dist="38100" dir="2700000" algn="tl">
                    <a:srgbClr val="C0C0C0"/>
                  </a:outerShdw>
                </a:effectLst>
              </a:rPr>
              <a:t>Establecimiento de un sistema de alta dirección pública</a:t>
            </a:r>
          </a:p>
          <a:p>
            <a:pPr marL="533400" indent="-533400" algn="just" eaLnBrk="0" hangingPunct="0">
              <a:spcBef>
                <a:spcPct val="0"/>
              </a:spcBef>
              <a:buFontTx/>
              <a:buNone/>
            </a:pPr>
            <a:r>
              <a:rPr lang="es-ES" sz="1600">
                <a:effectLst>
                  <a:outerShdw blurRad="38100" dist="38100" dir="2700000" algn="tl">
                    <a:srgbClr val="C0C0C0"/>
                  </a:outerShdw>
                </a:effectLst>
              </a:rPr>
              <a:t>Fueron establecidas dos prioridades:</a:t>
            </a:r>
          </a:p>
          <a:p>
            <a:pPr marL="533400" indent="-533400" algn="just" eaLnBrk="0" hangingPunct="0">
              <a:spcBef>
                <a:spcPct val="0"/>
              </a:spcBef>
              <a:buFont typeface="Symbol" pitchFamily="18" charset="2"/>
              <a:buAutoNum type="arabicPeriod"/>
            </a:pPr>
            <a:r>
              <a:rPr lang="es-ES" sz="1600">
                <a:effectLst>
                  <a:outerShdw blurRad="38100" dist="38100" dir="2700000" algn="tl">
                    <a:srgbClr val="C0C0C0"/>
                  </a:outerShdw>
                </a:effectLst>
              </a:rPr>
              <a:t> Sistema de Alta Gerencia Pública, volcado al perfeccionamiento de la selección de dirigientes profesionales con el objetivo de dotar al gobierno central de gerentes competentes e idóneis. El Sistema está orientado para cargos predominantemente de ejecución de políticas pública y de prestación de servicios. L selección será realizada mediante concurso público, pudiendo ser utilizada la modalidad de contratación de empresas especializadas en selección de personal. El proceso de selección será conducido por un Consejo de Alta Dirección Pública, integrado por cinco miembros designados por el Presidente de la Rep´bulica y ratificados por el Seminado. Los nuevos dirigentes tendrán tres años de mandato con la posibilidad de dos renovaciones y deberán suscribir convenios de desempeño con el ministro supervisor, con la anuencia del Ministro de Hacienda y el Secretario General de la Presidencia.</a:t>
            </a:r>
          </a:p>
        </p:txBody>
      </p:sp>
      <p:grpSp>
        <p:nvGrpSpPr>
          <p:cNvPr id="30741" name="Group 21"/>
          <p:cNvGrpSpPr>
            <a:grpSpLocks/>
          </p:cNvGrpSpPr>
          <p:nvPr/>
        </p:nvGrpSpPr>
        <p:grpSpPr bwMode="auto">
          <a:xfrm>
            <a:off x="1577975" y="304800"/>
            <a:ext cx="5988050" cy="1190625"/>
            <a:chOff x="0" y="0"/>
            <a:chExt cx="3772" cy="750"/>
          </a:xfrm>
        </p:grpSpPr>
        <p:grpSp>
          <p:nvGrpSpPr>
            <p:cNvPr id="30738" name="Group 18"/>
            <p:cNvGrpSpPr>
              <a:grpSpLocks/>
            </p:cNvGrpSpPr>
            <p:nvPr/>
          </p:nvGrpSpPr>
          <p:grpSpPr bwMode="auto">
            <a:xfrm>
              <a:off x="0" y="327"/>
              <a:ext cx="2579" cy="423"/>
              <a:chOff x="0" y="327"/>
              <a:chExt cx="2579" cy="423"/>
            </a:xfrm>
          </p:grpSpPr>
          <p:sp>
            <p:nvSpPr>
              <p:cNvPr id="30737" name="Rectangle 17"/>
              <p:cNvSpPr>
                <a:spLocks noChangeArrowheads="1"/>
              </p:cNvSpPr>
              <p:nvPr/>
            </p:nvSpPr>
            <p:spPr bwMode="auto">
              <a:xfrm>
                <a:off x="0" y="327"/>
                <a:ext cx="2579" cy="423"/>
              </a:xfrm>
              <a:prstGeom prst="rect">
                <a:avLst/>
              </a:prstGeom>
              <a:solidFill>
                <a:srgbClr val="F2F2F2"/>
              </a:solidFill>
              <a:ln w="9525">
                <a:noFill/>
                <a:miter lim="800000"/>
                <a:headEnd/>
                <a:tailEnd/>
              </a:ln>
              <a:effectLst/>
            </p:spPr>
            <p:txBody>
              <a:bodyPr/>
              <a:lstStyle/>
              <a:p>
                <a:endParaRPr lang="en-US"/>
              </a:p>
            </p:txBody>
          </p:sp>
          <p:sp>
            <p:nvSpPr>
              <p:cNvPr id="30727" name="Rectangle 7"/>
              <p:cNvSpPr>
                <a:spLocks noChangeArrowheads="1"/>
              </p:cNvSpPr>
              <p:nvPr/>
            </p:nvSpPr>
            <p:spPr bwMode="auto">
              <a:xfrm>
                <a:off x="43" y="327"/>
                <a:ext cx="2493" cy="423"/>
              </a:xfrm>
              <a:prstGeom prst="rect">
                <a:avLst/>
              </a:prstGeom>
              <a:solidFill>
                <a:srgbClr val="F2F2F2"/>
              </a:solidFill>
              <a:ln w="9525">
                <a:noFill/>
                <a:miter lim="800000"/>
                <a:headEnd/>
                <a:tailEnd/>
              </a:ln>
              <a:effectLst/>
            </p:spPr>
            <p:txBody>
              <a:bodyPr/>
              <a:lstStyle/>
              <a:p>
                <a:pPr indent="450850" algn="just"/>
                <a:r>
                  <a:rPr lang="pt-BR" sz="1000" b="1">
                    <a:cs typeface="Times New Roman" pitchFamily="18" charset="0"/>
                  </a:rPr>
                  <a:t>Referencia: </a:t>
                </a:r>
                <a:r>
                  <a:rPr lang="pt-BR" sz="1000">
                    <a:cs typeface="Times New Roman" pitchFamily="18" charset="0"/>
                  </a:rPr>
                  <a:t>Nuevo Acuerdo Laboral – Ley 19.882 de 2003</a:t>
                </a:r>
                <a:endParaRPr lang="pt-BR" sz="1200">
                  <a:cs typeface="Times New Roman" pitchFamily="18" charset="0"/>
                </a:endParaRPr>
              </a:p>
              <a:p>
                <a:pPr indent="450850" algn="just" eaLnBrk="0" hangingPunct="0"/>
                <a:r>
                  <a:rPr lang="pt-BR" sz="1000">
                    <a:cs typeface="Times New Roman" pitchFamily="18" charset="0"/>
                    <a:hlinkClick r:id="rId2"/>
                  </a:rPr>
                  <a:t>http://www.sispubli.cl/docs/Ley%2019882%20DNSC.doc</a:t>
                </a:r>
                <a:endParaRPr lang="pt-BR" sz="1200">
                  <a:cs typeface="Times New Roman" pitchFamily="18" charset="0"/>
                </a:endParaRPr>
              </a:p>
              <a:p>
                <a:pPr indent="450850" algn="just" eaLnBrk="0" hangingPunct="0"/>
                <a:endParaRPr lang="pt-BR"/>
              </a:p>
            </p:txBody>
          </p:sp>
        </p:grpSp>
        <p:grpSp>
          <p:nvGrpSpPr>
            <p:cNvPr id="30740" name="Group 20"/>
            <p:cNvGrpSpPr>
              <a:grpSpLocks/>
            </p:cNvGrpSpPr>
            <p:nvPr/>
          </p:nvGrpSpPr>
          <p:grpSpPr bwMode="auto">
            <a:xfrm>
              <a:off x="2579" y="327"/>
              <a:ext cx="1193" cy="423"/>
              <a:chOff x="2579" y="327"/>
              <a:chExt cx="1193" cy="423"/>
            </a:xfrm>
          </p:grpSpPr>
          <p:sp>
            <p:nvSpPr>
              <p:cNvPr id="30739" name="Rectangle 19"/>
              <p:cNvSpPr>
                <a:spLocks noChangeArrowheads="1"/>
              </p:cNvSpPr>
              <p:nvPr/>
            </p:nvSpPr>
            <p:spPr bwMode="auto">
              <a:xfrm>
                <a:off x="2579" y="327"/>
                <a:ext cx="1193" cy="423"/>
              </a:xfrm>
              <a:prstGeom prst="rect">
                <a:avLst/>
              </a:prstGeom>
              <a:solidFill>
                <a:srgbClr val="F2F2F2"/>
              </a:solidFill>
              <a:ln w="9525">
                <a:noFill/>
                <a:miter lim="800000"/>
                <a:headEnd/>
                <a:tailEnd/>
              </a:ln>
              <a:effectLst/>
            </p:spPr>
            <p:txBody>
              <a:bodyPr/>
              <a:lstStyle/>
              <a:p>
                <a:endParaRPr lang="en-US"/>
              </a:p>
            </p:txBody>
          </p:sp>
          <p:sp>
            <p:nvSpPr>
              <p:cNvPr id="30728" name="Rectangle 8"/>
              <p:cNvSpPr>
                <a:spLocks noChangeArrowheads="1"/>
              </p:cNvSpPr>
              <p:nvPr/>
            </p:nvSpPr>
            <p:spPr bwMode="auto">
              <a:xfrm>
                <a:off x="2622" y="327"/>
                <a:ext cx="1107" cy="423"/>
              </a:xfrm>
              <a:prstGeom prst="rect">
                <a:avLst/>
              </a:prstGeom>
              <a:solidFill>
                <a:srgbClr val="F2F2F2"/>
              </a:solidFill>
              <a:ln w="9525">
                <a:noFill/>
                <a:miter lim="800000"/>
                <a:headEnd/>
                <a:tailEnd/>
              </a:ln>
              <a:effectLst/>
            </p:spPr>
            <p:txBody>
              <a:bodyPr/>
              <a:lstStyle/>
              <a:p>
                <a:pPr algn="just"/>
                <a:r>
                  <a:rPr lang="pt-BR" sz="1000" b="1">
                    <a:cs typeface="Times New Roman" pitchFamily="18" charset="0"/>
                  </a:rPr>
                  <a:t>Tipo</a:t>
                </a:r>
                <a:r>
                  <a:rPr lang="pt-BR" sz="1000">
                    <a:cs typeface="Times New Roman" pitchFamily="18" charset="0"/>
                  </a:rPr>
                  <a:t>: POLÍTICA DE GESTION PÚBLICA</a:t>
                </a:r>
                <a:endParaRPr lang="pt-BR" sz="1200">
                  <a:cs typeface="Times New Roman" pitchFamily="18" charset="0"/>
                </a:endParaRPr>
              </a:p>
              <a:p>
                <a:pPr algn="just" eaLnBrk="0" hangingPunct="0"/>
                <a:endParaRPr lang="pt-BR"/>
              </a:p>
            </p:txBody>
          </p:sp>
        </p:grpSp>
        <p:grpSp>
          <p:nvGrpSpPr>
            <p:cNvPr id="30732" name="Group 12"/>
            <p:cNvGrpSpPr>
              <a:grpSpLocks/>
            </p:cNvGrpSpPr>
            <p:nvPr/>
          </p:nvGrpSpPr>
          <p:grpSpPr bwMode="auto">
            <a:xfrm>
              <a:off x="0" y="0"/>
              <a:ext cx="2579" cy="327"/>
              <a:chOff x="0" y="0"/>
              <a:chExt cx="2579" cy="327"/>
            </a:xfrm>
          </p:grpSpPr>
          <p:sp>
            <p:nvSpPr>
              <p:cNvPr id="30731" name="Rectangle 11"/>
              <p:cNvSpPr>
                <a:spLocks noChangeArrowheads="1"/>
              </p:cNvSpPr>
              <p:nvPr/>
            </p:nvSpPr>
            <p:spPr bwMode="auto">
              <a:xfrm>
                <a:off x="0" y="0"/>
                <a:ext cx="2579" cy="327"/>
              </a:xfrm>
              <a:prstGeom prst="rect">
                <a:avLst/>
              </a:prstGeom>
              <a:solidFill>
                <a:srgbClr val="CCCCCC"/>
              </a:solidFill>
              <a:ln w="9525">
                <a:noFill/>
                <a:miter lim="800000"/>
                <a:headEnd/>
                <a:tailEnd/>
              </a:ln>
              <a:effectLst/>
            </p:spPr>
            <p:txBody>
              <a:bodyPr/>
              <a:lstStyle/>
              <a:p>
                <a:endParaRPr lang="en-US"/>
              </a:p>
            </p:txBody>
          </p:sp>
          <p:grpSp>
            <p:nvGrpSpPr>
              <p:cNvPr id="30730" name="Group 10"/>
              <p:cNvGrpSpPr>
                <a:grpSpLocks/>
              </p:cNvGrpSpPr>
              <p:nvPr/>
            </p:nvGrpSpPr>
            <p:grpSpPr bwMode="auto">
              <a:xfrm>
                <a:off x="0" y="0"/>
                <a:ext cx="2579" cy="327"/>
                <a:chOff x="0" y="0"/>
                <a:chExt cx="2579" cy="327"/>
              </a:xfrm>
            </p:grpSpPr>
            <p:sp>
              <p:nvSpPr>
                <p:cNvPr id="30725" name="Rectangle 5"/>
                <p:cNvSpPr>
                  <a:spLocks noChangeArrowheads="1"/>
                </p:cNvSpPr>
                <p:nvPr/>
              </p:nvSpPr>
              <p:spPr bwMode="auto">
                <a:xfrm>
                  <a:off x="43" y="0"/>
                  <a:ext cx="2493" cy="327"/>
                </a:xfrm>
                <a:prstGeom prst="rect">
                  <a:avLst/>
                </a:prstGeom>
                <a:solidFill>
                  <a:srgbClr val="CCCCCC"/>
                </a:solidFill>
                <a:ln w="9525">
                  <a:noFill/>
                  <a:miter lim="800000"/>
                  <a:headEnd/>
                  <a:tailEnd/>
                </a:ln>
                <a:effectLst/>
              </p:spPr>
              <p:txBody>
                <a:bodyPr/>
                <a:lstStyle/>
                <a:p>
                  <a:pPr algn="just"/>
                  <a:r>
                    <a:rPr lang="pt-BR" sz="1000" b="1">
                      <a:cs typeface="Times New Roman" pitchFamily="18" charset="0"/>
                    </a:rPr>
                    <a:t>Iniciativa: NUEVA POLITICA DE PERSONAL</a:t>
                  </a:r>
                  <a:endParaRPr lang="pt-BR" sz="1200" b="1">
                    <a:cs typeface="Times New Roman" pitchFamily="18" charset="0"/>
                  </a:endParaRPr>
                </a:p>
                <a:p>
                  <a:pPr algn="just" eaLnBrk="0" hangingPunct="0"/>
                  <a:endParaRPr lang="pt-BR"/>
                </a:p>
              </p:txBody>
            </p:sp>
            <p:sp>
              <p:nvSpPr>
                <p:cNvPr id="30729" name="Rectangle 9"/>
                <p:cNvSpPr>
                  <a:spLocks noChangeArrowheads="1"/>
                </p:cNvSpPr>
                <p:nvPr/>
              </p:nvSpPr>
              <p:spPr bwMode="auto">
                <a:xfrm>
                  <a:off x="0" y="0"/>
                  <a:ext cx="2579" cy="327"/>
                </a:xfrm>
                <a:prstGeom prst="rect">
                  <a:avLst/>
                </a:prstGeom>
                <a:noFill/>
                <a:ln w="7">
                  <a:solidFill>
                    <a:srgbClr val="A0A0A0"/>
                  </a:solidFill>
                  <a:miter lim="800000"/>
                  <a:headEnd/>
                  <a:tailEnd/>
                </a:ln>
                <a:effectLst/>
              </p:spPr>
              <p:txBody>
                <a:bodyPr/>
                <a:lstStyle/>
                <a:p>
                  <a:endParaRPr lang="en-US"/>
                </a:p>
              </p:txBody>
            </p:sp>
          </p:grpSp>
        </p:grpSp>
        <p:grpSp>
          <p:nvGrpSpPr>
            <p:cNvPr id="30736" name="Group 16"/>
            <p:cNvGrpSpPr>
              <a:grpSpLocks/>
            </p:cNvGrpSpPr>
            <p:nvPr/>
          </p:nvGrpSpPr>
          <p:grpSpPr bwMode="auto">
            <a:xfrm>
              <a:off x="2579" y="0"/>
              <a:ext cx="1193" cy="327"/>
              <a:chOff x="2579" y="0"/>
              <a:chExt cx="1193" cy="327"/>
            </a:xfrm>
          </p:grpSpPr>
          <p:sp>
            <p:nvSpPr>
              <p:cNvPr id="30735" name="Rectangle 15"/>
              <p:cNvSpPr>
                <a:spLocks noChangeArrowheads="1"/>
              </p:cNvSpPr>
              <p:nvPr/>
            </p:nvSpPr>
            <p:spPr bwMode="auto">
              <a:xfrm>
                <a:off x="2579" y="0"/>
                <a:ext cx="1193" cy="327"/>
              </a:xfrm>
              <a:prstGeom prst="rect">
                <a:avLst/>
              </a:prstGeom>
              <a:solidFill>
                <a:srgbClr val="CCCCCC"/>
              </a:solidFill>
              <a:ln w="9525">
                <a:noFill/>
                <a:miter lim="800000"/>
                <a:headEnd/>
                <a:tailEnd/>
              </a:ln>
              <a:effectLst/>
            </p:spPr>
            <p:txBody>
              <a:bodyPr/>
              <a:lstStyle/>
              <a:p>
                <a:endParaRPr lang="en-US"/>
              </a:p>
            </p:txBody>
          </p:sp>
          <p:grpSp>
            <p:nvGrpSpPr>
              <p:cNvPr id="30734" name="Group 14"/>
              <p:cNvGrpSpPr>
                <a:grpSpLocks/>
              </p:cNvGrpSpPr>
              <p:nvPr/>
            </p:nvGrpSpPr>
            <p:grpSpPr bwMode="auto">
              <a:xfrm>
                <a:off x="2579" y="0"/>
                <a:ext cx="1193" cy="327"/>
                <a:chOff x="2579" y="0"/>
                <a:chExt cx="1193" cy="327"/>
              </a:xfrm>
            </p:grpSpPr>
            <p:sp>
              <p:nvSpPr>
                <p:cNvPr id="30726" name="Rectangle 6"/>
                <p:cNvSpPr>
                  <a:spLocks noChangeArrowheads="1"/>
                </p:cNvSpPr>
                <p:nvPr/>
              </p:nvSpPr>
              <p:spPr bwMode="auto">
                <a:xfrm>
                  <a:off x="2622" y="0"/>
                  <a:ext cx="1107" cy="327"/>
                </a:xfrm>
                <a:prstGeom prst="rect">
                  <a:avLst/>
                </a:prstGeom>
                <a:solidFill>
                  <a:srgbClr val="CCCCCC"/>
                </a:solidFill>
                <a:ln w="9525">
                  <a:noFill/>
                  <a:miter lim="800000"/>
                  <a:headEnd/>
                  <a:tailEnd/>
                </a:ln>
                <a:effectLst/>
              </p:spPr>
              <p:txBody>
                <a:bodyPr/>
                <a:lstStyle/>
                <a:p>
                  <a:pPr algn="just"/>
                  <a:r>
                    <a:rPr lang="pt-BR" sz="1000" b="1">
                      <a:cs typeface="Times New Roman" pitchFamily="18" charset="0"/>
                    </a:rPr>
                    <a:t>País: </a:t>
                  </a:r>
                  <a:r>
                    <a:rPr lang="pt-BR" sz="1000">
                      <a:cs typeface="Times New Roman" pitchFamily="18" charset="0"/>
                    </a:rPr>
                    <a:t>CHILE</a:t>
                  </a:r>
                  <a:endParaRPr lang="pt-BR" sz="1200">
                    <a:cs typeface="Times New Roman" pitchFamily="18" charset="0"/>
                  </a:endParaRPr>
                </a:p>
                <a:p>
                  <a:pPr algn="just" eaLnBrk="0" hangingPunct="0"/>
                  <a:endParaRPr lang="pt-BR"/>
                </a:p>
              </p:txBody>
            </p:sp>
            <p:sp>
              <p:nvSpPr>
                <p:cNvPr id="30733" name="Rectangle 13"/>
                <p:cNvSpPr>
                  <a:spLocks noChangeArrowheads="1"/>
                </p:cNvSpPr>
                <p:nvPr/>
              </p:nvSpPr>
              <p:spPr bwMode="auto">
                <a:xfrm>
                  <a:off x="2579" y="0"/>
                  <a:ext cx="1193" cy="327"/>
                </a:xfrm>
                <a:prstGeom prst="rect">
                  <a:avLst/>
                </a:prstGeom>
                <a:noFill/>
                <a:ln w="7">
                  <a:solidFill>
                    <a:srgbClr val="A0A0A0"/>
                  </a:solidFill>
                  <a:miter lim="800000"/>
                  <a:headEnd/>
                  <a:tailEnd/>
                </a:ln>
                <a:effectLst/>
              </p:spPr>
              <p:txBody>
                <a:bodyPr/>
                <a:lstStyle/>
                <a:p>
                  <a:endParaRPr lang="en-US"/>
                </a:p>
              </p:txBody>
            </p:sp>
          </p:grpSp>
        </p:grpSp>
      </p:grpSp>
      <p:sp>
        <p:nvSpPr>
          <p:cNvPr id="30742" name="WordArt 22"/>
          <p:cNvSpPr>
            <a:spLocks noChangeArrowheads="1" noChangeShapeType="1" noTextEdit="1"/>
          </p:cNvSpPr>
          <p:nvPr/>
        </p:nvSpPr>
        <p:spPr bwMode="auto">
          <a:xfrm>
            <a:off x="395288" y="692150"/>
            <a:ext cx="576262" cy="360363"/>
          </a:xfrm>
          <a:prstGeom prst="rect">
            <a:avLst/>
          </a:prstGeom>
        </p:spPr>
        <p:txBody>
          <a:bodyPr wrap="none" fromWordArt="1">
            <a:prstTxWarp prst="textPlain">
              <a:avLst>
                <a:gd name="adj" fmla="val 50000"/>
              </a:avLst>
            </a:prstTxWarp>
          </a:bodyPr>
          <a:lstStyle/>
          <a:p>
            <a:pPr algn="ctr"/>
            <a:r>
              <a:rPr lang="en-US" sz="3600" kern="10">
                <a:ln w="9525">
                  <a:solidFill>
                    <a:srgbClr val="000000"/>
                  </a:solidFill>
                  <a:round/>
                  <a:headEnd/>
                  <a:tailEnd/>
                </a:ln>
                <a:solidFill>
                  <a:srgbClr val="FFFFFF"/>
                </a:solidFill>
                <a:latin typeface="Arial Black"/>
              </a:rPr>
              <a:t>5.3</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body" idx="1"/>
          </p:nvPr>
        </p:nvSpPr>
        <p:spPr/>
        <p:txBody>
          <a:bodyPr/>
          <a:lstStyle/>
          <a:p>
            <a:pPr marL="533400" indent="-533400" algn="just">
              <a:lnSpc>
                <a:spcPct val="110000"/>
              </a:lnSpc>
              <a:spcBef>
                <a:spcPct val="0"/>
              </a:spcBef>
              <a:buFontTx/>
              <a:buAutoNum type="arabicPeriod" startAt="2"/>
            </a:pPr>
            <a:r>
              <a:rPr lang="pt-BR" sz="1600"/>
              <a:t> </a:t>
            </a:r>
            <a:r>
              <a:rPr lang="es-ES" sz="1600">
                <a:effectLst>
                  <a:outerShdw blurRad="38100" dist="38100" dir="2700000" algn="tl">
                    <a:srgbClr val="C0C0C0"/>
                  </a:outerShdw>
                </a:effectLst>
              </a:rPr>
              <a:t>Desarrollo de carrera, a partir de una serie de medidas dirigidas a la valorización y profesionalización del funcionariado público: incremento salarial, perfeccionamiento de los concursos, incentivo especial para el retiro voluntario, nueva política de remuneración basada en el desempeño, etc. </a:t>
            </a:r>
          </a:p>
          <a:p>
            <a:pPr marL="533400" indent="-533400" algn="just">
              <a:lnSpc>
                <a:spcPct val="110000"/>
              </a:lnSpc>
              <a:spcBef>
                <a:spcPct val="0"/>
              </a:spcBef>
              <a:buFontTx/>
              <a:buNone/>
            </a:pPr>
            <a:r>
              <a:rPr lang="es-ES" sz="1600" b="1">
                <a:effectLst>
                  <a:outerShdw blurRad="38100" dist="38100" dir="2700000" algn="tl">
                    <a:srgbClr val="C0C0C0"/>
                  </a:outerShdw>
                </a:effectLst>
              </a:rPr>
              <a:t>Potencialidades:</a:t>
            </a:r>
            <a:r>
              <a:rPr lang="es-ES" sz="1600">
                <a:effectLst>
                  <a:outerShdw blurRad="38100" dist="38100" dir="2700000" algn="tl">
                    <a:srgbClr val="C0C0C0"/>
                  </a:outerShdw>
                </a:effectLst>
              </a:rPr>
              <a:t> </a:t>
            </a:r>
          </a:p>
          <a:p>
            <a:pPr marL="533400" indent="-533400" algn="just">
              <a:lnSpc>
                <a:spcPct val="110000"/>
              </a:lnSpc>
              <a:spcBef>
                <a:spcPct val="0"/>
              </a:spcBef>
            </a:pPr>
            <a:r>
              <a:rPr lang="es-ES" sz="1600">
                <a:effectLst>
                  <a:outerShdw blurRad="38100" dist="38100" dir="2700000" algn="tl">
                    <a:srgbClr val="C0C0C0"/>
                  </a:outerShdw>
                </a:effectLst>
              </a:rPr>
              <a:t>El acuerdo político aumenta las posibilidades de sustentabilidad de la nueva política. Creación de DNSC fortalece la gobernabilidad del nuevo sistema. Gestión de RRHH sobre la dependencia del Ministerio de Hacienda ayuda a la jerarquización del tema y a la integración de los instrumentos de gestión (ver limitaciones).	</a:t>
            </a:r>
          </a:p>
          <a:p>
            <a:pPr marL="533400" indent="-533400" algn="just">
              <a:lnSpc>
                <a:spcPct val="110000"/>
              </a:lnSpc>
              <a:spcBef>
                <a:spcPct val="0"/>
              </a:spcBef>
              <a:buFontTx/>
              <a:buNone/>
            </a:pPr>
            <a:r>
              <a:rPr lang="es-ES" sz="1600" b="1">
                <a:effectLst>
                  <a:outerShdw blurRad="38100" dist="38100" dir="2700000" algn="tl">
                    <a:srgbClr val="C0C0C0"/>
                  </a:outerShdw>
                </a:effectLst>
              </a:rPr>
              <a:t>Limitaciones: </a:t>
            </a:r>
          </a:p>
          <a:p>
            <a:pPr marL="533400" indent="-533400" algn="just">
              <a:lnSpc>
                <a:spcPct val="110000"/>
              </a:lnSpc>
              <a:spcBef>
                <a:spcPct val="0"/>
              </a:spcBef>
            </a:pPr>
            <a:r>
              <a:rPr lang="es-ES" sz="1600">
                <a:effectLst>
                  <a:outerShdw blurRad="38100" dist="38100" dir="2700000" algn="tl">
                    <a:srgbClr val="C0C0C0"/>
                  </a:outerShdw>
                </a:effectLst>
              </a:rPr>
              <a:t>Vinculación del sistema de servicio civil del Ministerio de Hacienda puede limitar la prioridad que el tema requiere debido a la diversidad de cuestiones (agenda concurrente), subordinadas a la disponibilidad de recursos (ver potencialidades).</a:t>
            </a:r>
          </a:p>
          <a:p>
            <a:pPr marL="533400" indent="-533400" algn="just">
              <a:lnSpc>
                <a:spcPct val="110000"/>
              </a:lnSpc>
              <a:spcBef>
                <a:spcPct val="0"/>
              </a:spcBef>
            </a:pPr>
            <a:r>
              <a:rPr lang="es-ES" sz="1600">
                <a:effectLst>
                  <a:outerShdw blurRad="38100" dist="38100" dir="2700000" algn="tl">
                    <a:srgbClr val="C0C0C0"/>
                  </a:outerShdw>
                </a:effectLst>
              </a:rPr>
              <a:t>Existe otra dependencia gubernamental que se ocupa del tema, vinculada al Ministerio Secretaría General de la Presidencia: proyecto de reforma y modernización del Estado. La integración de las acciones de estas dependencias es vital para evitar el riesgo de fragmentación.	</a:t>
            </a:r>
          </a:p>
        </p:txBody>
      </p:sp>
      <p:sp>
        <p:nvSpPr>
          <p:cNvPr id="31764" name="WordArt 20"/>
          <p:cNvSpPr>
            <a:spLocks noChangeArrowheads="1" noChangeShapeType="1" noTextEdit="1"/>
          </p:cNvSpPr>
          <p:nvPr/>
        </p:nvSpPr>
        <p:spPr bwMode="auto">
          <a:xfrm>
            <a:off x="395288" y="692150"/>
            <a:ext cx="576262" cy="360363"/>
          </a:xfrm>
          <a:prstGeom prst="rect">
            <a:avLst/>
          </a:prstGeom>
        </p:spPr>
        <p:txBody>
          <a:bodyPr wrap="none" fromWordArt="1">
            <a:prstTxWarp prst="textPlain">
              <a:avLst>
                <a:gd name="adj" fmla="val 50000"/>
              </a:avLst>
            </a:prstTxWarp>
          </a:bodyPr>
          <a:lstStyle/>
          <a:p>
            <a:pPr algn="ctr"/>
            <a:r>
              <a:rPr lang="en-US" sz="3600" kern="10">
                <a:ln w="9525">
                  <a:solidFill>
                    <a:srgbClr val="000000"/>
                  </a:solidFill>
                  <a:round/>
                  <a:headEnd/>
                  <a:tailEnd/>
                </a:ln>
                <a:solidFill>
                  <a:srgbClr val="FFFFFF"/>
                </a:solidFill>
                <a:latin typeface="Arial Black"/>
              </a:rPr>
              <a:t>5.3</a:t>
            </a:r>
          </a:p>
        </p:txBody>
      </p:sp>
      <p:grpSp>
        <p:nvGrpSpPr>
          <p:cNvPr id="31765" name="Group 21"/>
          <p:cNvGrpSpPr>
            <a:grpSpLocks/>
          </p:cNvGrpSpPr>
          <p:nvPr/>
        </p:nvGrpSpPr>
        <p:grpSpPr bwMode="auto">
          <a:xfrm>
            <a:off x="1730375" y="228600"/>
            <a:ext cx="5988050" cy="1219200"/>
            <a:chOff x="0" y="0"/>
            <a:chExt cx="3772" cy="750"/>
          </a:xfrm>
        </p:grpSpPr>
        <p:grpSp>
          <p:nvGrpSpPr>
            <p:cNvPr id="31766" name="Group 22"/>
            <p:cNvGrpSpPr>
              <a:grpSpLocks/>
            </p:cNvGrpSpPr>
            <p:nvPr/>
          </p:nvGrpSpPr>
          <p:grpSpPr bwMode="auto">
            <a:xfrm>
              <a:off x="0" y="327"/>
              <a:ext cx="2579" cy="423"/>
              <a:chOff x="0" y="327"/>
              <a:chExt cx="2579" cy="423"/>
            </a:xfrm>
          </p:grpSpPr>
          <p:sp>
            <p:nvSpPr>
              <p:cNvPr id="31767" name="Rectangle 23"/>
              <p:cNvSpPr>
                <a:spLocks noChangeArrowheads="1"/>
              </p:cNvSpPr>
              <p:nvPr/>
            </p:nvSpPr>
            <p:spPr bwMode="auto">
              <a:xfrm>
                <a:off x="0" y="327"/>
                <a:ext cx="2579" cy="423"/>
              </a:xfrm>
              <a:prstGeom prst="rect">
                <a:avLst/>
              </a:prstGeom>
              <a:solidFill>
                <a:srgbClr val="F2F2F2"/>
              </a:solidFill>
              <a:ln w="9525">
                <a:noFill/>
                <a:miter lim="800000"/>
                <a:headEnd/>
                <a:tailEnd/>
              </a:ln>
              <a:effectLst/>
            </p:spPr>
            <p:txBody>
              <a:bodyPr/>
              <a:lstStyle/>
              <a:p>
                <a:endParaRPr lang="en-US"/>
              </a:p>
            </p:txBody>
          </p:sp>
          <p:sp>
            <p:nvSpPr>
              <p:cNvPr id="31768" name="Rectangle 24"/>
              <p:cNvSpPr>
                <a:spLocks noChangeArrowheads="1"/>
              </p:cNvSpPr>
              <p:nvPr/>
            </p:nvSpPr>
            <p:spPr bwMode="auto">
              <a:xfrm>
                <a:off x="43" y="327"/>
                <a:ext cx="2493" cy="423"/>
              </a:xfrm>
              <a:prstGeom prst="rect">
                <a:avLst/>
              </a:prstGeom>
              <a:solidFill>
                <a:srgbClr val="F2F2F2"/>
              </a:solidFill>
              <a:ln w="9525">
                <a:noFill/>
                <a:miter lim="800000"/>
                <a:headEnd/>
                <a:tailEnd/>
              </a:ln>
              <a:effectLst/>
            </p:spPr>
            <p:txBody>
              <a:bodyPr/>
              <a:lstStyle/>
              <a:p>
                <a:pPr indent="450850" algn="just"/>
                <a:r>
                  <a:rPr lang="pt-BR" sz="1000" b="1">
                    <a:cs typeface="Times New Roman" pitchFamily="18" charset="0"/>
                  </a:rPr>
                  <a:t>Referencia: </a:t>
                </a:r>
                <a:r>
                  <a:rPr lang="pt-BR" sz="1000">
                    <a:cs typeface="Times New Roman" pitchFamily="18" charset="0"/>
                  </a:rPr>
                  <a:t>Nuevo Acuerdo Laboral – Ley 19.882 de 2003</a:t>
                </a:r>
                <a:endParaRPr lang="pt-BR" sz="1200">
                  <a:cs typeface="Times New Roman" pitchFamily="18" charset="0"/>
                </a:endParaRPr>
              </a:p>
              <a:p>
                <a:pPr indent="450850" algn="just" eaLnBrk="0" hangingPunct="0"/>
                <a:r>
                  <a:rPr lang="pt-BR" sz="1000">
                    <a:cs typeface="Times New Roman" pitchFamily="18" charset="0"/>
                    <a:hlinkClick r:id="rId2"/>
                  </a:rPr>
                  <a:t>http://www.sispubli.cl/docs/Ley%2019882%20DNSC.doc</a:t>
                </a:r>
                <a:endParaRPr lang="pt-BR" sz="1200">
                  <a:cs typeface="Times New Roman" pitchFamily="18" charset="0"/>
                </a:endParaRPr>
              </a:p>
              <a:p>
                <a:pPr indent="450850" algn="just" eaLnBrk="0" hangingPunct="0"/>
                <a:endParaRPr lang="pt-BR"/>
              </a:p>
            </p:txBody>
          </p:sp>
        </p:grpSp>
        <p:grpSp>
          <p:nvGrpSpPr>
            <p:cNvPr id="31769" name="Group 25"/>
            <p:cNvGrpSpPr>
              <a:grpSpLocks/>
            </p:cNvGrpSpPr>
            <p:nvPr/>
          </p:nvGrpSpPr>
          <p:grpSpPr bwMode="auto">
            <a:xfrm>
              <a:off x="2579" y="327"/>
              <a:ext cx="1193" cy="423"/>
              <a:chOff x="2579" y="327"/>
              <a:chExt cx="1193" cy="423"/>
            </a:xfrm>
          </p:grpSpPr>
          <p:sp>
            <p:nvSpPr>
              <p:cNvPr id="31770" name="Rectangle 26"/>
              <p:cNvSpPr>
                <a:spLocks noChangeArrowheads="1"/>
              </p:cNvSpPr>
              <p:nvPr/>
            </p:nvSpPr>
            <p:spPr bwMode="auto">
              <a:xfrm>
                <a:off x="2579" y="327"/>
                <a:ext cx="1193" cy="423"/>
              </a:xfrm>
              <a:prstGeom prst="rect">
                <a:avLst/>
              </a:prstGeom>
              <a:solidFill>
                <a:srgbClr val="F2F2F2"/>
              </a:solidFill>
              <a:ln w="9525">
                <a:noFill/>
                <a:miter lim="800000"/>
                <a:headEnd/>
                <a:tailEnd/>
              </a:ln>
              <a:effectLst/>
            </p:spPr>
            <p:txBody>
              <a:bodyPr/>
              <a:lstStyle/>
              <a:p>
                <a:endParaRPr lang="en-US"/>
              </a:p>
            </p:txBody>
          </p:sp>
          <p:sp>
            <p:nvSpPr>
              <p:cNvPr id="31771" name="Rectangle 27"/>
              <p:cNvSpPr>
                <a:spLocks noChangeArrowheads="1"/>
              </p:cNvSpPr>
              <p:nvPr/>
            </p:nvSpPr>
            <p:spPr bwMode="auto">
              <a:xfrm>
                <a:off x="2622" y="327"/>
                <a:ext cx="1107" cy="423"/>
              </a:xfrm>
              <a:prstGeom prst="rect">
                <a:avLst/>
              </a:prstGeom>
              <a:solidFill>
                <a:srgbClr val="F2F2F2"/>
              </a:solidFill>
              <a:ln w="9525">
                <a:noFill/>
                <a:miter lim="800000"/>
                <a:headEnd/>
                <a:tailEnd/>
              </a:ln>
              <a:effectLst/>
            </p:spPr>
            <p:txBody>
              <a:bodyPr/>
              <a:lstStyle/>
              <a:p>
                <a:pPr algn="just"/>
                <a:r>
                  <a:rPr lang="pt-BR" sz="1000" b="1">
                    <a:cs typeface="Times New Roman" pitchFamily="18" charset="0"/>
                  </a:rPr>
                  <a:t>Tipo</a:t>
                </a:r>
                <a:r>
                  <a:rPr lang="pt-BR" sz="1000">
                    <a:cs typeface="Times New Roman" pitchFamily="18" charset="0"/>
                  </a:rPr>
                  <a:t>: POLÍTICA DE GESTION PÚBLICA</a:t>
                </a:r>
                <a:endParaRPr lang="pt-BR" sz="1200">
                  <a:cs typeface="Times New Roman" pitchFamily="18" charset="0"/>
                </a:endParaRPr>
              </a:p>
              <a:p>
                <a:pPr algn="just" eaLnBrk="0" hangingPunct="0"/>
                <a:endParaRPr lang="pt-BR"/>
              </a:p>
            </p:txBody>
          </p:sp>
        </p:grpSp>
        <p:grpSp>
          <p:nvGrpSpPr>
            <p:cNvPr id="31772" name="Group 28"/>
            <p:cNvGrpSpPr>
              <a:grpSpLocks/>
            </p:cNvGrpSpPr>
            <p:nvPr/>
          </p:nvGrpSpPr>
          <p:grpSpPr bwMode="auto">
            <a:xfrm>
              <a:off x="0" y="0"/>
              <a:ext cx="2579" cy="327"/>
              <a:chOff x="0" y="0"/>
              <a:chExt cx="2579" cy="327"/>
            </a:xfrm>
          </p:grpSpPr>
          <p:sp>
            <p:nvSpPr>
              <p:cNvPr id="31773" name="Rectangle 29"/>
              <p:cNvSpPr>
                <a:spLocks noChangeArrowheads="1"/>
              </p:cNvSpPr>
              <p:nvPr/>
            </p:nvSpPr>
            <p:spPr bwMode="auto">
              <a:xfrm>
                <a:off x="0" y="0"/>
                <a:ext cx="2579" cy="327"/>
              </a:xfrm>
              <a:prstGeom prst="rect">
                <a:avLst/>
              </a:prstGeom>
              <a:solidFill>
                <a:srgbClr val="CCCCCC"/>
              </a:solidFill>
              <a:ln w="9525">
                <a:noFill/>
                <a:miter lim="800000"/>
                <a:headEnd/>
                <a:tailEnd/>
              </a:ln>
              <a:effectLst/>
            </p:spPr>
            <p:txBody>
              <a:bodyPr/>
              <a:lstStyle/>
              <a:p>
                <a:endParaRPr lang="en-US"/>
              </a:p>
            </p:txBody>
          </p:sp>
          <p:grpSp>
            <p:nvGrpSpPr>
              <p:cNvPr id="31774" name="Group 30"/>
              <p:cNvGrpSpPr>
                <a:grpSpLocks/>
              </p:cNvGrpSpPr>
              <p:nvPr/>
            </p:nvGrpSpPr>
            <p:grpSpPr bwMode="auto">
              <a:xfrm>
                <a:off x="0" y="0"/>
                <a:ext cx="2579" cy="327"/>
                <a:chOff x="0" y="0"/>
                <a:chExt cx="2579" cy="327"/>
              </a:xfrm>
            </p:grpSpPr>
            <p:sp>
              <p:nvSpPr>
                <p:cNvPr id="31775" name="Rectangle 31"/>
                <p:cNvSpPr>
                  <a:spLocks noChangeArrowheads="1"/>
                </p:cNvSpPr>
                <p:nvPr/>
              </p:nvSpPr>
              <p:spPr bwMode="auto">
                <a:xfrm>
                  <a:off x="43" y="0"/>
                  <a:ext cx="2493" cy="327"/>
                </a:xfrm>
                <a:prstGeom prst="rect">
                  <a:avLst/>
                </a:prstGeom>
                <a:solidFill>
                  <a:srgbClr val="CCCCCC"/>
                </a:solidFill>
                <a:ln w="9525">
                  <a:noFill/>
                  <a:miter lim="800000"/>
                  <a:headEnd/>
                  <a:tailEnd/>
                </a:ln>
                <a:effectLst/>
              </p:spPr>
              <p:txBody>
                <a:bodyPr/>
                <a:lstStyle/>
                <a:p>
                  <a:pPr algn="just"/>
                  <a:r>
                    <a:rPr lang="pt-BR" sz="1000" b="1">
                      <a:cs typeface="Times New Roman" pitchFamily="18" charset="0"/>
                    </a:rPr>
                    <a:t>Iniciativa: NUEVA POLITICA DE PERSONAL</a:t>
                  </a:r>
                  <a:endParaRPr lang="pt-BR" sz="1200" b="1">
                    <a:cs typeface="Times New Roman" pitchFamily="18" charset="0"/>
                  </a:endParaRPr>
                </a:p>
                <a:p>
                  <a:pPr algn="just" eaLnBrk="0" hangingPunct="0"/>
                  <a:endParaRPr lang="pt-BR"/>
                </a:p>
              </p:txBody>
            </p:sp>
            <p:sp>
              <p:nvSpPr>
                <p:cNvPr id="31776" name="Rectangle 32"/>
                <p:cNvSpPr>
                  <a:spLocks noChangeArrowheads="1"/>
                </p:cNvSpPr>
                <p:nvPr/>
              </p:nvSpPr>
              <p:spPr bwMode="auto">
                <a:xfrm>
                  <a:off x="0" y="0"/>
                  <a:ext cx="2579" cy="327"/>
                </a:xfrm>
                <a:prstGeom prst="rect">
                  <a:avLst/>
                </a:prstGeom>
                <a:noFill/>
                <a:ln w="7">
                  <a:solidFill>
                    <a:srgbClr val="A0A0A0"/>
                  </a:solidFill>
                  <a:miter lim="800000"/>
                  <a:headEnd/>
                  <a:tailEnd/>
                </a:ln>
                <a:effectLst/>
              </p:spPr>
              <p:txBody>
                <a:bodyPr/>
                <a:lstStyle/>
                <a:p>
                  <a:endParaRPr lang="en-US"/>
                </a:p>
              </p:txBody>
            </p:sp>
          </p:grpSp>
        </p:grpSp>
        <p:grpSp>
          <p:nvGrpSpPr>
            <p:cNvPr id="31777" name="Group 33"/>
            <p:cNvGrpSpPr>
              <a:grpSpLocks/>
            </p:cNvGrpSpPr>
            <p:nvPr/>
          </p:nvGrpSpPr>
          <p:grpSpPr bwMode="auto">
            <a:xfrm>
              <a:off x="2579" y="0"/>
              <a:ext cx="1193" cy="327"/>
              <a:chOff x="2579" y="0"/>
              <a:chExt cx="1193" cy="327"/>
            </a:xfrm>
          </p:grpSpPr>
          <p:sp>
            <p:nvSpPr>
              <p:cNvPr id="31778" name="Rectangle 34"/>
              <p:cNvSpPr>
                <a:spLocks noChangeArrowheads="1"/>
              </p:cNvSpPr>
              <p:nvPr/>
            </p:nvSpPr>
            <p:spPr bwMode="auto">
              <a:xfrm>
                <a:off x="2579" y="0"/>
                <a:ext cx="1193" cy="327"/>
              </a:xfrm>
              <a:prstGeom prst="rect">
                <a:avLst/>
              </a:prstGeom>
              <a:solidFill>
                <a:srgbClr val="CCCCCC"/>
              </a:solidFill>
              <a:ln w="9525">
                <a:noFill/>
                <a:miter lim="800000"/>
                <a:headEnd/>
                <a:tailEnd/>
              </a:ln>
              <a:effectLst/>
            </p:spPr>
            <p:txBody>
              <a:bodyPr/>
              <a:lstStyle/>
              <a:p>
                <a:endParaRPr lang="en-US"/>
              </a:p>
            </p:txBody>
          </p:sp>
          <p:grpSp>
            <p:nvGrpSpPr>
              <p:cNvPr id="31779" name="Group 35"/>
              <p:cNvGrpSpPr>
                <a:grpSpLocks/>
              </p:cNvGrpSpPr>
              <p:nvPr/>
            </p:nvGrpSpPr>
            <p:grpSpPr bwMode="auto">
              <a:xfrm>
                <a:off x="2579" y="0"/>
                <a:ext cx="1193" cy="327"/>
                <a:chOff x="2579" y="0"/>
                <a:chExt cx="1193" cy="327"/>
              </a:xfrm>
            </p:grpSpPr>
            <p:sp>
              <p:nvSpPr>
                <p:cNvPr id="31780" name="Rectangle 36"/>
                <p:cNvSpPr>
                  <a:spLocks noChangeArrowheads="1"/>
                </p:cNvSpPr>
                <p:nvPr/>
              </p:nvSpPr>
              <p:spPr bwMode="auto">
                <a:xfrm>
                  <a:off x="2622" y="0"/>
                  <a:ext cx="1107" cy="327"/>
                </a:xfrm>
                <a:prstGeom prst="rect">
                  <a:avLst/>
                </a:prstGeom>
                <a:solidFill>
                  <a:srgbClr val="CCCCCC"/>
                </a:solidFill>
                <a:ln w="9525">
                  <a:noFill/>
                  <a:miter lim="800000"/>
                  <a:headEnd/>
                  <a:tailEnd/>
                </a:ln>
                <a:effectLst/>
              </p:spPr>
              <p:txBody>
                <a:bodyPr/>
                <a:lstStyle/>
                <a:p>
                  <a:pPr algn="just"/>
                  <a:r>
                    <a:rPr lang="pt-BR" sz="1000" b="1">
                      <a:cs typeface="Times New Roman" pitchFamily="18" charset="0"/>
                    </a:rPr>
                    <a:t>País: </a:t>
                  </a:r>
                  <a:r>
                    <a:rPr lang="pt-BR" sz="1000">
                      <a:cs typeface="Times New Roman" pitchFamily="18" charset="0"/>
                    </a:rPr>
                    <a:t>CHILE</a:t>
                  </a:r>
                  <a:endParaRPr lang="pt-BR" sz="1200">
                    <a:cs typeface="Times New Roman" pitchFamily="18" charset="0"/>
                  </a:endParaRPr>
                </a:p>
                <a:p>
                  <a:pPr algn="just" eaLnBrk="0" hangingPunct="0"/>
                  <a:endParaRPr lang="pt-BR"/>
                </a:p>
              </p:txBody>
            </p:sp>
            <p:sp>
              <p:nvSpPr>
                <p:cNvPr id="31781" name="Rectangle 37"/>
                <p:cNvSpPr>
                  <a:spLocks noChangeArrowheads="1"/>
                </p:cNvSpPr>
                <p:nvPr/>
              </p:nvSpPr>
              <p:spPr bwMode="auto">
                <a:xfrm>
                  <a:off x="2579" y="0"/>
                  <a:ext cx="1193" cy="327"/>
                </a:xfrm>
                <a:prstGeom prst="rect">
                  <a:avLst/>
                </a:prstGeom>
                <a:noFill/>
                <a:ln w="7">
                  <a:solidFill>
                    <a:srgbClr val="A0A0A0"/>
                  </a:solidFill>
                  <a:miter lim="800000"/>
                  <a:headEnd/>
                  <a:tailEnd/>
                </a:ln>
                <a:effectLst/>
              </p:spPr>
              <p:txBody>
                <a:bodyPr/>
                <a:lstStyle/>
                <a:p>
                  <a:endParaRPr lang="en-US"/>
                </a:p>
              </p:txBody>
            </p:sp>
          </p:grpSp>
        </p:grpSp>
      </p:gr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1" name="Rectangle 3"/>
          <p:cNvSpPr>
            <a:spLocks noGrp="1" noChangeArrowheads="1"/>
          </p:cNvSpPr>
          <p:nvPr>
            <p:ph type="body" idx="1"/>
          </p:nvPr>
        </p:nvSpPr>
        <p:spPr>
          <a:xfrm>
            <a:off x="457200" y="1981200"/>
            <a:ext cx="8229600" cy="3687763"/>
          </a:xfrm>
        </p:spPr>
        <p:txBody>
          <a:bodyPr/>
          <a:lstStyle/>
          <a:p>
            <a:pPr algn="just">
              <a:lnSpc>
                <a:spcPct val="120000"/>
              </a:lnSpc>
              <a:spcBef>
                <a:spcPct val="0"/>
              </a:spcBef>
              <a:buFontTx/>
              <a:buNone/>
            </a:pPr>
            <a:r>
              <a:rPr lang="es-ES" sz="1800" b="1">
                <a:effectLst>
                  <a:outerShdw blurRad="38100" dist="38100" dir="2700000" algn="tl">
                    <a:srgbClr val="C0C0C0"/>
                  </a:outerShdw>
                </a:effectLst>
              </a:rPr>
              <a:t>Descripción:</a:t>
            </a:r>
            <a:r>
              <a:rPr lang="es-ES" sz="1800">
                <a:effectLst>
                  <a:outerShdw blurRad="38100" dist="38100" dir="2700000" algn="tl">
                    <a:srgbClr val="C0C0C0"/>
                  </a:outerShdw>
                </a:effectLst>
              </a:rPr>
              <a:t> </a:t>
            </a:r>
          </a:p>
          <a:p>
            <a:pPr algn="just">
              <a:lnSpc>
                <a:spcPct val="120000"/>
              </a:lnSpc>
              <a:spcBef>
                <a:spcPct val="0"/>
              </a:spcBef>
            </a:pPr>
            <a:r>
              <a:rPr lang="es-ES" sz="1800">
                <a:effectLst>
                  <a:outerShdw blurRad="38100" dist="38100" dir="2700000" algn="tl">
                    <a:srgbClr val="C0C0C0"/>
                  </a:outerShdw>
                </a:effectLst>
              </a:rPr>
              <a:t>Creado por el Art. 40º da Ley 19.882 de 2003, con el objetivo, entre otros, de conducir y regular los procesos de selección de candidatos a cargos de jefes superiores del sistema del servicio civil, incluyendo la decisión de contratación especializada, aprobación de los perfiles profesionales y la proposición de una lista (entre 3 y 5) de candidatos selecionados. Esta compuesto por cinco miembros: cuatro consejeros nominados por el Presidente de la República y ratificados por 4/7 del Senado más el Director Nacional del Servicio Civil. </a:t>
            </a:r>
          </a:p>
          <a:p>
            <a:pPr algn="just">
              <a:lnSpc>
                <a:spcPct val="120000"/>
              </a:lnSpc>
              <a:spcBef>
                <a:spcPct val="0"/>
              </a:spcBef>
            </a:pPr>
            <a:r>
              <a:rPr lang="es-ES" sz="1800" b="1">
                <a:effectLst>
                  <a:outerShdw blurRad="38100" dist="38100" dir="2700000" algn="tl">
                    <a:srgbClr val="C0C0C0"/>
                  </a:outerShdw>
                </a:effectLst>
              </a:rPr>
              <a:t>Potencialidades:</a:t>
            </a:r>
            <a:r>
              <a:rPr lang="es-ES" sz="1800">
                <a:effectLst>
                  <a:outerShdw blurRad="38100" dist="38100" dir="2700000" algn="tl">
                    <a:srgbClr val="C0C0C0"/>
                  </a:outerShdw>
                </a:effectLst>
              </a:rPr>
              <a:t> </a:t>
            </a:r>
          </a:p>
          <a:p>
            <a:pPr algn="just">
              <a:lnSpc>
                <a:spcPct val="120000"/>
              </a:lnSpc>
              <a:spcBef>
                <a:spcPct val="0"/>
              </a:spcBef>
            </a:pPr>
            <a:r>
              <a:rPr lang="es-ES" sz="1800">
                <a:effectLst>
                  <a:outerShdw blurRad="38100" dist="38100" dir="2700000" algn="tl">
                    <a:srgbClr val="C0C0C0"/>
                  </a:outerShdw>
                </a:effectLst>
              </a:rPr>
              <a:t>Contribuir decisivamente al fortalecimiento de la sustentabilidad de la nueva política</a:t>
            </a:r>
          </a:p>
          <a:p>
            <a:pPr>
              <a:lnSpc>
                <a:spcPct val="120000"/>
              </a:lnSpc>
              <a:buFontTx/>
              <a:buNone/>
            </a:pPr>
            <a:endParaRPr lang="es-ES" sz="1800" b="1">
              <a:effectLst>
                <a:outerShdw blurRad="38100" dist="38100" dir="2700000" algn="tl">
                  <a:srgbClr val="C0C0C0"/>
                </a:outerShdw>
              </a:effectLst>
            </a:endParaRPr>
          </a:p>
        </p:txBody>
      </p:sp>
      <p:grpSp>
        <p:nvGrpSpPr>
          <p:cNvPr id="32788" name="Group 20"/>
          <p:cNvGrpSpPr>
            <a:grpSpLocks/>
          </p:cNvGrpSpPr>
          <p:nvPr/>
        </p:nvGrpSpPr>
        <p:grpSpPr bwMode="auto">
          <a:xfrm>
            <a:off x="1601788" y="685800"/>
            <a:ext cx="5940425" cy="1066800"/>
            <a:chOff x="0" y="0"/>
            <a:chExt cx="3742" cy="750"/>
          </a:xfrm>
        </p:grpSpPr>
        <p:grpSp>
          <p:nvGrpSpPr>
            <p:cNvPr id="32785" name="Group 17"/>
            <p:cNvGrpSpPr>
              <a:grpSpLocks/>
            </p:cNvGrpSpPr>
            <p:nvPr/>
          </p:nvGrpSpPr>
          <p:grpSpPr bwMode="auto">
            <a:xfrm>
              <a:off x="0" y="327"/>
              <a:ext cx="2454" cy="423"/>
              <a:chOff x="0" y="327"/>
              <a:chExt cx="2454" cy="423"/>
            </a:xfrm>
          </p:grpSpPr>
          <p:sp>
            <p:nvSpPr>
              <p:cNvPr id="32784" name="Rectangle 16"/>
              <p:cNvSpPr>
                <a:spLocks noChangeArrowheads="1"/>
              </p:cNvSpPr>
              <p:nvPr/>
            </p:nvSpPr>
            <p:spPr bwMode="auto">
              <a:xfrm>
                <a:off x="0" y="327"/>
                <a:ext cx="2454" cy="423"/>
              </a:xfrm>
              <a:prstGeom prst="rect">
                <a:avLst/>
              </a:prstGeom>
              <a:solidFill>
                <a:srgbClr val="F2F2F2"/>
              </a:solidFill>
              <a:ln w="9525">
                <a:noFill/>
                <a:miter lim="800000"/>
                <a:headEnd/>
                <a:tailEnd/>
              </a:ln>
              <a:effectLst/>
            </p:spPr>
            <p:txBody>
              <a:bodyPr/>
              <a:lstStyle/>
              <a:p>
                <a:endParaRPr lang="en-US"/>
              </a:p>
            </p:txBody>
          </p:sp>
          <p:sp>
            <p:nvSpPr>
              <p:cNvPr id="32774" name="Rectangle 6"/>
              <p:cNvSpPr>
                <a:spLocks noChangeArrowheads="1"/>
              </p:cNvSpPr>
              <p:nvPr/>
            </p:nvSpPr>
            <p:spPr bwMode="auto">
              <a:xfrm>
                <a:off x="43" y="327"/>
                <a:ext cx="2368" cy="423"/>
              </a:xfrm>
              <a:prstGeom prst="rect">
                <a:avLst/>
              </a:prstGeom>
              <a:solidFill>
                <a:srgbClr val="F2F2F2"/>
              </a:solidFill>
              <a:ln w="9525">
                <a:noFill/>
                <a:miter lim="800000"/>
                <a:headEnd/>
                <a:tailEnd/>
              </a:ln>
              <a:effectLst/>
            </p:spPr>
            <p:txBody>
              <a:bodyPr/>
              <a:lstStyle/>
              <a:p>
                <a:pPr indent="450850" algn="just"/>
                <a:r>
                  <a:rPr lang="pt-BR" sz="1000" b="1">
                    <a:cs typeface="Times New Roman" pitchFamily="18" charset="0"/>
                  </a:rPr>
                  <a:t>Referência: </a:t>
                </a:r>
                <a:r>
                  <a:rPr lang="pt-BR" sz="1000">
                    <a:cs typeface="Times New Roman" pitchFamily="18" charset="0"/>
                  </a:rPr>
                  <a:t>Direção Nacional de Serviço Civil</a:t>
                </a:r>
                <a:endParaRPr lang="pt-BR" sz="1200">
                  <a:cs typeface="Times New Roman" pitchFamily="18" charset="0"/>
                </a:endParaRPr>
              </a:p>
              <a:p>
                <a:pPr indent="450850" algn="just" eaLnBrk="0" hangingPunct="0"/>
                <a:r>
                  <a:rPr lang="pt-BR" sz="1000">
                    <a:cs typeface="Times New Roman" pitchFamily="18" charset="0"/>
                    <a:hlinkClick r:id="rId2"/>
                  </a:rPr>
                  <a:t>http://www.serviciocivil.cl/</a:t>
                </a:r>
                <a:endParaRPr lang="pt-BR" sz="1200">
                  <a:cs typeface="Times New Roman" pitchFamily="18" charset="0"/>
                </a:endParaRPr>
              </a:p>
              <a:p>
                <a:pPr indent="450850" algn="just" eaLnBrk="0" hangingPunct="0"/>
                <a:endParaRPr lang="pt-BR"/>
              </a:p>
            </p:txBody>
          </p:sp>
        </p:grpSp>
        <p:grpSp>
          <p:nvGrpSpPr>
            <p:cNvPr id="32787" name="Group 19"/>
            <p:cNvGrpSpPr>
              <a:grpSpLocks/>
            </p:cNvGrpSpPr>
            <p:nvPr/>
          </p:nvGrpSpPr>
          <p:grpSpPr bwMode="auto">
            <a:xfrm>
              <a:off x="2454" y="327"/>
              <a:ext cx="1288" cy="423"/>
              <a:chOff x="2454" y="327"/>
              <a:chExt cx="1288" cy="423"/>
            </a:xfrm>
          </p:grpSpPr>
          <p:sp>
            <p:nvSpPr>
              <p:cNvPr id="32786" name="Rectangle 18"/>
              <p:cNvSpPr>
                <a:spLocks noChangeArrowheads="1"/>
              </p:cNvSpPr>
              <p:nvPr/>
            </p:nvSpPr>
            <p:spPr bwMode="auto">
              <a:xfrm>
                <a:off x="2454" y="327"/>
                <a:ext cx="1288" cy="423"/>
              </a:xfrm>
              <a:prstGeom prst="rect">
                <a:avLst/>
              </a:prstGeom>
              <a:solidFill>
                <a:srgbClr val="F2F2F2"/>
              </a:solidFill>
              <a:ln w="9525">
                <a:noFill/>
                <a:miter lim="800000"/>
                <a:headEnd/>
                <a:tailEnd/>
              </a:ln>
              <a:effectLst/>
            </p:spPr>
            <p:txBody>
              <a:bodyPr/>
              <a:lstStyle/>
              <a:p>
                <a:endParaRPr lang="en-US"/>
              </a:p>
            </p:txBody>
          </p:sp>
          <p:sp>
            <p:nvSpPr>
              <p:cNvPr id="32775" name="Rectangle 7"/>
              <p:cNvSpPr>
                <a:spLocks noChangeArrowheads="1"/>
              </p:cNvSpPr>
              <p:nvPr/>
            </p:nvSpPr>
            <p:spPr bwMode="auto">
              <a:xfrm>
                <a:off x="2497" y="327"/>
                <a:ext cx="1202" cy="423"/>
              </a:xfrm>
              <a:prstGeom prst="rect">
                <a:avLst/>
              </a:prstGeom>
              <a:solidFill>
                <a:srgbClr val="F2F2F2"/>
              </a:solidFill>
              <a:ln w="9525">
                <a:noFill/>
                <a:miter lim="800000"/>
                <a:headEnd/>
                <a:tailEnd/>
              </a:ln>
              <a:effectLst/>
            </p:spPr>
            <p:txBody>
              <a:bodyPr/>
              <a:lstStyle/>
              <a:p>
                <a:pPr algn="just"/>
                <a:r>
                  <a:rPr lang="pt-BR" sz="1000" b="1">
                    <a:cs typeface="Times New Roman" pitchFamily="18" charset="0"/>
                  </a:rPr>
                  <a:t>Tipo: </a:t>
                </a:r>
                <a:r>
                  <a:rPr lang="pt-BR" sz="1000">
                    <a:cs typeface="Times New Roman" pitchFamily="18" charset="0"/>
                  </a:rPr>
                  <a:t>PRÁCTICA</a:t>
                </a:r>
                <a:endParaRPr lang="pt-BR" sz="1200">
                  <a:cs typeface="Times New Roman" pitchFamily="18" charset="0"/>
                </a:endParaRPr>
              </a:p>
              <a:p>
                <a:pPr algn="just" eaLnBrk="0" hangingPunct="0"/>
                <a:endParaRPr lang="pt-BR"/>
              </a:p>
            </p:txBody>
          </p:sp>
        </p:grpSp>
        <p:grpSp>
          <p:nvGrpSpPr>
            <p:cNvPr id="32779" name="Group 11"/>
            <p:cNvGrpSpPr>
              <a:grpSpLocks/>
            </p:cNvGrpSpPr>
            <p:nvPr/>
          </p:nvGrpSpPr>
          <p:grpSpPr bwMode="auto">
            <a:xfrm>
              <a:off x="0" y="0"/>
              <a:ext cx="2454" cy="327"/>
              <a:chOff x="0" y="0"/>
              <a:chExt cx="2454" cy="327"/>
            </a:xfrm>
          </p:grpSpPr>
          <p:sp>
            <p:nvSpPr>
              <p:cNvPr id="32778" name="Rectangle 10"/>
              <p:cNvSpPr>
                <a:spLocks noChangeArrowheads="1"/>
              </p:cNvSpPr>
              <p:nvPr/>
            </p:nvSpPr>
            <p:spPr bwMode="auto">
              <a:xfrm>
                <a:off x="0" y="0"/>
                <a:ext cx="2454" cy="327"/>
              </a:xfrm>
              <a:prstGeom prst="rect">
                <a:avLst/>
              </a:prstGeom>
              <a:solidFill>
                <a:srgbClr val="CCCCCC"/>
              </a:solidFill>
              <a:ln w="9525">
                <a:noFill/>
                <a:miter lim="800000"/>
                <a:headEnd/>
                <a:tailEnd/>
              </a:ln>
              <a:effectLst/>
            </p:spPr>
            <p:txBody>
              <a:bodyPr/>
              <a:lstStyle/>
              <a:p>
                <a:endParaRPr lang="en-US"/>
              </a:p>
            </p:txBody>
          </p:sp>
          <p:grpSp>
            <p:nvGrpSpPr>
              <p:cNvPr id="32777" name="Group 9"/>
              <p:cNvGrpSpPr>
                <a:grpSpLocks/>
              </p:cNvGrpSpPr>
              <p:nvPr/>
            </p:nvGrpSpPr>
            <p:grpSpPr bwMode="auto">
              <a:xfrm>
                <a:off x="0" y="0"/>
                <a:ext cx="2454" cy="327"/>
                <a:chOff x="0" y="0"/>
                <a:chExt cx="2454" cy="327"/>
              </a:xfrm>
            </p:grpSpPr>
            <p:sp>
              <p:nvSpPr>
                <p:cNvPr id="32772" name="Rectangle 4"/>
                <p:cNvSpPr>
                  <a:spLocks noChangeArrowheads="1"/>
                </p:cNvSpPr>
                <p:nvPr/>
              </p:nvSpPr>
              <p:spPr bwMode="auto">
                <a:xfrm>
                  <a:off x="43" y="0"/>
                  <a:ext cx="2368" cy="327"/>
                </a:xfrm>
                <a:prstGeom prst="rect">
                  <a:avLst/>
                </a:prstGeom>
                <a:solidFill>
                  <a:srgbClr val="CCCCCC"/>
                </a:solidFill>
                <a:ln w="9525">
                  <a:noFill/>
                  <a:miter lim="800000"/>
                  <a:headEnd/>
                  <a:tailEnd/>
                </a:ln>
                <a:effectLst/>
              </p:spPr>
              <p:txBody>
                <a:bodyPr/>
                <a:lstStyle/>
                <a:p>
                  <a:pPr algn="just"/>
                  <a:r>
                    <a:rPr lang="pt-BR" sz="1000" b="1">
                      <a:cs typeface="Times New Roman" pitchFamily="18" charset="0"/>
                    </a:rPr>
                    <a:t>Iniciativa: CONSEJO DE ALTA DIRECCIÓN PÚBLICA</a:t>
                  </a:r>
                  <a:endParaRPr lang="pt-BR" b="1"/>
                </a:p>
              </p:txBody>
            </p:sp>
            <p:sp>
              <p:nvSpPr>
                <p:cNvPr id="32776" name="Rectangle 8"/>
                <p:cNvSpPr>
                  <a:spLocks noChangeArrowheads="1"/>
                </p:cNvSpPr>
                <p:nvPr/>
              </p:nvSpPr>
              <p:spPr bwMode="auto">
                <a:xfrm>
                  <a:off x="0" y="0"/>
                  <a:ext cx="2454" cy="327"/>
                </a:xfrm>
                <a:prstGeom prst="rect">
                  <a:avLst/>
                </a:prstGeom>
                <a:noFill/>
                <a:ln w="7">
                  <a:solidFill>
                    <a:srgbClr val="A0A0A0"/>
                  </a:solidFill>
                  <a:miter lim="800000"/>
                  <a:headEnd/>
                  <a:tailEnd/>
                </a:ln>
                <a:effectLst/>
              </p:spPr>
              <p:txBody>
                <a:bodyPr/>
                <a:lstStyle/>
                <a:p>
                  <a:endParaRPr lang="en-US"/>
                </a:p>
              </p:txBody>
            </p:sp>
          </p:grpSp>
        </p:grpSp>
        <p:grpSp>
          <p:nvGrpSpPr>
            <p:cNvPr id="32783" name="Group 15"/>
            <p:cNvGrpSpPr>
              <a:grpSpLocks/>
            </p:cNvGrpSpPr>
            <p:nvPr/>
          </p:nvGrpSpPr>
          <p:grpSpPr bwMode="auto">
            <a:xfrm>
              <a:off x="2454" y="0"/>
              <a:ext cx="1288" cy="327"/>
              <a:chOff x="2454" y="0"/>
              <a:chExt cx="1288" cy="327"/>
            </a:xfrm>
          </p:grpSpPr>
          <p:sp>
            <p:nvSpPr>
              <p:cNvPr id="32782" name="Rectangle 14"/>
              <p:cNvSpPr>
                <a:spLocks noChangeArrowheads="1"/>
              </p:cNvSpPr>
              <p:nvPr/>
            </p:nvSpPr>
            <p:spPr bwMode="auto">
              <a:xfrm>
                <a:off x="2454" y="0"/>
                <a:ext cx="1288" cy="327"/>
              </a:xfrm>
              <a:prstGeom prst="rect">
                <a:avLst/>
              </a:prstGeom>
              <a:solidFill>
                <a:srgbClr val="CCCCCC"/>
              </a:solidFill>
              <a:ln w="9525">
                <a:noFill/>
                <a:miter lim="800000"/>
                <a:headEnd/>
                <a:tailEnd/>
              </a:ln>
              <a:effectLst/>
            </p:spPr>
            <p:txBody>
              <a:bodyPr/>
              <a:lstStyle/>
              <a:p>
                <a:endParaRPr lang="en-US"/>
              </a:p>
            </p:txBody>
          </p:sp>
          <p:grpSp>
            <p:nvGrpSpPr>
              <p:cNvPr id="32781" name="Group 13"/>
              <p:cNvGrpSpPr>
                <a:grpSpLocks/>
              </p:cNvGrpSpPr>
              <p:nvPr/>
            </p:nvGrpSpPr>
            <p:grpSpPr bwMode="auto">
              <a:xfrm>
                <a:off x="2454" y="0"/>
                <a:ext cx="1288" cy="327"/>
                <a:chOff x="2454" y="0"/>
                <a:chExt cx="1288" cy="327"/>
              </a:xfrm>
            </p:grpSpPr>
            <p:sp>
              <p:nvSpPr>
                <p:cNvPr id="32773" name="Rectangle 5"/>
                <p:cNvSpPr>
                  <a:spLocks noChangeArrowheads="1"/>
                </p:cNvSpPr>
                <p:nvPr/>
              </p:nvSpPr>
              <p:spPr bwMode="auto">
                <a:xfrm>
                  <a:off x="2497" y="0"/>
                  <a:ext cx="1202" cy="327"/>
                </a:xfrm>
                <a:prstGeom prst="rect">
                  <a:avLst/>
                </a:prstGeom>
                <a:solidFill>
                  <a:srgbClr val="CCCCCC"/>
                </a:solidFill>
                <a:ln w="9525">
                  <a:noFill/>
                  <a:miter lim="800000"/>
                  <a:headEnd/>
                  <a:tailEnd/>
                </a:ln>
                <a:effectLst/>
              </p:spPr>
              <p:txBody>
                <a:bodyPr/>
                <a:lstStyle/>
                <a:p>
                  <a:pPr algn="just"/>
                  <a:r>
                    <a:rPr lang="pt-BR" sz="1000" b="1">
                      <a:cs typeface="Times New Roman" pitchFamily="18" charset="0"/>
                    </a:rPr>
                    <a:t>País: </a:t>
                  </a:r>
                  <a:r>
                    <a:rPr lang="pt-BR" sz="1000">
                      <a:cs typeface="Times New Roman" pitchFamily="18" charset="0"/>
                    </a:rPr>
                    <a:t>CHILE</a:t>
                  </a:r>
                  <a:endParaRPr lang="pt-BR" sz="1200">
                    <a:cs typeface="Times New Roman" pitchFamily="18" charset="0"/>
                  </a:endParaRPr>
                </a:p>
                <a:p>
                  <a:pPr algn="just" eaLnBrk="0" hangingPunct="0"/>
                  <a:endParaRPr lang="pt-BR"/>
                </a:p>
              </p:txBody>
            </p:sp>
            <p:sp>
              <p:nvSpPr>
                <p:cNvPr id="32780" name="Rectangle 12"/>
                <p:cNvSpPr>
                  <a:spLocks noChangeArrowheads="1"/>
                </p:cNvSpPr>
                <p:nvPr/>
              </p:nvSpPr>
              <p:spPr bwMode="auto">
                <a:xfrm>
                  <a:off x="2454" y="0"/>
                  <a:ext cx="1288" cy="327"/>
                </a:xfrm>
                <a:prstGeom prst="rect">
                  <a:avLst/>
                </a:prstGeom>
                <a:noFill/>
                <a:ln w="7">
                  <a:solidFill>
                    <a:srgbClr val="A0A0A0"/>
                  </a:solidFill>
                  <a:miter lim="800000"/>
                  <a:headEnd/>
                  <a:tailEnd/>
                </a:ln>
                <a:effectLst/>
              </p:spPr>
              <p:txBody>
                <a:bodyPr/>
                <a:lstStyle/>
                <a:p>
                  <a:endParaRPr lang="en-US"/>
                </a:p>
              </p:txBody>
            </p:sp>
          </p:grpSp>
        </p:grpSp>
      </p:grpSp>
      <p:sp>
        <p:nvSpPr>
          <p:cNvPr id="32789" name="WordArt 21"/>
          <p:cNvSpPr>
            <a:spLocks noChangeArrowheads="1" noChangeShapeType="1" noTextEdit="1"/>
          </p:cNvSpPr>
          <p:nvPr/>
        </p:nvSpPr>
        <p:spPr bwMode="auto">
          <a:xfrm>
            <a:off x="395288" y="692150"/>
            <a:ext cx="576262" cy="360363"/>
          </a:xfrm>
          <a:prstGeom prst="rect">
            <a:avLst/>
          </a:prstGeom>
        </p:spPr>
        <p:txBody>
          <a:bodyPr wrap="none" fromWordArt="1">
            <a:prstTxWarp prst="textPlain">
              <a:avLst>
                <a:gd name="adj" fmla="val 50000"/>
              </a:avLst>
            </a:prstTxWarp>
          </a:bodyPr>
          <a:lstStyle/>
          <a:p>
            <a:pPr algn="ctr"/>
            <a:r>
              <a:rPr lang="en-US" sz="3600" kern="10">
                <a:ln w="9525">
                  <a:solidFill>
                    <a:srgbClr val="000000"/>
                  </a:solidFill>
                  <a:round/>
                  <a:headEnd/>
                  <a:tailEnd/>
                </a:ln>
                <a:solidFill>
                  <a:srgbClr val="FFFFFF"/>
                </a:solidFill>
                <a:latin typeface="Arial Black"/>
              </a:rPr>
              <a:t>5.4</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3"/>
          <p:cNvSpPr>
            <a:spLocks noGrp="1" noChangeArrowheads="1"/>
          </p:cNvSpPr>
          <p:nvPr>
            <p:ph type="body" idx="1"/>
          </p:nvPr>
        </p:nvSpPr>
        <p:spPr/>
        <p:txBody>
          <a:bodyPr/>
          <a:lstStyle/>
          <a:p>
            <a:pPr algn="just">
              <a:lnSpc>
                <a:spcPct val="110000"/>
              </a:lnSpc>
              <a:spcBef>
                <a:spcPct val="0"/>
              </a:spcBef>
              <a:buFontTx/>
              <a:buNone/>
            </a:pPr>
            <a:r>
              <a:rPr lang="es-ES" sz="1800" b="1">
                <a:effectLst>
                  <a:outerShdw blurRad="38100" dist="38100" dir="2700000" algn="tl">
                    <a:srgbClr val="C0C0C0"/>
                  </a:outerShdw>
                </a:effectLst>
              </a:rPr>
              <a:t>Descripción:</a:t>
            </a:r>
            <a:r>
              <a:rPr lang="es-ES" sz="1800">
                <a:effectLst>
                  <a:outerShdw blurRad="38100" dist="38100" dir="2700000" algn="tl">
                    <a:srgbClr val="C0C0C0"/>
                  </a:outerShdw>
                </a:effectLst>
              </a:rPr>
              <a:t> </a:t>
            </a:r>
          </a:p>
          <a:p>
            <a:pPr algn="just">
              <a:lnSpc>
                <a:spcPct val="110000"/>
              </a:lnSpc>
              <a:spcBef>
                <a:spcPct val="0"/>
              </a:spcBef>
            </a:pPr>
            <a:r>
              <a:rPr lang="es-ES" sz="1800">
                <a:effectLst>
                  <a:outerShdw blurRad="38100" dist="38100" dir="2700000" algn="tl">
                    <a:srgbClr val="C0C0C0"/>
                  </a:outerShdw>
                </a:effectLst>
              </a:rPr>
              <a:t>Fueron concebidos instrumentos de apoyo para la gestión del sistema, con base en el mérito. Son ellos:</a:t>
            </a:r>
          </a:p>
          <a:p>
            <a:pPr lvl="1" algn="just" eaLnBrk="0" hangingPunct="0">
              <a:lnSpc>
                <a:spcPct val="110000"/>
              </a:lnSpc>
              <a:spcBef>
                <a:spcPct val="0"/>
              </a:spcBef>
              <a:buFont typeface="Symbol" pitchFamily="18" charset="2"/>
              <a:buChar char=""/>
            </a:pPr>
            <a:r>
              <a:rPr lang="es-ES" sz="1600">
                <a:effectLst>
                  <a:outerShdw blurRad="38100" dist="38100" dir="2700000" algn="tl">
                    <a:srgbClr val="C0C0C0"/>
                  </a:outerShdw>
                </a:effectLst>
              </a:rPr>
              <a:t>Convenios de desempeño de metas estratégicas para el trienio. </a:t>
            </a:r>
          </a:p>
          <a:p>
            <a:pPr lvl="1" algn="just" eaLnBrk="0" hangingPunct="0">
              <a:lnSpc>
                <a:spcPct val="110000"/>
              </a:lnSpc>
              <a:spcBef>
                <a:spcPct val="0"/>
              </a:spcBef>
              <a:buFont typeface="Symbol" pitchFamily="18" charset="2"/>
              <a:buChar char=""/>
            </a:pPr>
            <a:r>
              <a:rPr lang="es-ES" sz="1600">
                <a:effectLst>
                  <a:outerShdw blurRad="38100" dist="38100" dir="2700000" algn="tl">
                    <a:srgbClr val="C0C0C0"/>
                  </a:outerShdw>
                </a:effectLst>
              </a:rPr>
              <a:t>Evaluación de Altor Dirigentes: informe de desempeño anual comunicando al superior el grado de avance y el cumplimiento de las metas.</a:t>
            </a:r>
          </a:p>
          <a:p>
            <a:pPr lvl="1" algn="just" eaLnBrk="0" hangingPunct="0">
              <a:lnSpc>
                <a:spcPct val="110000"/>
              </a:lnSpc>
              <a:spcBef>
                <a:spcPct val="0"/>
              </a:spcBef>
              <a:buFont typeface="Symbol" pitchFamily="18" charset="2"/>
              <a:buChar char=""/>
            </a:pPr>
            <a:r>
              <a:rPr lang="es-ES" sz="1600">
                <a:effectLst>
                  <a:outerShdw blurRad="38100" dist="38100" dir="2700000" algn="tl">
                    <a:srgbClr val="C0C0C0"/>
                  </a:outerShdw>
                </a:effectLst>
              </a:rPr>
              <a:t>Sistema de remuneración: aplicación de remuneración variable de acuerdo con el cumplimiento de las metas. 	</a:t>
            </a:r>
          </a:p>
          <a:p>
            <a:pPr algn="just">
              <a:lnSpc>
                <a:spcPct val="110000"/>
              </a:lnSpc>
              <a:spcBef>
                <a:spcPct val="0"/>
              </a:spcBef>
              <a:buFontTx/>
              <a:buNone/>
            </a:pPr>
            <a:r>
              <a:rPr lang="es-ES" sz="1800" b="1">
                <a:effectLst>
                  <a:outerShdw blurRad="38100" dist="38100" dir="2700000" algn="tl">
                    <a:srgbClr val="C0C0C0"/>
                  </a:outerShdw>
                </a:effectLst>
              </a:rPr>
              <a:t>Potencialidades: </a:t>
            </a:r>
          </a:p>
          <a:p>
            <a:pPr algn="just">
              <a:lnSpc>
                <a:spcPct val="110000"/>
              </a:lnSpc>
              <a:spcBef>
                <a:spcPct val="0"/>
              </a:spcBef>
            </a:pPr>
            <a:r>
              <a:rPr lang="es-ES" sz="1800">
                <a:effectLst>
                  <a:outerShdw blurRad="38100" dist="38100" dir="2700000" algn="tl">
                    <a:srgbClr val="C0C0C0"/>
                  </a:outerShdw>
                </a:effectLst>
              </a:rPr>
              <a:t>Alinea desempeño del dirigente con el desempeño organizacional (gestión por resultados), impactando el sistema de remuneración. </a:t>
            </a:r>
          </a:p>
          <a:p>
            <a:pPr algn="just">
              <a:lnSpc>
                <a:spcPct val="110000"/>
              </a:lnSpc>
              <a:spcBef>
                <a:spcPct val="0"/>
              </a:spcBef>
              <a:buFontTx/>
              <a:buNone/>
            </a:pPr>
            <a:r>
              <a:rPr lang="es-ES" sz="1800" b="1">
                <a:effectLst>
                  <a:outerShdw blurRad="38100" dist="38100" dir="2700000" algn="tl">
                    <a:srgbClr val="C0C0C0"/>
                  </a:outerShdw>
                </a:effectLst>
              </a:rPr>
              <a:t>Limitaciones: </a:t>
            </a:r>
          </a:p>
          <a:p>
            <a:pPr algn="just">
              <a:lnSpc>
                <a:spcPct val="110000"/>
              </a:lnSpc>
              <a:spcBef>
                <a:spcPct val="0"/>
              </a:spcBef>
            </a:pPr>
            <a:r>
              <a:rPr lang="es-ES" sz="1800">
                <a:effectLst>
                  <a:outerShdw blurRad="38100" dist="38100" dir="2700000" algn="tl">
                    <a:srgbClr val="C0C0C0"/>
                  </a:outerShdw>
                </a:effectLst>
              </a:rPr>
              <a:t>La aplicación de los instrumentos (y de sus consecuencias) no puede limitarse a los cuadros dirigentes, corriendo el riesgo de crear resistencia frente a los demás funcionarios (que también son responsbles por el logro de los resultados.</a:t>
            </a:r>
          </a:p>
        </p:txBody>
      </p:sp>
      <p:grpSp>
        <p:nvGrpSpPr>
          <p:cNvPr id="33812" name="Group 20"/>
          <p:cNvGrpSpPr>
            <a:grpSpLocks/>
          </p:cNvGrpSpPr>
          <p:nvPr/>
        </p:nvGrpSpPr>
        <p:grpSpPr bwMode="auto">
          <a:xfrm>
            <a:off x="1601788" y="304800"/>
            <a:ext cx="5940425" cy="1143000"/>
            <a:chOff x="0" y="0"/>
            <a:chExt cx="3742" cy="846"/>
          </a:xfrm>
        </p:grpSpPr>
        <p:grpSp>
          <p:nvGrpSpPr>
            <p:cNvPr id="33809" name="Group 17"/>
            <p:cNvGrpSpPr>
              <a:grpSpLocks/>
            </p:cNvGrpSpPr>
            <p:nvPr/>
          </p:nvGrpSpPr>
          <p:grpSpPr bwMode="auto">
            <a:xfrm>
              <a:off x="0" y="423"/>
              <a:ext cx="2454" cy="423"/>
              <a:chOff x="0" y="423"/>
              <a:chExt cx="2454" cy="423"/>
            </a:xfrm>
          </p:grpSpPr>
          <p:sp>
            <p:nvSpPr>
              <p:cNvPr id="33808" name="Rectangle 16"/>
              <p:cNvSpPr>
                <a:spLocks noChangeArrowheads="1"/>
              </p:cNvSpPr>
              <p:nvPr/>
            </p:nvSpPr>
            <p:spPr bwMode="auto">
              <a:xfrm>
                <a:off x="0" y="423"/>
                <a:ext cx="2454" cy="423"/>
              </a:xfrm>
              <a:prstGeom prst="rect">
                <a:avLst/>
              </a:prstGeom>
              <a:solidFill>
                <a:srgbClr val="F2F2F2"/>
              </a:solidFill>
              <a:ln w="9525">
                <a:noFill/>
                <a:miter lim="800000"/>
                <a:headEnd/>
                <a:tailEnd/>
              </a:ln>
              <a:effectLst/>
            </p:spPr>
            <p:txBody>
              <a:bodyPr/>
              <a:lstStyle/>
              <a:p>
                <a:endParaRPr lang="en-US"/>
              </a:p>
            </p:txBody>
          </p:sp>
          <p:sp>
            <p:nvSpPr>
              <p:cNvPr id="33798" name="Rectangle 6"/>
              <p:cNvSpPr>
                <a:spLocks noChangeArrowheads="1"/>
              </p:cNvSpPr>
              <p:nvPr/>
            </p:nvSpPr>
            <p:spPr bwMode="auto">
              <a:xfrm>
                <a:off x="43" y="423"/>
                <a:ext cx="2368" cy="423"/>
              </a:xfrm>
              <a:prstGeom prst="rect">
                <a:avLst/>
              </a:prstGeom>
              <a:solidFill>
                <a:srgbClr val="F2F2F2"/>
              </a:solidFill>
              <a:ln w="9525">
                <a:noFill/>
                <a:miter lim="800000"/>
                <a:headEnd/>
                <a:tailEnd/>
              </a:ln>
              <a:effectLst/>
            </p:spPr>
            <p:txBody>
              <a:bodyPr/>
              <a:lstStyle/>
              <a:p>
                <a:pPr indent="450850" algn="just"/>
                <a:r>
                  <a:rPr lang="pt-BR" sz="1000" b="1">
                    <a:cs typeface="Times New Roman" pitchFamily="18" charset="0"/>
                  </a:rPr>
                  <a:t>Referencia: </a:t>
                </a:r>
                <a:r>
                  <a:rPr lang="pt-BR" sz="1000">
                    <a:cs typeface="Times New Roman" pitchFamily="18" charset="0"/>
                  </a:rPr>
                  <a:t>Dirección Nacional del Servicio Civil</a:t>
                </a:r>
                <a:endParaRPr lang="pt-BR" sz="1200">
                  <a:cs typeface="Times New Roman" pitchFamily="18" charset="0"/>
                </a:endParaRPr>
              </a:p>
              <a:p>
                <a:pPr indent="450850" algn="just" eaLnBrk="0" hangingPunct="0"/>
                <a:r>
                  <a:rPr lang="pt-BR" sz="1000">
                    <a:cs typeface="Times New Roman" pitchFamily="18" charset="0"/>
                    <a:hlinkClick r:id="rId2"/>
                  </a:rPr>
                  <a:t>http://www.serviciocivil.cl/</a:t>
                </a:r>
                <a:endParaRPr lang="pt-BR" sz="1200">
                  <a:cs typeface="Times New Roman" pitchFamily="18" charset="0"/>
                </a:endParaRPr>
              </a:p>
              <a:p>
                <a:pPr indent="450850" algn="just" eaLnBrk="0" hangingPunct="0"/>
                <a:endParaRPr lang="pt-BR"/>
              </a:p>
            </p:txBody>
          </p:sp>
        </p:grpSp>
        <p:grpSp>
          <p:nvGrpSpPr>
            <p:cNvPr id="33811" name="Group 19"/>
            <p:cNvGrpSpPr>
              <a:grpSpLocks/>
            </p:cNvGrpSpPr>
            <p:nvPr/>
          </p:nvGrpSpPr>
          <p:grpSpPr bwMode="auto">
            <a:xfrm>
              <a:off x="2454" y="423"/>
              <a:ext cx="1288" cy="423"/>
              <a:chOff x="2454" y="423"/>
              <a:chExt cx="1288" cy="423"/>
            </a:xfrm>
          </p:grpSpPr>
          <p:sp>
            <p:nvSpPr>
              <p:cNvPr id="33810" name="Rectangle 18"/>
              <p:cNvSpPr>
                <a:spLocks noChangeArrowheads="1"/>
              </p:cNvSpPr>
              <p:nvPr/>
            </p:nvSpPr>
            <p:spPr bwMode="auto">
              <a:xfrm>
                <a:off x="2454" y="423"/>
                <a:ext cx="1288" cy="423"/>
              </a:xfrm>
              <a:prstGeom prst="rect">
                <a:avLst/>
              </a:prstGeom>
              <a:solidFill>
                <a:srgbClr val="F2F2F2"/>
              </a:solidFill>
              <a:ln w="9525">
                <a:noFill/>
                <a:miter lim="800000"/>
                <a:headEnd/>
                <a:tailEnd/>
              </a:ln>
              <a:effectLst/>
            </p:spPr>
            <p:txBody>
              <a:bodyPr/>
              <a:lstStyle/>
              <a:p>
                <a:endParaRPr lang="en-US"/>
              </a:p>
            </p:txBody>
          </p:sp>
          <p:sp>
            <p:nvSpPr>
              <p:cNvPr id="33799" name="Rectangle 7"/>
              <p:cNvSpPr>
                <a:spLocks noChangeArrowheads="1"/>
              </p:cNvSpPr>
              <p:nvPr/>
            </p:nvSpPr>
            <p:spPr bwMode="auto">
              <a:xfrm>
                <a:off x="2497" y="423"/>
                <a:ext cx="1202" cy="423"/>
              </a:xfrm>
              <a:prstGeom prst="rect">
                <a:avLst/>
              </a:prstGeom>
              <a:solidFill>
                <a:srgbClr val="F2F2F2"/>
              </a:solidFill>
              <a:ln w="9525">
                <a:noFill/>
                <a:miter lim="800000"/>
                <a:headEnd/>
                <a:tailEnd/>
              </a:ln>
              <a:effectLst/>
            </p:spPr>
            <p:txBody>
              <a:bodyPr/>
              <a:lstStyle/>
              <a:p>
                <a:pPr algn="just"/>
                <a:r>
                  <a:rPr lang="pt-BR" sz="1000" b="1">
                    <a:cs typeface="Times New Roman" pitchFamily="18" charset="0"/>
                  </a:rPr>
                  <a:t>Tipo: </a:t>
                </a:r>
                <a:r>
                  <a:rPr lang="pt-BR" sz="1000">
                    <a:cs typeface="Times New Roman" pitchFamily="18" charset="0"/>
                  </a:rPr>
                  <a:t>INSTRUMENTO</a:t>
                </a:r>
                <a:endParaRPr lang="pt-BR" sz="1200">
                  <a:cs typeface="Times New Roman" pitchFamily="18" charset="0"/>
                </a:endParaRPr>
              </a:p>
              <a:p>
                <a:pPr algn="just" eaLnBrk="0" hangingPunct="0"/>
                <a:endParaRPr lang="pt-BR"/>
              </a:p>
            </p:txBody>
          </p:sp>
        </p:grpSp>
        <p:grpSp>
          <p:nvGrpSpPr>
            <p:cNvPr id="33803" name="Group 11"/>
            <p:cNvGrpSpPr>
              <a:grpSpLocks/>
            </p:cNvGrpSpPr>
            <p:nvPr/>
          </p:nvGrpSpPr>
          <p:grpSpPr bwMode="auto">
            <a:xfrm>
              <a:off x="0" y="0"/>
              <a:ext cx="2454" cy="423"/>
              <a:chOff x="0" y="0"/>
              <a:chExt cx="2454" cy="423"/>
            </a:xfrm>
          </p:grpSpPr>
          <p:sp>
            <p:nvSpPr>
              <p:cNvPr id="33802" name="Rectangle 10"/>
              <p:cNvSpPr>
                <a:spLocks noChangeArrowheads="1"/>
              </p:cNvSpPr>
              <p:nvPr/>
            </p:nvSpPr>
            <p:spPr bwMode="auto">
              <a:xfrm>
                <a:off x="0" y="0"/>
                <a:ext cx="2454" cy="423"/>
              </a:xfrm>
              <a:prstGeom prst="rect">
                <a:avLst/>
              </a:prstGeom>
              <a:solidFill>
                <a:srgbClr val="CCCCCC"/>
              </a:solidFill>
              <a:ln w="9525">
                <a:noFill/>
                <a:miter lim="800000"/>
                <a:headEnd/>
                <a:tailEnd/>
              </a:ln>
              <a:effectLst/>
            </p:spPr>
            <p:txBody>
              <a:bodyPr/>
              <a:lstStyle/>
              <a:p>
                <a:endParaRPr lang="en-US"/>
              </a:p>
            </p:txBody>
          </p:sp>
          <p:grpSp>
            <p:nvGrpSpPr>
              <p:cNvPr id="33801" name="Group 9"/>
              <p:cNvGrpSpPr>
                <a:grpSpLocks/>
              </p:cNvGrpSpPr>
              <p:nvPr/>
            </p:nvGrpSpPr>
            <p:grpSpPr bwMode="auto">
              <a:xfrm>
                <a:off x="0" y="0"/>
                <a:ext cx="2454" cy="423"/>
                <a:chOff x="0" y="0"/>
                <a:chExt cx="2454" cy="423"/>
              </a:xfrm>
            </p:grpSpPr>
            <p:sp>
              <p:nvSpPr>
                <p:cNvPr id="33796" name="Rectangle 4"/>
                <p:cNvSpPr>
                  <a:spLocks noChangeArrowheads="1"/>
                </p:cNvSpPr>
                <p:nvPr/>
              </p:nvSpPr>
              <p:spPr bwMode="auto">
                <a:xfrm>
                  <a:off x="43" y="0"/>
                  <a:ext cx="2368" cy="423"/>
                </a:xfrm>
                <a:prstGeom prst="rect">
                  <a:avLst/>
                </a:prstGeom>
                <a:solidFill>
                  <a:srgbClr val="CCCCCC"/>
                </a:solidFill>
                <a:ln w="9525">
                  <a:noFill/>
                  <a:miter lim="800000"/>
                  <a:headEnd/>
                  <a:tailEnd/>
                </a:ln>
                <a:effectLst/>
              </p:spPr>
              <p:txBody>
                <a:bodyPr/>
                <a:lstStyle/>
                <a:p>
                  <a:pPr algn="just"/>
                  <a:r>
                    <a:rPr lang="pt-BR" sz="1000" b="1">
                      <a:cs typeface="Times New Roman" pitchFamily="18" charset="0"/>
                    </a:rPr>
                    <a:t>Iniciativa: INSTRUMENTOS DE APOYO AL SISTEMA DE ALTA DIRECCION</a:t>
                  </a:r>
                  <a:endParaRPr lang="pt-BR" sz="1200" b="1">
                    <a:cs typeface="Times New Roman" pitchFamily="18" charset="0"/>
                  </a:endParaRPr>
                </a:p>
                <a:p>
                  <a:pPr algn="just" eaLnBrk="0" hangingPunct="0"/>
                  <a:endParaRPr lang="pt-BR" b="1"/>
                </a:p>
              </p:txBody>
            </p:sp>
            <p:sp>
              <p:nvSpPr>
                <p:cNvPr id="33800" name="Rectangle 8"/>
                <p:cNvSpPr>
                  <a:spLocks noChangeArrowheads="1"/>
                </p:cNvSpPr>
                <p:nvPr/>
              </p:nvSpPr>
              <p:spPr bwMode="auto">
                <a:xfrm>
                  <a:off x="0" y="0"/>
                  <a:ext cx="2454" cy="423"/>
                </a:xfrm>
                <a:prstGeom prst="rect">
                  <a:avLst/>
                </a:prstGeom>
                <a:noFill/>
                <a:ln w="7">
                  <a:solidFill>
                    <a:srgbClr val="A0A0A0"/>
                  </a:solidFill>
                  <a:miter lim="800000"/>
                  <a:headEnd/>
                  <a:tailEnd/>
                </a:ln>
                <a:effectLst/>
              </p:spPr>
              <p:txBody>
                <a:bodyPr/>
                <a:lstStyle/>
                <a:p>
                  <a:endParaRPr lang="en-US"/>
                </a:p>
              </p:txBody>
            </p:sp>
          </p:grpSp>
        </p:grpSp>
        <p:grpSp>
          <p:nvGrpSpPr>
            <p:cNvPr id="33807" name="Group 15"/>
            <p:cNvGrpSpPr>
              <a:grpSpLocks/>
            </p:cNvGrpSpPr>
            <p:nvPr/>
          </p:nvGrpSpPr>
          <p:grpSpPr bwMode="auto">
            <a:xfrm>
              <a:off x="2454" y="0"/>
              <a:ext cx="1288" cy="423"/>
              <a:chOff x="2454" y="0"/>
              <a:chExt cx="1288" cy="423"/>
            </a:xfrm>
          </p:grpSpPr>
          <p:sp>
            <p:nvSpPr>
              <p:cNvPr id="33806" name="Rectangle 14"/>
              <p:cNvSpPr>
                <a:spLocks noChangeArrowheads="1"/>
              </p:cNvSpPr>
              <p:nvPr/>
            </p:nvSpPr>
            <p:spPr bwMode="auto">
              <a:xfrm>
                <a:off x="2454" y="0"/>
                <a:ext cx="1288" cy="423"/>
              </a:xfrm>
              <a:prstGeom prst="rect">
                <a:avLst/>
              </a:prstGeom>
              <a:solidFill>
                <a:srgbClr val="CCCCCC"/>
              </a:solidFill>
              <a:ln w="9525">
                <a:noFill/>
                <a:miter lim="800000"/>
                <a:headEnd/>
                <a:tailEnd/>
              </a:ln>
              <a:effectLst/>
            </p:spPr>
            <p:txBody>
              <a:bodyPr/>
              <a:lstStyle/>
              <a:p>
                <a:endParaRPr lang="en-US"/>
              </a:p>
            </p:txBody>
          </p:sp>
          <p:grpSp>
            <p:nvGrpSpPr>
              <p:cNvPr id="33805" name="Group 13"/>
              <p:cNvGrpSpPr>
                <a:grpSpLocks/>
              </p:cNvGrpSpPr>
              <p:nvPr/>
            </p:nvGrpSpPr>
            <p:grpSpPr bwMode="auto">
              <a:xfrm>
                <a:off x="2454" y="0"/>
                <a:ext cx="1288" cy="423"/>
                <a:chOff x="2454" y="0"/>
                <a:chExt cx="1288" cy="423"/>
              </a:xfrm>
            </p:grpSpPr>
            <p:sp>
              <p:nvSpPr>
                <p:cNvPr id="33797" name="Rectangle 5"/>
                <p:cNvSpPr>
                  <a:spLocks noChangeArrowheads="1"/>
                </p:cNvSpPr>
                <p:nvPr/>
              </p:nvSpPr>
              <p:spPr bwMode="auto">
                <a:xfrm>
                  <a:off x="2497" y="0"/>
                  <a:ext cx="1202" cy="423"/>
                </a:xfrm>
                <a:prstGeom prst="rect">
                  <a:avLst/>
                </a:prstGeom>
                <a:solidFill>
                  <a:srgbClr val="CCCCCC"/>
                </a:solidFill>
                <a:ln w="9525">
                  <a:noFill/>
                  <a:miter lim="800000"/>
                  <a:headEnd/>
                  <a:tailEnd/>
                </a:ln>
                <a:effectLst/>
              </p:spPr>
              <p:txBody>
                <a:bodyPr/>
                <a:lstStyle/>
                <a:p>
                  <a:pPr algn="just"/>
                  <a:r>
                    <a:rPr lang="pt-BR" sz="1000" b="1">
                      <a:cs typeface="Times New Roman" pitchFamily="18" charset="0"/>
                    </a:rPr>
                    <a:t>País: </a:t>
                  </a:r>
                  <a:r>
                    <a:rPr lang="pt-BR" sz="1000">
                      <a:cs typeface="Times New Roman" pitchFamily="18" charset="0"/>
                    </a:rPr>
                    <a:t>CHILE</a:t>
                  </a:r>
                  <a:endParaRPr lang="pt-BR" sz="1200">
                    <a:cs typeface="Times New Roman" pitchFamily="18" charset="0"/>
                  </a:endParaRPr>
                </a:p>
                <a:p>
                  <a:pPr algn="just" eaLnBrk="0" hangingPunct="0"/>
                  <a:endParaRPr lang="pt-BR"/>
                </a:p>
              </p:txBody>
            </p:sp>
            <p:sp>
              <p:nvSpPr>
                <p:cNvPr id="33804" name="Rectangle 12"/>
                <p:cNvSpPr>
                  <a:spLocks noChangeArrowheads="1"/>
                </p:cNvSpPr>
                <p:nvPr/>
              </p:nvSpPr>
              <p:spPr bwMode="auto">
                <a:xfrm>
                  <a:off x="2454" y="0"/>
                  <a:ext cx="1288" cy="423"/>
                </a:xfrm>
                <a:prstGeom prst="rect">
                  <a:avLst/>
                </a:prstGeom>
                <a:noFill/>
                <a:ln w="7">
                  <a:solidFill>
                    <a:srgbClr val="A0A0A0"/>
                  </a:solidFill>
                  <a:miter lim="800000"/>
                  <a:headEnd/>
                  <a:tailEnd/>
                </a:ln>
                <a:effectLst/>
              </p:spPr>
              <p:txBody>
                <a:bodyPr/>
                <a:lstStyle/>
                <a:p>
                  <a:endParaRPr lang="en-US"/>
                </a:p>
              </p:txBody>
            </p:sp>
          </p:grpSp>
        </p:grpSp>
      </p:grpSp>
      <p:sp>
        <p:nvSpPr>
          <p:cNvPr id="33813" name="WordArt 21"/>
          <p:cNvSpPr>
            <a:spLocks noChangeArrowheads="1" noChangeShapeType="1" noTextEdit="1"/>
          </p:cNvSpPr>
          <p:nvPr/>
        </p:nvSpPr>
        <p:spPr bwMode="auto">
          <a:xfrm>
            <a:off x="395288" y="692150"/>
            <a:ext cx="576262" cy="360363"/>
          </a:xfrm>
          <a:prstGeom prst="rect">
            <a:avLst/>
          </a:prstGeom>
        </p:spPr>
        <p:txBody>
          <a:bodyPr wrap="none" fromWordArt="1">
            <a:prstTxWarp prst="textPlain">
              <a:avLst>
                <a:gd name="adj" fmla="val 50000"/>
              </a:avLst>
            </a:prstTxWarp>
          </a:bodyPr>
          <a:lstStyle/>
          <a:p>
            <a:pPr algn="ctr"/>
            <a:r>
              <a:rPr lang="en-US" sz="3600" kern="10">
                <a:ln w="9525">
                  <a:solidFill>
                    <a:srgbClr val="000000"/>
                  </a:solidFill>
                  <a:round/>
                  <a:headEnd/>
                  <a:tailEnd/>
                </a:ln>
                <a:solidFill>
                  <a:srgbClr val="FFFFFF"/>
                </a:solidFill>
                <a:latin typeface="Arial Black"/>
              </a:rPr>
              <a:t>5.5</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9" name="Rectangle 3"/>
          <p:cNvSpPr>
            <a:spLocks noGrp="1" noChangeArrowheads="1"/>
          </p:cNvSpPr>
          <p:nvPr>
            <p:ph type="body" idx="1"/>
          </p:nvPr>
        </p:nvSpPr>
        <p:spPr>
          <a:xfrm>
            <a:off x="304800" y="1600200"/>
            <a:ext cx="8534400" cy="4267200"/>
          </a:xfrm>
        </p:spPr>
        <p:txBody>
          <a:bodyPr/>
          <a:lstStyle/>
          <a:p>
            <a:pPr algn="just">
              <a:lnSpc>
                <a:spcPct val="110000"/>
              </a:lnSpc>
              <a:spcBef>
                <a:spcPct val="0"/>
              </a:spcBef>
              <a:buFontTx/>
              <a:buNone/>
            </a:pPr>
            <a:r>
              <a:rPr lang="es-ES" sz="1800" b="1">
                <a:effectLst>
                  <a:outerShdw blurRad="38100" dist="38100" dir="2700000" algn="tl">
                    <a:srgbClr val="C0C0C0"/>
                  </a:outerShdw>
                </a:effectLst>
              </a:rPr>
              <a:t>Descripción: </a:t>
            </a:r>
          </a:p>
          <a:p>
            <a:pPr algn="just">
              <a:lnSpc>
                <a:spcPct val="110000"/>
              </a:lnSpc>
              <a:spcBef>
                <a:spcPct val="0"/>
              </a:spcBef>
            </a:pPr>
            <a:r>
              <a:rPr lang="es-ES" sz="1800">
                <a:effectLst>
                  <a:outerShdw blurRad="38100" dist="38100" dir="2700000" algn="tl">
                    <a:srgbClr val="C0C0C0"/>
                  </a:outerShdw>
                </a:effectLst>
              </a:rPr>
              <a:t>El sistema permite el ascenso profesional de los profesores y otros profesionales de la educación, como coordinadores y dirigentes, que tienen sus competencias revalidades cada tres años. La tecnología fue adquirida al American Institutes for Research AIR. La finalidad básica es elevar el patrón de la gestión pública por medio de la certificación de dirigentes y servidores, teniendo como referencia un conjunto de competencias necesarias para el ejercicio de sus actividades profesionales. Esos servidores podrán obtener un ascenso profesional y salarial, por cada certificación y recertificación realizadas con éxito. </a:t>
            </a:r>
          </a:p>
          <a:p>
            <a:pPr algn="just">
              <a:lnSpc>
                <a:spcPct val="110000"/>
              </a:lnSpc>
              <a:spcBef>
                <a:spcPct val="0"/>
              </a:spcBef>
            </a:pPr>
            <a:r>
              <a:rPr lang="es-ES" sz="1800">
                <a:effectLst>
                  <a:outerShdw blurRad="38100" dist="38100" dir="2700000" algn="tl">
                    <a:srgbClr val="C0C0C0"/>
                  </a:outerShdw>
                </a:effectLst>
              </a:rPr>
              <a:t>Buscando la legitimición del proceso, existe la Cámara de Certificación que tiene carácter consultivo y deliberativo y está constituida por especialistas escogidos entre personas de notoria capacidad profesional y reconocida idoneidad moral. La Cámara valida los procedimientos, la calidad, la coherencia y la precisión del proceso de Certificación, siendo soberana en sus decisiones.</a:t>
            </a:r>
            <a:r>
              <a:rPr lang="pt-BR" sz="1800"/>
              <a:t> </a:t>
            </a:r>
          </a:p>
        </p:txBody>
      </p:sp>
      <p:grpSp>
        <p:nvGrpSpPr>
          <p:cNvPr id="34836" name="Group 20"/>
          <p:cNvGrpSpPr>
            <a:grpSpLocks/>
          </p:cNvGrpSpPr>
          <p:nvPr/>
        </p:nvGrpSpPr>
        <p:grpSpPr bwMode="auto">
          <a:xfrm>
            <a:off x="1601788" y="76200"/>
            <a:ext cx="5940425" cy="1495425"/>
            <a:chOff x="0" y="0"/>
            <a:chExt cx="3742" cy="942"/>
          </a:xfrm>
        </p:grpSpPr>
        <p:grpSp>
          <p:nvGrpSpPr>
            <p:cNvPr id="34833" name="Group 17"/>
            <p:cNvGrpSpPr>
              <a:grpSpLocks/>
            </p:cNvGrpSpPr>
            <p:nvPr/>
          </p:nvGrpSpPr>
          <p:grpSpPr bwMode="auto">
            <a:xfrm>
              <a:off x="0" y="423"/>
              <a:ext cx="2454" cy="519"/>
              <a:chOff x="0" y="423"/>
              <a:chExt cx="2454" cy="519"/>
            </a:xfrm>
          </p:grpSpPr>
          <p:sp>
            <p:nvSpPr>
              <p:cNvPr id="34832" name="Rectangle 16"/>
              <p:cNvSpPr>
                <a:spLocks noChangeArrowheads="1"/>
              </p:cNvSpPr>
              <p:nvPr/>
            </p:nvSpPr>
            <p:spPr bwMode="auto">
              <a:xfrm>
                <a:off x="0" y="423"/>
                <a:ext cx="2454" cy="519"/>
              </a:xfrm>
              <a:prstGeom prst="rect">
                <a:avLst/>
              </a:prstGeom>
              <a:solidFill>
                <a:srgbClr val="F2F2F2"/>
              </a:solidFill>
              <a:ln w="9525">
                <a:noFill/>
                <a:miter lim="800000"/>
                <a:headEnd/>
                <a:tailEnd/>
              </a:ln>
              <a:effectLst/>
            </p:spPr>
            <p:txBody>
              <a:bodyPr/>
              <a:lstStyle/>
              <a:p>
                <a:endParaRPr lang="en-US"/>
              </a:p>
            </p:txBody>
          </p:sp>
          <p:sp>
            <p:nvSpPr>
              <p:cNvPr id="34822" name="Rectangle 6"/>
              <p:cNvSpPr>
                <a:spLocks noChangeArrowheads="1"/>
              </p:cNvSpPr>
              <p:nvPr/>
            </p:nvSpPr>
            <p:spPr bwMode="auto">
              <a:xfrm>
                <a:off x="43" y="423"/>
                <a:ext cx="2368" cy="519"/>
              </a:xfrm>
              <a:prstGeom prst="rect">
                <a:avLst/>
              </a:prstGeom>
              <a:solidFill>
                <a:srgbClr val="F2F2F2"/>
              </a:solidFill>
              <a:ln w="9525">
                <a:noFill/>
                <a:miter lim="800000"/>
                <a:headEnd/>
                <a:tailEnd/>
              </a:ln>
              <a:effectLst/>
            </p:spPr>
            <p:txBody>
              <a:bodyPr/>
              <a:lstStyle/>
              <a:p>
                <a:pPr algn="just"/>
                <a:r>
                  <a:rPr lang="pt-BR" sz="1000" b="1">
                    <a:cs typeface="Times New Roman" pitchFamily="18" charset="0"/>
                  </a:rPr>
                  <a:t>Referência: </a:t>
                </a:r>
                <a:r>
                  <a:rPr lang="pt-BR" sz="1000">
                    <a:cs typeface="Times New Roman" pitchFamily="18" charset="0"/>
                  </a:rPr>
                  <a:t>Agencia de Certificación Educacional de la  FLEM - Fundação Luis Eduardo Magalhães </a:t>
                </a:r>
              </a:p>
              <a:p>
                <a:pPr algn="just"/>
                <a:r>
                  <a:rPr lang="pt-BR" sz="1000">
                    <a:cs typeface="Times New Roman" pitchFamily="18" charset="0"/>
                    <a:hlinkClick r:id="rId2"/>
                  </a:rPr>
                  <a:t>www.certifica.org.br/</a:t>
                </a:r>
                <a:endParaRPr lang="pt-BR" sz="1200">
                  <a:cs typeface="Times New Roman" pitchFamily="18" charset="0"/>
                </a:endParaRPr>
              </a:p>
              <a:p>
                <a:pPr algn="just" eaLnBrk="0" hangingPunct="0"/>
                <a:endParaRPr lang="pt-BR"/>
              </a:p>
            </p:txBody>
          </p:sp>
        </p:grpSp>
        <p:grpSp>
          <p:nvGrpSpPr>
            <p:cNvPr id="34835" name="Group 19"/>
            <p:cNvGrpSpPr>
              <a:grpSpLocks/>
            </p:cNvGrpSpPr>
            <p:nvPr/>
          </p:nvGrpSpPr>
          <p:grpSpPr bwMode="auto">
            <a:xfrm>
              <a:off x="2454" y="423"/>
              <a:ext cx="1288" cy="519"/>
              <a:chOff x="2454" y="423"/>
              <a:chExt cx="1288" cy="519"/>
            </a:xfrm>
          </p:grpSpPr>
          <p:sp>
            <p:nvSpPr>
              <p:cNvPr id="34834" name="Rectangle 18"/>
              <p:cNvSpPr>
                <a:spLocks noChangeArrowheads="1"/>
              </p:cNvSpPr>
              <p:nvPr/>
            </p:nvSpPr>
            <p:spPr bwMode="auto">
              <a:xfrm>
                <a:off x="2454" y="423"/>
                <a:ext cx="1288" cy="519"/>
              </a:xfrm>
              <a:prstGeom prst="rect">
                <a:avLst/>
              </a:prstGeom>
              <a:solidFill>
                <a:srgbClr val="F2F2F2"/>
              </a:solidFill>
              <a:ln w="9525">
                <a:noFill/>
                <a:miter lim="800000"/>
                <a:headEnd/>
                <a:tailEnd/>
              </a:ln>
              <a:effectLst/>
            </p:spPr>
            <p:txBody>
              <a:bodyPr/>
              <a:lstStyle/>
              <a:p>
                <a:endParaRPr lang="en-US"/>
              </a:p>
            </p:txBody>
          </p:sp>
          <p:sp>
            <p:nvSpPr>
              <p:cNvPr id="34823" name="Rectangle 7"/>
              <p:cNvSpPr>
                <a:spLocks noChangeArrowheads="1"/>
              </p:cNvSpPr>
              <p:nvPr/>
            </p:nvSpPr>
            <p:spPr bwMode="auto">
              <a:xfrm>
                <a:off x="2497" y="423"/>
                <a:ext cx="1202" cy="519"/>
              </a:xfrm>
              <a:prstGeom prst="rect">
                <a:avLst/>
              </a:prstGeom>
              <a:solidFill>
                <a:srgbClr val="F2F2F2"/>
              </a:solidFill>
              <a:ln w="9525">
                <a:noFill/>
                <a:miter lim="800000"/>
                <a:headEnd/>
                <a:tailEnd/>
              </a:ln>
              <a:effectLst/>
            </p:spPr>
            <p:txBody>
              <a:bodyPr/>
              <a:lstStyle/>
              <a:p>
                <a:pPr algn="just"/>
                <a:r>
                  <a:rPr lang="pt-BR" sz="1000" b="1">
                    <a:cs typeface="Times New Roman" pitchFamily="18" charset="0"/>
                  </a:rPr>
                  <a:t>Tipo: </a:t>
                </a:r>
                <a:r>
                  <a:rPr lang="pt-BR" sz="1000">
                    <a:cs typeface="Times New Roman" pitchFamily="18" charset="0"/>
                  </a:rPr>
                  <a:t>PRÁCTICA</a:t>
                </a:r>
                <a:endParaRPr lang="pt-BR" sz="1200">
                  <a:cs typeface="Times New Roman" pitchFamily="18" charset="0"/>
                </a:endParaRPr>
              </a:p>
              <a:p>
                <a:pPr algn="just" eaLnBrk="0" hangingPunct="0"/>
                <a:endParaRPr lang="pt-BR"/>
              </a:p>
            </p:txBody>
          </p:sp>
        </p:grpSp>
        <p:grpSp>
          <p:nvGrpSpPr>
            <p:cNvPr id="34827" name="Group 11"/>
            <p:cNvGrpSpPr>
              <a:grpSpLocks/>
            </p:cNvGrpSpPr>
            <p:nvPr/>
          </p:nvGrpSpPr>
          <p:grpSpPr bwMode="auto">
            <a:xfrm>
              <a:off x="0" y="0"/>
              <a:ext cx="2454" cy="423"/>
              <a:chOff x="0" y="0"/>
              <a:chExt cx="2454" cy="423"/>
            </a:xfrm>
          </p:grpSpPr>
          <p:sp>
            <p:nvSpPr>
              <p:cNvPr id="34826" name="Rectangle 10"/>
              <p:cNvSpPr>
                <a:spLocks noChangeArrowheads="1"/>
              </p:cNvSpPr>
              <p:nvPr/>
            </p:nvSpPr>
            <p:spPr bwMode="auto">
              <a:xfrm>
                <a:off x="0" y="0"/>
                <a:ext cx="2454" cy="423"/>
              </a:xfrm>
              <a:prstGeom prst="rect">
                <a:avLst/>
              </a:prstGeom>
              <a:solidFill>
                <a:srgbClr val="CCCCCC"/>
              </a:solidFill>
              <a:ln w="9525">
                <a:noFill/>
                <a:miter lim="800000"/>
                <a:headEnd/>
                <a:tailEnd/>
              </a:ln>
              <a:effectLst/>
            </p:spPr>
            <p:txBody>
              <a:bodyPr/>
              <a:lstStyle/>
              <a:p>
                <a:endParaRPr lang="en-US"/>
              </a:p>
            </p:txBody>
          </p:sp>
          <p:grpSp>
            <p:nvGrpSpPr>
              <p:cNvPr id="34825" name="Group 9"/>
              <p:cNvGrpSpPr>
                <a:grpSpLocks/>
              </p:cNvGrpSpPr>
              <p:nvPr/>
            </p:nvGrpSpPr>
            <p:grpSpPr bwMode="auto">
              <a:xfrm>
                <a:off x="0" y="0"/>
                <a:ext cx="2454" cy="423"/>
                <a:chOff x="0" y="0"/>
                <a:chExt cx="2454" cy="423"/>
              </a:xfrm>
            </p:grpSpPr>
            <p:sp>
              <p:nvSpPr>
                <p:cNvPr id="34820" name="Rectangle 4"/>
                <p:cNvSpPr>
                  <a:spLocks noChangeArrowheads="1"/>
                </p:cNvSpPr>
                <p:nvPr/>
              </p:nvSpPr>
              <p:spPr bwMode="auto">
                <a:xfrm>
                  <a:off x="43" y="0"/>
                  <a:ext cx="2368" cy="423"/>
                </a:xfrm>
                <a:prstGeom prst="rect">
                  <a:avLst/>
                </a:prstGeom>
                <a:solidFill>
                  <a:srgbClr val="CCCCCC"/>
                </a:solidFill>
                <a:ln w="9525">
                  <a:noFill/>
                  <a:miter lim="800000"/>
                  <a:headEnd/>
                  <a:tailEnd/>
                </a:ln>
                <a:effectLst/>
              </p:spPr>
              <p:txBody>
                <a:bodyPr/>
                <a:lstStyle/>
                <a:p>
                  <a:pPr algn="just"/>
                  <a:r>
                    <a:rPr lang="pt-BR" sz="1000" b="1">
                      <a:cs typeface="Times New Roman" pitchFamily="18" charset="0"/>
                    </a:rPr>
                    <a:t>Iniciativa: CERTIFICACION OCUPACIONAL</a:t>
                  </a:r>
                  <a:endParaRPr lang="pt-BR" sz="1200" b="1">
                    <a:cs typeface="Times New Roman" pitchFamily="18" charset="0"/>
                  </a:endParaRPr>
                </a:p>
                <a:p>
                  <a:pPr algn="just" eaLnBrk="0" hangingPunct="0"/>
                  <a:endParaRPr lang="pt-BR"/>
                </a:p>
              </p:txBody>
            </p:sp>
            <p:sp>
              <p:nvSpPr>
                <p:cNvPr id="34824" name="Rectangle 8"/>
                <p:cNvSpPr>
                  <a:spLocks noChangeArrowheads="1"/>
                </p:cNvSpPr>
                <p:nvPr/>
              </p:nvSpPr>
              <p:spPr bwMode="auto">
                <a:xfrm>
                  <a:off x="0" y="0"/>
                  <a:ext cx="2454" cy="423"/>
                </a:xfrm>
                <a:prstGeom prst="rect">
                  <a:avLst/>
                </a:prstGeom>
                <a:noFill/>
                <a:ln w="7">
                  <a:solidFill>
                    <a:srgbClr val="A0A0A0"/>
                  </a:solidFill>
                  <a:miter lim="800000"/>
                  <a:headEnd/>
                  <a:tailEnd/>
                </a:ln>
                <a:effectLst/>
              </p:spPr>
              <p:txBody>
                <a:bodyPr/>
                <a:lstStyle/>
                <a:p>
                  <a:endParaRPr lang="en-US"/>
                </a:p>
              </p:txBody>
            </p:sp>
          </p:grpSp>
        </p:grpSp>
        <p:grpSp>
          <p:nvGrpSpPr>
            <p:cNvPr id="34831" name="Group 15"/>
            <p:cNvGrpSpPr>
              <a:grpSpLocks/>
            </p:cNvGrpSpPr>
            <p:nvPr/>
          </p:nvGrpSpPr>
          <p:grpSpPr bwMode="auto">
            <a:xfrm>
              <a:off x="2454" y="0"/>
              <a:ext cx="1288" cy="423"/>
              <a:chOff x="2454" y="0"/>
              <a:chExt cx="1288" cy="423"/>
            </a:xfrm>
          </p:grpSpPr>
          <p:sp>
            <p:nvSpPr>
              <p:cNvPr id="34830" name="Rectangle 14"/>
              <p:cNvSpPr>
                <a:spLocks noChangeArrowheads="1"/>
              </p:cNvSpPr>
              <p:nvPr/>
            </p:nvSpPr>
            <p:spPr bwMode="auto">
              <a:xfrm>
                <a:off x="2454" y="0"/>
                <a:ext cx="1288" cy="423"/>
              </a:xfrm>
              <a:prstGeom prst="rect">
                <a:avLst/>
              </a:prstGeom>
              <a:solidFill>
                <a:srgbClr val="CCCCCC"/>
              </a:solidFill>
              <a:ln w="9525">
                <a:noFill/>
                <a:miter lim="800000"/>
                <a:headEnd/>
                <a:tailEnd/>
              </a:ln>
              <a:effectLst/>
            </p:spPr>
            <p:txBody>
              <a:bodyPr/>
              <a:lstStyle/>
              <a:p>
                <a:endParaRPr lang="en-US"/>
              </a:p>
            </p:txBody>
          </p:sp>
          <p:grpSp>
            <p:nvGrpSpPr>
              <p:cNvPr id="34829" name="Group 13"/>
              <p:cNvGrpSpPr>
                <a:grpSpLocks/>
              </p:cNvGrpSpPr>
              <p:nvPr/>
            </p:nvGrpSpPr>
            <p:grpSpPr bwMode="auto">
              <a:xfrm>
                <a:off x="2454" y="0"/>
                <a:ext cx="1288" cy="423"/>
                <a:chOff x="2454" y="0"/>
                <a:chExt cx="1288" cy="423"/>
              </a:xfrm>
            </p:grpSpPr>
            <p:sp>
              <p:nvSpPr>
                <p:cNvPr id="34821" name="Rectangle 5"/>
                <p:cNvSpPr>
                  <a:spLocks noChangeArrowheads="1"/>
                </p:cNvSpPr>
                <p:nvPr/>
              </p:nvSpPr>
              <p:spPr bwMode="auto">
                <a:xfrm>
                  <a:off x="2497" y="0"/>
                  <a:ext cx="1202" cy="423"/>
                </a:xfrm>
                <a:prstGeom prst="rect">
                  <a:avLst/>
                </a:prstGeom>
                <a:solidFill>
                  <a:srgbClr val="CCCCCC"/>
                </a:solidFill>
                <a:ln w="9525">
                  <a:noFill/>
                  <a:miter lim="800000"/>
                  <a:headEnd/>
                  <a:tailEnd/>
                </a:ln>
                <a:effectLst/>
              </p:spPr>
              <p:txBody>
                <a:bodyPr/>
                <a:lstStyle/>
                <a:p>
                  <a:pPr algn="just"/>
                  <a:r>
                    <a:rPr lang="pt-BR" sz="1000" b="1">
                      <a:cs typeface="Times New Roman" pitchFamily="18" charset="0"/>
                    </a:rPr>
                    <a:t>País: </a:t>
                  </a:r>
                  <a:r>
                    <a:rPr lang="pt-BR" sz="1000">
                      <a:cs typeface="Times New Roman" pitchFamily="18" charset="0"/>
                    </a:rPr>
                    <a:t>BRASIL – GoBIERNO DEL ESTADO DE BAHIA</a:t>
                  </a:r>
                  <a:endParaRPr lang="pt-BR" sz="1200">
                    <a:cs typeface="Times New Roman" pitchFamily="18" charset="0"/>
                  </a:endParaRPr>
                </a:p>
                <a:p>
                  <a:pPr algn="just" eaLnBrk="0" hangingPunct="0"/>
                  <a:endParaRPr lang="pt-BR"/>
                </a:p>
              </p:txBody>
            </p:sp>
            <p:sp>
              <p:nvSpPr>
                <p:cNvPr id="34828" name="Rectangle 12"/>
                <p:cNvSpPr>
                  <a:spLocks noChangeArrowheads="1"/>
                </p:cNvSpPr>
                <p:nvPr/>
              </p:nvSpPr>
              <p:spPr bwMode="auto">
                <a:xfrm>
                  <a:off x="2454" y="0"/>
                  <a:ext cx="1288" cy="423"/>
                </a:xfrm>
                <a:prstGeom prst="rect">
                  <a:avLst/>
                </a:prstGeom>
                <a:noFill/>
                <a:ln w="7">
                  <a:solidFill>
                    <a:srgbClr val="A0A0A0"/>
                  </a:solidFill>
                  <a:miter lim="800000"/>
                  <a:headEnd/>
                  <a:tailEnd/>
                </a:ln>
                <a:effectLst/>
              </p:spPr>
              <p:txBody>
                <a:bodyPr/>
                <a:lstStyle/>
                <a:p>
                  <a:endParaRPr lang="en-US"/>
                </a:p>
              </p:txBody>
            </p:sp>
          </p:grpSp>
        </p:grpSp>
      </p:grpSp>
      <p:sp>
        <p:nvSpPr>
          <p:cNvPr id="34837" name="WordArt 21"/>
          <p:cNvSpPr>
            <a:spLocks noChangeArrowheads="1" noChangeShapeType="1" noTextEdit="1"/>
          </p:cNvSpPr>
          <p:nvPr/>
        </p:nvSpPr>
        <p:spPr bwMode="auto">
          <a:xfrm>
            <a:off x="395288" y="692150"/>
            <a:ext cx="576262" cy="360363"/>
          </a:xfrm>
          <a:prstGeom prst="rect">
            <a:avLst/>
          </a:prstGeom>
        </p:spPr>
        <p:txBody>
          <a:bodyPr wrap="none" fromWordArt="1">
            <a:prstTxWarp prst="textPlain">
              <a:avLst>
                <a:gd name="adj" fmla="val 50000"/>
              </a:avLst>
            </a:prstTxWarp>
          </a:bodyPr>
          <a:lstStyle/>
          <a:p>
            <a:pPr algn="ctr"/>
            <a:r>
              <a:rPr lang="en-US" sz="3600" kern="10">
                <a:ln w="9525">
                  <a:solidFill>
                    <a:srgbClr val="000000"/>
                  </a:solidFill>
                  <a:round/>
                  <a:headEnd/>
                  <a:tailEnd/>
                </a:ln>
                <a:solidFill>
                  <a:srgbClr val="FFFFFF"/>
                </a:solidFill>
                <a:latin typeface="Arial Black"/>
              </a:rPr>
              <a:t>5.6</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body" idx="1"/>
          </p:nvPr>
        </p:nvSpPr>
        <p:spPr>
          <a:xfrm>
            <a:off x="304800" y="1752600"/>
            <a:ext cx="8534400" cy="5105400"/>
          </a:xfrm>
        </p:spPr>
        <p:txBody>
          <a:bodyPr/>
          <a:lstStyle/>
          <a:p>
            <a:pPr algn="just">
              <a:lnSpc>
                <a:spcPct val="150000"/>
              </a:lnSpc>
              <a:spcBef>
                <a:spcPct val="0"/>
              </a:spcBef>
              <a:buFontTx/>
              <a:buNone/>
            </a:pPr>
            <a:r>
              <a:rPr lang="es-ES" sz="1800" b="1">
                <a:effectLst>
                  <a:outerShdw blurRad="38100" dist="38100" dir="2700000" algn="tl">
                    <a:srgbClr val="C0C0C0"/>
                  </a:outerShdw>
                </a:effectLst>
              </a:rPr>
              <a:t>Descripción: </a:t>
            </a:r>
          </a:p>
          <a:p>
            <a:pPr algn="just">
              <a:lnSpc>
                <a:spcPct val="150000"/>
              </a:lnSpc>
              <a:spcBef>
                <a:spcPct val="0"/>
              </a:spcBef>
            </a:pPr>
            <a:r>
              <a:rPr lang="es-ES" sz="1800">
                <a:effectLst>
                  <a:outerShdw blurRad="38100" dist="38100" dir="2700000" algn="tl">
                    <a:srgbClr val="C0C0C0"/>
                  </a:outerShdw>
                </a:effectLst>
              </a:rPr>
              <a:t>El proceso ya fue aplicado a un universo de 7.217 dirigentes de la red escolar de Bahía, siendo 2.484 certificados. De los 6.224 profesores, 1.421 fueron certificados. Otros estados brasileros están mostrando interés de participar de este proceso. </a:t>
            </a:r>
          </a:p>
          <a:p>
            <a:pPr algn="just">
              <a:lnSpc>
                <a:spcPct val="150000"/>
              </a:lnSpc>
              <a:spcBef>
                <a:spcPct val="0"/>
              </a:spcBef>
            </a:pPr>
            <a:r>
              <a:rPr lang="es-ES" sz="1800">
                <a:effectLst>
                  <a:outerShdw blurRad="38100" dist="38100" dir="2700000" algn="tl">
                    <a:srgbClr val="C0C0C0"/>
                  </a:outerShdw>
                </a:effectLst>
              </a:rPr>
              <a:t>El próximo paso consiste en ampliar la aplicación del concepto a los profesionales que ocupan cargos gerenciales. </a:t>
            </a:r>
          </a:p>
          <a:p>
            <a:pPr algn="just">
              <a:lnSpc>
                <a:spcPct val="150000"/>
              </a:lnSpc>
              <a:spcBef>
                <a:spcPct val="0"/>
              </a:spcBef>
              <a:buFontTx/>
              <a:buNone/>
            </a:pPr>
            <a:r>
              <a:rPr lang="es-ES" sz="1800" b="1">
                <a:effectLst>
                  <a:outerShdw blurRad="38100" dist="38100" dir="2700000" algn="tl">
                    <a:srgbClr val="C0C0C0"/>
                  </a:outerShdw>
                </a:effectLst>
              </a:rPr>
              <a:t>Potencialidades: </a:t>
            </a:r>
          </a:p>
          <a:p>
            <a:pPr algn="just">
              <a:lnSpc>
                <a:spcPct val="150000"/>
              </a:lnSpc>
              <a:spcBef>
                <a:spcPct val="0"/>
              </a:spcBef>
            </a:pPr>
            <a:r>
              <a:rPr lang="es-ES" sz="1800">
                <a:effectLst>
                  <a:outerShdw blurRad="38100" dist="38100" dir="2700000" algn="tl">
                    <a:srgbClr val="C0C0C0"/>
                  </a:outerShdw>
                </a:effectLst>
              </a:rPr>
              <a:t>El proceso contribuye al desarrollo de competencias, creando restricciones para el nombramiento político de profesionales no calificados. </a:t>
            </a:r>
          </a:p>
          <a:p>
            <a:pPr algn="just">
              <a:lnSpc>
                <a:spcPct val="150000"/>
              </a:lnSpc>
              <a:spcBef>
                <a:spcPct val="0"/>
              </a:spcBef>
            </a:pPr>
            <a:r>
              <a:rPr lang="es-ES" sz="1800">
                <a:effectLst>
                  <a:outerShdw blurRad="38100" dist="38100" dir="2700000" algn="tl">
                    <a:srgbClr val="C0C0C0"/>
                  </a:outerShdw>
                </a:effectLst>
              </a:rPr>
              <a:t>El proyecto está obteniendo reconocimiento nacional e internacional. </a:t>
            </a:r>
          </a:p>
          <a:p>
            <a:pPr algn="just">
              <a:lnSpc>
                <a:spcPct val="150000"/>
              </a:lnSpc>
              <a:spcBef>
                <a:spcPct val="0"/>
              </a:spcBef>
              <a:buFontTx/>
              <a:buNone/>
            </a:pPr>
            <a:endParaRPr lang="es-ES" sz="1800">
              <a:effectLst>
                <a:outerShdw blurRad="38100" dist="38100" dir="2700000" algn="tl">
                  <a:srgbClr val="C0C0C0"/>
                </a:outerShdw>
              </a:effectLst>
            </a:endParaRPr>
          </a:p>
        </p:txBody>
      </p:sp>
      <p:sp>
        <p:nvSpPr>
          <p:cNvPr id="35860" name="WordArt 20"/>
          <p:cNvSpPr>
            <a:spLocks noChangeArrowheads="1" noChangeShapeType="1" noTextEdit="1"/>
          </p:cNvSpPr>
          <p:nvPr/>
        </p:nvSpPr>
        <p:spPr bwMode="auto">
          <a:xfrm>
            <a:off x="395288" y="692150"/>
            <a:ext cx="576262" cy="360363"/>
          </a:xfrm>
          <a:prstGeom prst="rect">
            <a:avLst/>
          </a:prstGeom>
        </p:spPr>
        <p:txBody>
          <a:bodyPr wrap="none" fromWordArt="1">
            <a:prstTxWarp prst="textPlain">
              <a:avLst>
                <a:gd name="adj" fmla="val 50000"/>
              </a:avLst>
            </a:prstTxWarp>
          </a:bodyPr>
          <a:lstStyle/>
          <a:p>
            <a:pPr algn="ctr"/>
            <a:r>
              <a:rPr lang="en-US" sz="3600" kern="10">
                <a:ln w="9525">
                  <a:solidFill>
                    <a:srgbClr val="000000"/>
                  </a:solidFill>
                  <a:round/>
                  <a:headEnd/>
                  <a:tailEnd/>
                </a:ln>
                <a:solidFill>
                  <a:srgbClr val="FFFFFF"/>
                </a:solidFill>
                <a:latin typeface="Arial Black"/>
              </a:rPr>
              <a:t>5.6</a:t>
            </a:r>
          </a:p>
        </p:txBody>
      </p:sp>
      <p:grpSp>
        <p:nvGrpSpPr>
          <p:cNvPr id="35861" name="Group 21"/>
          <p:cNvGrpSpPr>
            <a:grpSpLocks/>
          </p:cNvGrpSpPr>
          <p:nvPr/>
        </p:nvGrpSpPr>
        <p:grpSpPr bwMode="auto">
          <a:xfrm>
            <a:off x="1754188" y="228600"/>
            <a:ext cx="5940425" cy="1495425"/>
            <a:chOff x="0" y="0"/>
            <a:chExt cx="3742" cy="942"/>
          </a:xfrm>
        </p:grpSpPr>
        <p:grpSp>
          <p:nvGrpSpPr>
            <p:cNvPr id="35862" name="Group 22"/>
            <p:cNvGrpSpPr>
              <a:grpSpLocks/>
            </p:cNvGrpSpPr>
            <p:nvPr/>
          </p:nvGrpSpPr>
          <p:grpSpPr bwMode="auto">
            <a:xfrm>
              <a:off x="0" y="423"/>
              <a:ext cx="2454" cy="519"/>
              <a:chOff x="0" y="423"/>
              <a:chExt cx="2454" cy="519"/>
            </a:xfrm>
          </p:grpSpPr>
          <p:sp>
            <p:nvSpPr>
              <p:cNvPr id="35863" name="Rectangle 23"/>
              <p:cNvSpPr>
                <a:spLocks noChangeArrowheads="1"/>
              </p:cNvSpPr>
              <p:nvPr/>
            </p:nvSpPr>
            <p:spPr bwMode="auto">
              <a:xfrm>
                <a:off x="0" y="423"/>
                <a:ext cx="2454" cy="519"/>
              </a:xfrm>
              <a:prstGeom prst="rect">
                <a:avLst/>
              </a:prstGeom>
              <a:solidFill>
                <a:srgbClr val="F2F2F2"/>
              </a:solidFill>
              <a:ln w="9525">
                <a:noFill/>
                <a:miter lim="800000"/>
                <a:headEnd/>
                <a:tailEnd/>
              </a:ln>
              <a:effectLst/>
            </p:spPr>
            <p:txBody>
              <a:bodyPr/>
              <a:lstStyle/>
              <a:p>
                <a:endParaRPr lang="en-US"/>
              </a:p>
            </p:txBody>
          </p:sp>
          <p:sp>
            <p:nvSpPr>
              <p:cNvPr id="35864" name="Rectangle 24"/>
              <p:cNvSpPr>
                <a:spLocks noChangeArrowheads="1"/>
              </p:cNvSpPr>
              <p:nvPr/>
            </p:nvSpPr>
            <p:spPr bwMode="auto">
              <a:xfrm>
                <a:off x="43" y="423"/>
                <a:ext cx="2368" cy="519"/>
              </a:xfrm>
              <a:prstGeom prst="rect">
                <a:avLst/>
              </a:prstGeom>
              <a:solidFill>
                <a:srgbClr val="F2F2F2"/>
              </a:solidFill>
              <a:ln w="9525">
                <a:noFill/>
                <a:miter lim="800000"/>
                <a:headEnd/>
                <a:tailEnd/>
              </a:ln>
              <a:effectLst/>
            </p:spPr>
            <p:txBody>
              <a:bodyPr/>
              <a:lstStyle/>
              <a:p>
                <a:pPr algn="just"/>
                <a:r>
                  <a:rPr lang="pt-BR" sz="1000" b="1">
                    <a:cs typeface="Times New Roman" pitchFamily="18" charset="0"/>
                  </a:rPr>
                  <a:t>Referência: </a:t>
                </a:r>
                <a:r>
                  <a:rPr lang="pt-BR" sz="1000">
                    <a:cs typeface="Times New Roman" pitchFamily="18" charset="0"/>
                  </a:rPr>
                  <a:t>Agencia de Certificación Educacional de la  FLEM - Fundação Luis Eduardo Magalhães </a:t>
                </a:r>
              </a:p>
              <a:p>
                <a:pPr algn="just"/>
                <a:r>
                  <a:rPr lang="pt-BR" sz="1000">
                    <a:cs typeface="Times New Roman" pitchFamily="18" charset="0"/>
                    <a:hlinkClick r:id="rId2"/>
                  </a:rPr>
                  <a:t>www.certifica.org.br/</a:t>
                </a:r>
                <a:endParaRPr lang="pt-BR" sz="1200">
                  <a:cs typeface="Times New Roman" pitchFamily="18" charset="0"/>
                </a:endParaRPr>
              </a:p>
              <a:p>
                <a:pPr algn="just" eaLnBrk="0" hangingPunct="0"/>
                <a:endParaRPr lang="pt-BR"/>
              </a:p>
            </p:txBody>
          </p:sp>
        </p:grpSp>
        <p:grpSp>
          <p:nvGrpSpPr>
            <p:cNvPr id="35865" name="Group 25"/>
            <p:cNvGrpSpPr>
              <a:grpSpLocks/>
            </p:cNvGrpSpPr>
            <p:nvPr/>
          </p:nvGrpSpPr>
          <p:grpSpPr bwMode="auto">
            <a:xfrm>
              <a:off x="2454" y="423"/>
              <a:ext cx="1288" cy="519"/>
              <a:chOff x="2454" y="423"/>
              <a:chExt cx="1288" cy="519"/>
            </a:xfrm>
          </p:grpSpPr>
          <p:sp>
            <p:nvSpPr>
              <p:cNvPr id="35866" name="Rectangle 26"/>
              <p:cNvSpPr>
                <a:spLocks noChangeArrowheads="1"/>
              </p:cNvSpPr>
              <p:nvPr/>
            </p:nvSpPr>
            <p:spPr bwMode="auto">
              <a:xfrm>
                <a:off x="2454" y="423"/>
                <a:ext cx="1288" cy="519"/>
              </a:xfrm>
              <a:prstGeom prst="rect">
                <a:avLst/>
              </a:prstGeom>
              <a:solidFill>
                <a:srgbClr val="F2F2F2"/>
              </a:solidFill>
              <a:ln w="9525">
                <a:noFill/>
                <a:miter lim="800000"/>
                <a:headEnd/>
                <a:tailEnd/>
              </a:ln>
              <a:effectLst/>
            </p:spPr>
            <p:txBody>
              <a:bodyPr/>
              <a:lstStyle/>
              <a:p>
                <a:endParaRPr lang="en-US"/>
              </a:p>
            </p:txBody>
          </p:sp>
          <p:sp>
            <p:nvSpPr>
              <p:cNvPr id="35867" name="Rectangle 27"/>
              <p:cNvSpPr>
                <a:spLocks noChangeArrowheads="1"/>
              </p:cNvSpPr>
              <p:nvPr/>
            </p:nvSpPr>
            <p:spPr bwMode="auto">
              <a:xfrm>
                <a:off x="2497" y="423"/>
                <a:ext cx="1202" cy="519"/>
              </a:xfrm>
              <a:prstGeom prst="rect">
                <a:avLst/>
              </a:prstGeom>
              <a:solidFill>
                <a:srgbClr val="F2F2F2"/>
              </a:solidFill>
              <a:ln w="9525">
                <a:noFill/>
                <a:miter lim="800000"/>
                <a:headEnd/>
                <a:tailEnd/>
              </a:ln>
              <a:effectLst/>
            </p:spPr>
            <p:txBody>
              <a:bodyPr/>
              <a:lstStyle/>
              <a:p>
                <a:pPr algn="just"/>
                <a:r>
                  <a:rPr lang="pt-BR" sz="1000" b="1">
                    <a:cs typeface="Times New Roman" pitchFamily="18" charset="0"/>
                  </a:rPr>
                  <a:t>Tipo: </a:t>
                </a:r>
                <a:r>
                  <a:rPr lang="pt-BR" sz="1000">
                    <a:cs typeface="Times New Roman" pitchFamily="18" charset="0"/>
                  </a:rPr>
                  <a:t>PRÁCTICA</a:t>
                </a:r>
                <a:endParaRPr lang="pt-BR" sz="1200">
                  <a:cs typeface="Times New Roman" pitchFamily="18" charset="0"/>
                </a:endParaRPr>
              </a:p>
              <a:p>
                <a:pPr algn="just" eaLnBrk="0" hangingPunct="0"/>
                <a:endParaRPr lang="pt-BR"/>
              </a:p>
            </p:txBody>
          </p:sp>
        </p:grpSp>
        <p:grpSp>
          <p:nvGrpSpPr>
            <p:cNvPr id="35868" name="Group 28"/>
            <p:cNvGrpSpPr>
              <a:grpSpLocks/>
            </p:cNvGrpSpPr>
            <p:nvPr/>
          </p:nvGrpSpPr>
          <p:grpSpPr bwMode="auto">
            <a:xfrm>
              <a:off x="0" y="0"/>
              <a:ext cx="2454" cy="423"/>
              <a:chOff x="0" y="0"/>
              <a:chExt cx="2454" cy="423"/>
            </a:xfrm>
          </p:grpSpPr>
          <p:sp>
            <p:nvSpPr>
              <p:cNvPr id="35869" name="Rectangle 29"/>
              <p:cNvSpPr>
                <a:spLocks noChangeArrowheads="1"/>
              </p:cNvSpPr>
              <p:nvPr/>
            </p:nvSpPr>
            <p:spPr bwMode="auto">
              <a:xfrm>
                <a:off x="0" y="0"/>
                <a:ext cx="2454" cy="423"/>
              </a:xfrm>
              <a:prstGeom prst="rect">
                <a:avLst/>
              </a:prstGeom>
              <a:solidFill>
                <a:srgbClr val="CCCCCC"/>
              </a:solidFill>
              <a:ln w="9525">
                <a:noFill/>
                <a:miter lim="800000"/>
                <a:headEnd/>
                <a:tailEnd/>
              </a:ln>
              <a:effectLst/>
            </p:spPr>
            <p:txBody>
              <a:bodyPr/>
              <a:lstStyle/>
              <a:p>
                <a:endParaRPr lang="en-US"/>
              </a:p>
            </p:txBody>
          </p:sp>
          <p:grpSp>
            <p:nvGrpSpPr>
              <p:cNvPr id="35870" name="Group 30"/>
              <p:cNvGrpSpPr>
                <a:grpSpLocks/>
              </p:cNvGrpSpPr>
              <p:nvPr/>
            </p:nvGrpSpPr>
            <p:grpSpPr bwMode="auto">
              <a:xfrm>
                <a:off x="0" y="0"/>
                <a:ext cx="2454" cy="423"/>
                <a:chOff x="0" y="0"/>
                <a:chExt cx="2454" cy="423"/>
              </a:xfrm>
            </p:grpSpPr>
            <p:sp>
              <p:nvSpPr>
                <p:cNvPr id="35871" name="Rectangle 31"/>
                <p:cNvSpPr>
                  <a:spLocks noChangeArrowheads="1"/>
                </p:cNvSpPr>
                <p:nvPr/>
              </p:nvSpPr>
              <p:spPr bwMode="auto">
                <a:xfrm>
                  <a:off x="43" y="0"/>
                  <a:ext cx="2368" cy="423"/>
                </a:xfrm>
                <a:prstGeom prst="rect">
                  <a:avLst/>
                </a:prstGeom>
                <a:solidFill>
                  <a:srgbClr val="CCCCCC"/>
                </a:solidFill>
                <a:ln w="9525">
                  <a:noFill/>
                  <a:miter lim="800000"/>
                  <a:headEnd/>
                  <a:tailEnd/>
                </a:ln>
                <a:effectLst/>
              </p:spPr>
              <p:txBody>
                <a:bodyPr/>
                <a:lstStyle/>
                <a:p>
                  <a:pPr algn="just"/>
                  <a:r>
                    <a:rPr lang="pt-BR" sz="1000" b="1">
                      <a:cs typeface="Times New Roman" pitchFamily="18" charset="0"/>
                    </a:rPr>
                    <a:t>Iniciativa: CERTIFICACION OCUPACIONAL</a:t>
                  </a:r>
                  <a:endParaRPr lang="pt-BR" sz="1200" b="1">
                    <a:cs typeface="Times New Roman" pitchFamily="18" charset="0"/>
                  </a:endParaRPr>
                </a:p>
                <a:p>
                  <a:pPr algn="just" eaLnBrk="0" hangingPunct="0"/>
                  <a:endParaRPr lang="pt-BR"/>
                </a:p>
              </p:txBody>
            </p:sp>
            <p:sp>
              <p:nvSpPr>
                <p:cNvPr id="35872" name="Rectangle 32"/>
                <p:cNvSpPr>
                  <a:spLocks noChangeArrowheads="1"/>
                </p:cNvSpPr>
                <p:nvPr/>
              </p:nvSpPr>
              <p:spPr bwMode="auto">
                <a:xfrm>
                  <a:off x="0" y="0"/>
                  <a:ext cx="2454" cy="423"/>
                </a:xfrm>
                <a:prstGeom prst="rect">
                  <a:avLst/>
                </a:prstGeom>
                <a:noFill/>
                <a:ln w="7">
                  <a:solidFill>
                    <a:srgbClr val="A0A0A0"/>
                  </a:solidFill>
                  <a:miter lim="800000"/>
                  <a:headEnd/>
                  <a:tailEnd/>
                </a:ln>
                <a:effectLst/>
              </p:spPr>
              <p:txBody>
                <a:bodyPr/>
                <a:lstStyle/>
                <a:p>
                  <a:endParaRPr lang="en-US"/>
                </a:p>
              </p:txBody>
            </p:sp>
          </p:grpSp>
        </p:grpSp>
        <p:grpSp>
          <p:nvGrpSpPr>
            <p:cNvPr id="35873" name="Group 33"/>
            <p:cNvGrpSpPr>
              <a:grpSpLocks/>
            </p:cNvGrpSpPr>
            <p:nvPr/>
          </p:nvGrpSpPr>
          <p:grpSpPr bwMode="auto">
            <a:xfrm>
              <a:off x="2454" y="0"/>
              <a:ext cx="1288" cy="423"/>
              <a:chOff x="2454" y="0"/>
              <a:chExt cx="1288" cy="423"/>
            </a:xfrm>
          </p:grpSpPr>
          <p:sp>
            <p:nvSpPr>
              <p:cNvPr id="35874" name="Rectangle 34"/>
              <p:cNvSpPr>
                <a:spLocks noChangeArrowheads="1"/>
              </p:cNvSpPr>
              <p:nvPr/>
            </p:nvSpPr>
            <p:spPr bwMode="auto">
              <a:xfrm>
                <a:off x="2454" y="0"/>
                <a:ext cx="1288" cy="423"/>
              </a:xfrm>
              <a:prstGeom prst="rect">
                <a:avLst/>
              </a:prstGeom>
              <a:solidFill>
                <a:srgbClr val="CCCCCC"/>
              </a:solidFill>
              <a:ln w="9525">
                <a:noFill/>
                <a:miter lim="800000"/>
                <a:headEnd/>
                <a:tailEnd/>
              </a:ln>
              <a:effectLst/>
            </p:spPr>
            <p:txBody>
              <a:bodyPr/>
              <a:lstStyle/>
              <a:p>
                <a:endParaRPr lang="en-US"/>
              </a:p>
            </p:txBody>
          </p:sp>
          <p:grpSp>
            <p:nvGrpSpPr>
              <p:cNvPr id="35875" name="Group 35"/>
              <p:cNvGrpSpPr>
                <a:grpSpLocks/>
              </p:cNvGrpSpPr>
              <p:nvPr/>
            </p:nvGrpSpPr>
            <p:grpSpPr bwMode="auto">
              <a:xfrm>
                <a:off x="2454" y="0"/>
                <a:ext cx="1288" cy="423"/>
                <a:chOff x="2454" y="0"/>
                <a:chExt cx="1288" cy="423"/>
              </a:xfrm>
            </p:grpSpPr>
            <p:sp>
              <p:nvSpPr>
                <p:cNvPr id="35876" name="Rectangle 36"/>
                <p:cNvSpPr>
                  <a:spLocks noChangeArrowheads="1"/>
                </p:cNvSpPr>
                <p:nvPr/>
              </p:nvSpPr>
              <p:spPr bwMode="auto">
                <a:xfrm>
                  <a:off x="2497" y="0"/>
                  <a:ext cx="1202" cy="423"/>
                </a:xfrm>
                <a:prstGeom prst="rect">
                  <a:avLst/>
                </a:prstGeom>
                <a:solidFill>
                  <a:srgbClr val="CCCCCC"/>
                </a:solidFill>
                <a:ln w="9525">
                  <a:noFill/>
                  <a:miter lim="800000"/>
                  <a:headEnd/>
                  <a:tailEnd/>
                </a:ln>
                <a:effectLst/>
              </p:spPr>
              <p:txBody>
                <a:bodyPr/>
                <a:lstStyle/>
                <a:p>
                  <a:pPr algn="just"/>
                  <a:r>
                    <a:rPr lang="pt-BR" sz="1000" b="1">
                      <a:cs typeface="Times New Roman" pitchFamily="18" charset="0"/>
                    </a:rPr>
                    <a:t>País: </a:t>
                  </a:r>
                  <a:r>
                    <a:rPr lang="pt-BR" sz="1000">
                      <a:cs typeface="Times New Roman" pitchFamily="18" charset="0"/>
                    </a:rPr>
                    <a:t>BRASIL – GoBIERNO DEL ESTADO DE BAHIA</a:t>
                  </a:r>
                  <a:endParaRPr lang="pt-BR" sz="1200">
                    <a:cs typeface="Times New Roman" pitchFamily="18" charset="0"/>
                  </a:endParaRPr>
                </a:p>
                <a:p>
                  <a:pPr algn="just" eaLnBrk="0" hangingPunct="0"/>
                  <a:endParaRPr lang="pt-BR"/>
                </a:p>
              </p:txBody>
            </p:sp>
            <p:sp>
              <p:nvSpPr>
                <p:cNvPr id="35877" name="Rectangle 37"/>
                <p:cNvSpPr>
                  <a:spLocks noChangeArrowheads="1"/>
                </p:cNvSpPr>
                <p:nvPr/>
              </p:nvSpPr>
              <p:spPr bwMode="auto">
                <a:xfrm>
                  <a:off x="2454" y="0"/>
                  <a:ext cx="1288" cy="423"/>
                </a:xfrm>
                <a:prstGeom prst="rect">
                  <a:avLst/>
                </a:prstGeom>
                <a:noFill/>
                <a:ln w="7">
                  <a:solidFill>
                    <a:srgbClr val="A0A0A0"/>
                  </a:solidFill>
                  <a:miter lim="800000"/>
                  <a:headEnd/>
                  <a:tailEnd/>
                </a:ln>
                <a:effectLst/>
              </p:spPr>
              <p:txBody>
                <a:bodyPr/>
                <a:lstStyle/>
                <a:p>
                  <a:endParaRPr lang="en-US"/>
                </a:p>
              </p:txBody>
            </p:sp>
          </p:grpSp>
        </p:grpSp>
      </p:gr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1" name="Rectangle 3"/>
          <p:cNvSpPr>
            <a:spLocks noGrp="1" noChangeArrowheads="1"/>
          </p:cNvSpPr>
          <p:nvPr>
            <p:ph type="body" idx="1"/>
          </p:nvPr>
        </p:nvSpPr>
        <p:spPr/>
        <p:txBody>
          <a:bodyPr/>
          <a:lstStyle/>
          <a:p>
            <a:pPr>
              <a:lnSpc>
                <a:spcPct val="110000"/>
              </a:lnSpc>
              <a:buFontTx/>
              <a:buNone/>
            </a:pPr>
            <a:r>
              <a:rPr lang="es-ES" sz="1800" b="1">
                <a:effectLst>
                  <a:outerShdw blurRad="38100" dist="38100" dir="2700000" algn="tl">
                    <a:srgbClr val="C0C0C0"/>
                  </a:outerShdw>
                </a:effectLst>
              </a:rPr>
              <a:t>Descripción</a:t>
            </a:r>
            <a:r>
              <a:rPr lang="es-ES" sz="1800">
                <a:effectLst>
                  <a:outerShdw blurRad="38100" dist="38100" dir="2700000" algn="tl">
                    <a:srgbClr val="C0C0C0"/>
                  </a:outerShdw>
                </a:effectLst>
              </a:rPr>
              <a:t>: </a:t>
            </a:r>
          </a:p>
          <a:p>
            <a:pPr>
              <a:lnSpc>
                <a:spcPct val="110000"/>
              </a:lnSpc>
            </a:pPr>
            <a:r>
              <a:rPr lang="es-ES" sz="1800">
                <a:effectLst>
                  <a:outerShdw blurRad="38100" dist="38100" dir="2700000" algn="tl">
                    <a:srgbClr val="C0C0C0"/>
                  </a:outerShdw>
                </a:effectLst>
              </a:rPr>
              <a:t>El diagnóstico realizado por el nuevo gobierno señalaba el agravamiento del cuadro fiscal además de la fuerte cultura burocrática dominante.</a:t>
            </a:r>
          </a:p>
          <a:p>
            <a:pPr>
              <a:lnSpc>
                <a:spcPct val="110000"/>
              </a:lnSpc>
            </a:pPr>
            <a:r>
              <a:rPr lang="es-ES" sz="1800">
                <a:effectLst>
                  <a:outerShdw blurRad="38100" dist="38100" dir="2700000" algn="tl">
                    <a:srgbClr val="C0C0C0"/>
                  </a:outerShdw>
                </a:effectLst>
              </a:rPr>
              <a:t>El primer año estuvo marcado por una reforma en el diseño del aparato público y por la elaboración de una nueva estrategia gubernamental buscando establecer las bases para un nuevo proceso de desarrollo sustentable. Dentro de los proyectos del Plan Plurianual se destacaba el Choque de Gestión. </a:t>
            </a:r>
          </a:p>
          <a:p>
            <a:pPr>
              <a:lnSpc>
                <a:spcPct val="110000"/>
              </a:lnSpc>
            </a:pPr>
            <a:r>
              <a:rPr lang="es-ES" sz="1800">
                <a:effectLst>
                  <a:outerShdw blurRad="38100" dist="38100" dir="2700000" algn="tl">
                    <a:srgbClr val="C0C0C0"/>
                  </a:outerShdw>
                </a:effectLst>
              </a:rPr>
              <a:t>El proyecto tiene como objetivo aumentar la efectividad de la administración pública del Estado. Está organizado a partir de dos abordajes, uno de carácter emergencial (mejora de la eficiencia de los gastos y reducción de los costos) y otro de carácter estructural (innovación gerencial), buscando establecer un nuevo modelo de gestión orientado a resultados. El modelo conceptual está orientado a una revitalización del sector público, a partir de dos perspectivas:</a:t>
            </a:r>
          </a:p>
        </p:txBody>
      </p:sp>
      <p:graphicFrame>
        <p:nvGraphicFramePr>
          <p:cNvPr id="37970" name="Group 82"/>
          <p:cNvGraphicFramePr>
            <a:graphicFrameLocks noGrp="1"/>
          </p:cNvGraphicFramePr>
          <p:nvPr/>
        </p:nvGraphicFramePr>
        <p:xfrm>
          <a:off x="1258888" y="476250"/>
          <a:ext cx="6146800" cy="641350"/>
        </p:xfrm>
        <a:graphic>
          <a:graphicData uri="http://schemas.openxmlformats.org/drawingml/2006/table">
            <a:tbl>
              <a:tblPr/>
              <a:tblGrid>
                <a:gridCol w="4076700"/>
                <a:gridCol w="2070100"/>
              </a:tblGrid>
              <a:tr h="396875">
                <a:tc>
                  <a:txBody>
                    <a:bodyPr/>
                    <a:lstStyle/>
                    <a:p>
                      <a:pPr marL="0" marR="0" lvl="0" indent="450850" algn="just" defTabSz="914400" rtl="0" eaLnBrk="1" fontAlgn="base" latinLnBrk="0" hangingPunct="1">
                        <a:lnSpc>
                          <a:spcPct val="100000"/>
                        </a:lnSpc>
                        <a:spcBef>
                          <a:spcPct val="0"/>
                        </a:spcBef>
                        <a:spcAft>
                          <a:spcPct val="0"/>
                        </a:spcAft>
                        <a:buClrTx/>
                        <a:buSzTx/>
                        <a:buFontTx/>
                        <a:buNone/>
                        <a:tabLst/>
                      </a:pPr>
                      <a:r>
                        <a:rPr kumimoji="0" lang="pt-BR" sz="1000" b="1" i="0" u="none" strike="noStrike" cap="none" normalizeH="0" baseline="0" smtClean="0">
                          <a:ln>
                            <a:noFill/>
                          </a:ln>
                          <a:solidFill>
                            <a:schemeClr val="tx1"/>
                          </a:solidFill>
                          <a:effectLst/>
                          <a:latin typeface="Arial" pitchFamily="34" charset="0"/>
                          <a:ea typeface="Times New Roman" pitchFamily="18" charset="0"/>
                          <a:cs typeface="Arial" pitchFamily="34" charset="0"/>
                        </a:rPr>
                        <a:t>Iniciativa: CHOQUE DE GESTION</a:t>
                      </a:r>
                      <a:endParaRPr kumimoji="0" lang="pt-BR"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p>
                      <a:pPr marL="0" marR="0" lvl="0" indent="450850" algn="just" defTabSz="914400" rtl="0" eaLnBrk="0" fontAlgn="base" latinLnBrk="0" hangingPunct="0">
                        <a:lnSpc>
                          <a:spcPct val="100000"/>
                        </a:lnSpc>
                        <a:spcBef>
                          <a:spcPct val="0"/>
                        </a:spcBef>
                        <a:spcAft>
                          <a:spcPct val="0"/>
                        </a:spcAft>
                        <a:buClrTx/>
                        <a:buSzTx/>
                        <a:buFontTx/>
                        <a:buNone/>
                        <a:tabLst/>
                      </a:pPr>
                      <a:r>
                        <a:rPr kumimoji="0" lang="pt-BR" sz="1000" b="1" i="0" u="none" strike="noStrike" cap="none" normalizeH="0" baseline="0" smtClean="0">
                          <a:ln>
                            <a:noFill/>
                          </a:ln>
                          <a:solidFill>
                            <a:schemeClr val="tx1"/>
                          </a:solidFill>
                          <a:effectLst/>
                          <a:latin typeface="Arial" pitchFamily="34" charset="0"/>
                          <a:ea typeface="Times New Roman" pitchFamily="18" charset="0"/>
                          <a:cs typeface="Arial" pitchFamily="34" charset="0"/>
                          <a:hlinkClick r:id="rId2"/>
                        </a:rPr>
                        <a:t>http://www.planejamento.mg.gov.br/choque/choque.asp</a:t>
                      </a:r>
                      <a:endParaRPr kumimoji="0" lang="pt-BR" sz="1800" b="0" i="0" u="none" strike="noStrike" cap="none" normalizeH="0" baseline="0" smtClean="0">
                        <a:ln>
                          <a:noFill/>
                        </a:ln>
                        <a:solidFill>
                          <a:schemeClr val="tx1"/>
                        </a:solidFill>
                        <a:effectLst/>
                        <a:latin typeface="Arial" pitchFamily="34" charset="0"/>
                      </a:endParaRPr>
                    </a:p>
                  </a:txBody>
                  <a:tcPr horzOverflow="overflow">
                    <a:lnL cap="flat">
                      <a:noFill/>
                    </a:lnL>
                    <a:lnR w="25400" cap="flat" cmpd="sng" algn="ctr">
                      <a:solidFill>
                        <a:srgbClr val="FFFFFF"/>
                      </a:solidFill>
                      <a:prstDash val="solid"/>
                      <a:round/>
                      <a:headEnd type="none" w="med" len="med"/>
                      <a:tailEnd type="none" w="med" len="med"/>
                    </a:lnR>
                    <a:lnT cap="flat">
                      <a:noFill/>
                    </a:lnT>
                    <a:lnB w="25400" cap="flat" cmpd="sng" algn="ctr">
                      <a:solidFill>
                        <a:srgbClr val="FFFFFF"/>
                      </a:solidFill>
                      <a:prstDash val="solid"/>
                      <a:round/>
                      <a:headEnd type="none" w="med" len="med"/>
                      <a:tailEnd type="none" w="med" len="med"/>
                    </a:lnB>
                    <a:lnTlToBr>
                      <a:noFill/>
                    </a:lnTlToBr>
                    <a:lnBlToTr>
                      <a:noFill/>
                    </a:lnBlToTr>
                    <a:solidFill>
                      <a:srgbClr val="CCCCCC"/>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pt-BR" sz="10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País: </a:t>
                      </a:r>
                      <a:r>
                        <a:rPr kumimoji="0" lang="pt-BR" sz="1000" b="1" i="0" u="none" strike="noStrike" cap="none" normalizeH="0" baseline="0" smtClean="0">
                          <a:ln>
                            <a:noFill/>
                          </a:ln>
                          <a:solidFill>
                            <a:schemeClr val="tx1"/>
                          </a:solidFill>
                          <a:effectLst/>
                          <a:latin typeface="Arial" pitchFamily="34" charset="0"/>
                          <a:ea typeface="Times New Roman" pitchFamily="18" charset="0"/>
                          <a:cs typeface="Arial" pitchFamily="34" charset="0"/>
                        </a:rPr>
                        <a:t>BRASIL – Gobierno del Estado de Minas Gerais</a:t>
                      </a:r>
                      <a:endParaRPr kumimoji="0" lang="pt-BR" sz="18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txBody>
                  <a:tcPr horzOverflow="overflow">
                    <a:lnL w="25400" cap="flat" cmpd="sng" algn="ctr">
                      <a:solidFill>
                        <a:srgbClr val="FFFFFF"/>
                      </a:solidFill>
                      <a:prstDash val="solid"/>
                      <a:round/>
                      <a:headEnd type="none" w="med" len="med"/>
                      <a:tailEnd type="none" w="med" len="med"/>
                    </a:lnL>
                    <a:lnR cap="flat">
                      <a:noFill/>
                    </a:lnR>
                    <a:lnT cap="flat">
                      <a:noFill/>
                    </a:lnT>
                    <a:lnB w="25400" cap="flat" cmpd="sng" algn="ctr">
                      <a:solidFill>
                        <a:srgbClr val="FFFFFF"/>
                      </a:solidFill>
                      <a:prstDash val="solid"/>
                      <a:round/>
                      <a:headEnd type="none" w="med" len="med"/>
                      <a:tailEnd type="none" w="med" len="med"/>
                    </a:lnB>
                    <a:lnTlToBr>
                      <a:noFill/>
                    </a:lnTlToBr>
                    <a:lnBlToTr>
                      <a:noFill/>
                    </a:lnBlToTr>
                    <a:solidFill>
                      <a:srgbClr val="CCCCCC"/>
                    </a:solidFill>
                  </a:tcPr>
                </a:tc>
              </a:tr>
              <a:tr h="244475">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pt-BR" sz="1000" b="1" i="0" u="none" strike="noStrike" cap="none" normalizeH="0" baseline="0" smtClean="0">
                          <a:ln>
                            <a:noFill/>
                          </a:ln>
                          <a:solidFill>
                            <a:schemeClr val="tx1"/>
                          </a:solidFill>
                          <a:effectLst/>
                          <a:latin typeface="Arial" pitchFamily="34" charset="0"/>
                          <a:ea typeface="Times New Roman" pitchFamily="18" charset="0"/>
                          <a:cs typeface="Arial" pitchFamily="34" charset="0"/>
                        </a:rPr>
                        <a:t>Referencia: </a:t>
                      </a:r>
                      <a:r>
                        <a:rPr kumimoji="0" lang="pt-BR" sz="10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Secretaria de Planeamiento y Gestión</a:t>
                      </a:r>
                      <a:endParaRPr kumimoji="0" lang="pt-BR" sz="18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txBody>
                  <a:tcPr horzOverflow="overflow">
                    <a:lnL cap="flat">
                      <a:noFill/>
                    </a:lnL>
                    <a:lnR w="25400" cap="flat" cmpd="sng" algn="ctr">
                      <a:solidFill>
                        <a:srgbClr val="FFFFFF"/>
                      </a:solidFill>
                      <a:prstDash val="solid"/>
                      <a:round/>
                      <a:headEnd type="none" w="med" len="med"/>
                      <a:tailEnd type="none" w="med" len="med"/>
                    </a:lnR>
                    <a:lnT w="25400" cap="flat" cmpd="sng" algn="ctr">
                      <a:solidFill>
                        <a:srgbClr val="FFFFFF"/>
                      </a:solidFill>
                      <a:prstDash val="solid"/>
                      <a:round/>
                      <a:headEnd type="none" w="med" len="med"/>
                      <a:tailEnd type="none" w="med" len="med"/>
                    </a:lnT>
                    <a:lnB cap="flat">
                      <a:noFill/>
                    </a:lnB>
                    <a:lnTlToBr>
                      <a:noFill/>
                    </a:lnTlToBr>
                    <a:lnBlToTr>
                      <a:noFill/>
                    </a:lnBlToTr>
                    <a:solidFill>
                      <a:srgbClr val="F2F2F2"/>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pt-BR" sz="1000" b="1" i="0" u="none" strike="noStrike" cap="none" normalizeH="0" baseline="0" smtClean="0">
                          <a:ln>
                            <a:noFill/>
                          </a:ln>
                          <a:solidFill>
                            <a:schemeClr val="tx1"/>
                          </a:solidFill>
                          <a:effectLst/>
                          <a:latin typeface="Arial" pitchFamily="34" charset="0"/>
                          <a:ea typeface="Times New Roman" pitchFamily="18" charset="0"/>
                          <a:cs typeface="Arial" pitchFamily="34" charset="0"/>
                        </a:rPr>
                        <a:t>Tipo: </a:t>
                      </a:r>
                      <a:r>
                        <a:rPr kumimoji="0" lang="pt-BR" sz="10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POLÍTICA</a:t>
                      </a:r>
                      <a:endParaRPr kumimoji="0" lang="pt-BR" sz="18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txBody>
                  <a:tcPr horzOverflow="overflow">
                    <a:lnL w="25400" cap="flat" cmpd="sng" algn="ctr">
                      <a:solidFill>
                        <a:srgbClr val="FFFFFF"/>
                      </a:solidFill>
                      <a:prstDash val="solid"/>
                      <a:round/>
                      <a:headEnd type="none" w="med" len="med"/>
                      <a:tailEnd type="none" w="med" len="med"/>
                    </a:lnL>
                    <a:lnR cap="flat">
                      <a:noFill/>
                    </a:lnR>
                    <a:lnT w="25400" cap="flat" cmpd="sng" algn="ctr">
                      <a:solidFill>
                        <a:srgbClr val="FFFFFF"/>
                      </a:solidFill>
                      <a:prstDash val="solid"/>
                      <a:round/>
                      <a:headEnd type="none" w="med" len="med"/>
                      <a:tailEnd type="none" w="med" len="med"/>
                    </a:lnT>
                    <a:lnB cap="flat">
                      <a:noFill/>
                    </a:lnB>
                    <a:lnTlToBr>
                      <a:noFill/>
                    </a:lnTlToBr>
                    <a:lnBlToTr>
                      <a:noFill/>
                    </a:lnBlToTr>
                    <a:solidFill>
                      <a:srgbClr val="F2F2F2"/>
                    </a:solidFill>
                  </a:tcPr>
                </a:tc>
              </a:tr>
            </a:tbl>
          </a:graphicData>
        </a:graphic>
      </p:graphicFrame>
      <p:sp>
        <p:nvSpPr>
          <p:cNvPr id="37963" name="WordArt 75"/>
          <p:cNvSpPr>
            <a:spLocks noChangeArrowheads="1" noChangeShapeType="1" noTextEdit="1"/>
          </p:cNvSpPr>
          <p:nvPr/>
        </p:nvSpPr>
        <p:spPr bwMode="auto">
          <a:xfrm>
            <a:off x="395288" y="692150"/>
            <a:ext cx="576262" cy="360363"/>
          </a:xfrm>
          <a:prstGeom prst="rect">
            <a:avLst/>
          </a:prstGeom>
        </p:spPr>
        <p:txBody>
          <a:bodyPr wrap="none" fromWordArt="1">
            <a:prstTxWarp prst="textPlain">
              <a:avLst>
                <a:gd name="adj" fmla="val 50000"/>
              </a:avLst>
            </a:prstTxWarp>
          </a:bodyPr>
          <a:lstStyle/>
          <a:p>
            <a:pPr algn="ctr"/>
            <a:r>
              <a:rPr lang="en-US" sz="3600" kern="10">
                <a:ln w="9525">
                  <a:solidFill>
                    <a:srgbClr val="000000"/>
                  </a:solidFill>
                  <a:round/>
                  <a:headEnd/>
                  <a:tailEnd/>
                </a:ln>
                <a:solidFill>
                  <a:srgbClr val="FFFFFF"/>
                </a:solidFill>
                <a:latin typeface="Arial Black"/>
              </a:rPr>
              <a:t>5.7</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body" idx="1"/>
          </p:nvPr>
        </p:nvSpPr>
        <p:spPr>
          <a:xfrm>
            <a:off x="457200" y="1371600"/>
            <a:ext cx="8229600" cy="4754563"/>
          </a:xfrm>
        </p:spPr>
        <p:txBody>
          <a:bodyPr/>
          <a:lstStyle/>
          <a:p>
            <a:pPr>
              <a:lnSpc>
                <a:spcPct val="90000"/>
              </a:lnSpc>
              <a:buFontTx/>
              <a:buNone/>
            </a:pPr>
            <a:r>
              <a:rPr lang="es-ES" sz="2000" b="1">
                <a:effectLst>
                  <a:outerShdw blurRad="38100" dist="38100" dir="2700000" algn="tl">
                    <a:srgbClr val="C0C0C0"/>
                  </a:outerShdw>
                </a:effectLst>
              </a:rPr>
              <a:t>Descripción</a:t>
            </a:r>
            <a:r>
              <a:rPr lang="es-ES" sz="2000">
                <a:effectLst>
                  <a:outerShdw blurRad="38100" dist="38100" dir="2700000" algn="tl">
                    <a:srgbClr val="C0C0C0"/>
                  </a:outerShdw>
                </a:effectLst>
              </a:rPr>
              <a:t>: </a:t>
            </a:r>
          </a:p>
          <a:p>
            <a:pPr lvl="1">
              <a:lnSpc>
                <a:spcPct val="90000"/>
              </a:lnSpc>
              <a:buFontTx/>
              <a:buAutoNum type="arabicPeriod"/>
            </a:pPr>
            <a:r>
              <a:rPr lang="es-ES" sz="1800">
                <a:effectLst>
                  <a:outerShdw blurRad="38100" dist="38100" dir="2700000" algn="tl">
                    <a:srgbClr val="C0C0C0"/>
                  </a:outerShdw>
                </a:effectLst>
              </a:rPr>
              <a:t>El establecimiento de un nuevo arreglo institucional con su respectivo modelo de gestión orientado a resultados que tienen como base la evaluación de desempeño institucional que será realizada a partir de la celebración de Acuerdos de Resultados. Incluye, además, formas innovadoras de relacionamiento del sector pública con el sector privado, lucrativo  y no lucrativo, a través de las Alianzas Público Privado. </a:t>
            </a:r>
          </a:p>
          <a:p>
            <a:pPr lvl="1">
              <a:lnSpc>
                <a:spcPct val="90000"/>
              </a:lnSpc>
              <a:buFontTx/>
              <a:buAutoNum type="arabicPeriod"/>
            </a:pPr>
            <a:r>
              <a:rPr lang="es-ES" sz="1800">
                <a:effectLst>
                  <a:outerShdw blurRad="38100" dist="38100" dir="2700000" algn="tl">
                    <a:srgbClr val="C0C0C0"/>
                  </a:outerShdw>
                </a:effectLst>
              </a:rPr>
              <a:t>El establecimiento de un nuevo patrón de gestión de las personas, a partir del fortalecimiento de la capacitacion y de la formulación de una nueva política de recursos humanos que enfatiza la evaluación de desempeño. La Evaluación de Desempeño Individual es un proceso que busca el análisis continuo del desempeño de los servidores, teniendo en cuenta sus responsabilidades, actividades y tareas a ellos atribuidas. Tiene por finalidad establecer la aptitud y capacidad de los servidores para el desempeño de las atribuciones del cargo por ellos ocupados, posibilitando un medio de aprendizaje que conduzca al crecimiento personal y profesional, estimulando la reflexión y la concientización sobre el papel que cada uno representa dentro del contexto organizacional.</a:t>
            </a:r>
          </a:p>
        </p:txBody>
      </p:sp>
      <p:graphicFrame>
        <p:nvGraphicFramePr>
          <p:cNvPr id="40988" name="Group 28"/>
          <p:cNvGraphicFramePr>
            <a:graphicFrameLocks noGrp="1"/>
          </p:cNvGraphicFramePr>
          <p:nvPr/>
        </p:nvGraphicFramePr>
        <p:xfrm>
          <a:off x="1258888" y="457200"/>
          <a:ext cx="6146800" cy="838200"/>
        </p:xfrm>
        <a:graphic>
          <a:graphicData uri="http://schemas.openxmlformats.org/drawingml/2006/table">
            <a:tbl>
              <a:tblPr/>
              <a:tblGrid>
                <a:gridCol w="4076700"/>
                <a:gridCol w="2070100"/>
              </a:tblGrid>
              <a:tr h="519113">
                <a:tc>
                  <a:txBody>
                    <a:bodyPr/>
                    <a:lstStyle/>
                    <a:p>
                      <a:pPr marL="0" marR="0" lvl="0" indent="450850" algn="just"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txBody>
                  <a:tcPr horzOverflow="overflow">
                    <a:lnL cap="flat">
                      <a:noFill/>
                    </a:lnL>
                    <a:lnR w="25400" cap="flat" cmpd="sng" algn="ctr">
                      <a:solidFill>
                        <a:srgbClr val="FFFFFF"/>
                      </a:solidFill>
                      <a:prstDash val="solid"/>
                      <a:round/>
                      <a:headEnd type="none" w="med" len="med"/>
                      <a:tailEnd type="none" w="med" len="med"/>
                    </a:lnR>
                    <a:lnT cap="flat">
                      <a:noFill/>
                    </a:lnT>
                    <a:lnB w="25400" cap="flat" cmpd="sng" algn="ctr">
                      <a:solidFill>
                        <a:srgbClr val="FFFFFF"/>
                      </a:solidFill>
                      <a:prstDash val="solid"/>
                      <a:round/>
                      <a:headEnd type="none" w="med" len="med"/>
                      <a:tailEnd type="none" w="med" len="med"/>
                    </a:lnB>
                    <a:lnTlToBr>
                      <a:noFill/>
                    </a:lnTlToBr>
                    <a:lnBlToTr>
                      <a:noFill/>
                    </a:lnBlToTr>
                    <a:solidFill>
                      <a:srgbClr val="CCCCCC"/>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txBody>
                  <a:tcPr horzOverflow="overflow">
                    <a:lnL w="25400" cap="flat" cmpd="sng" algn="ctr">
                      <a:solidFill>
                        <a:srgbClr val="FFFFFF"/>
                      </a:solidFill>
                      <a:prstDash val="solid"/>
                      <a:round/>
                      <a:headEnd type="none" w="med" len="med"/>
                      <a:tailEnd type="none" w="med" len="med"/>
                    </a:lnL>
                    <a:lnR cap="flat">
                      <a:noFill/>
                    </a:lnR>
                    <a:lnT cap="flat">
                      <a:noFill/>
                    </a:lnT>
                    <a:lnB w="25400" cap="flat" cmpd="sng" algn="ctr">
                      <a:solidFill>
                        <a:srgbClr val="FFFFFF"/>
                      </a:solidFill>
                      <a:prstDash val="solid"/>
                      <a:round/>
                      <a:headEnd type="none" w="med" len="med"/>
                      <a:tailEnd type="none" w="med" len="med"/>
                    </a:lnB>
                    <a:lnTlToBr>
                      <a:noFill/>
                    </a:lnTlToBr>
                    <a:lnBlToTr>
                      <a:noFill/>
                    </a:lnBlToTr>
                    <a:solidFill>
                      <a:srgbClr val="CCCCCC"/>
                    </a:solidFill>
                  </a:tcPr>
                </a:tc>
              </a:tr>
              <a:tr h="319088">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pt-BR" sz="1000" b="1" i="0" u="none" strike="noStrike" cap="none" normalizeH="0" baseline="0" smtClean="0">
                          <a:ln>
                            <a:noFill/>
                          </a:ln>
                          <a:solidFill>
                            <a:schemeClr val="tx1"/>
                          </a:solidFill>
                          <a:effectLst/>
                          <a:latin typeface="Arial" pitchFamily="34" charset="0"/>
                          <a:ea typeface="Times New Roman" pitchFamily="18" charset="0"/>
                          <a:cs typeface="Arial" pitchFamily="34" charset="0"/>
                        </a:rPr>
                        <a:t>Referência: </a:t>
                      </a:r>
                      <a:r>
                        <a:rPr kumimoji="0" lang="pt-BR" sz="10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Secretaria de Planejamento e Gestão</a:t>
                      </a:r>
                      <a:endParaRPr kumimoji="0" lang="pt-BR" sz="18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txBody>
                  <a:tcPr horzOverflow="overflow">
                    <a:lnL cap="flat">
                      <a:noFill/>
                    </a:lnL>
                    <a:lnR w="25400" cap="flat" cmpd="sng" algn="ctr">
                      <a:solidFill>
                        <a:srgbClr val="FFFFFF"/>
                      </a:solidFill>
                      <a:prstDash val="solid"/>
                      <a:round/>
                      <a:headEnd type="none" w="med" len="med"/>
                      <a:tailEnd type="none" w="med" len="med"/>
                    </a:lnR>
                    <a:lnT w="25400" cap="flat" cmpd="sng" algn="ctr">
                      <a:solidFill>
                        <a:srgbClr val="FFFFFF"/>
                      </a:solidFill>
                      <a:prstDash val="solid"/>
                      <a:round/>
                      <a:headEnd type="none" w="med" len="med"/>
                      <a:tailEnd type="none" w="med" len="med"/>
                    </a:lnT>
                    <a:lnB cap="flat">
                      <a:noFill/>
                    </a:lnB>
                    <a:lnTlToBr>
                      <a:noFill/>
                    </a:lnTlToBr>
                    <a:lnBlToTr>
                      <a:noFill/>
                    </a:lnBlToTr>
                    <a:solidFill>
                      <a:srgbClr val="F2F2F2"/>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pt-BR" sz="1000" b="1" i="0" u="none" strike="noStrike" cap="none" normalizeH="0" baseline="0" smtClean="0">
                          <a:ln>
                            <a:noFill/>
                          </a:ln>
                          <a:solidFill>
                            <a:schemeClr val="tx1"/>
                          </a:solidFill>
                          <a:effectLst/>
                          <a:latin typeface="Arial" pitchFamily="34" charset="0"/>
                          <a:ea typeface="Times New Roman" pitchFamily="18" charset="0"/>
                          <a:cs typeface="Arial" pitchFamily="34" charset="0"/>
                        </a:rPr>
                        <a:t>Tipo: </a:t>
                      </a:r>
                      <a:r>
                        <a:rPr kumimoji="0" lang="pt-BR" sz="10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POLÍTICA</a:t>
                      </a:r>
                      <a:endParaRPr kumimoji="0" lang="pt-BR" sz="18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txBody>
                  <a:tcPr horzOverflow="overflow">
                    <a:lnL w="25400" cap="flat" cmpd="sng" algn="ctr">
                      <a:solidFill>
                        <a:srgbClr val="FFFFFF"/>
                      </a:solidFill>
                      <a:prstDash val="solid"/>
                      <a:round/>
                      <a:headEnd type="none" w="med" len="med"/>
                      <a:tailEnd type="none" w="med" len="med"/>
                    </a:lnL>
                    <a:lnR cap="flat">
                      <a:noFill/>
                    </a:lnR>
                    <a:lnT w="25400" cap="flat" cmpd="sng" algn="ctr">
                      <a:solidFill>
                        <a:srgbClr val="FFFFFF"/>
                      </a:solidFill>
                      <a:prstDash val="solid"/>
                      <a:round/>
                      <a:headEnd type="none" w="med" len="med"/>
                      <a:tailEnd type="none" w="med" len="med"/>
                    </a:lnT>
                    <a:lnB cap="flat">
                      <a:noFill/>
                    </a:lnB>
                    <a:lnTlToBr>
                      <a:noFill/>
                    </a:lnTlToBr>
                    <a:lnBlToTr>
                      <a:noFill/>
                    </a:lnBlToTr>
                    <a:solidFill>
                      <a:srgbClr val="F2F2F2"/>
                    </a:solidFill>
                  </a:tcPr>
                </a:tc>
              </a:tr>
            </a:tbl>
          </a:graphicData>
        </a:graphic>
      </p:graphicFrame>
      <p:sp>
        <p:nvSpPr>
          <p:cNvPr id="40974" name="WordArt 14"/>
          <p:cNvSpPr>
            <a:spLocks noChangeArrowheads="1" noChangeShapeType="1" noTextEdit="1"/>
          </p:cNvSpPr>
          <p:nvPr/>
        </p:nvSpPr>
        <p:spPr bwMode="auto">
          <a:xfrm>
            <a:off x="395288" y="692150"/>
            <a:ext cx="576262" cy="360363"/>
          </a:xfrm>
          <a:prstGeom prst="rect">
            <a:avLst/>
          </a:prstGeom>
        </p:spPr>
        <p:txBody>
          <a:bodyPr wrap="none" fromWordArt="1">
            <a:prstTxWarp prst="textPlain">
              <a:avLst>
                <a:gd name="adj" fmla="val 50000"/>
              </a:avLst>
            </a:prstTxWarp>
          </a:bodyPr>
          <a:lstStyle/>
          <a:p>
            <a:pPr algn="ctr"/>
            <a:r>
              <a:rPr lang="en-US" sz="3600" kern="10">
                <a:ln w="9525">
                  <a:solidFill>
                    <a:srgbClr val="000000"/>
                  </a:solidFill>
                  <a:round/>
                  <a:headEnd/>
                  <a:tailEnd/>
                </a:ln>
                <a:solidFill>
                  <a:srgbClr val="FFFFFF"/>
                </a:solidFill>
                <a:latin typeface="Arial Black"/>
              </a:rPr>
              <a:t>5.7</a:t>
            </a:r>
          </a:p>
        </p:txBody>
      </p:sp>
      <p:graphicFrame>
        <p:nvGraphicFramePr>
          <p:cNvPr id="40986" name="Group 26"/>
          <p:cNvGraphicFramePr>
            <a:graphicFrameLocks noGrp="1"/>
          </p:cNvGraphicFramePr>
          <p:nvPr/>
        </p:nvGraphicFramePr>
        <p:xfrm>
          <a:off x="1258888" y="609600"/>
          <a:ext cx="6132512" cy="638175"/>
        </p:xfrm>
        <a:graphic>
          <a:graphicData uri="http://schemas.openxmlformats.org/drawingml/2006/table">
            <a:tbl>
              <a:tblPr/>
              <a:tblGrid>
                <a:gridCol w="4067175"/>
                <a:gridCol w="2065337"/>
              </a:tblGrid>
              <a:tr h="314325">
                <a:tc>
                  <a:txBody>
                    <a:bodyPr/>
                    <a:lstStyle/>
                    <a:p>
                      <a:pPr marL="0" marR="0" lvl="0" indent="450850" algn="just" defTabSz="914400" rtl="0" eaLnBrk="1" fontAlgn="base" latinLnBrk="0" hangingPunct="1">
                        <a:lnSpc>
                          <a:spcPct val="100000"/>
                        </a:lnSpc>
                        <a:spcBef>
                          <a:spcPct val="0"/>
                        </a:spcBef>
                        <a:spcAft>
                          <a:spcPct val="0"/>
                        </a:spcAft>
                        <a:buClrTx/>
                        <a:buSzTx/>
                        <a:buFontTx/>
                        <a:buNone/>
                        <a:tabLst/>
                      </a:pPr>
                      <a:r>
                        <a:rPr kumimoji="0" lang="pt-BR" sz="1000" b="1" i="0" u="none" strike="noStrike" cap="none" normalizeH="0" baseline="0" smtClean="0">
                          <a:ln>
                            <a:noFill/>
                          </a:ln>
                          <a:solidFill>
                            <a:schemeClr val="tx1"/>
                          </a:solidFill>
                          <a:effectLst/>
                          <a:latin typeface="Arial" pitchFamily="34" charset="0"/>
                          <a:ea typeface="Times New Roman" pitchFamily="18" charset="0"/>
                          <a:cs typeface="Arial" pitchFamily="34" charset="0"/>
                        </a:rPr>
                        <a:t>Iniciativa: CHOQUE DE GESTION</a:t>
                      </a:r>
                      <a:endParaRPr kumimoji="0" lang="pt-BR"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p>
                      <a:pPr marL="0" marR="0" lvl="0" indent="450850" algn="just" defTabSz="914400" rtl="0" eaLnBrk="0" fontAlgn="base" latinLnBrk="0" hangingPunct="0">
                        <a:lnSpc>
                          <a:spcPct val="100000"/>
                        </a:lnSpc>
                        <a:spcBef>
                          <a:spcPct val="0"/>
                        </a:spcBef>
                        <a:spcAft>
                          <a:spcPct val="0"/>
                        </a:spcAft>
                        <a:buClrTx/>
                        <a:buSzTx/>
                        <a:buFontTx/>
                        <a:buNone/>
                        <a:tabLst/>
                      </a:pPr>
                      <a:r>
                        <a:rPr kumimoji="0" lang="pt-BR" sz="1000" b="1" i="0" u="none" strike="noStrike" cap="none" normalizeH="0" baseline="0" smtClean="0">
                          <a:ln>
                            <a:noFill/>
                          </a:ln>
                          <a:solidFill>
                            <a:schemeClr val="tx1"/>
                          </a:solidFill>
                          <a:effectLst/>
                          <a:latin typeface="Arial" pitchFamily="34" charset="0"/>
                          <a:ea typeface="Times New Roman" pitchFamily="18" charset="0"/>
                          <a:cs typeface="Arial" pitchFamily="34" charset="0"/>
                          <a:hlinkClick r:id="rId2"/>
                        </a:rPr>
                        <a:t>http://www.planejamento.mg.gov.br/choque/choque.asp</a:t>
                      </a:r>
                      <a:endParaRPr kumimoji="0" lang="pt-BR" sz="1800" b="0" i="0" u="none" strike="noStrike" cap="none" normalizeH="0" baseline="0" smtClean="0">
                        <a:ln>
                          <a:noFill/>
                        </a:ln>
                        <a:solidFill>
                          <a:schemeClr val="tx1"/>
                        </a:solidFill>
                        <a:effectLst/>
                        <a:latin typeface="Arial" pitchFamily="34" charset="0"/>
                      </a:endParaRPr>
                    </a:p>
                  </a:txBody>
                  <a:tcPr horzOverflow="overflow">
                    <a:lnL cap="flat">
                      <a:noFill/>
                    </a:lnL>
                    <a:lnR w="25400" cap="flat" cmpd="sng" algn="ctr">
                      <a:solidFill>
                        <a:srgbClr val="FFFFFF"/>
                      </a:solidFill>
                      <a:prstDash val="solid"/>
                      <a:round/>
                      <a:headEnd type="none" w="med" len="med"/>
                      <a:tailEnd type="none" w="med" len="med"/>
                    </a:lnR>
                    <a:lnT cap="flat">
                      <a:noFill/>
                    </a:lnT>
                    <a:lnB w="25400" cap="flat" cmpd="sng" algn="ctr">
                      <a:solidFill>
                        <a:srgbClr val="FFFFFF"/>
                      </a:solidFill>
                      <a:prstDash val="solid"/>
                      <a:round/>
                      <a:headEnd type="none" w="med" len="med"/>
                      <a:tailEnd type="none" w="med" len="med"/>
                    </a:lnB>
                    <a:lnTlToBr>
                      <a:noFill/>
                    </a:lnTlToBr>
                    <a:lnBlToTr>
                      <a:noFill/>
                    </a:lnBlToTr>
                    <a:solidFill>
                      <a:srgbClr val="CCCCCC"/>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pt-BR" sz="10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País: </a:t>
                      </a:r>
                      <a:r>
                        <a:rPr kumimoji="0" lang="pt-BR" sz="1000" b="1" i="0" u="none" strike="noStrike" cap="none" normalizeH="0" baseline="0" smtClean="0">
                          <a:ln>
                            <a:noFill/>
                          </a:ln>
                          <a:solidFill>
                            <a:schemeClr val="tx1"/>
                          </a:solidFill>
                          <a:effectLst/>
                          <a:latin typeface="Arial" pitchFamily="34" charset="0"/>
                          <a:ea typeface="Times New Roman" pitchFamily="18" charset="0"/>
                          <a:cs typeface="Arial" pitchFamily="34" charset="0"/>
                        </a:rPr>
                        <a:t>BRASIL – Gobierno del Estado de Minas Gerais</a:t>
                      </a:r>
                      <a:endParaRPr kumimoji="0" lang="pt-BR" sz="18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txBody>
                  <a:tcPr horzOverflow="overflow">
                    <a:lnL w="25400" cap="flat" cmpd="sng" algn="ctr">
                      <a:solidFill>
                        <a:srgbClr val="FFFFFF"/>
                      </a:solidFill>
                      <a:prstDash val="solid"/>
                      <a:round/>
                      <a:headEnd type="none" w="med" len="med"/>
                      <a:tailEnd type="none" w="med" len="med"/>
                    </a:lnL>
                    <a:lnR cap="flat">
                      <a:noFill/>
                    </a:lnR>
                    <a:lnT cap="flat">
                      <a:noFill/>
                    </a:lnT>
                    <a:lnB w="25400" cap="flat" cmpd="sng" algn="ctr">
                      <a:solidFill>
                        <a:srgbClr val="FFFFFF"/>
                      </a:solidFill>
                      <a:prstDash val="solid"/>
                      <a:round/>
                      <a:headEnd type="none" w="med" len="med"/>
                      <a:tailEnd type="none" w="med" len="med"/>
                    </a:lnB>
                    <a:lnTlToBr>
                      <a:noFill/>
                    </a:lnTlToBr>
                    <a:lnBlToTr>
                      <a:noFill/>
                    </a:lnBlToTr>
                    <a:solidFill>
                      <a:srgbClr val="CCCCCC"/>
                    </a:solidFill>
                  </a:tcPr>
                </a:tc>
              </a:tr>
              <a:tr h="193675">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pt-BR" sz="1000" b="1" i="0" u="none" strike="noStrike" cap="none" normalizeH="0" baseline="0" smtClean="0">
                          <a:ln>
                            <a:noFill/>
                          </a:ln>
                          <a:solidFill>
                            <a:schemeClr val="tx1"/>
                          </a:solidFill>
                          <a:effectLst/>
                          <a:latin typeface="Arial" pitchFamily="34" charset="0"/>
                          <a:ea typeface="Times New Roman" pitchFamily="18" charset="0"/>
                          <a:cs typeface="Arial" pitchFamily="34" charset="0"/>
                        </a:rPr>
                        <a:t>Referencia: </a:t>
                      </a:r>
                      <a:r>
                        <a:rPr kumimoji="0" lang="pt-BR" sz="10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Secretaria de Planeamiento y Gestión</a:t>
                      </a:r>
                      <a:endParaRPr kumimoji="0" lang="pt-BR" sz="18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txBody>
                  <a:tcPr horzOverflow="overflow">
                    <a:lnL cap="flat">
                      <a:noFill/>
                    </a:lnL>
                    <a:lnR w="25400" cap="flat" cmpd="sng" algn="ctr">
                      <a:solidFill>
                        <a:srgbClr val="FFFFFF"/>
                      </a:solidFill>
                      <a:prstDash val="solid"/>
                      <a:round/>
                      <a:headEnd type="none" w="med" len="med"/>
                      <a:tailEnd type="none" w="med" len="med"/>
                    </a:lnR>
                    <a:lnT w="25400" cap="flat" cmpd="sng" algn="ctr">
                      <a:solidFill>
                        <a:srgbClr val="FFFFFF"/>
                      </a:solidFill>
                      <a:prstDash val="solid"/>
                      <a:round/>
                      <a:headEnd type="none" w="med" len="med"/>
                      <a:tailEnd type="none" w="med" len="med"/>
                    </a:lnT>
                    <a:lnB cap="flat">
                      <a:noFill/>
                    </a:lnB>
                    <a:lnTlToBr>
                      <a:noFill/>
                    </a:lnTlToBr>
                    <a:lnBlToTr>
                      <a:noFill/>
                    </a:lnBlToTr>
                    <a:solidFill>
                      <a:srgbClr val="F2F2F2"/>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pt-BR" sz="1000" b="1" i="0" u="none" strike="noStrike" cap="none" normalizeH="0" baseline="0" smtClean="0">
                          <a:ln>
                            <a:noFill/>
                          </a:ln>
                          <a:solidFill>
                            <a:schemeClr val="tx1"/>
                          </a:solidFill>
                          <a:effectLst/>
                          <a:latin typeface="Arial" pitchFamily="34" charset="0"/>
                          <a:ea typeface="Times New Roman" pitchFamily="18" charset="0"/>
                          <a:cs typeface="Arial" pitchFamily="34" charset="0"/>
                        </a:rPr>
                        <a:t>Tipo: </a:t>
                      </a:r>
                      <a:r>
                        <a:rPr kumimoji="0" lang="pt-BR" sz="10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POLÍTICA</a:t>
                      </a:r>
                      <a:endParaRPr kumimoji="0" lang="pt-BR" sz="18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txBody>
                  <a:tcPr horzOverflow="overflow">
                    <a:lnL w="25400" cap="flat" cmpd="sng" algn="ctr">
                      <a:solidFill>
                        <a:srgbClr val="FFFFFF"/>
                      </a:solidFill>
                      <a:prstDash val="solid"/>
                      <a:round/>
                      <a:headEnd type="none" w="med" len="med"/>
                      <a:tailEnd type="none" w="med" len="med"/>
                    </a:lnL>
                    <a:lnR cap="flat">
                      <a:noFill/>
                    </a:lnR>
                    <a:lnT w="25400" cap="flat" cmpd="sng" algn="ctr">
                      <a:solidFill>
                        <a:srgbClr val="FFFFFF"/>
                      </a:solidFill>
                      <a:prstDash val="solid"/>
                      <a:round/>
                      <a:headEnd type="none" w="med" len="med"/>
                      <a:tailEnd type="none" w="med" len="med"/>
                    </a:lnT>
                    <a:lnB cap="flat">
                      <a:noFill/>
                    </a:lnB>
                    <a:lnTlToBr>
                      <a:noFill/>
                    </a:lnTlToBr>
                    <a:lnBlToTr>
                      <a:noFill/>
                    </a:lnBlToTr>
                    <a:solidFill>
                      <a:srgbClr val="F2F2F2"/>
                    </a:solidFill>
                  </a:tcPr>
                </a:tc>
              </a:tr>
            </a:tbl>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457200" y="274638"/>
            <a:ext cx="8229600" cy="993775"/>
          </a:xfrm>
        </p:spPr>
        <p:txBody>
          <a:bodyPr/>
          <a:lstStyle/>
          <a:p>
            <a:r>
              <a:rPr lang="pt-BR" sz="4000" b="1">
                <a:effectLst>
                  <a:outerShdw blurRad="38100" dist="38100" dir="2700000" algn="tl">
                    <a:srgbClr val="C0C0C0"/>
                  </a:outerShdw>
                </a:effectLst>
              </a:rPr>
              <a:t>Contenido</a:t>
            </a:r>
          </a:p>
        </p:txBody>
      </p:sp>
      <p:sp>
        <p:nvSpPr>
          <p:cNvPr id="4099" name="Rectangle 3"/>
          <p:cNvSpPr>
            <a:spLocks noGrp="1" noChangeArrowheads="1"/>
          </p:cNvSpPr>
          <p:nvPr>
            <p:ph type="body" idx="1"/>
          </p:nvPr>
        </p:nvSpPr>
        <p:spPr>
          <a:xfrm>
            <a:off x="457200" y="1484313"/>
            <a:ext cx="8229600" cy="4525962"/>
          </a:xfrm>
        </p:spPr>
        <p:txBody>
          <a:bodyPr/>
          <a:lstStyle/>
          <a:p>
            <a:pPr marL="381000" indent="-381000">
              <a:lnSpc>
                <a:spcPct val="80000"/>
              </a:lnSpc>
              <a:buFontTx/>
              <a:buAutoNum type="arabicPeriod"/>
            </a:pPr>
            <a:r>
              <a:rPr lang="es-ES" sz="2400">
                <a:effectLst>
                  <a:outerShdw blurRad="38100" dist="38100" dir="2700000" algn="tl">
                    <a:srgbClr val="C0C0C0"/>
                  </a:outerShdw>
                </a:effectLst>
              </a:rPr>
              <a:t>Introducción y objetivos del estudio</a:t>
            </a:r>
          </a:p>
          <a:p>
            <a:pPr marL="381000" indent="-381000">
              <a:lnSpc>
                <a:spcPct val="80000"/>
              </a:lnSpc>
              <a:buFontTx/>
              <a:buAutoNum type="arabicPeriod"/>
            </a:pPr>
            <a:r>
              <a:rPr lang="es-ES" sz="2400">
                <a:effectLst>
                  <a:outerShdw blurRad="38100" dist="38100" dir="2700000" algn="tl">
                    <a:srgbClr val="C0C0C0"/>
                  </a:outerShdw>
                </a:effectLst>
              </a:rPr>
              <a:t>Los procesos de reclutamiento y selección en el contexto de los sistemas del servicio civil: elementos de fundamentación</a:t>
            </a:r>
          </a:p>
          <a:p>
            <a:pPr marL="381000" indent="-381000">
              <a:lnSpc>
                <a:spcPct val="80000"/>
              </a:lnSpc>
              <a:buFontTx/>
              <a:buAutoNum type="arabicPeriod"/>
            </a:pPr>
            <a:r>
              <a:rPr lang="es-ES" sz="2400">
                <a:effectLst>
                  <a:outerShdw blurRad="38100" dist="38100" dir="2700000" algn="tl">
                    <a:srgbClr val="C0C0C0"/>
                  </a:outerShdw>
                </a:effectLst>
              </a:rPr>
              <a:t>En busca de un marco de referencia: elementos del debate contemporáneo sobre gestión de las personas en el sector público</a:t>
            </a:r>
          </a:p>
          <a:p>
            <a:pPr marL="381000" indent="-381000">
              <a:lnSpc>
                <a:spcPct val="80000"/>
              </a:lnSpc>
              <a:buFontTx/>
              <a:buAutoNum type="arabicPeriod"/>
            </a:pPr>
            <a:r>
              <a:rPr lang="es-ES" sz="2400">
                <a:effectLst>
                  <a:outerShdw blurRad="38100" dist="38100" dir="2700000" algn="tl">
                    <a:srgbClr val="C0C0C0"/>
                  </a:outerShdw>
                </a:effectLst>
              </a:rPr>
              <a:t>Breve panorama sobre el estado actual de las reformas de la administración pública y de los sistemas de servicio civil en los países seleccionados para el estudio</a:t>
            </a:r>
          </a:p>
          <a:p>
            <a:pPr marL="381000" indent="-381000">
              <a:lnSpc>
                <a:spcPct val="80000"/>
              </a:lnSpc>
              <a:buFontTx/>
              <a:buAutoNum type="arabicPeriod"/>
            </a:pPr>
            <a:r>
              <a:rPr lang="es-ES" sz="2400">
                <a:effectLst>
                  <a:outerShdw blurRad="38100" dist="38100" dir="2700000" algn="tl">
                    <a:srgbClr val="C0C0C0"/>
                  </a:outerShdw>
                </a:effectLst>
              </a:rPr>
              <a:t>Las mejores prácticas</a:t>
            </a:r>
          </a:p>
          <a:p>
            <a:pPr marL="381000" indent="-381000">
              <a:lnSpc>
                <a:spcPct val="80000"/>
              </a:lnSpc>
              <a:buFontTx/>
              <a:buAutoNum type="arabicPeriod"/>
            </a:pPr>
            <a:r>
              <a:rPr lang="es-ES" sz="2400">
                <a:effectLst>
                  <a:outerShdw blurRad="38100" dist="38100" dir="2700000" algn="tl">
                    <a:srgbClr val="C0C0C0"/>
                  </a:outerShdw>
                </a:effectLst>
              </a:rPr>
              <a:t>Desafíos y recomendaciones finales sobre la política de gestión de las personas en la administración pública, a modo de conclusión</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body" idx="1"/>
          </p:nvPr>
        </p:nvSpPr>
        <p:spPr>
          <a:xfrm>
            <a:off x="457200" y="1600200"/>
            <a:ext cx="8229600" cy="4800600"/>
          </a:xfrm>
        </p:spPr>
        <p:txBody>
          <a:bodyPr/>
          <a:lstStyle/>
          <a:p>
            <a:pPr>
              <a:lnSpc>
                <a:spcPct val="120000"/>
              </a:lnSpc>
              <a:buFontTx/>
              <a:buNone/>
            </a:pPr>
            <a:r>
              <a:rPr lang="es-ES" sz="1800" b="1">
                <a:effectLst>
                  <a:outerShdw blurRad="38100" dist="38100" dir="2700000" algn="tl">
                    <a:srgbClr val="C0C0C0"/>
                  </a:outerShdw>
                </a:effectLst>
              </a:rPr>
              <a:t>Potencialidades: </a:t>
            </a:r>
          </a:p>
          <a:p>
            <a:pPr>
              <a:lnSpc>
                <a:spcPct val="120000"/>
              </a:lnSpc>
            </a:pPr>
            <a:r>
              <a:rPr lang="es-ES" sz="1800">
                <a:effectLst>
                  <a:outerShdw blurRad="38100" dist="38100" dir="2700000" algn="tl">
                    <a:srgbClr val="C0C0C0"/>
                  </a:outerShdw>
                </a:effectLst>
              </a:rPr>
              <a:t>Emerge en un contexto de crisis del Estado, pero no se limita simplemente al tema del ajuste fiscal. Combina medidas de racionalización con medidas de transformación del patrón de gestión. Coloca la cuestión de la gestión como instrumento del nuevo modelo de desarrollo del Estado. Innova al introducir en la gestión por resultados las dimensiones institucional e individual, con posibilidades de adopción de mecanismo de remuneración variable en función de los resultados obtenidos. </a:t>
            </a:r>
          </a:p>
          <a:p>
            <a:pPr>
              <a:lnSpc>
                <a:spcPct val="120000"/>
              </a:lnSpc>
              <a:buFontTx/>
              <a:buNone/>
            </a:pPr>
            <a:r>
              <a:rPr lang="es-ES" sz="1800" b="1">
                <a:effectLst>
                  <a:outerShdw blurRad="38100" dist="38100" dir="2700000" algn="tl">
                    <a:srgbClr val="C0C0C0"/>
                  </a:outerShdw>
                </a:effectLst>
              </a:rPr>
              <a:t>Limitaciones:</a:t>
            </a:r>
          </a:p>
          <a:p>
            <a:pPr>
              <a:lnSpc>
                <a:spcPct val="120000"/>
              </a:lnSpc>
            </a:pPr>
            <a:r>
              <a:rPr lang="es-ES" sz="1800">
                <a:effectLst>
                  <a:outerShdw blurRad="38100" dist="38100" dir="2700000" algn="tl">
                    <a:srgbClr val="C0C0C0"/>
                  </a:outerShdw>
                </a:effectLst>
              </a:rPr>
              <a:t>La celebración de acuerdos por resultados, lo que limita el éxito de la reforma. </a:t>
            </a:r>
          </a:p>
          <a:p>
            <a:pPr>
              <a:lnSpc>
                <a:spcPct val="120000"/>
              </a:lnSpc>
            </a:pPr>
            <a:r>
              <a:rPr lang="es-ES" sz="1800">
                <a:effectLst>
                  <a:outerShdw blurRad="38100" dist="38100" dir="2700000" algn="tl">
                    <a:srgbClr val="C0C0C0"/>
                  </a:outerShdw>
                </a:effectLst>
              </a:rPr>
              <a:t>En la evaluación de desempeño de los servidores no fue considerada la perspectiva de la evaluación por equipos (solamente individual). </a:t>
            </a:r>
          </a:p>
        </p:txBody>
      </p:sp>
      <p:graphicFrame>
        <p:nvGraphicFramePr>
          <p:cNvPr id="41987" name="Group 3"/>
          <p:cNvGraphicFramePr>
            <a:graphicFrameLocks noGrp="1"/>
          </p:cNvGraphicFramePr>
          <p:nvPr/>
        </p:nvGraphicFramePr>
        <p:xfrm>
          <a:off x="1258888" y="476250"/>
          <a:ext cx="6146800" cy="792163"/>
        </p:xfrm>
        <a:graphic>
          <a:graphicData uri="http://schemas.openxmlformats.org/drawingml/2006/table">
            <a:tbl>
              <a:tblPr/>
              <a:tblGrid>
                <a:gridCol w="4076700"/>
                <a:gridCol w="2070100"/>
              </a:tblGrid>
              <a:tr h="396875">
                <a:tc>
                  <a:txBody>
                    <a:bodyPr/>
                    <a:lstStyle/>
                    <a:p>
                      <a:pPr marL="0" marR="0" lvl="0" indent="450850" algn="just" defTabSz="914400" rtl="0" eaLnBrk="1" fontAlgn="base" latinLnBrk="0" hangingPunct="1">
                        <a:lnSpc>
                          <a:spcPct val="100000"/>
                        </a:lnSpc>
                        <a:spcBef>
                          <a:spcPct val="0"/>
                        </a:spcBef>
                        <a:spcAft>
                          <a:spcPct val="0"/>
                        </a:spcAft>
                        <a:buClrTx/>
                        <a:buSzTx/>
                        <a:buFontTx/>
                        <a:buNone/>
                        <a:tabLst/>
                      </a:pPr>
                      <a:r>
                        <a:rPr kumimoji="0" lang="pt-BR" sz="1000" b="1" i="0" u="none" strike="noStrike" cap="none" normalizeH="0" baseline="0" smtClean="0">
                          <a:ln>
                            <a:noFill/>
                          </a:ln>
                          <a:solidFill>
                            <a:schemeClr val="tx1"/>
                          </a:solidFill>
                          <a:effectLst/>
                          <a:latin typeface="Arial" pitchFamily="34" charset="0"/>
                          <a:ea typeface="Times New Roman" pitchFamily="18" charset="0"/>
                          <a:cs typeface="Arial" pitchFamily="34" charset="0"/>
                        </a:rPr>
                        <a:t>Iniciativa: CHOQUE DE GESTÃO</a:t>
                      </a:r>
                      <a:endParaRPr kumimoji="0" lang="pt-BR"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p>
                      <a:pPr marL="0" marR="0" lvl="0" indent="450850" algn="just" defTabSz="914400" rtl="0" eaLnBrk="0" fontAlgn="base" latinLnBrk="0" hangingPunct="0">
                        <a:lnSpc>
                          <a:spcPct val="100000"/>
                        </a:lnSpc>
                        <a:spcBef>
                          <a:spcPct val="0"/>
                        </a:spcBef>
                        <a:spcAft>
                          <a:spcPct val="0"/>
                        </a:spcAft>
                        <a:buClrTx/>
                        <a:buSzTx/>
                        <a:buFontTx/>
                        <a:buNone/>
                        <a:tabLst/>
                      </a:pPr>
                      <a:r>
                        <a:rPr kumimoji="0" lang="pt-BR" sz="1000" b="1" i="0" u="none" strike="noStrike" cap="none" normalizeH="0" baseline="0" smtClean="0">
                          <a:ln>
                            <a:noFill/>
                          </a:ln>
                          <a:solidFill>
                            <a:schemeClr val="tx1"/>
                          </a:solidFill>
                          <a:effectLst/>
                          <a:latin typeface="Arial" pitchFamily="34" charset="0"/>
                          <a:ea typeface="Times New Roman" pitchFamily="18" charset="0"/>
                          <a:cs typeface="Arial" pitchFamily="34" charset="0"/>
                          <a:hlinkClick r:id="rId2"/>
                        </a:rPr>
                        <a:t>http://www.planejamento.mg.gov.br/choque/choque.asp</a:t>
                      </a:r>
                      <a:endParaRPr kumimoji="0" lang="pt-BR" sz="1800" b="0" i="0" u="none" strike="noStrike" cap="none" normalizeH="0" baseline="0" smtClean="0">
                        <a:ln>
                          <a:noFill/>
                        </a:ln>
                        <a:solidFill>
                          <a:schemeClr val="tx1"/>
                        </a:solidFill>
                        <a:effectLst/>
                        <a:latin typeface="Arial" pitchFamily="34" charset="0"/>
                      </a:endParaRPr>
                    </a:p>
                  </a:txBody>
                  <a:tcPr horzOverflow="overflow">
                    <a:lnL cap="flat">
                      <a:noFill/>
                    </a:lnL>
                    <a:lnR w="25400" cap="flat" cmpd="sng" algn="ctr">
                      <a:solidFill>
                        <a:srgbClr val="FFFFFF"/>
                      </a:solidFill>
                      <a:prstDash val="solid"/>
                      <a:round/>
                      <a:headEnd type="none" w="med" len="med"/>
                      <a:tailEnd type="none" w="med" len="med"/>
                    </a:lnR>
                    <a:lnT cap="flat">
                      <a:noFill/>
                    </a:lnT>
                    <a:lnB w="25400" cap="flat" cmpd="sng" algn="ctr">
                      <a:solidFill>
                        <a:srgbClr val="FFFFFF"/>
                      </a:solidFill>
                      <a:prstDash val="solid"/>
                      <a:round/>
                      <a:headEnd type="none" w="med" len="med"/>
                      <a:tailEnd type="none" w="med" len="med"/>
                    </a:lnB>
                    <a:lnTlToBr>
                      <a:noFill/>
                    </a:lnTlToBr>
                    <a:lnBlToTr>
                      <a:noFill/>
                    </a:lnBlToTr>
                    <a:solidFill>
                      <a:srgbClr val="CCCCCC"/>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pt-BR" sz="10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País: </a:t>
                      </a:r>
                      <a:r>
                        <a:rPr kumimoji="0" lang="pt-BR" sz="1000" b="1" i="0" u="none" strike="noStrike" cap="none" normalizeH="0" baseline="0" smtClean="0">
                          <a:ln>
                            <a:noFill/>
                          </a:ln>
                          <a:solidFill>
                            <a:schemeClr val="tx1"/>
                          </a:solidFill>
                          <a:effectLst/>
                          <a:latin typeface="Arial" pitchFamily="34" charset="0"/>
                          <a:ea typeface="Times New Roman" pitchFamily="18" charset="0"/>
                          <a:cs typeface="Arial" pitchFamily="34" charset="0"/>
                        </a:rPr>
                        <a:t>BRASIL – Governo do estadual de Minas Gerais</a:t>
                      </a:r>
                      <a:endParaRPr kumimoji="0" lang="pt-BR" sz="18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txBody>
                  <a:tcPr horzOverflow="overflow">
                    <a:lnL w="25400" cap="flat" cmpd="sng" algn="ctr">
                      <a:solidFill>
                        <a:srgbClr val="FFFFFF"/>
                      </a:solidFill>
                      <a:prstDash val="solid"/>
                      <a:round/>
                      <a:headEnd type="none" w="med" len="med"/>
                      <a:tailEnd type="none" w="med" len="med"/>
                    </a:lnL>
                    <a:lnR cap="flat">
                      <a:noFill/>
                    </a:lnR>
                    <a:lnT cap="flat">
                      <a:noFill/>
                    </a:lnT>
                    <a:lnB w="25400" cap="flat" cmpd="sng" algn="ctr">
                      <a:solidFill>
                        <a:srgbClr val="FFFFFF"/>
                      </a:solidFill>
                      <a:prstDash val="solid"/>
                      <a:round/>
                      <a:headEnd type="none" w="med" len="med"/>
                      <a:tailEnd type="none" w="med" len="med"/>
                    </a:lnB>
                    <a:lnTlToBr>
                      <a:noFill/>
                    </a:lnTlToBr>
                    <a:lnBlToTr>
                      <a:noFill/>
                    </a:lnBlToTr>
                    <a:solidFill>
                      <a:srgbClr val="CCCCCC"/>
                    </a:solidFill>
                  </a:tcPr>
                </a:tc>
              </a:tr>
              <a:tr h="244475">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pt-BR" sz="1000" b="1" i="0" u="none" strike="noStrike" cap="none" normalizeH="0" baseline="0" smtClean="0">
                          <a:ln>
                            <a:noFill/>
                          </a:ln>
                          <a:solidFill>
                            <a:schemeClr val="tx1"/>
                          </a:solidFill>
                          <a:effectLst/>
                          <a:latin typeface="Arial" pitchFamily="34" charset="0"/>
                          <a:ea typeface="Times New Roman" pitchFamily="18" charset="0"/>
                          <a:cs typeface="Arial" pitchFamily="34" charset="0"/>
                        </a:rPr>
                        <a:t>Referência: </a:t>
                      </a:r>
                      <a:r>
                        <a:rPr kumimoji="0" lang="pt-BR" sz="10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Secretaria de Planejamento e Gestão</a:t>
                      </a:r>
                      <a:endParaRPr kumimoji="0" lang="pt-BR" sz="18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txBody>
                  <a:tcPr horzOverflow="overflow">
                    <a:lnL cap="flat">
                      <a:noFill/>
                    </a:lnL>
                    <a:lnR w="25400" cap="flat" cmpd="sng" algn="ctr">
                      <a:solidFill>
                        <a:srgbClr val="FFFFFF"/>
                      </a:solidFill>
                      <a:prstDash val="solid"/>
                      <a:round/>
                      <a:headEnd type="none" w="med" len="med"/>
                      <a:tailEnd type="none" w="med" len="med"/>
                    </a:lnR>
                    <a:lnT w="25400" cap="flat" cmpd="sng" algn="ctr">
                      <a:solidFill>
                        <a:srgbClr val="FFFFFF"/>
                      </a:solidFill>
                      <a:prstDash val="solid"/>
                      <a:round/>
                      <a:headEnd type="none" w="med" len="med"/>
                      <a:tailEnd type="none" w="med" len="med"/>
                    </a:lnT>
                    <a:lnB cap="flat">
                      <a:noFill/>
                    </a:lnB>
                    <a:lnTlToBr>
                      <a:noFill/>
                    </a:lnTlToBr>
                    <a:lnBlToTr>
                      <a:noFill/>
                    </a:lnBlToTr>
                    <a:solidFill>
                      <a:srgbClr val="F2F2F2"/>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pt-BR" sz="1000" b="1" i="0" u="none" strike="noStrike" cap="none" normalizeH="0" baseline="0" smtClean="0">
                          <a:ln>
                            <a:noFill/>
                          </a:ln>
                          <a:solidFill>
                            <a:schemeClr val="tx1"/>
                          </a:solidFill>
                          <a:effectLst/>
                          <a:latin typeface="Arial" pitchFamily="34" charset="0"/>
                          <a:ea typeface="Times New Roman" pitchFamily="18" charset="0"/>
                          <a:cs typeface="Arial" pitchFamily="34" charset="0"/>
                        </a:rPr>
                        <a:t>Tipo: </a:t>
                      </a:r>
                      <a:r>
                        <a:rPr kumimoji="0" lang="pt-BR" sz="10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POLÍTICA</a:t>
                      </a:r>
                      <a:endParaRPr kumimoji="0" lang="pt-BR" sz="18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txBody>
                  <a:tcPr horzOverflow="overflow">
                    <a:lnL w="25400" cap="flat" cmpd="sng" algn="ctr">
                      <a:solidFill>
                        <a:srgbClr val="FFFFFF"/>
                      </a:solidFill>
                      <a:prstDash val="solid"/>
                      <a:round/>
                      <a:headEnd type="none" w="med" len="med"/>
                      <a:tailEnd type="none" w="med" len="med"/>
                    </a:lnL>
                    <a:lnR cap="flat">
                      <a:noFill/>
                    </a:lnR>
                    <a:lnT w="25400" cap="flat" cmpd="sng" algn="ctr">
                      <a:solidFill>
                        <a:srgbClr val="FFFFFF"/>
                      </a:solidFill>
                      <a:prstDash val="solid"/>
                      <a:round/>
                      <a:headEnd type="none" w="med" len="med"/>
                      <a:tailEnd type="none" w="med" len="med"/>
                    </a:lnT>
                    <a:lnB cap="flat">
                      <a:noFill/>
                    </a:lnB>
                    <a:lnTlToBr>
                      <a:noFill/>
                    </a:lnTlToBr>
                    <a:lnBlToTr>
                      <a:noFill/>
                    </a:lnBlToTr>
                    <a:solidFill>
                      <a:srgbClr val="F2F2F2"/>
                    </a:solidFill>
                  </a:tcPr>
                </a:tc>
              </a:tr>
            </a:tbl>
          </a:graphicData>
        </a:graphic>
      </p:graphicFrame>
      <p:sp>
        <p:nvSpPr>
          <p:cNvPr id="41998" name="WordArt 14"/>
          <p:cNvSpPr>
            <a:spLocks noChangeArrowheads="1" noChangeShapeType="1" noTextEdit="1"/>
          </p:cNvSpPr>
          <p:nvPr/>
        </p:nvSpPr>
        <p:spPr bwMode="auto">
          <a:xfrm>
            <a:off x="395288" y="692150"/>
            <a:ext cx="576262" cy="360363"/>
          </a:xfrm>
          <a:prstGeom prst="rect">
            <a:avLst/>
          </a:prstGeom>
        </p:spPr>
        <p:txBody>
          <a:bodyPr wrap="none" fromWordArt="1">
            <a:prstTxWarp prst="textPlain">
              <a:avLst>
                <a:gd name="adj" fmla="val 50000"/>
              </a:avLst>
            </a:prstTxWarp>
          </a:bodyPr>
          <a:lstStyle/>
          <a:p>
            <a:pPr algn="ctr"/>
            <a:r>
              <a:rPr lang="en-US" sz="3600" kern="10">
                <a:ln w="9525">
                  <a:solidFill>
                    <a:srgbClr val="000000"/>
                  </a:solidFill>
                  <a:round/>
                  <a:headEnd/>
                  <a:tailEnd/>
                </a:ln>
                <a:solidFill>
                  <a:srgbClr val="FFFFFF"/>
                </a:solidFill>
                <a:latin typeface="Arial Black"/>
              </a:rPr>
              <a:t>5.7</a:t>
            </a:r>
          </a:p>
        </p:txBody>
      </p:sp>
      <p:graphicFrame>
        <p:nvGraphicFramePr>
          <p:cNvPr id="42010" name="Group 26"/>
          <p:cNvGraphicFramePr>
            <a:graphicFrameLocks noGrp="1"/>
          </p:cNvGraphicFramePr>
          <p:nvPr/>
        </p:nvGraphicFramePr>
        <p:xfrm>
          <a:off x="1258888" y="476250"/>
          <a:ext cx="6208712" cy="819150"/>
        </p:xfrm>
        <a:graphic>
          <a:graphicData uri="http://schemas.openxmlformats.org/drawingml/2006/table">
            <a:tbl>
              <a:tblPr/>
              <a:tblGrid>
                <a:gridCol w="4117975"/>
                <a:gridCol w="2090737"/>
              </a:tblGrid>
              <a:tr h="487363">
                <a:tc>
                  <a:txBody>
                    <a:bodyPr/>
                    <a:lstStyle/>
                    <a:p>
                      <a:pPr marL="0" marR="0" lvl="0" indent="450850" algn="just" defTabSz="914400" rtl="0" eaLnBrk="1" fontAlgn="base" latinLnBrk="0" hangingPunct="1">
                        <a:lnSpc>
                          <a:spcPct val="100000"/>
                        </a:lnSpc>
                        <a:spcBef>
                          <a:spcPct val="0"/>
                        </a:spcBef>
                        <a:spcAft>
                          <a:spcPct val="0"/>
                        </a:spcAft>
                        <a:buClrTx/>
                        <a:buSzTx/>
                        <a:buFontTx/>
                        <a:buNone/>
                        <a:tabLst/>
                      </a:pPr>
                      <a:r>
                        <a:rPr kumimoji="0" lang="pt-BR" sz="1000" b="1" i="0" u="none" strike="noStrike" cap="none" normalizeH="0" baseline="0" smtClean="0">
                          <a:ln>
                            <a:noFill/>
                          </a:ln>
                          <a:solidFill>
                            <a:schemeClr val="tx1"/>
                          </a:solidFill>
                          <a:effectLst/>
                          <a:latin typeface="Arial" pitchFamily="34" charset="0"/>
                          <a:ea typeface="Times New Roman" pitchFamily="18" charset="0"/>
                          <a:cs typeface="Arial" pitchFamily="34" charset="0"/>
                        </a:rPr>
                        <a:t>Iniciativa: CHOQUE DE GESTION</a:t>
                      </a:r>
                      <a:endParaRPr kumimoji="0" lang="pt-BR"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p>
                      <a:pPr marL="0" marR="0" lvl="0" indent="450850" algn="just" defTabSz="914400" rtl="0" eaLnBrk="0" fontAlgn="base" latinLnBrk="0" hangingPunct="0">
                        <a:lnSpc>
                          <a:spcPct val="100000"/>
                        </a:lnSpc>
                        <a:spcBef>
                          <a:spcPct val="0"/>
                        </a:spcBef>
                        <a:spcAft>
                          <a:spcPct val="0"/>
                        </a:spcAft>
                        <a:buClrTx/>
                        <a:buSzTx/>
                        <a:buFontTx/>
                        <a:buNone/>
                        <a:tabLst/>
                      </a:pPr>
                      <a:r>
                        <a:rPr kumimoji="0" lang="pt-BR" sz="1000" b="1" i="0" u="none" strike="noStrike" cap="none" normalizeH="0" baseline="0" smtClean="0">
                          <a:ln>
                            <a:noFill/>
                          </a:ln>
                          <a:solidFill>
                            <a:schemeClr val="tx1"/>
                          </a:solidFill>
                          <a:effectLst/>
                          <a:latin typeface="Arial" pitchFamily="34" charset="0"/>
                          <a:ea typeface="Times New Roman" pitchFamily="18" charset="0"/>
                          <a:cs typeface="Arial" pitchFamily="34" charset="0"/>
                          <a:hlinkClick r:id="rId2"/>
                        </a:rPr>
                        <a:t>http://www.planejamento.mg.gov.br/choque/choque.asp</a:t>
                      </a:r>
                      <a:endParaRPr kumimoji="0" lang="pt-BR" sz="1800" b="0" i="0" u="none" strike="noStrike" cap="none" normalizeH="0" baseline="0" smtClean="0">
                        <a:ln>
                          <a:noFill/>
                        </a:ln>
                        <a:solidFill>
                          <a:schemeClr val="tx1"/>
                        </a:solidFill>
                        <a:effectLst/>
                        <a:latin typeface="Arial" pitchFamily="34" charset="0"/>
                      </a:endParaRPr>
                    </a:p>
                  </a:txBody>
                  <a:tcPr horzOverflow="overflow">
                    <a:lnL cap="flat">
                      <a:noFill/>
                    </a:lnL>
                    <a:lnR w="25400" cap="flat" cmpd="sng" algn="ctr">
                      <a:solidFill>
                        <a:srgbClr val="FFFFFF"/>
                      </a:solidFill>
                      <a:prstDash val="solid"/>
                      <a:round/>
                      <a:headEnd type="none" w="med" len="med"/>
                      <a:tailEnd type="none" w="med" len="med"/>
                    </a:lnR>
                    <a:lnT cap="flat">
                      <a:noFill/>
                    </a:lnT>
                    <a:lnB w="25400" cap="flat" cmpd="sng" algn="ctr">
                      <a:solidFill>
                        <a:srgbClr val="FFFFFF"/>
                      </a:solidFill>
                      <a:prstDash val="solid"/>
                      <a:round/>
                      <a:headEnd type="none" w="med" len="med"/>
                      <a:tailEnd type="none" w="med" len="med"/>
                    </a:lnB>
                    <a:lnTlToBr>
                      <a:noFill/>
                    </a:lnTlToBr>
                    <a:lnBlToTr>
                      <a:noFill/>
                    </a:lnBlToTr>
                    <a:solidFill>
                      <a:srgbClr val="CCCCCC"/>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pt-BR" sz="10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País: </a:t>
                      </a:r>
                      <a:r>
                        <a:rPr kumimoji="0" lang="pt-BR" sz="1000" b="1" i="0" u="none" strike="noStrike" cap="none" normalizeH="0" baseline="0" smtClean="0">
                          <a:ln>
                            <a:noFill/>
                          </a:ln>
                          <a:solidFill>
                            <a:schemeClr val="tx1"/>
                          </a:solidFill>
                          <a:effectLst/>
                          <a:latin typeface="Arial" pitchFamily="34" charset="0"/>
                          <a:ea typeface="Times New Roman" pitchFamily="18" charset="0"/>
                          <a:cs typeface="Arial" pitchFamily="34" charset="0"/>
                        </a:rPr>
                        <a:t>BRASIL – Gobierno del Estado de Minas Gerais</a:t>
                      </a:r>
                      <a:endParaRPr kumimoji="0" lang="pt-BR" sz="18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txBody>
                  <a:tcPr horzOverflow="overflow">
                    <a:lnL w="25400" cap="flat" cmpd="sng" algn="ctr">
                      <a:solidFill>
                        <a:srgbClr val="FFFFFF"/>
                      </a:solidFill>
                      <a:prstDash val="solid"/>
                      <a:round/>
                      <a:headEnd type="none" w="med" len="med"/>
                      <a:tailEnd type="none" w="med" len="med"/>
                    </a:lnL>
                    <a:lnR cap="flat">
                      <a:noFill/>
                    </a:lnR>
                    <a:lnT cap="flat">
                      <a:noFill/>
                    </a:lnT>
                    <a:lnB w="25400" cap="flat" cmpd="sng" algn="ctr">
                      <a:solidFill>
                        <a:srgbClr val="FFFFFF"/>
                      </a:solidFill>
                      <a:prstDash val="solid"/>
                      <a:round/>
                      <a:headEnd type="none" w="med" len="med"/>
                      <a:tailEnd type="none" w="med" len="med"/>
                    </a:lnB>
                    <a:lnTlToBr>
                      <a:noFill/>
                    </a:lnTlToBr>
                    <a:lnBlToTr>
                      <a:noFill/>
                    </a:lnBlToTr>
                    <a:solidFill>
                      <a:srgbClr val="CCCCCC"/>
                    </a:solidFill>
                  </a:tcPr>
                </a:tc>
              </a:tr>
              <a:tr h="331788">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pt-BR" sz="1000" b="1" i="0" u="none" strike="noStrike" cap="none" normalizeH="0" baseline="0" smtClean="0">
                          <a:ln>
                            <a:noFill/>
                          </a:ln>
                          <a:solidFill>
                            <a:schemeClr val="tx1"/>
                          </a:solidFill>
                          <a:effectLst/>
                          <a:latin typeface="Arial" pitchFamily="34" charset="0"/>
                          <a:ea typeface="Times New Roman" pitchFamily="18" charset="0"/>
                          <a:cs typeface="Arial" pitchFamily="34" charset="0"/>
                        </a:rPr>
                        <a:t>Referencia: </a:t>
                      </a:r>
                      <a:r>
                        <a:rPr kumimoji="0" lang="pt-BR" sz="10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Secretaria de Planeamiento y Gestión</a:t>
                      </a:r>
                      <a:endParaRPr kumimoji="0" lang="pt-BR" sz="18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txBody>
                  <a:tcPr horzOverflow="overflow">
                    <a:lnL cap="flat">
                      <a:noFill/>
                    </a:lnL>
                    <a:lnR w="25400" cap="flat" cmpd="sng" algn="ctr">
                      <a:solidFill>
                        <a:srgbClr val="FFFFFF"/>
                      </a:solidFill>
                      <a:prstDash val="solid"/>
                      <a:round/>
                      <a:headEnd type="none" w="med" len="med"/>
                      <a:tailEnd type="none" w="med" len="med"/>
                    </a:lnR>
                    <a:lnT w="25400" cap="flat" cmpd="sng" algn="ctr">
                      <a:solidFill>
                        <a:srgbClr val="FFFFFF"/>
                      </a:solidFill>
                      <a:prstDash val="solid"/>
                      <a:round/>
                      <a:headEnd type="none" w="med" len="med"/>
                      <a:tailEnd type="none" w="med" len="med"/>
                    </a:lnT>
                    <a:lnB cap="flat">
                      <a:noFill/>
                    </a:lnB>
                    <a:lnTlToBr>
                      <a:noFill/>
                    </a:lnTlToBr>
                    <a:lnBlToTr>
                      <a:noFill/>
                    </a:lnBlToTr>
                    <a:solidFill>
                      <a:srgbClr val="F2F2F2"/>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pt-BR" sz="1000" b="1" i="0" u="none" strike="noStrike" cap="none" normalizeH="0" baseline="0" smtClean="0">
                          <a:ln>
                            <a:noFill/>
                          </a:ln>
                          <a:solidFill>
                            <a:schemeClr val="tx1"/>
                          </a:solidFill>
                          <a:effectLst/>
                          <a:latin typeface="Arial" pitchFamily="34" charset="0"/>
                          <a:ea typeface="Times New Roman" pitchFamily="18" charset="0"/>
                          <a:cs typeface="Arial" pitchFamily="34" charset="0"/>
                        </a:rPr>
                        <a:t>Tipo: </a:t>
                      </a:r>
                      <a:r>
                        <a:rPr kumimoji="0" lang="pt-BR" sz="10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POLÍTICA</a:t>
                      </a:r>
                      <a:endParaRPr kumimoji="0" lang="pt-BR" sz="18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txBody>
                  <a:tcPr horzOverflow="overflow">
                    <a:lnL w="25400" cap="flat" cmpd="sng" algn="ctr">
                      <a:solidFill>
                        <a:srgbClr val="FFFFFF"/>
                      </a:solidFill>
                      <a:prstDash val="solid"/>
                      <a:round/>
                      <a:headEnd type="none" w="med" len="med"/>
                      <a:tailEnd type="none" w="med" len="med"/>
                    </a:lnL>
                    <a:lnR cap="flat">
                      <a:noFill/>
                    </a:lnR>
                    <a:lnT w="25400" cap="flat" cmpd="sng" algn="ctr">
                      <a:solidFill>
                        <a:srgbClr val="FFFFFF"/>
                      </a:solidFill>
                      <a:prstDash val="solid"/>
                      <a:round/>
                      <a:headEnd type="none" w="med" len="med"/>
                      <a:tailEnd type="none" w="med" len="med"/>
                    </a:lnT>
                    <a:lnB cap="flat">
                      <a:noFill/>
                    </a:lnB>
                    <a:lnTlToBr>
                      <a:noFill/>
                    </a:lnTlToBr>
                    <a:lnBlToTr>
                      <a:noFill/>
                    </a:lnBlToTr>
                    <a:solidFill>
                      <a:srgbClr val="F2F2F2"/>
                    </a:solidFill>
                  </a:tcPr>
                </a:tc>
              </a:tr>
            </a:tbl>
          </a:graphicData>
        </a:graphic>
      </p:graphicFrame>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1" name="Rectangle 3"/>
          <p:cNvSpPr>
            <a:spLocks noGrp="1" noChangeArrowheads="1"/>
          </p:cNvSpPr>
          <p:nvPr>
            <p:ph type="body" idx="1"/>
          </p:nvPr>
        </p:nvSpPr>
        <p:spPr>
          <a:xfrm>
            <a:off x="457200" y="1219200"/>
            <a:ext cx="8229600" cy="5162550"/>
          </a:xfrm>
        </p:spPr>
        <p:txBody>
          <a:bodyPr/>
          <a:lstStyle/>
          <a:p>
            <a:pPr>
              <a:lnSpc>
                <a:spcPct val="90000"/>
              </a:lnSpc>
              <a:buFontTx/>
              <a:buNone/>
            </a:pPr>
            <a:r>
              <a:rPr lang="es-ES" sz="1800" b="1">
                <a:effectLst>
                  <a:outerShdw blurRad="38100" dist="38100" dir="2700000" algn="tl">
                    <a:srgbClr val="C0C0C0"/>
                  </a:outerShdw>
                </a:effectLst>
              </a:rPr>
              <a:t>Descripción:</a:t>
            </a:r>
            <a:r>
              <a:rPr lang="es-ES" sz="1800">
                <a:effectLst>
                  <a:outerShdw blurRad="38100" dist="38100" dir="2700000" algn="tl">
                    <a:srgbClr val="C0C0C0"/>
                  </a:outerShdw>
                </a:effectLst>
              </a:rPr>
              <a:t> </a:t>
            </a:r>
          </a:p>
          <a:p>
            <a:pPr>
              <a:lnSpc>
                <a:spcPct val="90000"/>
              </a:lnSpc>
            </a:pPr>
            <a:r>
              <a:rPr lang="es-ES" sz="1800">
                <a:effectLst>
                  <a:outerShdw blurRad="38100" dist="38100" dir="2700000" algn="tl">
                    <a:srgbClr val="C0C0C0"/>
                  </a:outerShdw>
                </a:effectLst>
              </a:rPr>
              <a:t>Creada en el año 2000 por Medida Provisoria y gerenciada por el Ministerio de Planeamiento, Presupuesto y Gestión, la Comisión Técnica es un instrumento de gestión de RRHH aplicable al ámbito del Poder Ejecutivo Federal, que estimula (y recompensa), el desempeño técnico, caracterizando lo que, en la literatura especializada (y en las prácticas empresarias), se denomina carrera en Y. En ausencia de un instrumento de esta naturaleza, las personas son tentadas a asumir funciones de dirección, como forma de aumentar su remuneración. La consecuencia es que, en muchos casos, las organizaciones pierden capacidad técnica, sin necesariamente ganar capacidad gerencial. </a:t>
            </a:r>
          </a:p>
          <a:p>
            <a:pPr>
              <a:lnSpc>
                <a:spcPct val="90000"/>
              </a:lnSpc>
            </a:pPr>
            <a:r>
              <a:rPr lang="es-ES" sz="1800">
                <a:effectLst>
                  <a:outerShdw blurRad="38100" dist="38100" dir="2700000" algn="tl">
                    <a:srgbClr val="C0C0C0"/>
                  </a:outerShdw>
                </a:effectLst>
              </a:rPr>
              <a:t>Las Comisiones Técnicas se destinan exclusivamente a ocupantes de cargos efectivos que no han sido estructurados en carreras. Existen 8703 Comisiones Técnicas, cuyos niveles y valores varian en cerca de 15 niveles. El proceso es realizado de forma gradual, y solamente podrán ocurrir los ascensos después de verificarse la disponibilidad de prespuesto para cada ejercicio y de realizada la evaluación de cada puesto de trabajo existente en el órgano o la entidad, de acuerdo a los criterios dispuestos en el Decreto. Por su naturaleza, las Comisiones Técnicas no se incorporan a jubilaciones y pensiones.</a:t>
            </a:r>
          </a:p>
        </p:txBody>
      </p:sp>
      <p:graphicFrame>
        <p:nvGraphicFramePr>
          <p:cNvPr id="43062" name="Group 54"/>
          <p:cNvGraphicFramePr>
            <a:graphicFrameLocks noGrp="1"/>
          </p:cNvGraphicFramePr>
          <p:nvPr/>
        </p:nvGraphicFramePr>
        <p:xfrm>
          <a:off x="1187450" y="333375"/>
          <a:ext cx="6218238" cy="641350"/>
        </p:xfrm>
        <a:graphic>
          <a:graphicData uri="http://schemas.openxmlformats.org/drawingml/2006/table">
            <a:tbl>
              <a:tblPr/>
              <a:tblGrid>
                <a:gridCol w="4124325"/>
                <a:gridCol w="2093913"/>
              </a:tblGrid>
              <a:tr h="396875">
                <a:tc>
                  <a:txBody>
                    <a:bodyPr/>
                    <a:lstStyle/>
                    <a:p>
                      <a:pPr marL="0" marR="0" lvl="0" indent="450850" algn="just" defTabSz="914400" rtl="0" eaLnBrk="1" fontAlgn="base" latinLnBrk="0" hangingPunct="1">
                        <a:lnSpc>
                          <a:spcPct val="100000"/>
                        </a:lnSpc>
                        <a:spcBef>
                          <a:spcPct val="0"/>
                        </a:spcBef>
                        <a:spcAft>
                          <a:spcPct val="0"/>
                        </a:spcAft>
                        <a:buClrTx/>
                        <a:buSzTx/>
                        <a:buFontTx/>
                        <a:buNone/>
                        <a:tabLst/>
                      </a:pPr>
                      <a:r>
                        <a:rPr kumimoji="0" lang="pt-BR" sz="1000" b="1" i="0" u="none" strike="noStrike" cap="none" normalizeH="0" baseline="0" smtClean="0">
                          <a:ln>
                            <a:noFill/>
                          </a:ln>
                          <a:solidFill>
                            <a:schemeClr val="tx1"/>
                          </a:solidFill>
                          <a:effectLst/>
                          <a:latin typeface="Arial" pitchFamily="34" charset="0"/>
                          <a:ea typeface="Times New Roman" pitchFamily="18" charset="0"/>
                          <a:cs typeface="Arial" pitchFamily="34" charset="0"/>
                        </a:rPr>
                        <a:t>Iniciativa: FCT – COMISION TECNICA</a:t>
                      </a:r>
                      <a:endParaRPr kumimoji="0" lang="pt-BR"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p>
                      <a:pPr marL="0" marR="0" lvl="0" indent="450850" algn="just" defTabSz="914400" rtl="0" eaLnBrk="0" fontAlgn="base" latinLnBrk="0" hangingPunct="0">
                        <a:lnSpc>
                          <a:spcPct val="100000"/>
                        </a:lnSpc>
                        <a:spcBef>
                          <a:spcPct val="0"/>
                        </a:spcBef>
                        <a:spcAft>
                          <a:spcPct val="0"/>
                        </a:spcAft>
                        <a:buClrTx/>
                        <a:buSzTx/>
                        <a:buFontTx/>
                        <a:buNone/>
                        <a:tabLst/>
                      </a:pPr>
                      <a:r>
                        <a:rPr kumimoji="0" lang="pt-BR" sz="1000" b="1" i="0" u="sng" strike="noStrike" cap="none" normalizeH="0" baseline="0" smtClean="0">
                          <a:ln>
                            <a:noFill/>
                          </a:ln>
                          <a:solidFill>
                            <a:srgbClr val="0000FF"/>
                          </a:solidFill>
                          <a:effectLst/>
                          <a:latin typeface="Arial" pitchFamily="34" charset="0"/>
                          <a:ea typeface="Times New Roman" pitchFamily="18" charset="0"/>
                          <a:cs typeface="Arial" pitchFamily="34" charset="0"/>
                          <a:hlinkClick r:id="rId2"/>
                        </a:rPr>
                        <a:t>http://www.planejamento.gov.br</a:t>
                      </a:r>
                      <a:endParaRPr kumimoji="0" lang="pt-BR" sz="1800" b="0" i="0" u="none" strike="noStrike" cap="none" normalizeH="0" baseline="0" smtClean="0">
                        <a:ln>
                          <a:noFill/>
                        </a:ln>
                        <a:solidFill>
                          <a:schemeClr val="tx1"/>
                        </a:solidFill>
                        <a:effectLst/>
                        <a:latin typeface="Arial" pitchFamily="34" charset="0"/>
                      </a:endParaRPr>
                    </a:p>
                  </a:txBody>
                  <a:tcPr horzOverflow="overflow">
                    <a:lnL cap="flat">
                      <a:noFill/>
                    </a:lnL>
                    <a:lnR w="25400" cap="flat" cmpd="sng" algn="ctr">
                      <a:solidFill>
                        <a:srgbClr val="FFFFFF"/>
                      </a:solidFill>
                      <a:prstDash val="solid"/>
                      <a:round/>
                      <a:headEnd type="none" w="med" len="med"/>
                      <a:tailEnd type="none" w="med" len="med"/>
                    </a:lnR>
                    <a:lnT cap="flat">
                      <a:noFill/>
                    </a:lnT>
                    <a:lnB w="25400" cap="flat" cmpd="sng" algn="ctr">
                      <a:solidFill>
                        <a:srgbClr val="FFFFFF"/>
                      </a:solidFill>
                      <a:prstDash val="solid"/>
                      <a:round/>
                      <a:headEnd type="none" w="med" len="med"/>
                      <a:tailEnd type="none" w="med" len="med"/>
                    </a:lnB>
                    <a:lnTlToBr>
                      <a:noFill/>
                    </a:lnTlToBr>
                    <a:lnBlToTr>
                      <a:noFill/>
                    </a:lnBlToTr>
                    <a:solidFill>
                      <a:srgbClr val="CCCCCC"/>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pt-BR" sz="10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País: </a:t>
                      </a:r>
                      <a:r>
                        <a:rPr kumimoji="0" lang="pt-BR" sz="1000" b="1" i="0" u="none" strike="noStrike" cap="none" normalizeH="0" baseline="0" smtClean="0">
                          <a:ln>
                            <a:noFill/>
                          </a:ln>
                          <a:solidFill>
                            <a:schemeClr val="tx1"/>
                          </a:solidFill>
                          <a:effectLst/>
                          <a:latin typeface="Arial" pitchFamily="34" charset="0"/>
                          <a:ea typeface="Times New Roman" pitchFamily="18" charset="0"/>
                          <a:cs typeface="Arial" pitchFamily="34" charset="0"/>
                        </a:rPr>
                        <a:t>BRASIL</a:t>
                      </a:r>
                      <a:endParaRPr kumimoji="0" lang="pt-BR" sz="18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txBody>
                  <a:tcPr horzOverflow="overflow">
                    <a:lnL w="25400" cap="flat" cmpd="sng" algn="ctr">
                      <a:solidFill>
                        <a:srgbClr val="FFFFFF"/>
                      </a:solidFill>
                      <a:prstDash val="solid"/>
                      <a:round/>
                      <a:headEnd type="none" w="med" len="med"/>
                      <a:tailEnd type="none" w="med" len="med"/>
                    </a:lnL>
                    <a:lnR cap="flat">
                      <a:noFill/>
                    </a:lnR>
                    <a:lnT cap="flat">
                      <a:noFill/>
                    </a:lnT>
                    <a:lnB w="25400" cap="flat" cmpd="sng" algn="ctr">
                      <a:solidFill>
                        <a:srgbClr val="FFFFFF"/>
                      </a:solidFill>
                      <a:prstDash val="solid"/>
                      <a:round/>
                      <a:headEnd type="none" w="med" len="med"/>
                      <a:tailEnd type="none" w="med" len="med"/>
                    </a:lnB>
                    <a:lnTlToBr>
                      <a:noFill/>
                    </a:lnTlToBr>
                    <a:lnBlToTr>
                      <a:noFill/>
                    </a:lnBlToTr>
                    <a:solidFill>
                      <a:srgbClr val="CCCCCC"/>
                    </a:solidFill>
                  </a:tcPr>
                </a:tc>
              </a:tr>
              <a:tr h="244475">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pt-BR" sz="1000" b="1" i="0" u="none" strike="noStrike" cap="none" normalizeH="0" baseline="0" smtClean="0">
                          <a:ln>
                            <a:noFill/>
                          </a:ln>
                          <a:solidFill>
                            <a:schemeClr val="tx1"/>
                          </a:solidFill>
                          <a:effectLst/>
                          <a:latin typeface="Arial" pitchFamily="34" charset="0"/>
                          <a:ea typeface="Times New Roman" pitchFamily="18" charset="0"/>
                          <a:cs typeface="Arial" pitchFamily="34" charset="0"/>
                        </a:rPr>
                        <a:t>Referência: </a:t>
                      </a:r>
                      <a:r>
                        <a:rPr kumimoji="0" lang="pt-BR" sz="10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Secretaria de Gestión</a:t>
                      </a:r>
                      <a:endParaRPr kumimoji="0" lang="pt-BR" sz="18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txBody>
                  <a:tcPr horzOverflow="overflow">
                    <a:lnL cap="flat">
                      <a:noFill/>
                    </a:lnL>
                    <a:lnR w="25400" cap="flat" cmpd="sng" algn="ctr">
                      <a:solidFill>
                        <a:srgbClr val="FFFFFF"/>
                      </a:solidFill>
                      <a:prstDash val="solid"/>
                      <a:round/>
                      <a:headEnd type="none" w="med" len="med"/>
                      <a:tailEnd type="none" w="med" len="med"/>
                    </a:lnR>
                    <a:lnT w="25400" cap="flat" cmpd="sng" algn="ctr">
                      <a:solidFill>
                        <a:srgbClr val="FFFFFF"/>
                      </a:solidFill>
                      <a:prstDash val="solid"/>
                      <a:round/>
                      <a:headEnd type="none" w="med" len="med"/>
                      <a:tailEnd type="none" w="med" len="med"/>
                    </a:lnT>
                    <a:lnB cap="flat">
                      <a:noFill/>
                    </a:lnB>
                    <a:lnTlToBr>
                      <a:noFill/>
                    </a:lnTlToBr>
                    <a:lnBlToTr>
                      <a:noFill/>
                    </a:lnBlToTr>
                    <a:solidFill>
                      <a:srgbClr val="F2F2F2"/>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pt-BR" sz="1000" b="1" i="0" u="none" strike="noStrike" cap="none" normalizeH="0" baseline="0" smtClean="0">
                          <a:ln>
                            <a:noFill/>
                          </a:ln>
                          <a:solidFill>
                            <a:schemeClr val="tx1"/>
                          </a:solidFill>
                          <a:effectLst/>
                          <a:latin typeface="Arial" pitchFamily="34" charset="0"/>
                          <a:ea typeface="Times New Roman" pitchFamily="18" charset="0"/>
                          <a:cs typeface="Arial" pitchFamily="34" charset="0"/>
                        </a:rPr>
                        <a:t>Tipo: </a:t>
                      </a:r>
                      <a:r>
                        <a:rPr kumimoji="0" lang="pt-BR" sz="10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INSTRUMENTO</a:t>
                      </a:r>
                      <a:endParaRPr kumimoji="0" lang="pt-BR" sz="18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txBody>
                  <a:tcPr horzOverflow="overflow">
                    <a:lnL w="25400" cap="flat" cmpd="sng" algn="ctr">
                      <a:solidFill>
                        <a:srgbClr val="FFFFFF"/>
                      </a:solidFill>
                      <a:prstDash val="solid"/>
                      <a:round/>
                      <a:headEnd type="none" w="med" len="med"/>
                      <a:tailEnd type="none" w="med" len="med"/>
                    </a:lnL>
                    <a:lnR cap="flat">
                      <a:noFill/>
                    </a:lnR>
                    <a:lnT w="25400" cap="flat" cmpd="sng" algn="ctr">
                      <a:solidFill>
                        <a:srgbClr val="FFFFFF"/>
                      </a:solidFill>
                      <a:prstDash val="solid"/>
                      <a:round/>
                      <a:headEnd type="none" w="med" len="med"/>
                      <a:tailEnd type="none" w="med" len="med"/>
                    </a:lnT>
                    <a:lnB cap="flat">
                      <a:noFill/>
                    </a:lnB>
                    <a:lnTlToBr>
                      <a:noFill/>
                    </a:lnTlToBr>
                    <a:lnBlToTr>
                      <a:noFill/>
                    </a:lnBlToTr>
                    <a:solidFill>
                      <a:srgbClr val="F2F2F2"/>
                    </a:solidFill>
                  </a:tcPr>
                </a:tc>
              </a:tr>
            </a:tbl>
          </a:graphicData>
        </a:graphic>
      </p:graphicFrame>
      <p:sp>
        <p:nvSpPr>
          <p:cNvPr id="43060" name="WordArt 52"/>
          <p:cNvSpPr>
            <a:spLocks noChangeArrowheads="1" noChangeShapeType="1" noTextEdit="1"/>
          </p:cNvSpPr>
          <p:nvPr/>
        </p:nvSpPr>
        <p:spPr bwMode="auto">
          <a:xfrm>
            <a:off x="395288" y="692150"/>
            <a:ext cx="576262" cy="360363"/>
          </a:xfrm>
          <a:prstGeom prst="rect">
            <a:avLst/>
          </a:prstGeom>
        </p:spPr>
        <p:txBody>
          <a:bodyPr wrap="none" fromWordArt="1">
            <a:prstTxWarp prst="textPlain">
              <a:avLst>
                <a:gd name="adj" fmla="val 50000"/>
              </a:avLst>
            </a:prstTxWarp>
          </a:bodyPr>
          <a:lstStyle/>
          <a:p>
            <a:pPr algn="ctr"/>
            <a:r>
              <a:rPr lang="en-US" sz="3600" kern="10">
                <a:ln w="9525">
                  <a:solidFill>
                    <a:srgbClr val="000000"/>
                  </a:solidFill>
                  <a:round/>
                  <a:headEnd/>
                  <a:tailEnd/>
                </a:ln>
                <a:solidFill>
                  <a:srgbClr val="FFFFFF"/>
                </a:solidFill>
                <a:latin typeface="Arial Black"/>
              </a:rPr>
              <a:t>5.8</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3" name="Rectangle 3"/>
          <p:cNvSpPr>
            <a:spLocks noGrp="1" noChangeArrowheads="1"/>
          </p:cNvSpPr>
          <p:nvPr>
            <p:ph type="body" idx="1"/>
          </p:nvPr>
        </p:nvSpPr>
        <p:spPr>
          <a:xfrm>
            <a:off x="457200" y="1828800"/>
            <a:ext cx="8229600" cy="4297363"/>
          </a:xfrm>
        </p:spPr>
        <p:txBody>
          <a:bodyPr/>
          <a:lstStyle/>
          <a:p>
            <a:pPr>
              <a:lnSpc>
                <a:spcPct val="160000"/>
              </a:lnSpc>
              <a:buFontTx/>
              <a:buNone/>
            </a:pPr>
            <a:r>
              <a:rPr lang="es-ES" sz="1600" b="1">
                <a:effectLst>
                  <a:outerShdw blurRad="38100" dist="38100" dir="2700000" algn="tl">
                    <a:srgbClr val="C0C0C0"/>
                  </a:outerShdw>
                </a:effectLst>
              </a:rPr>
              <a:t>Potencialidades</a:t>
            </a:r>
            <a:r>
              <a:rPr lang="es-ES" sz="1600">
                <a:effectLst>
                  <a:outerShdw blurRad="38100" dist="38100" dir="2700000" algn="tl">
                    <a:srgbClr val="C0C0C0"/>
                  </a:outerShdw>
                </a:effectLst>
              </a:rPr>
              <a:t>: </a:t>
            </a:r>
          </a:p>
          <a:p>
            <a:pPr>
              <a:lnSpc>
                <a:spcPct val="160000"/>
              </a:lnSpc>
            </a:pPr>
            <a:r>
              <a:rPr lang="es-ES" sz="1600">
                <a:effectLst>
                  <a:outerShdw blurRad="38100" dist="38100" dir="2700000" algn="tl">
                    <a:srgbClr val="C0C0C0"/>
                  </a:outerShdw>
                </a:effectLst>
              </a:rPr>
              <a:t>Estímulo al desarrollo de las actividades técnicas, contribuyendo al fortalecimiento institucional. Disminuye el éxodo para funciones gerenciales. Alineado con los principios de la gestión por resultados. </a:t>
            </a:r>
          </a:p>
          <a:p>
            <a:pPr>
              <a:lnSpc>
                <a:spcPct val="160000"/>
              </a:lnSpc>
              <a:buFontTx/>
              <a:buNone/>
            </a:pPr>
            <a:r>
              <a:rPr lang="es-ES" sz="1600" b="1">
                <a:effectLst>
                  <a:outerShdw blurRad="38100" dist="38100" dir="2700000" algn="tl">
                    <a:srgbClr val="C0C0C0"/>
                  </a:outerShdw>
                </a:effectLst>
              </a:rPr>
              <a:t>Limitaciones</a:t>
            </a:r>
            <a:r>
              <a:rPr lang="es-ES" sz="1600">
                <a:effectLst>
                  <a:outerShdw blurRad="38100" dist="38100" dir="2700000" algn="tl">
                    <a:srgbClr val="C0C0C0"/>
                  </a:outerShdw>
                </a:effectLst>
              </a:rPr>
              <a:t>: </a:t>
            </a:r>
          </a:p>
          <a:p>
            <a:pPr>
              <a:lnSpc>
                <a:spcPct val="160000"/>
              </a:lnSpc>
            </a:pPr>
            <a:r>
              <a:rPr lang="es-ES" sz="1600">
                <a:effectLst>
                  <a:outerShdw blurRad="38100" dist="38100" dir="2700000" algn="tl">
                    <a:srgbClr val="C0C0C0"/>
                  </a:outerShdw>
                </a:effectLst>
              </a:rPr>
              <a:t>Riesgo de inadecuada aplicación puede comprometer el concepto. Las Comisiones Técnicas no pueden ser confundidas con mecanismos de reajuste salarial ni ser aplicadas linealmente a la masa salarial. Los niveles deben ser compatible con la complejidad de la tarea y debe haber evaluación permanente.</a:t>
            </a:r>
          </a:p>
        </p:txBody>
      </p:sp>
      <p:sp>
        <p:nvSpPr>
          <p:cNvPr id="46108" name="WordArt 28"/>
          <p:cNvSpPr>
            <a:spLocks noChangeArrowheads="1" noChangeShapeType="1" noTextEdit="1"/>
          </p:cNvSpPr>
          <p:nvPr/>
        </p:nvSpPr>
        <p:spPr bwMode="auto">
          <a:xfrm>
            <a:off x="395288" y="692150"/>
            <a:ext cx="576262" cy="360363"/>
          </a:xfrm>
          <a:prstGeom prst="rect">
            <a:avLst/>
          </a:prstGeom>
        </p:spPr>
        <p:txBody>
          <a:bodyPr wrap="none" fromWordArt="1">
            <a:prstTxWarp prst="textPlain">
              <a:avLst>
                <a:gd name="adj" fmla="val 50000"/>
              </a:avLst>
            </a:prstTxWarp>
          </a:bodyPr>
          <a:lstStyle/>
          <a:p>
            <a:pPr algn="ctr"/>
            <a:r>
              <a:rPr lang="en-US" sz="3600" kern="10">
                <a:ln w="9525">
                  <a:solidFill>
                    <a:srgbClr val="000000"/>
                  </a:solidFill>
                  <a:round/>
                  <a:headEnd/>
                  <a:tailEnd/>
                </a:ln>
                <a:solidFill>
                  <a:srgbClr val="FFFFFF"/>
                </a:solidFill>
                <a:latin typeface="Arial Black"/>
              </a:rPr>
              <a:t>5.8</a:t>
            </a:r>
          </a:p>
        </p:txBody>
      </p:sp>
      <p:graphicFrame>
        <p:nvGraphicFramePr>
          <p:cNvPr id="46109" name="Group 29"/>
          <p:cNvGraphicFramePr>
            <a:graphicFrameLocks noGrp="1"/>
          </p:cNvGraphicFramePr>
          <p:nvPr/>
        </p:nvGraphicFramePr>
        <p:xfrm>
          <a:off x="1339850" y="485775"/>
          <a:ext cx="6218238" cy="641350"/>
        </p:xfrm>
        <a:graphic>
          <a:graphicData uri="http://schemas.openxmlformats.org/drawingml/2006/table">
            <a:tbl>
              <a:tblPr/>
              <a:tblGrid>
                <a:gridCol w="4124325"/>
                <a:gridCol w="2093913"/>
              </a:tblGrid>
              <a:tr h="396875">
                <a:tc>
                  <a:txBody>
                    <a:bodyPr/>
                    <a:lstStyle/>
                    <a:p>
                      <a:pPr marL="0" marR="0" lvl="0" indent="450850" algn="just" defTabSz="914400" rtl="0" eaLnBrk="1" fontAlgn="base" latinLnBrk="0" hangingPunct="1">
                        <a:lnSpc>
                          <a:spcPct val="100000"/>
                        </a:lnSpc>
                        <a:spcBef>
                          <a:spcPct val="0"/>
                        </a:spcBef>
                        <a:spcAft>
                          <a:spcPct val="0"/>
                        </a:spcAft>
                        <a:buClrTx/>
                        <a:buSzTx/>
                        <a:buFontTx/>
                        <a:buNone/>
                        <a:tabLst/>
                      </a:pPr>
                      <a:r>
                        <a:rPr kumimoji="0" lang="pt-BR" sz="1000" b="1" i="0" u="none" strike="noStrike" cap="none" normalizeH="0" baseline="0" smtClean="0">
                          <a:ln>
                            <a:noFill/>
                          </a:ln>
                          <a:solidFill>
                            <a:schemeClr val="tx1"/>
                          </a:solidFill>
                          <a:effectLst/>
                          <a:latin typeface="Arial" pitchFamily="34" charset="0"/>
                          <a:ea typeface="Times New Roman" pitchFamily="18" charset="0"/>
                          <a:cs typeface="Arial" pitchFamily="34" charset="0"/>
                        </a:rPr>
                        <a:t>Iniciativa: FCT – COMISION TECNICA</a:t>
                      </a:r>
                      <a:endParaRPr kumimoji="0" lang="pt-BR"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p>
                      <a:pPr marL="0" marR="0" lvl="0" indent="450850" algn="just" defTabSz="914400" rtl="0" eaLnBrk="0" fontAlgn="base" latinLnBrk="0" hangingPunct="0">
                        <a:lnSpc>
                          <a:spcPct val="100000"/>
                        </a:lnSpc>
                        <a:spcBef>
                          <a:spcPct val="0"/>
                        </a:spcBef>
                        <a:spcAft>
                          <a:spcPct val="0"/>
                        </a:spcAft>
                        <a:buClrTx/>
                        <a:buSzTx/>
                        <a:buFontTx/>
                        <a:buNone/>
                        <a:tabLst/>
                      </a:pPr>
                      <a:r>
                        <a:rPr kumimoji="0" lang="pt-BR" sz="1000" b="1" i="0" u="sng" strike="noStrike" cap="none" normalizeH="0" baseline="0" smtClean="0">
                          <a:ln>
                            <a:noFill/>
                          </a:ln>
                          <a:solidFill>
                            <a:srgbClr val="0000FF"/>
                          </a:solidFill>
                          <a:effectLst/>
                          <a:latin typeface="Arial" pitchFamily="34" charset="0"/>
                          <a:ea typeface="Times New Roman" pitchFamily="18" charset="0"/>
                          <a:cs typeface="Arial" pitchFamily="34" charset="0"/>
                          <a:hlinkClick r:id="rId2"/>
                        </a:rPr>
                        <a:t>http://www.planejamento.gov.br</a:t>
                      </a:r>
                      <a:endParaRPr kumimoji="0" lang="pt-BR" sz="1800" b="0" i="0" u="none" strike="noStrike" cap="none" normalizeH="0" baseline="0" smtClean="0">
                        <a:ln>
                          <a:noFill/>
                        </a:ln>
                        <a:solidFill>
                          <a:schemeClr val="tx1"/>
                        </a:solidFill>
                        <a:effectLst/>
                        <a:latin typeface="Arial" pitchFamily="34" charset="0"/>
                      </a:endParaRPr>
                    </a:p>
                  </a:txBody>
                  <a:tcPr horzOverflow="overflow">
                    <a:lnL cap="flat">
                      <a:noFill/>
                    </a:lnL>
                    <a:lnR w="25400" cap="flat" cmpd="sng" algn="ctr">
                      <a:solidFill>
                        <a:srgbClr val="FFFFFF"/>
                      </a:solidFill>
                      <a:prstDash val="solid"/>
                      <a:round/>
                      <a:headEnd type="none" w="med" len="med"/>
                      <a:tailEnd type="none" w="med" len="med"/>
                    </a:lnR>
                    <a:lnT cap="flat">
                      <a:noFill/>
                    </a:lnT>
                    <a:lnB w="25400" cap="flat" cmpd="sng" algn="ctr">
                      <a:solidFill>
                        <a:srgbClr val="FFFFFF"/>
                      </a:solidFill>
                      <a:prstDash val="solid"/>
                      <a:round/>
                      <a:headEnd type="none" w="med" len="med"/>
                      <a:tailEnd type="none" w="med" len="med"/>
                    </a:lnB>
                    <a:lnTlToBr>
                      <a:noFill/>
                    </a:lnTlToBr>
                    <a:lnBlToTr>
                      <a:noFill/>
                    </a:lnBlToTr>
                    <a:solidFill>
                      <a:srgbClr val="CCCCCC"/>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pt-BR" sz="10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País: </a:t>
                      </a:r>
                      <a:r>
                        <a:rPr kumimoji="0" lang="pt-BR" sz="1000" b="1" i="0" u="none" strike="noStrike" cap="none" normalizeH="0" baseline="0" smtClean="0">
                          <a:ln>
                            <a:noFill/>
                          </a:ln>
                          <a:solidFill>
                            <a:schemeClr val="tx1"/>
                          </a:solidFill>
                          <a:effectLst/>
                          <a:latin typeface="Arial" pitchFamily="34" charset="0"/>
                          <a:ea typeface="Times New Roman" pitchFamily="18" charset="0"/>
                          <a:cs typeface="Arial" pitchFamily="34" charset="0"/>
                        </a:rPr>
                        <a:t>BRASIL</a:t>
                      </a:r>
                      <a:endParaRPr kumimoji="0" lang="pt-BR" sz="18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txBody>
                  <a:tcPr horzOverflow="overflow">
                    <a:lnL w="25400" cap="flat" cmpd="sng" algn="ctr">
                      <a:solidFill>
                        <a:srgbClr val="FFFFFF"/>
                      </a:solidFill>
                      <a:prstDash val="solid"/>
                      <a:round/>
                      <a:headEnd type="none" w="med" len="med"/>
                      <a:tailEnd type="none" w="med" len="med"/>
                    </a:lnL>
                    <a:lnR cap="flat">
                      <a:noFill/>
                    </a:lnR>
                    <a:lnT cap="flat">
                      <a:noFill/>
                    </a:lnT>
                    <a:lnB w="25400" cap="flat" cmpd="sng" algn="ctr">
                      <a:solidFill>
                        <a:srgbClr val="FFFFFF"/>
                      </a:solidFill>
                      <a:prstDash val="solid"/>
                      <a:round/>
                      <a:headEnd type="none" w="med" len="med"/>
                      <a:tailEnd type="none" w="med" len="med"/>
                    </a:lnB>
                    <a:lnTlToBr>
                      <a:noFill/>
                    </a:lnTlToBr>
                    <a:lnBlToTr>
                      <a:noFill/>
                    </a:lnBlToTr>
                    <a:solidFill>
                      <a:srgbClr val="CCCCCC"/>
                    </a:solidFill>
                  </a:tcPr>
                </a:tc>
              </a:tr>
              <a:tr h="244475">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pt-BR" sz="1000" b="1" i="0" u="none" strike="noStrike" cap="none" normalizeH="0" baseline="0" smtClean="0">
                          <a:ln>
                            <a:noFill/>
                          </a:ln>
                          <a:solidFill>
                            <a:schemeClr val="tx1"/>
                          </a:solidFill>
                          <a:effectLst/>
                          <a:latin typeface="Arial" pitchFamily="34" charset="0"/>
                          <a:ea typeface="Times New Roman" pitchFamily="18" charset="0"/>
                          <a:cs typeface="Arial" pitchFamily="34" charset="0"/>
                        </a:rPr>
                        <a:t>Referência: </a:t>
                      </a:r>
                      <a:r>
                        <a:rPr kumimoji="0" lang="pt-BR" sz="10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Secretaria de Gestión</a:t>
                      </a:r>
                      <a:endParaRPr kumimoji="0" lang="pt-BR" sz="18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txBody>
                  <a:tcPr horzOverflow="overflow">
                    <a:lnL cap="flat">
                      <a:noFill/>
                    </a:lnL>
                    <a:lnR w="25400" cap="flat" cmpd="sng" algn="ctr">
                      <a:solidFill>
                        <a:srgbClr val="FFFFFF"/>
                      </a:solidFill>
                      <a:prstDash val="solid"/>
                      <a:round/>
                      <a:headEnd type="none" w="med" len="med"/>
                      <a:tailEnd type="none" w="med" len="med"/>
                    </a:lnR>
                    <a:lnT w="25400" cap="flat" cmpd="sng" algn="ctr">
                      <a:solidFill>
                        <a:srgbClr val="FFFFFF"/>
                      </a:solidFill>
                      <a:prstDash val="solid"/>
                      <a:round/>
                      <a:headEnd type="none" w="med" len="med"/>
                      <a:tailEnd type="none" w="med" len="med"/>
                    </a:lnT>
                    <a:lnB cap="flat">
                      <a:noFill/>
                    </a:lnB>
                    <a:lnTlToBr>
                      <a:noFill/>
                    </a:lnTlToBr>
                    <a:lnBlToTr>
                      <a:noFill/>
                    </a:lnBlToTr>
                    <a:solidFill>
                      <a:srgbClr val="F2F2F2"/>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pt-BR" sz="1000" b="1" i="0" u="none" strike="noStrike" cap="none" normalizeH="0" baseline="0" smtClean="0">
                          <a:ln>
                            <a:noFill/>
                          </a:ln>
                          <a:solidFill>
                            <a:schemeClr val="tx1"/>
                          </a:solidFill>
                          <a:effectLst/>
                          <a:latin typeface="Arial" pitchFamily="34" charset="0"/>
                          <a:ea typeface="Times New Roman" pitchFamily="18" charset="0"/>
                          <a:cs typeface="Arial" pitchFamily="34" charset="0"/>
                        </a:rPr>
                        <a:t>Tipo: </a:t>
                      </a:r>
                      <a:r>
                        <a:rPr kumimoji="0" lang="pt-BR" sz="10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INSTRUMENTO</a:t>
                      </a:r>
                      <a:endParaRPr kumimoji="0" lang="pt-BR" sz="18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txBody>
                  <a:tcPr horzOverflow="overflow">
                    <a:lnL w="25400" cap="flat" cmpd="sng" algn="ctr">
                      <a:solidFill>
                        <a:srgbClr val="FFFFFF"/>
                      </a:solidFill>
                      <a:prstDash val="solid"/>
                      <a:round/>
                      <a:headEnd type="none" w="med" len="med"/>
                      <a:tailEnd type="none" w="med" len="med"/>
                    </a:lnL>
                    <a:lnR cap="flat">
                      <a:noFill/>
                    </a:lnR>
                    <a:lnT w="25400" cap="flat" cmpd="sng" algn="ctr">
                      <a:solidFill>
                        <a:srgbClr val="FFFFFF"/>
                      </a:solidFill>
                      <a:prstDash val="solid"/>
                      <a:round/>
                      <a:headEnd type="none" w="med" len="med"/>
                      <a:tailEnd type="none" w="med" len="med"/>
                    </a:lnT>
                    <a:lnB cap="flat">
                      <a:noFill/>
                    </a:lnB>
                    <a:lnTlToBr>
                      <a:noFill/>
                    </a:lnTlToBr>
                    <a:lnBlToTr>
                      <a:noFill/>
                    </a:lnBlToTr>
                    <a:solidFill>
                      <a:srgbClr val="F2F2F2"/>
                    </a:solidFill>
                  </a:tcPr>
                </a:tc>
              </a:tr>
            </a:tbl>
          </a:graphicData>
        </a:graphic>
      </p:graphicFrame>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a:xfrm>
            <a:off x="0" y="274638"/>
            <a:ext cx="9144000" cy="1143000"/>
          </a:xfrm>
        </p:spPr>
        <p:txBody>
          <a:bodyPr/>
          <a:lstStyle/>
          <a:p>
            <a:r>
              <a:rPr lang="es-ES" sz="3600" b="1">
                <a:solidFill>
                  <a:schemeClr val="tx1"/>
                </a:solidFill>
                <a:effectLst>
                  <a:outerShdw blurRad="38100" dist="38100" dir="2700000" algn="tl">
                    <a:srgbClr val="C0C0C0"/>
                  </a:outerShdw>
                </a:effectLst>
              </a:rPr>
              <a:t>6. Desafíos y recomendaciones finales</a:t>
            </a:r>
          </a:p>
        </p:txBody>
      </p:sp>
      <p:sp>
        <p:nvSpPr>
          <p:cNvPr id="48131" name="Rectangle 3"/>
          <p:cNvSpPr>
            <a:spLocks noGrp="1" noChangeArrowheads="1"/>
          </p:cNvSpPr>
          <p:nvPr>
            <p:ph type="body" idx="1"/>
          </p:nvPr>
        </p:nvSpPr>
        <p:spPr/>
        <p:txBody>
          <a:bodyPr/>
          <a:lstStyle/>
          <a:p>
            <a:r>
              <a:rPr lang="es-ES" sz="2800">
                <a:effectLst>
                  <a:outerShdw blurRad="38100" dist="38100" dir="2700000" algn="tl">
                    <a:srgbClr val="C0C0C0"/>
                  </a:outerShdw>
                </a:effectLst>
              </a:rPr>
              <a:t>Necesidad de reorientar las reformas para alcanzar los objetivos de desarrollo va a exigir la revisión de los modelos de gestión pública y, como consecuencia, el perfil de las competencias. </a:t>
            </a:r>
          </a:p>
          <a:p>
            <a:r>
              <a:rPr lang="es-ES" sz="2800">
                <a:effectLst>
                  <a:outerShdw blurRad="38100" dist="38100" dir="2700000" algn="tl">
                    <a:srgbClr val="C0C0C0"/>
                  </a:outerShdw>
                </a:effectLst>
              </a:rPr>
              <a:t>Las reformas de los sistemas de servicio civil deberán incorporar el conjunto de atributos del nuevo mundo del trabajo y destacar el papel estratégico de la gestión de las personas para alcanzar los resultados, colocando como desafío los resultados organizacionales.</a:t>
            </a:r>
          </a:p>
        </p:txBody>
      </p:sp>
      <p:sp>
        <p:nvSpPr>
          <p:cNvPr id="48132" name="Line 4"/>
          <p:cNvSpPr>
            <a:spLocks noChangeShapeType="1"/>
          </p:cNvSpPr>
          <p:nvPr/>
        </p:nvSpPr>
        <p:spPr bwMode="auto">
          <a:xfrm>
            <a:off x="2339975" y="1268413"/>
            <a:ext cx="5832475" cy="0"/>
          </a:xfrm>
          <a:prstGeom prst="line">
            <a:avLst/>
          </a:prstGeom>
          <a:noFill/>
          <a:ln w="28575">
            <a:solidFill>
              <a:srgbClr val="FF0000"/>
            </a:solidFill>
            <a:round/>
            <a:headEnd/>
            <a:tailEnd type="triangle" w="med" len="med"/>
          </a:ln>
          <a:effectLst/>
        </p:spPr>
        <p:txBody>
          <a:bodyPr/>
          <a:lstStyle/>
          <a:p>
            <a:endParaRPr lang="en-US"/>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a:xfrm>
            <a:off x="457200" y="115888"/>
            <a:ext cx="8229600" cy="1143000"/>
          </a:xfrm>
        </p:spPr>
        <p:txBody>
          <a:bodyPr/>
          <a:lstStyle/>
          <a:p>
            <a:r>
              <a:rPr lang="es-ES" sz="3200" b="1">
                <a:effectLst>
                  <a:outerShdw blurRad="38100" dist="38100" dir="2700000" algn="tl">
                    <a:srgbClr val="C0C0C0"/>
                  </a:outerShdw>
                </a:effectLst>
              </a:rPr>
              <a:t>Premisas para la formulación de una política de gestión de las personas</a:t>
            </a:r>
          </a:p>
        </p:txBody>
      </p:sp>
      <p:sp>
        <p:nvSpPr>
          <p:cNvPr id="49155" name="Rectangle 3"/>
          <p:cNvSpPr>
            <a:spLocks noGrp="1" noChangeArrowheads="1"/>
          </p:cNvSpPr>
          <p:nvPr>
            <p:ph type="body" idx="1"/>
          </p:nvPr>
        </p:nvSpPr>
        <p:spPr/>
        <p:txBody>
          <a:bodyPr/>
          <a:lstStyle/>
          <a:p>
            <a:pPr marL="609600" indent="-609600"/>
            <a:r>
              <a:rPr lang="es-ES" sz="2000">
                <a:effectLst>
                  <a:outerShdw blurRad="38100" dist="38100" dir="2700000" algn="tl">
                    <a:srgbClr val="C0C0C0"/>
                  </a:outerShdw>
                </a:effectLst>
              </a:rPr>
              <a:t>El conocimiento es el factor clave para el éxito de toda organización moderna. Así, una política y un modelo de gestión de RRHH deberán estar orientados a motivar los procesos de creación, diseminación y gestión del conocimiento de toda la Administración Pública. </a:t>
            </a:r>
          </a:p>
          <a:p>
            <a:pPr marL="609600" indent="-609600"/>
            <a:r>
              <a:rPr lang="es-ES" sz="2000">
                <a:effectLst>
                  <a:outerShdw blurRad="38100" dist="38100" dir="2700000" algn="tl">
                    <a:srgbClr val="C0C0C0"/>
                  </a:outerShdw>
                </a:effectLst>
              </a:rPr>
              <a:t>La Gestión de RRHH es un instrumento básico e inseparable de la estrategia gubernamental. El logro de los objetivos económicos y sociales del Estado dependerá de la calidad de las personas que conforman la administración pública. </a:t>
            </a:r>
          </a:p>
          <a:p>
            <a:pPr marL="609600" indent="-609600"/>
            <a:r>
              <a:rPr lang="es-ES" sz="2000">
                <a:effectLst>
                  <a:outerShdw blurRad="38100" dist="38100" dir="2700000" algn="tl">
                    <a:srgbClr val="C0C0C0"/>
                  </a:outerShdw>
                </a:effectLst>
              </a:rPr>
              <a:t>La Gestión de RRHH es un importante instrumento de modernización del Estado y deberá estar alineada con las demás políticas gubernamentales. </a:t>
            </a:r>
          </a:p>
          <a:p>
            <a:pPr marL="609600" indent="-609600"/>
            <a:r>
              <a:rPr lang="es-ES" sz="2000">
                <a:effectLst>
                  <a:outerShdw blurRad="38100" dist="38100" dir="2700000" algn="tl">
                    <a:srgbClr val="C0C0C0"/>
                  </a:outerShdw>
                </a:effectLst>
              </a:rPr>
              <a:t>El modelo de Gestión de RRHH deberá ser estructura en red, lo que significa la necesidad de desarrollar las capacidades de integración y articulación, evitando visiones fragmentadas.</a:t>
            </a:r>
          </a:p>
        </p:txBody>
      </p:sp>
      <p:sp>
        <p:nvSpPr>
          <p:cNvPr id="49156" name="Line 4"/>
          <p:cNvSpPr>
            <a:spLocks noChangeShapeType="1"/>
          </p:cNvSpPr>
          <p:nvPr/>
        </p:nvSpPr>
        <p:spPr bwMode="auto">
          <a:xfrm>
            <a:off x="2339975" y="1268413"/>
            <a:ext cx="5832475" cy="0"/>
          </a:xfrm>
          <a:prstGeom prst="line">
            <a:avLst/>
          </a:prstGeom>
          <a:noFill/>
          <a:ln w="28575">
            <a:solidFill>
              <a:srgbClr val="FF0000"/>
            </a:solidFill>
            <a:round/>
            <a:headEnd/>
            <a:tailEnd type="triangle" w="med" len="med"/>
          </a:ln>
          <a:effectLst/>
        </p:spPr>
        <p:txBody>
          <a:bodyPr/>
          <a:lstStyle/>
          <a:p>
            <a:endParaRPr lang="en-US"/>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a:xfrm>
            <a:off x="0" y="274638"/>
            <a:ext cx="9144000" cy="792162"/>
          </a:xfrm>
        </p:spPr>
        <p:txBody>
          <a:bodyPr/>
          <a:lstStyle/>
          <a:p>
            <a:r>
              <a:rPr lang="es-ES" sz="3200" b="1">
                <a:effectLst>
                  <a:outerShdw blurRad="38100" dist="38100" dir="2700000" algn="tl">
                    <a:srgbClr val="C0C0C0"/>
                  </a:outerShdw>
                </a:effectLst>
              </a:rPr>
              <a:t>Directrices para la Gestión de las Personas</a:t>
            </a:r>
            <a:r>
              <a:rPr lang="pt-BR" sz="3200"/>
              <a:t> </a:t>
            </a:r>
          </a:p>
        </p:txBody>
      </p:sp>
      <p:sp>
        <p:nvSpPr>
          <p:cNvPr id="50179" name="Rectangle 3"/>
          <p:cNvSpPr>
            <a:spLocks noGrp="1" noChangeArrowheads="1"/>
          </p:cNvSpPr>
          <p:nvPr>
            <p:ph type="body" idx="1"/>
          </p:nvPr>
        </p:nvSpPr>
        <p:spPr>
          <a:xfrm>
            <a:off x="457200" y="1219200"/>
            <a:ext cx="8291513" cy="5378450"/>
          </a:xfrm>
        </p:spPr>
        <p:txBody>
          <a:bodyPr/>
          <a:lstStyle/>
          <a:p>
            <a:pPr marL="609600" indent="-609600">
              <a:lnSpc>
                <a:spcPct val="80000"/>
              </a:lnSpc>
            </a:pPr>
            <a:r>
              <a:rPr lang="es-ES" sz="1800">
                <a:effectLst>
                  <a:outerShdw blurRad="38100" dist="38100" dir="2700000" algn="tl">
                    <a:srgbClr val="C0C0C0"/>
                  </a:outerShdw>
                </a:effectLst>
              </a:rPr>
              <a:t>Reconocer a la persona en cuanto profesional, valorizando la competencia esencial, avalada por los resultados alcanzados, propiciando oportunidades de crecimiento. </a:t>
            </a:r>
          </a:p>
          <a:p>
            <a:pPr marL="609600" indent="-609600">
              <a:lnSpc>
                <a:spcPct val="80000"/>
              </a:lnSpc>
            </a:pPr>
            <a:r>
              <a:rPr lang="es-ES" sz="1800">
                <a:effectLst>
                  <a:outerShdw blurRad="38100" dist="38100" dir="2700000" algn="tl">
                    <a:srgbClr val="C0C0C0"/>
                  </a:outerShdw>
                </a:effectLst>
              </a:rPr>
              <a:t>Propiciar a la persona, en cuanto integrante de la administración pública, un clima que valorice el compromiso, estimule la creatividad, la innovación, la cooperación, el trabajo en equipo, fortaleciendo la comunicación en todos los niveles.</a:t>
            </a:r>
          </a:p>
          <a:p>
            <a:pPr marL="609600" indent="-609600">
              <a:lnSpc>
                <a:spcPct val="80000"/>
              </a:lnSpc>
            </a:pPr>
            <a:r>
              <a:rPr lang="es-ES" sz="1800">
                <a:effectLst>
                  <a:outerShdw blurRad="38100" dist="38100" dir="2700000" algn="tl">
                    <a:srgbClr val="C0C0C0"/>
                  </a:outerShdw>
                </a:effectLst>
              </a:rPr>
              <a:t>Reconocer el carácter, integridad y motivación como valores fundamentales para la administración gubernamental. </a:t>
            </a:r>
          </a:p>
          <a:p>
            <a:pPr marL="609600" indent="-609600">
              <a:lnSpc>
                <a:spcPct val="80000"/>
              </a:lnSpc>
            </a:pPr>
            <a:r>
              <a:rPr lang="es-ES" sz="1800">
                <a:effectLst>
                  <a:outerShdw blurRad="38100" dist="38100" dir="2700000" algn="tl">
                    <a:srgbClr val="C0C0C0"/>
                  </a:outerShdw>
                </a:effectLst>
              </a:rPr>
              <a:t>Potenciar a las personas por medio de programas en las áreas de educación, desarrollo personal y profesional, direccionados a la obtención del perfil deseado y resultados concretos para la organización.</a:t>
            </a:r>
          </a:p>
          <a:p>
            <a:pPr marL="609600" indent="-609600">
              <a:lnSpc>
                <a:spcPct val="80000"/>
              </a:lnSpc>
            </a:pPr>
            <a:r>
              <a:rPr lang="es-ES" sz="1800">
                <a:effectLst>
                  <a:outerShdw blurRad="38100" dist="38100" dir="2700000" algn="tl">
                    <a:srgbClr val="C0C0C0"/>
                  </a:outerShdw>
                </a:effectLst>
              </a:rPr>
              <a:t>Establecer el direccionamiento estratégico, mediante un proceso participativo, orientado a la mejora de los servicios al ciudadano.</a:t>
            </a:r>
          </a:p>
          <a:p>
            <a:pPr marL="609600" indent="-609600">
              <a:lnSpc>
                <a:spcPct val="80000"/>
              </a:lnSpc>
            </a:pPr>
            <a:r>
              <a:rPr lang="es-ES" sz="1800">
                <a:effectLst>
                  <a:outerShdw blurRad="38100" dist="38100" dir="2700000" algn="tl">
                    <a:srgbClr val="C0C0C0"/>
                  </a:outerShdw>
                </a:effectLst>
              </a:rPr>
              <a:t>Concebir un sistema de monitoreo y descentralización de las acciones de gestión de las personas para las organizaciones, transfiriendo a los líderes el efectivo gerenciamiento de sus equipos. </a:t>
            </a:r>
          </a:p>
          <a:p>
            <a:pPr marL="609600" indent="-609600">
              <a:lnSpc>
                <a:spcPct val="80000"/>
              </a:lnSpc>
            </a:pPr>
            <a:r>
              <a:rPr lang="es-ES" sz="1800">
                <a:effectLst>
                  <a:outerShdw blurRad="38100" dist="38100" dir="2700000" algn="tl">
                    <a:srgbClr val="C0C0C0"/>
                  </a:outerShdw>
                </a:effectLst>
              </a:rPr>
              <a:t>Invertir en evaluación sistemática de calidad y productividad de las personas y sus contribuciones para mejorar los resultados del área.</a:t>
            </a:r>
          </a:p>
          <a:p>
            <a:pPr marL="609600" indent="-609600">
              <a:lnSpc>
                <a:spcPct val="80000"/>
              </a:lnSpc>
            </a:pPr>
            <a:r>
              <a:rPr lang="es-ES" sz="1800">
                <a:effectLst>
                  <a:outerShdw blurRad="38100" dist="38100" dir="2700000" algn="tl">
                    <a:srgbClr val="C0C0C0"/>
                  </a:outerShdw>
                </a:effectLst>
              </a:rPr>
              <a:t>Reducir diferencias entre mercados de trabajo, buscando asegurar la atracción y manteniemiento de talentos en la administración pública.</a:t>
            </a:r>
            <a:endParaRPr lang="es-ES" sz="1800" b="1">
              <a:effectLst>
                <a:outerShdw blurRad="38100" dist="38100" dir="2700000" algn="tl">
                  <a:srgbClr val="C0C0C0"/>
                </a:outerShdw>
              </a:effectLst>
            </a:endParaRPr>
          </a:p>
        </p:txBody>
      </p:sp>
      <p:sp>
        <p:nvSpPr>
          <p:cNvPr id="50180" name="Line 4"/>
          <p:cNvSpPr>
            <a:spLocks noChangeShapeType="1"/>
          </p:cNvSpPr>
          <p:nvPr/>
        </p:nvSpPr>
        <p:spPr bwMode="auto">
          <a:xfrm>
            <a:off x="2362200" y="1066800"/>
            <a:ext cx="5832475" cy="0"/>
          </a:xfrm>
          <a:prstGeom prst="line">
            <a:avLst/>
          </a:prstGeom>
          <a:noFill/>
          <a:ln w="28575">
            <a:solidFill>
              <a:srgbClr val="FF0000"/>
            </a:solidFill>
            <a:round/>
            <a:headEnd/>
            <a:tailEnd type="triangle" w="med" len="med"/>
          </a:ln>
          <a:effectLst/>
        </p:spPr>
        <p:txBody>
          <a:bodyPr/>
          <a:lstStyle/>
          <a:p>
            <a:endParaRPr lang="en-US"/>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xfrm>
            <a:off x="228600" y="188913"/>
            <a:ext cx="8915400" cy="1143000"/>
          </a:xfrm>
        </p:spPr>
        <p:txBody>
          <a:bodyPr/>
          <a:lstStyle/>
          <a:p>
            <a:r>
              <a:rPr lang="es-ES" sz="2800" b="1">
                <a:effectLst>
                  <a:outerShdw blurRad="38100" dist="38100" dir="2700000" algn="tl">
                    <a:srgbClr val="C0C0C0"/>
                  </a:outerShdw>
                </a:effectLst>
              </a:rPr>
              <a:t>Recomendaciones específicas para los procesos de reclutamiento, selección y promoción</a:t>
            </a:r>
          </a:p>
        </p:txBody>
      </p:sp>
      <p:sp>
        <p:nvSpPr>
          <p:cNvPr id="51203" name="Rectangle 3"/>
          <p:cNvSpPr>
            <a:spLocks noGrp="1" noChangeArrowheads="1"/>
          </p:cNvSpPr>
          <p:nvPr>
            <p:ph type="body" idx="1"/>
          </p:nvPr>
        </p:nvSpPr>
        <p:spPr>
          <a:xfrm>
            <a:off x="457200" y="1600200"/>
            <a:ext cx="8229600" cy="4852988"/>
          </a:xfrm>
        </p:spPr>
        <p:txBody>
          <a:bodyPr/>
          <a:lstStyle/>
          <a:p>
            <a:pPr marL="609600" indent="-609600">
              <a:lnSpc>
                <a:spcPct val="80000"/>
              </a:lnSpc>
            </a:pPr>
            <a:r>
              <a:rPr lang="es-ES" sz="2000">
                <a:effectLst>
                  <a:outerShdw blurRad="38100" dist="38100" dir="2700000" algn="tl">
                    <a:srgbClr val="C0C0C0"/>
                  </a:outerShdw>
                </a:effectLst>
              </a:rPr>
              <a:t>Utilizar métodos de reclutamiento y selección basados en los principios del mérito y la igualdad de oportunidades, que aseguren, al mismo tiemo, la incorporación del mejor potencial humano y técnico disponible. </a:t>
            </a:r>
          </a:p>
          <a:p>
            <a:pPr marL="609600" indent="-609600">
              <a:lnSpc>
                <a:spcPct val="80000"/>
              </a:lnSpc>
            </a:pPr>
            <a:r>
              <a:rPr lang="es-ES" sz="2000">
                <a:effectLst>
                  <a:outerShdw blurRad="38100" dist="38100" dir="2700000" algn="tl">
                    <a:srgbClr val="C0C0C0"/>
                  </a:outerShdw>
                </a:effectLst>
              </a:rPr>
              <a:t>Seleccionar adecuadamente con una perspectiva orientada al futuro y no solamente basada en las necesidades de corto plazo. </a:t>
            </a:r>
          </a:p>
          <a:p>
            <a:pPr marL="609600" indent="-609600">
              <a:lnSpc>
                <a:spcPct val="80000"/>
              </a:lnSpc>
            </a:pPr>
            <a:r>
              <a:rPr lang="es-ES" sz="2000">
                <a:effectLst>
                  <a:outerShdw blurRad="38100" dist="38100" dir="2700000" algn="tl">
                    <a:srgbClr val="C0C0C0"/>
                  </a:outerShdw>
                </a:effectLst>
              </a:rPr>
              <a:t>Incentivar la incorporación de personas con alta capacidad de aprendizaje y movilidad. </a:t>
            </a:r>
          </a:p>
          <a:p>
            <a:pPr marL="609600" indent="-609600">
              <a:lnSpc>
                <a:spcPct val="80000"/>
              </a:lnSpc>
            </a:pPr>
            <a:r>
              <a:rPr lang="es-ES" sz="2000">
                <a:effectLst>
                  <a:outerShdw blurRad="38100" dist="38100" dir="2700000" algn="tl">
                    <a:srgbClr val="C0C0C0"/>
                  </a:outerShdw>
                </a:effectLst>
              </a:rPr>
              <a:t>Tener en consideración que el reclutamiento, muchas veces, es invertido, pues los mejores pueden dejar la organización.</a:t>
            </a:r>
          </a:p>
          <a:p>
            <a:pPr marL="609600" indent="-609600">
              <a:lnSpc>
                <a:spcPct val="80000"/>
              </a:lnSpc>
            </a:pPr>
            <a:r>
              <a:rPr lang="es-ES" sz="2000">
                <a:effectLst>
                  <a:outerShdw blurRad="38100" dist="38100" dir="2700000" algn="tl">
                    <a:srgbClr val="C0C0C0"/>
                  </a:outerShdw>
                </a:effectLst>
              </a:rPr>
              <a:t>Evaluar y promover profesionalmente teniendo en consideración la integridad, el carácter y la motivación y no sólo la capacidad, el conocimiento y la experiencia. </a:t>
            </a:r>
          </a:p>
          <a:p>
            <a:pPr marL="609600" indent="-609600">
              <a:lnSpc>
                <a:spcPct val="80000"/>
              </a:lnSpc>
            </a:pPr>
            <a:r>
              <a:rPr lang="es-ES" sz="2000">
                <a:effectLst>
                  <a:outerShdw blurRad="38100" dist="38100" dir="2700000" algn="tl">
                    <a:srgbClr val="C0C0C0"/>
                  </a:outerShdw>
                </a:effectLst>
              </a:rPr>
              <a:t>Proporcionar a los nuevos servidores incorporados orientaciones que los ayuden en la etapa de integración a los puestos de trabajo.</a:t>
            </a:r>
          </a:p>
          <a:p>
            <a:pPr marL="609600" indent="-609600">
              <a:lnSpc>
                <a:spcPct val="80000"/>
              </a:lnSpc>
            </a:pPr>
            <a:r>
              <a:rPr lang="es-ES" sz="2000">
                <a:effectLst>
                  <a:outerShdw blurRad="38100" dist="38100" dir="2700000" algn="tl">
                    <a:srgbClr val="C0C0C0"/>
                  </a:outerShdw>
                </a:effectLst>
              </a:rPr>
              <a:t>Repensar la política de remuneraciones que deberá tener en cuenta las especificidades de cada unidad de la administración pública y deberá estar basada en competencias y desempeño.</a:t>
            </a:r>
          </a:p>
        </p:txBody>
      </p:sp>
      <p:sp>
        <p:nvSpPr>
          <p:cNvPr id="51204" name="Line 4"/>
          <p:cNvSpPr>
            <a:spLocks noChangeShapeType="1"/>
          </p:cNvSpPr>
          <p:nvPr/>
        </p:nvSpPr>
        <p:spPr bwMode="auto">
          <a:xfrm>
            <a:off x="2339975" y="1268413"/>
            <a:ext cx="5832475" cy="0"/>
          </a:xfrm>
          <a:prstGeom prst="line">
            <a:avLst/>
          </a:prstGeom>
          <a:noFill/>
          <a:ln w="28575">
            <a:solidFill>
              <a:srgbClr val="FF0000"/>
            </a:solidFill>
            <a:round/>
            <a:headEnd/>
            <a:tailEnd type="triangle" w="med" len="med"/>
          </a:ln>
          <a:effectLst/>
        </p:spPr>
        <p:txBody>
          <a:bodyPr/>
          <a:lstStyle/>
          <a:p>
            <a:endParaRPr lang="en-US"/>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5" name="Rectangle 3"/>
          <p:cNvSpPr>
            <a:spLocks noGrp="1" noChangeArrowheads="1"/>
          </p:cNvSpPr>
          <p:nvPr>
            <p:ph type="body" idx="1"/>
          </p:nvPr>
        </p:nvSpPr>
        <p:spPr>
          <a:xfrm>
            <a:off x="457200" y="381000"/>
            <a:ext cx="8382000" cy="6477000"/>
          </a:xfrm>
        </p:spPr>
        <p:txBody>
          <a:bodyPr/>
          <a:lstStyle/>
          <a:p>
            <a:pPr marL="609600" indent="-609600">
              <a:lnSpc>
                <a:spcPct val="120000"/>
              </a:lnSpc>
            </a:pPr>
            <a:r>
              <a:rPr lang="es-ES" sz="1800">
                <a:effectLst>
                  <a:outerShdw blurRad="38100" dist="38100" dir="2700000" algn="tl">
                    <a:srgbClr val="C0C0C0"/>
                  </a:outerShdw>
                </a:effectLst>
              </a:rPr>
              <a:t>Utilizar la estrategia probatoria como mecanismo efectivo de evaluación de las capacidades y potencial de aprendizaje. </a:t>
            </a:r>
          </a:p>
          <a:p>
            <a:pPr marL="609600" indent="-609600">
              <a:lnSpc>
                <a:spcPct val="120000"/>
              </a:lnSpc>
            </a:pPr>
            <a:r>
              <a:rPr lang="es-ES" sz="1800">
                <a:effectLst>
                  <a:outerShdw blurRad="38100" dist="38100" dir="2700000" algn="tl">
                    <a:srgbClr val="C0C0C0"/>
                  </a:outerShdw>
                </a:effectLst>
              </a:rPr>
              <a:t>Vincular la identificación de necesidades de capacitación con la agenda estratégica gubernamental y con el modelo de gestión. </a:t>
            </a:r>
          </a:p>
          <a:p>
            <a:pPr marL="609600" indent="-609600">
              <a:lnSpc>
                <a:spcPct val="120000"/>
              </a:lnSpc>
            </a:pPr>
            <a:r>
              <a:rPr lang="es-ES" sz="1800">
                <a:effectLst>
                  <a:outerShdw blurRad="38100" dist="38100" dir="2700000" algn="tl">
                    <a:srgbClr val="C0C0C0"/>
                  </a:outerShdw>
                </a:effectLst>
              </a:rPr>
              <a:t>Evaluar los impactos de la capacitación sobre los resultados de la agenda estratégica.</a:t>
            </a:r>
          </a:p>
          <a:p>
            <a:pPr marL="609600" indent="-609600">
              <a:lnSpc>
                <a:spcPct val="120000"/>
              </a:lnSpc>
            </a:pPr>
            <a:r>
              <a:rPr lang="es-ES" sz="1800">
                <a:effectLst>
                  <a:outerShdw blurRad="38100" dist="38100" dir="2700000" algn="tl">
                    <a:srgbClr val="C0C0C0"/>
                  </a:outerShdw>
                </a:effectLst>
              </a:rPr>
              <a:t>Construir bases de conocimiento, utilizando los recursos informáticos, de manera de identificar talentos.</a:t>
            </a:r>
          </a:p>
          <a:p>
            <a:pPr marL="609600" indent="-609600">
              <a:lnSpc>
                <a:spcPct val="120000"/>
              </a:lnSpc>
            </a:pPr>
            <a:r>
              <a:rPr lang="es-ES" sz="1800">
                <a:effectLst>
                  <a:outerShdw blurRad="38100" dist="38100" dir="2700000" algn="tl">
                    <a:srgbClr val="C0C0C0"/>
                  </a:outerShdw>
                </a:effectLst>
              </a:rPr>
              <a:t>Estimular procesos de desarrollo de dirigentes, incluyendo programas de formación de sustitutos.</a:t>
            </a:r>
          </a:p>
          <a:p>
            <a:pPr marL="609600" indent="-609600">
              <a:lnSpc>
                <a:spcPct val="120000"/>
              </a:lnSpc>
            </a:pPr>
            <a:r>
              <a:rPr lang="es-ES" sz="1800">
                <a:effectLst>
                  <a:outerShdw blurRad="38100" dist="38100" dir="2700000" algn="tl">
                    <a:srgbClr val="C0C0C0"/>
                  </a:outerShdw>
                </a:effectLst>
              </a:rPr>
              <a:t>Desarrollar mecanismos innovadores de evaluación de desempeño orientados al desarrollo de las personas y de las organizaciones (evaluación por equipos, evaluación 360º, etc).</a:t>
            </a:r>
          </a:p>
          <a:p>
            <a:pPr marL="609600" indent="-609600">
              <a:lnSpc>
                <a:spcPct val="120000"/>
              </a:lnSpc>
            </a:pPr>
            <a:r>
              <a:rPr lang="es-ES" sz="1800">
                <a:effectLst>
                  <a:outerShdw blurRad="38100" dist="38100" dir="2700000" algn="tl">
                    <a:srgbClr val="C0C0C0"/>
                  </a:outerShdw>
                </a:effectLst>
              </a:rPr>
              <a:t>Sistematizar y evaluar el clima organizacional en el ámbito de la administración pública. Perseguir un elevado grado de satisfacción de las personas se deberá constituir en meta fundamental de cada unidad organizacional.</a:t>
            </a:r>
          </a:p>
          <a:p>
            <a:pPr marL="609600" indent="-609600">
              <a:lnSpc>
                <a:spcPct val="120000"/>
              </a:lnSpc>
            </a:pPr>
            <a:r>
              <a:rPr lang="es-ES" sz="1800">
                <a:effectLst>
                  <a:outerShdw blurRad="38100" dist="38100" dir="2700000" algn="tl">
                    <a:srgbClr val="C0C0C0"/>
                  </a:outerShdw>
                </a:effectLst>
              </a:rPr>
              <a:t>Dar transparencia a las prácticas de la política de gestión de RRHH.</a:t>
            </a:r>
          </a:p>
        </p:txBody>
      </p:sp>
      <p:sp>
        <p:nvSpPr>
          <p:cNvPr id="54276" name="Line 4"/>
          <p:cNvSpPr>
            <a:spLocks noChangeShapeType="1"/>
          </p:cNvSpPr>
          <p:nvPr/>
        </p:nvSpPr>
        <p:spPr bwMode="auto">
          <a:xfrm>
            <a:off x="2286000" y="381000"/>
            <a:ext cx="5943600" cy="0"/>
          </a:xfrm>
          <a:prstGeom prst="line">
            <a:avLst/>
          </a:prstGeom>
          <a:noFill/>
          <a:ln w="28575">
            <a:solidFill>
              <a:srgbClr val="FF0000"/>
            </a:solidFill>
            <a:round/>
            <a:headEnd/>
            <a:tailEnd type="triangle" w="med" len="med"/>
          </a:ln>
          <a:effectLst/>
        </p:spPr>
        <p:txBody>
          <a:bodyPr/>
          <a:lstStyle/>
          <a:p>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4" name="Rectangle 4"/>
          <p:cNvSpPr>
            <a:spLocks noChangeArrowheads="1"/>
          </p:cNvSpPr>
          <p:nvPr/>
        </p:nvSpPr>
        <p:spPr bwMode="auto">
          <a:xfrm>
            <a:off x="2411413" y="1916113"/>
            <a:ext cx="4321175" cy="647700"/>
          </a:xfrm>
          <a:prstGeom prst="rect">
            <a:avLst/>
          </a:prstGeom>
          <a:solidFill>
            <a:schemeClr val="accent1"/>
          </a:solidFill>
          <a:ln w="9525">
            <a:solidFill>
              <a:schemeClr val="tx1"/>
            </a:solidFill>
            <a:miter lim="800000"/>
            <a:headEnd/>
            <a:tailEnd/>
          </a:ln>
          <a:effectLst/>
        </p:spPr>
        <p:txBody>
          <a:bodyPr wrap="none" anchor="ctr"/>
          <a:lstStyle/>
          <a:p>
            <a:pPr algn="ctr"/>
            <a:r>
              <a:rPr lang="pt-BR">
                <a:effectLst>
                  <a:outerShdw blurRad="38100" dist="38100" dir="2700000" algn="tl">
                    <a:srgbClr val="FFFFFF"/>
                  </a:outerShdw>
                </a:effectLst>
              </a:rPr>
              <a:t>CONTEXTO</a:t>
            </a:r>
          </a:p>
        </p:txBody>
      </p:sp>
      <p:sp>
        <p:nvSpPr>
          <p:cNvPr id="5125" name="Rectangle 5"/>
          <p:cNvSpPr>
            <a:spLocks noChangeArrowheads="1"/>
          </p:cNvSpPr>
          <p:nvPr/>
        </p:nvSpPr>
        <p:spPr bwMode="auto">
          <a:xfrm>
            <a:off x="2411413" y="2563813"/>
            <a:ext cx="4321175" cy="647700"/>
          </a:xfrm>
          <a:prstGeom prst="rect">
            <a:avLst/>
          </a:prstGeom>
          <a:solidFill>
            <a:schemeClr val="accent1"/>
          </a:solidFill>
          <a:ln w="9525">
            <a:solidFill>
              <a:schemeClr val="tx1"/>
            </a:solidFill>
            <a:miter lim="800000"/>
            <a:headEnd/>
            <a:tailEnd/>
          </a:ln>
          <a:effectLst/>
        </p:spPr>
        <p:txBody>
          <a:bodyPr wrap="none" anchor="ctr"/>
          <a:lstStyle/>
          <a:p>
            <a:pPr algn="ctr"/>
            <a:r>
              <a:rPr lang="pt-BR">
                <a:effectLst>
                  <a:outerShdw blurRad="38100" dist="38100" dir="2700000" algn="tl">
                    <a:srgbClr val="FFFFFF"/>
                  </a:outerShdw>
                </a:effectLst>
              </a:rPr>
              <a:t>ESTADO</a:t>
            </a:r>
          </a:p>
        </p:txBody>
      </p:sp>
      <p:sp>
        <p:nvSpPr>
          <p:cNvPr id="5127" name="AutoShape 7"/>
          <p:cNvSpPr>
            <a:spLocks noChangeArrowheads="1"/>
          </p:cNvSpPr>
          <p:nvPr/>
        </p:nvSpPr>
        <p:spPr bwMode="auto">
          <a:xfrm>
            <a:off x="2411413" y="3211513"/>
            <a:ext cx="4321175" cy="1152525"/>
          </a:xfrm>
          <a:prstGeom prst="downArrowCallout">
            <a:avLst>
              <a:gd name="adj1" fmla="val 93733"/>
              <a:gd name="adj2" fmla="val 93733"/>
              <a:gd name="adj3" fmla="val 16667"/>
              <a:gd name="adj4" fmla="val 66667"/>
            </a:avLst>
          </a:prstGeom>
          <a:solidFill>
            <a:schemeClr val="accent1"/>
          </a:solidFill>
          <a:ln w="9525">
            <a:solidFill>
              <a:schemeClr val="tx1"/>
            </a:solidFill>
            <a:miter lim="800000"/>
            <a:headEnd/>
            <a:tailEnd/>
          </a:ln>
          <a:effectLst/>
        </p:spPr>
        <p:txBody>
          <a:bodyPr wrap="none" anchor="ctr"/>
          <a:lstStyle/>
          <a:p>
            <a:pPr algn="ctr"/>
            <a:r>
              <a:rPr lang="pt-BR">
                <a:effectLst>
                  <a:outerShdw blurRad="38100" dist="38100" dir="2700000" algn="tl">
                    <a:srgbClr val="FFFFFF"/>
                  </a:outerShdw>
                </a:effectLst>
              </a:rPr>
              <a:t>ADMINISTRACION PÚBLICA</a:t>
            </a:r>
          </a:p>
        </p:txBody>
      </p:sp>
      <p:sp>
        <p:nvSpPr>
          <p:cNvPr id="5128" name="Text Box 8"/>
          <p:cNvSpPr txBox="1">
            <a:spLocks noChangeArrowheads="1"/>
          </p:cNvSpPr>
          <p:nvPr/>
        </p:nvSpPr>
        <p:spPr bwMode="auto">
          <a:xfrm>
            <a:off x="3981450" y="1333500"/>
            <a:ext cx="1384300" cy="396875"/>
          </a:xfrm>
          <a:prstGeom prst="rect">
            <a:avLst/>
          </a:prstGeom>
          <a:noFill/>
          <a:ln w="9525">
            <a:noFill/>
            <a:miter lim="800000"/>
            <a:headEnd/>
            <a:tailEnd/>
          </a:ln>
          <a:effectLst/>
        </p:spPr>
        <p:txBody>
          <a:bodyPr wrap="none">
            <a:spAutoFit/>
          </a:bodyPr>
          <a:lstStyle/>
          <a:p>
            <a:r>
              <a:rPr lang="pt-BR" sz="2000" b="1">
                <a:effectLst>
                  <a:outerShdw blurRad="38100" dist="38100" dir="2700000" algn="tl">
                    <a:srgbClr val="C0C0C0"/>
                  </a:outerShdw>
                </a:effectLst>
              </a:rPr>
              <a:t>CAMBIOS</a:t>
            </a:r>
          </a:p>
        </p:txBody>
      </p:sp>
      <p:sp>
        <p:nvSpPr>
          <p:cNvPr id="5129" name="AutoShape 9"/>
          <p:cNvSpPr>
            <a:spLocks noChangeArrowheads="1"/>
          </p:cNvSpPr>
          <p:nvPr/>
        </p:nvSpPr>
        <p:spPr bwMode="auto">
          <a:xfrm>
            <a:off x="2411413" y="4724400"/>
            <a:ext cx="4392612" cy="1081088"/>
          </a:xfrm>
          <a:prstGeom prst="bevel">
            <a:avLst>
              <a:gd name="adj" fmla="val 12500"/>
            </a:avLst>
          </a:prstGeom>
          <a:solidFill>
            <a:schemeClr val="accent1"/>
          </a:solidFill>
          <a:ln w="9525">
            <a:solidFill>
              <a:schemeClr val="tx1"/>
            </a:solidFill>
            <a:miter lim="800000"/>
            <a:headEnd/>
            <a:tailEnd/>
          </a:ln>
          <a:effectLst/>
        </p:spPr>
        <p:txBody>
          <a:bodyPr wrap="none" anchor="ctr"/>
          <a:lstStyle/>
          <a:p>
            <a:pPr algn="ctr"/>
            <a:r>
              <a:rPr lang="pt-BR" b="1">
                <a:effectLst>
                  <a:outerShdw blurRad="38100" dist="38100" dir="2700000" algn="tl">
                    <a:srgbClr val="FFFFFF"/>
                  </a:outerShdw>
                </a:effectLst>
              </a:rPr>
              <a:t>GESTION DE LAS PERSONAS</a:t>
            </a:r>
          </a:p>
        </p:txBody>
      </p:sp>
      <p:sp>
        <p:nvSpPr>
          <p:cNvPr id="5130" name="Text Box 10"/>
          <p:cNvSpPr txBox="1">
            <a:spLocks noChangeArrowheads="1"/>
          </p:cNvSpPr>
          <p:nvPr/>
        </p:nvSpPr>
        <p:spPr bwMode="auto">
          <a:xfrm>
            <a:off x="1905000" y="495300"/>
            <a:ext cx="6400800" cy="457200"/>
          </a:xfrm>
          <a:prstGeom prst="rect">
            <a:avLst/>
          </a:prstGeom>
          <a:noFill/>
          <a:ln w="9525">
            <a:noFill/>
            <a:miter lim="800000"/>
            <a:headEnd/>
            <a:tailEnd/>
          </a:ln>
          <a:effectLst/>
        </p:spPr>
        <p:txBody>
          <a:bodyPr>
            <a:spAutoFit/>
          </a:bodyPr>
          <a:lstStyle/>
          <a:p>
            <a:r>
              <a:rPr lang="pt-BR" sz="2400" b="1">
                <a:effectLst>
                  <a:outerShdw blurRad="38100" dist="38100" dir="2700000" algn="tl">
                    <a:srgbClr val="C0C0C0"/>
                  </a:outerShdw>
                </a:effectLst>
              </a:rPr>
              <a:t>1. Introdución y objetivos del estudio</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685800" y="211138"/>
            <a:ext cx="7772400" cy="822325"/>
          </a:xfrm>
          <a:prstGeom prst="rect">
            <a:avLst/>
          </a:prstGeom>
          <a:noFill/>
          <a:ln w="9525">
            <a:noFill/>
            <a:miter lim="800000"/>
            <a:headEnd/>
            <a:tailEnd/>
          </a:ln>
          <a:effectLst/>
        </p:spPr>
        <p:txBody>
          <a:bodyPr>
            <a:spAutoFit/>
          </a:bodyPr>
          <a:lstStyle/>
          <a:p>
            <a:r>
              <a:rPr lang="pt-PT" sz="2400" b="1">
                <a:latin typeface="Times New Roman" pitchFamily="18" charset="0"/>
              </a:rPr>
              <a:t>2. </a:t>
            </a:r>
            <a:r>
              <a:rPr lang="pt-PT" sz="2400" b="1">
                <a:effectLst>
                  <a:outerShdw blurRad="38100" dist="38100" dir="2700000" algn="tl">
                    <a:srgbClr val="C0C0C0"/>
                  </a:outerShdw>
                </a:effectLst>
              </a:rPr>
              <a:t>Los proceso de reclutamiento y selección en el contexto   de los sistemas de servicio civil</a:t>
            </a:r>
          </a:p>
        </p:txBody>
      </p:sp>
      <p:sp>
        <p:nvSpPr>
          <p:cNvPr id="8195" name="Rectangle 3"/>
          <p:cNvSpPr>
            <a:spLocks noChangeArrowheads="1"/>
          </p:cNvSpPr>
          <p:nvPr/>
        </p:nvSpPr>
        <p:spPr bwMode="auto">
          <a:xfrm>
            <a:off x="3048000" y="1295400"/>
            <a:ext cx="2819400" cy="452438"/>
          </a:xfrm>
          <a:prstGeom prst="rect">
            <a:avLst/>
          </a:prstGeom>
          <a:noFill/>
          <a:ln w="9525">
            <a:solidFill>
              <a:schemeClr val="tx1"/>
            </a:solidFill>
            <a:miter lim="800000"/>
            <a:headEnd/>
            <a:tailEnd/>
          </a:ln>
          <a:effectLst/>
        </p:spPr>
        <p:txBody>
          <a:bodyPr wrap="none" anchor="ctr"/>
          <a:lstStyle/>
          <a:p>
            <a:pPr algn="ctr"/>
            <a:r>
              <a:rPr lang="pt-PT" b="1"/>
              <a:t>ESTRATEGIA</a:t>
            </a:r>
          </a:p>
        </p:txBody>
      </p:sp>
      <p:sp>
        <p:nvSpPr>
          <p:cNvPr id="8196" name="Rectangle 4"/>
          <p:cNvSpPr>
            <a:spLocks noChangeArrowheads="1"/>
          </p:cNvSpPr>
          <p:nvPr/>
        </p:nvSpPr>
        <p:spPr bwMode="auto">
          <a:xfrm>
            <a:off x="762000" y="2286000"/>
            <a:ext cx="7620000" cy="685800"/>
          </a:xfrm>
          <a:prstGeom prst="rect">
            <a:avLst/>
          </a:prstGeom>
          <a:noFill/>
          <a:ln w="9525">
            <a:solidFill>
              <a:schemeClr val="tx1"/>
            </a:solidFill>
            <a:miter lim="800000"/>
            <a:headEnd/>
            <a:tailEnd/>
          </a:ln>
          <a:effectLst/>
        </p:spPr>
        <p:txBody>
          <a:bodyPr wrap="none" anchor="ctr"/>
          <a:lstStyle/>
          <a:p>
            <a:endParaRPr lang="en-US"/>
          </a:p>
        </p:txBody>
      </p:sp>
      <p:sp>
        <p:nvSpPr>
          <p:cNvPr id="8197" name="Rectangle 5"/>
          <p:cNvSpPr>
            <a:spLocks noChangeArrowheads="1"/>
          </p:cNvSpPr>
          <p:nvPr/>
        </p:nvSpPr>
        <p:spPr bwMode="auto">
          <a:xfrm>
            <a:off x="762000" y="2971800"/>
            <a:ext cx="1905000" cy="2286000"/>
          </a:xfrm>
          <a:prstGeom prst="rect">
            <a:avLst/>
          </a:prstGeom>
          <a:noFill/>
          <a:ln w="9525">
            <a:solidFill>
              <a:schemeClr val="tx1"/>
            </a:solidFill>
            <a:miter lim="800000"/>
            <a:headEnd/>
            <a:tailEnd/>
          </a:ln>
          <a:effectLst/>
        </p:spPr>
        <p:txBody>
          <a:bodyPr wrap="none" anchor="ctr"/>
          <a:lstStyle/>
          <a:p>
            <a:endParaRPr lang="en-US"/>
          </a:p>
        </p:txBody>
      </p:sp>
      <p:sp>
        <p:nvSpPr>
          <p:cNvPr id="8198" name="Rectangle 6"/>
          <p:cNvSpPr>
            <a:spLocks noChangeArrowheads="1"/>
          </p:cNvSpPr>
          <p:nvPr/>
        </p:nvSpPr>
        <p:spPr bwMode="auto">
          <a:xfrm>
            <a:off x="2667000" y="2971800"/>
            <a:ext cx="1905000" cy="2286000"/>
          </a:xfrm>
          <a:prstGeom prst="rect">
            <a:avLst/>
          </a:prstGeom>
          <a:noFill/>
          <a:ln w="9525">
            <a:solidFill>
              <a:schemeClr val="tx1"/>
            </a:solidFill>
            <a:miter lim="800000"/>
            <a:headEnd/>
            <a:tailEnd/>
          </a:ln>
          <a:effectLst/>
        </p:spPr>
        <p:txBody>
          <a:bodyPr wrap="none" anchor="ctr"/>
          <a:lstStyle/>
          <a:p>
            <a:endParaRPr lang="en-US"/>
          </a:p>
        </p:txBody>
      </p:sp>
      <p:sp>
        <p:nvSpPr>
          <p:cNvPr id="8199" name="Rectangle 7"/>
          <p:cNvSpPr>
            <a:spLocks noChangeArrowheads="1"/>
          </p:cNvSpPr>
          <p:nvPr/>
        </p:nvSpPr>
        <p:spPr bwMode="auto">
          <a:xfrm>
            <a:off x="4572000" y="2971800"/>
            <a:ext cx="1905000" cy="2286000"/>
          </a:xfrm>
          <a:prstGeom prst="rect">
            <a:avLst/>
          </a:prstGeom>
          <a:noFill/>
          <a:ln w="9525">
            <a:solidFill>
              <a:schemeClr val="tx1"/>
            </a:solidFill>
            <a:miter lim="800000"/>
            <a:headEnd/>
            <a:tailEnd/>
          </a:ln>
          <a:effectLst/>
        </p:spPr>
        <p:txBody>
          <a:bodyPr wrap="none" anchor="ctr"/>
          <a:lstStyle/>
          <a:p>
            <a:endParaRPr lang="en-US"/>
          </a:p>
        </p:txBody>
      </p:sp>
      <p:sp>
        <p:nvSpPr>
          <p:cNvPr id="8200" name="Rectangle 8"/>
          <p:cNvSpPr>
            <a:spLocks noChangeArrowheads="1"/>
          </p:cNvSpPr>
          <p:nvPr/>
        </p:nvSpPr>
        <p:spPr bwMode="auto">
          <a:xfrm>
            <a:off x="6477000" y="4038600"/>
            <a:ext cx="1905000" cy="1219200"/>
          </a:xfrm>
          <a:prstGeom prst="rect">
            <a:avLst/>
          </a:prstGeom>
          <a:noFill/>
          <a:ln w="9525">
            <a:solidFill>
              <a:schemeClr val="tx1"/>
            </a:solidFill>
            <a:miter lim="800000"/>
            <a:headEnd/>
            <a:tailEnd/>
          </a:ln>
          <a:effectLst/>
        </p:spPr>
        <p:txBody>
          <a:bodyPr wrap="none" anchor="ctr"/>
          <a:lstStyle/>
          <a:p>
            <a:endParaRPr lang="en-US"/>
          </a:p>
        </p:txBody>
      </p:sp>
      <p:sp>
        <p:nvSpPr>
          <p:cNvPr id="8201" name="Rectangle 9"/>
          <p:cNvSpPr>
            <a:spLocks noChangeArrowheads="1"/>
          </p:cNvSpPr>
          <p:nvPr/>
        </p:nvSpPr>
        <p:spPr bwMode="auto">
          <a:xfrm>
            <a:off x="6477000" y="2971800"/>
            <a:ext cx="1905000" cy="1066800"/>
          </a:xfrm>
          <a:prstGeom prst="rect">
            <a:avLst/>
          </a:prstGeom>
          <a:noFill/>
          <a:ln w="9525">
            <a:solidFill>
              <a:schemeClr val="tx1"/>
            </a:solidFill>
            <a:miter lim="800000"/>
            <a:headEnd/>
            <a:tailEnd/>
          </a:ln>
          <a:effectLst/>
        </p:spPr>
        <p:txBody>
          <a:bodyPr wrap="none" anchor="ctr"/>
          <a:lstStyle/>
          <a:p>
            <a:endParaRPr lang="en-US"/>
          </a:p>
        </p:txBody>
      </p:sp>
      <p:sp>
        <p:nvSpPr>
          <p:cNvPr id="8202" name="Rectangle 10"/>
          <p:cNvSpPr>
            <a:spLocks noChangeArrowheads="1"/>
          </p:cNvSpPr>
          <p:nvPr/>
        </p:nvSpPr>
        <p:spPr bwMode="auto">
          <a:xfrm>
            <a:off x="762000" y="5257800"/>
            <a:ext cx="7620000" cy="914400"/>
          </a:xfrm>
          <a:prstGeom prst="rect">
            <a:avLst/>
          </a:prstGeom>
          <a:noFill/>
          <a:ln w="9525">
            <a:solidFill>
              <a:schemeClr val="tx1"/>
            </a:solidFill>
            <a:miter lim="800000"/>
            <a:headEnd/>
            <a:tailEnd/>
          </a:ln>
          <a:effectLst/>
        </p:spPr>
        <p:txBody>
          <a:bodyPr wrap="none" anchor="ctr"/>
          <a:lstStyle/>
          <a:p>
            <a:endParaRPr lang="en-US"/>
          </a:p>
        </p:txBody>
      </p:sp>
      <p:sp>
        <p:nvSpPr>
          <p:cNvPr id="8203" name="AutoShape 11"/>
          <p:cNvSpPr>
            <a:spLocks noChangeArrowheads="1"/>
          </p:cNvSpPr>
          <p:nvPr/>
        </p:nvSpPr>
        <p:spPr bwMode="auto">
          <a:xfrm>
            <a:off x="4267200" y="1900238"/>
            <a:ext cx="381000" cy="304800"/>
          </a:xfrm>
          <a:prstGeom prst="downArrow">
            <a:avLst>
              <a:gd name="adj1" fmla="val 50000"/>
              <a:gd name="adj2" fmla="val 25000"/>
            </a:avLst>
          </a:prstGeom>
          <a:solidFill>
            <a:schemeClr val="tx1"/>
          </a:solidFill>
          <a:ln w="9525">
            <a:solidFill>
              <a:schemeClr val="tx1"/>
            </a:solidFill>
            <a:miter lim="800000"/>
            <a:headEnd/>
            <a:tailEnd/>
          </a:ln>
          <a:effectLst/>
        </p:spPr>
        <p:txBody>
          <a:bodyPr wrap="none" anchor="ctr"/>
          <a:lstStyle/>
          <a:p>
            <a:endParaRPr lang="en-US"/>
          </a:p>
        </p:txBody>
      </p:sp>
      <p:sp>
        <p:nvSpPr>
          <p:cNvPr id="8204" name="Text Box 12"/>
          <p:cNvSpPr txBox="1">
            <a:spLocks noChangeArrowheads="1"/>
          </p:cNvSpPr>
          <p:nvPr/>
        </p:nvSpPr>
        <p:spPr bwMode="auto">
          <a:xfrm>
            <a:off x="3128963" y="2409825"/>
            <a:ext cx="2357437" cy="274638"/>
          </a:xfrm>
          <a:prstGeom prst="rect">
            <a:avLst/>
          </a:prstGeom>
          <a:noFill/>
          <a:ln w="9525">
            <a:noFill/>
            <a:miter lim="800000"/>
            <a:headEnd/>
            <a:tailEnd/>
          </a:ln>
          <a:effectLst/>
        </p:spPr>
        <p:txBody>
          <a:bodyPr>
            <a:spAutoFit/>
          </a:bodyPr>
          <a:lstStyle/>
          <a:p>
            <a:pPr algn="ctr"/>
            <a:r>
              <a:rPr lang="pt-PT" sz="1200" b="1">
                <a:effectLst>
                  <a:outerShdw blurRad="38100" dist="38100" dir="2700000" algn="tl">
                    <a:srgbClr val="C0C0C0"/>
                  </a:outerShdw>
                </a:effectLst>
              </a:rPr>
              <a:t>PLANEAMIENTO DE RRHH</a:t>
            </a:r>
          </a:p>
        </p:txBody>
      </p:sp>
      <p:sp>
        <p:nvSpPr>
          <p:cNvPr id="8205" name="Text Box 13"/>
          <p:cNvSpPr txBox="1">
            <a:spLocks noChangeArrowheads="1"/>
          </p:cNvSpPr>
          <p:nvPr/>
        </p:nvSpPr>
        <p:spPr bwMode="auto">
          <a:xfrm>
            <a:off x="763588" y="2968625"/>
            <a:ext cx="1954212" cy="1370013"/>
          </a:xfrm>
          <a:prstGeom prst="rect">
            <a:avLst/>
          </a:prstGeom>
          <a:noFill/>
          <a:ln w="9525">
            <a:noFill/>
            <a:miter lim="800000"/>
            <a:headEnd/>
            <a:tailEnd/>
          </a:ln>
          <a:effectLst/>
        </p:spPr>
        <p:txBody>
          <a:bodyPr wrap="none">
            <a:spAutoFit/>
          </a:bodyPr>
          <a:lstStyle/>
          <a:p>
            <a:pPr algn="ctr"/>
            <a:r>
              <a:rPr lang="pt-PT" sz="1200" b="1">
                <a:effectLst>
                  <a:outerShdw blurRad="38100" dist="38100" dir="2700000" algn="tl">
                    <a:srgbClr val="C0C0C0"/>
                  </a:outerShdw>
                </a:effectLst>
              </a:rPr>
              <a:t>ORGANIZACION </a:t>
            </a:r>
          </a:p>
          <a:p>
            <a:pPr algn="ctr"/>
            <a:r>
              <a:rPr lang="pt-PT" sz="1200" b="1">
                <a:effectLst>
                  <a:outerShdw blurRad="38100" dist="38100" dir="2700000" algn="tl">
                    <a:srgbClr val="C0C0C0"/>
                  </a:outerShdw>
                </a:effectLst>
              </a:rPr>
              <a:t>DEL </a:t>
            </a:r>
          </a:p>
          <a:p>
            <a:pPr algn="ctr"/>
            <a:r>
              <a:rPr lang="pt-PT" sz="1200" b="1">
                <a:effectLst>
                  <a:outerShdw blurRad="38100" dist="38100" dir="2700000" algn="tl">
                    <a:srgbClr val="C0C0C0"/>
                  </a:outerShdw>
                </a:effectLst>
              </a:rPr>
              <a:t>TRABAJO</a:t>
            </a:r>
          </a:p>
          <a:p>
            <a:pPr algn="ctr"/>
            <a:endParaRPr lang="pt-PT" sz="1200" b="1">
              <a:effectLst>
                <a:outerShdw blurRad="38100" dist="38100" dir="2700000" algn="tl">
                  <a:srgbClr val="C0C0C0"/>
                </a:outerShdw>
              </a:effectLst>
            </a:endParaRPr>
          </a:p>
          <a:p>
            <a:pPr algn="ctr"/>
            <a:r>
              <a:rPr lang="pt-PT" sz="1200" b="1">
                <a:effectLst>
                  <a:outerShdw blurRad="38100" dist="38100" dir="2700000" algn="tl">
                    <a:srgbClr val="C0C0C0"/>
                  </a:outerShdw>
                </a:effectLst>
              </a:rPr>
              <a:t>Descripción de Puestos </a:t>
            </a:r>
          </a:p>
          <a:p>
            <a:pPr algn="ctr"/>
            <a:r>
              <a:rPr lang="pt-PT" sz="1200" b="1">
                <a:effectLst>
                  <a:outerShdw blurRad="38100" dist="38100" dir="2700000" algn="tl">
                    <a:srgbClr val="C0C0C0"/>
                  </a:outerShdw>
                </a:effectLst>
              </a:rPr>
              <a:t>y</a:t>
            </a:r>
          </a:p>
          <a:p>
            <a:pPr algn="ctr"/>
            <a:r>
              <a:rPr lang="pt-PT" sz="1200" b="1">
                <a:effectLst>
                  <a:outerShdw blurRad="38100" dist="38100" dir="2700000" algn="tl">
                    <a:srgbClr val="C0C0C0"/>
                  </a:outerShdw>
                </a:effectLst>
              </a:rPr>
              <a:t>Definición de Perfiles</a:t>
            </a:r>
          </a:p>
        </p:txBody>
      </p:sp>
      <p:sp>
        <p:nvSpPr>
          <p:cNvPr id="8206" name="Text Box 14"/>
          <p:cNvSpPr txBox="1">
            <a:spLocks noChangeArrowheads="1"/>
          </p:cNvSpPr>
          <p:nvPr/>
        </p:nvSpPr>
        <p:spPr bwMode="auto">
          <a:xfrm>
            <a:off x="2886075" y="2968625"/>
            <a:ext cx="1262063" cy="1552575"/>
          </a:xfrm>
          <a:prstGeom prst="rect">
            <a:avLst/>
          </a:prstGeom>
          <a:noFill/>
          <a:ln w="9525">
            <a:noFill/>
            <a:miter lim="800000"/>
            <a:headEnd/>
            <a:tailEnd/>
          </a:ln>
          <a:effectLst/>
        </p:spPr>
        <p:txBody>
          <a:bodyPr wrap="none">
            <a:spAutoFit/>
          </a:bodyPr>
          <a:lstStyle/>
          <a:p>
            <a:pPr algn="ctr"/>
            <a:r>
              <a:rPr lang="pt-PT" sz="1200" b="1">
                <a:effectLst>
                  <a:outerShdw blurRad="38100" dist="38100" dir="2700000" algn="tl">
                    <a:srgbClr val="C0C0C0"/>
                  </a:outerShdw>
                </a:effectLst>
              </a:rPr>
              <a:t>GESTION DEL </a:t>
            </a:r>
          </a:p>
          <a:p>
            <a:pPr algn="ctr"/>
            <a:r>
              <a:rPr lang="pt-PT" sz="1200" b="1">
                <a:effectLst>
                  <a:outerShdw blurRad="38100" dist="38100" dir="2700000" algn="tl">
                    <a:srgbClr val="C0C0C0"/>
                  </a:outerShdw>
                </a:effectLst>
              </a:rPr>
              <a:t>EMPLEO</a:t>
            </a:r>
          </a:p>
          <a:p>
            <a:pPr algn="ctr"/>
            <a:endParaRPr lang="pt-PT" sz="1200" b="1">
              <a:effectLst>
                <a:outerShdw blurRad="38100" dist="38100" dir="2700000" algn="tl">
                  <a:srgbClr val="C0C0C0"/>
                </a:outerShdw>
              </a:effectLst>
            </a:endParaRPr>
          </a:p>
          <a:p>
            <a:pPr algn="ctr"/>
            <a:r>
              <a:rPr lang="pt-PT" sz="1200" b="1">
                <a:effectLst>
                  <a:outerShdw blurRad="38100" dist="38100" dir="2700000" algn="tl">
                    <a:srgbClr val="C0C0C0"/>
                  </a:outerShdw>
                </a:effectLst>
              </a:rPr>
              <a:t>Incoropración</a:t>
            </a:r>
          </a:p>
          <a:p>
            <a:pPr algn="ctr"/>
            <a:r>
              <a:rPr lang="pt-PT" sz="1200" b="1">
                <a:effectLst>
                  <a:outerShdw blurRad="38100" dist="38100" dir="2700000" algn="tl">
                    <a:srgbClr val="C0C0C0"/>
                  </a:outerShdw>
                </a:effectLst>
              </a:rPr>
              <a:t>Movilidad </a:t>
            </a:r>
          </a:p>
          <a:p>
            <a:pPr algn="ctr"/>
            <a:r>
              <a:rPr lang="pt-PT" sz="1200" b="1">
                <a:effectLst>
                  <a:outerShdw blurRad="38100" dist="38100" dir="2700000" algn="tl">
                    <a:srgbClr val="C0C0C0"/>
                  </a:outerShdw>
                </a:effectLst>
              </a:rPr>
              <a:t>Y</a:t>
            </a:r>
          </a:p>
          <a:p>
            <a:pPr algn="ctr"/>
            <a:r>
              <a:rPr lang="pt-PT" sz="1200" b="1">
                <a:effectLst>
                  <a:outerShdw blurRad="38100" dist="38100" dir="2700000" algn="tl">
                    <a:srgbClr val="C0C0C0"/>
                  </a:outerShdw>
                </a:effectLst>
              </a:rPr>
              <a:t>Retiro </a:t>
            </a:r>
          </a:p>
          <a:p>
            <a:pPr algn="ctr"/>
            <a:endParaRPr lang="pt-PT" sz="1200" b="1">
              <a:effectLst>
                <a:outerShdw blurRad="38100" dist="38100" dir="2700000" algn="tl">
                  <a:srgbClr val="C0C0C0"/>
                </a:outerShdw>
              </a:effectLst>
            </a:endParaRPr>
          </a:p>
        </p:txBody>
      </p:sp>
      <p:sp>
        <p:nvSpPr>
          <p:cNvPr id="8207" name="Text Box 15"/>
          <p:cNvSpPr txBox="1">
            <a:spLocks noChangeArrowheads="1"/>
          </p:cNvSpPr>
          <p:nvPr/>
        </p:nvSpPr>
        <p:spPr bwMode="auto">
          <a:xfrm>
            <a:off x="5051425" y="2968625"/>
            <a:ext cx="1217613" cy="1187450"/>
          </a:xfrm>
          <a:prstGeom prst="rect">
            <a:avLst/>
          </a:prstGeom>
          <a:noFill/>
          <a:ln w="9525">
            <a:noFill/>
            <a:miter lim="800000"/>
            <a:headEnd/>
            <a:tailEnd/>
          </a:ln>
          <a:effectLst/>
        </p:spPr>
        <p:txBody>
          <a:bodyPr wrap="none">
            <a:spAutoFit/>
          </a:bodyPr>
          <a:lstStyle/>
          <a:p>
            <a:pPr algn="ctr"/>
            <a:r>
              <a:rPr lang="pt-PT" sz="1200" b="1">
                <a:effectLst>
                  <a:outerShdw blurRad="38100" dist="38100" dir="2700000" algn="tl">
                    <a:srgbClr val="C0C0C0"/>
                  </a:outerShdw>
                </a:effectLst>
              </a:rPr>
              <a:t>GESTION DE</a:t>
            </a:r>
          </a:p>
          <a:p>
            <a:pPr algn="ctr"/>
            <a:r>
              <a:rPr lang="pt-PT" sz="1200" b="1">
                <a:effectLst>
                  <a:outerShdw blurRad="38100" dist="38100" dir="2700000" algn="tl">
                    <a:srgbClr val="C0C0C0"/>
                  </a:outerShdw>
                </a:effectLst>
              </a:rPr>
              <a:t>DESEMPEÑO</a:t>
            </a:r>
          </a:p>
          <a:p>
            <a:pPr algn="ctr"/>
            <a:endParaRPr lang="pt-PT" sz="1200" b="1">
              <a:effectLst>
                <a:outerShdw blurRad="38100" dist="38100" dir="2700000" algn="tl">
                  <a:srgbClr val="C0C0C0"/>
                </a:outerShdw>
              </a:effectLst>
            </a:endParaRPr>
          </a:p>
          <a:p>
            <a:pPr algn="ctr"/>
            <a:r>
              <a:rPr lang="pt-PT" sz="1200" b="1">
                <a:effectLst>
                  <a:outerShdw blurRad="38100" dist="38100" dir="2700000" algn="tl">
                    <a:srgbClr val="C0C0C0"/>
                  </a:outerShdw>
                </a:effectLst>
              </a:rPr>
              <a:t>Planeamiento </a:t>
            </a:r>
          </a:p>
          <a:p>
            <a:pPr algn="ctr"/>
            <a:r>
              <a:rPr lang="pt-PT" sz="1200" b="1">
                <a:effectLst>
                  <a:outerShdw blurRad="38100" dist="38100" dir="2700000" algn="tl">
                    <a:srgbClr val="C0C0C0"/>
                  </a:outerShdw>
                </a:effectLst>
              </a:rPr>
              <a:t>y</a:t>
            </a:r>
          </a:p>
          <a:p>
            <a:pPr algn="ctr"/>
            <a:r>
              <a:rPr lang="pt-PT" sz="1200" b="1">
                <a:effectLst>
                  <a:outerShdw blurRad="38100" dist="38100" dir="2700000" algn="tl">
                    <a:srgbClr val="C0C0C0"/>
                  </a:outerShdw>
                </a:effectLst>
              </a:rPr>
              <a:t>Evaluación</a:t>
            </a:r>
          </a:p>
        </p:txBody>
      </p:sp>
      <p:sp>
        <p:nvSpPr>
          <p:cNvPr id="8208" name="Text Box 16"/>
          <p:cNvSpPr txBox="1">
            <a:spLocks noChangeArrowheads="1"/>
          </p:cNvSpPr>
          <p:nvPr/>
        </p:nvSpPr>
        <p:spPr bwMode="auto">
          <a:xfrm>
            <a:off x="6534150" y="2968625"/>
            <a:ext cx="1844675" cy="822325"/>
          </a:xfrm>
          <a:prstGeom prst="rect">
            <a:avLst/>
          </a:prstGeom>
          <a:noFill/>
          <a:ln w="9525">
            <a:noFill/>
            <a:miter lim="800000"/>
            <a:headEnd/>
            <a:tailEnd/>
          </a:ln>
          <a:effectLst/>
        </p:spPr>
        <p:txBody>
          <a:bodyPr wrap="none">
            <a:spAutoFit/>
          </a:bodyPr>
          <a:lstStyle/>
          <a:p>
            <a:pPr algn="ctr"/>
            <a:r>
              <a:rPr lang="pt-PT" sz="1200" b="1">
                <a:effectLst>
                  <a:outerShdw blurRad="38100" dist="38100" dir="2700000" algn="tl">
                    <a:srgbClr val="C0C0C0"/>
                  </a:outerShdw>
                </a:effectLst>
              </a:rPr>
              <a:t>GESTION DE </a:t>
            </a:r>
          </a:p>
          <a:p>
            <a:pPr algn="ctr"/>
            <a:r>
              <a:rPr lang="pt-PT" sz="1200" b="1">
                <a:effectLst>
                  <a:outerShdw blurRad="38100" dist="38100" dir="2700000" algn="tl">
                    <a:srgbClr val="C0C0C0"/>
                  </a:outerShdw>
                </a:effectLst>
              </a:rPr>
              <a:t>REMUNERACION</a:t>
            </a:r>
          </a:p>
          <a:p>
            <a:pPr algn="ctr"/>
            <a:r>
              <a:rPr lang="pt-PT" sz="1200" b="1">
                <a:effectLst>
                  <a:outerShdw blurRad="38100" dist="38100" dir="2700000" algn="tl">
                    <a:srgbClr val="C0C0C0"/>
                  </a:outerShdw>
                </a:effectLst>
              </a:rPr>
              <a:t>Retribución monetaria </a:t>
            </a:r>
          </a:p>
          <a:p>
            <a:pPr algn="ctr"/>
            <a:r>
              <a:rPr lang="pt-PT" sz="1200" b="1">
                <a:effectLst>
                  <a:outerShdw blurRad="38100" dist="38100" dir="2700000" algn="tl">
                    <a:srgbClr val="C0C0C0"/>
                  </a:outerShdw>
                </a:effectLst>
              </a:rPr>
              <a:t>y no monetaria</a:t>
            </a:r>
          </a:p>
        </p:txBody>
      </p:sp>
      <p:sp>
        <p:nvSpPr>
          <p:cNvPr id="8209" name="Text Box 17"/>
          <p:cNvSpPr txBox="1">
            <a:spLocks noChangeArrowheads="1"/>
          </p:cNvSpPr>
          <p:nvPr/>
        </p:nvSpPr>
        <p:spPr bwMode="auto">
          <a:xfrm>
            <a:off x="981075" y="5360988"/>
            <a:ext cx="7040563" cy="639762"/>
          </a:xfrm>
          <a:prstGeom prst="rect">
            <a:avLst/>
          </a:prstGeom>
          <a:noFill/>
          <a:ln w="9525">
            <a:noFill/>
            <a:miter lim="800000"/>
            <a:headEnd/>
            <a:tailEnd/>
          </a:ln>
          <a:effectLst/>
        </p:spPr>
        <p:txBody>
          <a:bodyPr wrap="none">
            <a:spAutoFit/>
          </a:bodyPr>
          <a:lstStyle/>
          <a:p>
            <a:pPr algn="ctr"/>
            <a:r>
              <a:rPr lang="pt-PT" sz="1200" b="1">
                <a:effectLst>
                  <a:outerShdw blurRad="38100" dist="38100" dir="2700000" algn="tl">
                    <a:srgbClr val="C0C0C0"/>
                  </a:outerShdw>
                </a:effectLst>
              </a:rPr>
              <a:t>GESTION DE LAS RELACIONES HUMANAS Y SOCIALES</a:t>
            </a:r>
          </a:p>
          <a:p>
            <a:pPr algn="ctr"/>
            <a:endParaRPr lang="pt-PT" sz="1200" b="1">
              <a:effectLst>
                <a:outerShdw blurRad="38100" dist="38100" dir="2700000" algn="tl">
                  <a:srgbClr val="C0C0C0"/>
                </a:outerShdw>
              </a:effectLst>
            </a:endParaRPr>
          </a:p>
          <a:p>
            <a:pPr algn="ctr"/>
            <a:r>
              <a:rPr lang="pt-PT" sz="1200" b="1">
                <a:effectLst>
                  <a:outerShdw blurRad="38100" dist="38100" dir="2700000" algn="tl">
                    <a:srgbClr val="C0C0C0"/>
                  </a:outerShdw>
                </a:effectLst>
              </a:rPr>
              <a:t>Clima Organizacional                           Relaciones del  trabajo                            Políticas Sociales</a:t>
            </a:r>
          </a:p>
        </p:txBody>
      </p:sp>
      <p:sp>
        <p:nvSpPr>
          <p:cNvPr id="8210" name="Text Box 18"/>
          <p:cNvSpPr txBox="1">
            <a:spLocks noChangeArrowheads="1"/>
          </p:cNvSpPr>
          <p:nvPr/>
        </p:nvSpPr>
        <p:spPr bwMode="auto">
          <a:xfrm>
            <a:off x="6469063" y="4111625"/>
            <a:ext cx="1847850" cy="1217613"/>
          </a:xfrm>
          <a:prstGeom prst="rect">
            <a:avLst/>
          </a:prstGeom>
          <a:noFill/>
          <a:ln w="9525">
            <a:noFill/>
            <a:miter lim="800000"/>
            <a:headEnd/>
            <a:tailEnd/>
          </a:ln>
          <a:effectLst/>
        </p:spPr>
        <p:txBody>
          <a:bodyPr wrap="none">
            <a:spAutoFit/>
          </a:bodyPr>
          <a:lstStyle/>
          <a:p>
            <a:pPr algn="ctr"/>
            <a:r>
              <a:rPr lang="pt-PT" sz="1200" b="1">
                <a:effectLst>
                  <a:outerShdw blurRad="38100" dist="38100" dir="2700000" algn="tl">
                    <a:srgbClr val="C0C0C0"/>
                  </a:outerShdw>
                </a:effectLst>
              </a:rPr>
              <a:t>GESTION DEL </a:t>
            </a:r>
          </a:p>
          <a:p>
            <a:pPr algn="ctr"/>
            <a:r>
              <a:rPr lang="pt-PT" sz="1200" b="1">
                <a:effectLst>
                  <a:outerShdw blurRad="38100" dist="38100" dir="2700000" algn="tl">
                    <a:srgbClr val="C0C0C0"/>
                  </a:outerShdw>
                </a:effectLst>
              </a:rPr>
              <a:t>DESARROLLO</a:t>
            </a:r>
          </a:p>
          <a:p>
            <a:pPr algn="ctr"/>
            <a:r>
              <a:rPr lang="pt-PT" sz="1400" b="1">
                <a:solidFill>
                  <a:srgbClr val="FF0000"/>
                </a:solidFill>
                <a:effectLst>
                  <a:outerShdw blurRad="38100" dist="38100" dir="2700000" algn="tl">
                    <a:srgbClr val="C0C0C0"/>
                  </a:outerShdw>
                </a:effectLst>
              </a:rPr>
              <a:t>Promoción </a:t>
            </a:r>
            <a:r>
              <a:rPr lang="pt-PT" sz="1200" b="1">
                <a:effectLst>
                  <a:outerShdw blurRad="38100" dist="38100" dir="2700000" algn="tl">
                    <a:srgbClr val="C0C0C0"/>
                  </a:outerShdw>
                </a:effectLst>
              </a:rPr>
              <a:t>y carrera</a:t>
            </a:r>
          </a:p>
          <a:p>
            <a:pPr algn="ctr"/>
            <a:r>
              <a:rPr lang="pt-PT" sz="1200" b="1">
                <a:effectLst>
                  <a:outerShdw blurRad="38100" dist="38100" dir="2700000" algn="tl">
                    <a:srgbClr val="C0C0C0"/>
                  </a:outerShdw>
                </a:effectLst>
              </a:rPr>
              <a:t>y</a:t>
            </a:r>
          </a:p>
          <a:p>
            <a:pPr algn="ctr"/>
            <a:r>
              <a:rPr lang="pt-PT" sz="1200" b="1">
                <a:effectLst>
                  <a:outerShdw blurRad="38100" dist="38100" dir="2700000" algn="tl">
                    <a:srgbClr val="C0C0C0"/>
                  </a:outerShdw>
                </a:effectLst>
              </a:rPr>
              <a:t>Aprendizaje individual </a:t>
            </a:r>
          </a:p>
          <a:p>
            <a:pPr algn="ctr"/>
            <a:r>
              <a:rPr lang="pt-PT" sz="1200" b="1">
                <a:effectLst>
                  <a:outerShdw blurRad="38100" dist="38100" dir="2700000" algn="tl">
                    <a:srgbClr val="C0C0C0"/>
                  </a:outerShdw>
                </a:effectLst>
              </a:rPr>
              <a:t>colectivo</a:t>
            </a:r>
            <a:endParaRPr lang="pt-PT" sz="2400">
              <a:effectLst>
                <a:outerShdw blurRad="38100" dist="38100" dir="2700000" algn="tl">
                  <a:srgbClr val="C0C0C0"/>
                </a:outerShdw>
              </a:effectLst>
            </a:endParaRPr>
          </a:p>
        </p:txBody>
      </p:sp>
      <p:sp>
        <p:nvSpPr>
          <p:cNvPr id="8211" name="Line 19"/>
          <p:cNvSpPr>
            <a:spLocks noChangeShapeType="1"/>
          </p:cNvSpPr>
          <p:nvPr/>
        </p:nvSpPr>
        <p:spPr bwMode="auto">
          <a:xfrm>
            <a:off x="1828800" y="2743200"/>
            <a:ext cx="5562600" cy="0"/>
          </a:xfrm>
          <a:prstGeom prst="line">
            <a:avLst/>
          </a:prstGeom>
          <a:noFill/>
          <a:ln w="9525">
            <a:solidFill>
              <a:schemeClr val="tx1"/>
            </a:solidFill>
            <a:round/>
            <a:headEnd/>
            <a:tailEnd/>
          </a:ln>
          <a:effectLst/>
        </p:spPr>
        <p:txBody>
          <a:bodyPr/>
          <a:lstStyle/>
          <a:p>
            <a:endParaRPr lang="en-US"/>
          </a:p>
        </p:txBody>
      </p:sp>
      <p:sp>
        <p:nvSpPr>
          <p:cNvPr id="8212" name="Line 20"/>
          <p:cNvSpPr>
            <a:spLocks noChangeShapeType="1"/>
          </p:cNvSpPr>
          <p:nvPr/>
        </p:nvSpPr>
        <p:spPr bwMode="auto">
          <a:xfrm>
            <a:off x="1828800" y="2743200"/>
            <a:ext cx="0" cy="228600"/>
          </a:xfrm>
          <a:prstGeom prst="line">
            <a:avLst/>
          </a:prstGeom>
          <a:noFill/>
          <a:ln w="9525">
            <a:solidFill>
              <a:schemeClr val="tx1"/>
            </a:solidFill>
            <a:round/>
            <a:headEnd/>
            <a:tailEnd type="triangle" w="med" len="med"/>
          </a:ln>
          <a:effectLst/>
        </p:spPr>
        <p:txBody>
          <a:bodyPr/>
          <a:lstStyle/>
          <a:p>
            <a:endParaRPr lang="en-US"/>
          </a:p>
        </p:txBody>
      </p:sp>
      <p:sp>
        <p:nvSpPr>
          <p:cNvPr id="8213" name="Line 21"/>
          <p:cNvSpPr>
            <a:spLocks noChangeShapeType="1"/>
          </p:cNvSpPr>
          <p:nvPr/>
        </p:nvSpPr>
        <p:spPr bwMode="auto">
          <a:xfrm>
            <a:off x="3505200" y="2743200"/>
            <a:ext cx="0" cy="228600"/>
          </a:xfrm>
          <a:prstGeom prst="line">
            <a:avLst/>
          </a:prstGeom>
          <a:noFill/>
          <a:ln w="9525">
            <a:solidFill>
              <a:schemeClr val="tx1"/>
            </a:solidFill>
            <a:round/>
            <a:headEnd/>
            <a:tailEnd type="triangle" w="med" len="med"/>
          </a:ln>
          <a:effectLst/>
        </p:spPr>
        <p:txBody>
          <a:bodyPr/>
          <a:lstStyle/>
          <a:p>
            <a:endParaRPr lang="en-US"/>
          </a:p>
        </p:txBody>
      </p:sp>
      <p:sp>
        <p:nvSpPr>
          <p:cNvPr id="8214" name="Line 22"/>
          <p:cNvSpPr>
            <a:spLocks noChangeShapeType="1"/>
          </p:cNvSpPr>
          <p:nvPr/>
        </p:nvSpPr>
        <p:spPr bwMode="auto">
          <a:xfrm>
            <a:off x="5410200" y="2743200"/>
            <a:ext cx="0" cy="228600"/>
          </a:xfrm>
          <a:prstGeom prst="line">
            <a:avLst/>
          </a:prstGeom>
          <a:noFill/>
          <a:ln w="9525">
            <a:solidFill>
              <a:schemeClr val="tx1"/>
            </a:solidFill>
            <a:round/>
            <a:headEnd/>
            <a:tailEnd type="triangle" w="med" len="med"/>
          </a:ln>
          <a:effectLst/>
        </p:spPr>
        <p:txBody>
          <a:bodyPr/>
          <a:lstStyle/>
          <a:p>
            <a:endParaRPr lang="en-US"/>
          </a:p>
        </p:txBody>
      </p:sp>
      <p:sp>
        <p:nvSpPr>
          <p:cNvPr id="8215" name="Line 23"/>
          <p:cNvSpPr>
            <a:spLocks noChangeShapeType="1"/>
          </p:cNvSpPr>
          <p:nvPr/>
        </p:nvSpPr>
        <p:spPr bwMode="auto">
          <a:xfrm>
            <a:off x="7391400" y="2743200"/>
            <a:ext cx="0" cy="228600"/>
          </a:xfrm>
          <a:prstGeom prst="line">
            <a:avLst/>
          </a:prstGeom>
          <a:noFill/>
          <a:ln w="9525">
            <a:solidFill>
              <a:schemeClr val="tx1"/>
            </a:solidFill>
            <a:round/>
            <a:headEnd/>
            <a:tailEnd type="triangle" w="med" len="med"/>
          </a:ln>
          <a:effectLst/>
        </p:spPr>
        <p:txBody>
          <a:bodyPr/>
          <a:lstStyle/>
          <a:p>
            <a:endParaRPr lang="en-US"/>
          </a:p>
        </p:txBody>
      </p:sp>
      <p:sp>
        <p:nvSpPr>
          <p:cNvPr id="8216" name="Line 24"/>
          <p:cNvSpPr>
            <a:spLocks noChangeShapeType="1"/>
          </p:cNvSpPr>
          <p:nvPr/>
        </p:nvSpPr>
        <p:spPr bwMode="auto">
          <a:xfrm>
            <a:off x="2514600" y="3124200"/>
            <a:ext cx="381000" cy="0"/>
          </a:xfrm>
          <a:prstGeom prst="line">
            <a:avLst/>
          </a:prstGeom>
          <a:noFill/>
          <a:ln w="9525">
            <a:solidFill>
              <a:schemeClr val="tx1"/>
            </a:solidFill>
            <a:round/>
            <a:headEnd/>
            <a:tailEnd type="triangle" w="med" len="med"/>
          </a:ln>
          <a:effectLst/>
        </p:spPr>
        <p:txBody>
          <a:bodyPr/>
          <a:lstStyle/>
          <a:p>
            <a:endParaRPr lang="en-US"/>
          </a:p>
        </p:txBody>
      </p:sp>
      <p:sp>
        <p:nvSpPr>
          <p:cNvPr id="8217" name="Line 25"/>
          <p:cNvSpPr>
            <a:spLocks noChangeShapeType="1"/>
          </p:cNvSpPr>
          <p:nvPr/>
        </p:nvSpPr>
        <p:spPr bwMode="auto">
          <a:xfrm>
            <a:off x="4419600" y="3124200"/>
            <a:ext cx="381000" cy="0"/>
          </a:xfrm>
          <a:prstGeom prst="line">
            <a:avLst/>
          </a:prstGeom>
          <a:noFill/>
          <a:ln w="9525">
            <a:solidFill>
              <a:schemeClr val="tx1"/>
            </a:solidFill>
            <a:round/>
            <a:headEnd/>
            <a:tailEnd type="triangle" w="med" len="med"/>
          </a:ln>
          <a:effectLst/>
        </p:spPr>
        <p:txBody>
          <a:bodyPr/>
          <a:lstStyle/>
          <a:p>
            <a:endParaRPr lang="en-US"/>
          </a:p>
        </p:txBody>
      </p:sp>
      <p:sp>
        <p:nvSpPr>
          <p:cNvPr id="8218" name="Line 26"/>
          <p:cNvSpPr>
            <a:spLocks noChangeShapeType="1"/>
          </p:cNvSpPr>
          <p:nvPr/>
        </p:nvSpPr>
        <p:spPr bwMode="auto">
          <a:xfrm>
            <a:off x="6324600" y="3124200"/>
            <a:ext cx="381000" cy="0"/>
          </a:xfrm>
          <a:prstGeom prst="line">
            <a:avLst/>
          </a:prstGeom>
          <a:noFill/>
          <a:ln w="9525">
            <a:solidFill>
              <a:schemeClr val="tx1"/>
            </a:solidFill>
            <a:round/>
            <a:headEnd type="triangle" w="med" len="med"/>
            <a:tailEnd type="triangle" w="med" len="med"/>
          </a:ln>
          <a:effectLst/>
        </p:spPr>
        <p:txBody>
          <a:bodyPr/>
          <a:lstStyle/>
          <a:p>
            <a:endParaRPr lang="en-US"/>
          </a:p>
        </p:txBody>
      </p:sp>
      <p:sp>
        <p:nvSpPr>
          <p:cNvPr id="8219" name="Line 27"/>
          <p:cNvSpPr>
            <a:spLocks noChangeShapeType="1"/>
          </p:cNvSpPr>
          <p:nvPr/>
        </p:nvSpPr>
        <p:spPr bwMode="auto">
          <a:xfrm>
            <a:off x="6324600" y="4191000"/>
            <a:ext cx="381000" cy="0"/>
          </a:xfrm>
          <a:prstGeom prst="line">
            <a:avLst/>
          </a:prstGeom>
          <a:noFill/>
          <a:ln w="9525">
            <a:solidFill>
              <a:schemeClr val="tx1"/>
            </a:solidFill>
            <a:round/>
            <a:headEnd type="triangle" w="med" len="med"/>
            <a:tailEnd type="triangle" w="med" len="med"/>
          </a:ln>
          <a:effectLst/>
        </p:spPr>
        <p:txBody>
          <a:bodyPr/>
          <a:lstStyle/>
          <a:p>
            <a:endParaRPr lang="en-US"/>
          </a:p>
        </p:txBody>
      </p:sp>
      <p:sp>
        <p:nvSpPr>
          <p:cNvPr id="8220" name="Line 28"/>
          <p:cNvSpPr>
            <a:spLocks noChangeShapeType="1"/>
          </p:cNvSpPr>
          <p:nvPr/>
        </p:nvSpPr>
        <p:spPr bwMode="auto">
          <a:xfrm>
            <a:off x="8153400" y="3886200"/>
            <a:ext cx="0" cy="381000"/>
          </a:xfrm>
          <a:prstGeom prst="line">
            <a:avLst/>
          </a:prstGeom>
          <a:noFill/>
          <a:ln w="9525">
            <a:solidFill>
              <a:schemeClr val="tx1"/>
            </a:solidFill>
            <a:round/>
            <a:headEnd type="triangle" w="med" len="med"/>
            <a:tailEnd type="triangle" w="med" len="med"/>
          </a:ln>
          <a:effectLst/>
        </p:spPr>
        <p:txBody>
          <a:bodyPr/>
          <a:lstStyle/>
          <a:p>
            <a:endParaRPr lang="en-US"/>
          </a:p>
        </p:txBody>
      </p:sp>
      <p:sp>
        <p:nvSpPr>
          <p:cNvPr id="8221" name="Line 29"/>
          <p:cNvSpPr>
            <a:spLocks noChangeShapeType="1"/>
          </p:cNvSpPr>
          <p:nvPr/>
        </p:nvSpPr>
        <p:spPr bwMode="auto">
          <a:xfrm flipV="1">
            <a:off x="1752600" y="5105400"/>
            <a:ext cx="0" cy="228600"/>
          </a:xfrm>
          <a:prstGeom prst="line">
            <a:avLst/>
          </a:prstGeom>
          <a:noFill/>
          <a:ln w="9525">
            <a:solidFill>
              <a:schemeClr val="tx1"/>
            </a:solidFill>
            <a:round/>
            <a:headEnd/>
            <a:tailEnd type="triangle" w="med" len="med"/>
          </a:ln>
          <a:effectLst/>
        </p:spPr>
        <p:txBody>
          <a:bodyPr/>
          <a:lstStyle/>
          <a:p>
            <a:endParaRPr lang="en-US"/>
          </a:p>
        </p:txBody>
      </p:sp>
      <p:sp>
        <p:nvSpPr>
          <p:cNvPr id="8222" name="Line 30"/>
          <p:cNvSpPr>
            <a:spLocks noChangeShapeType="1"/>
          </p:cNvSpPr>
          <p:nvPr/>
        </p:nvSpPr>
        <p:spPr bwMode="auto">
          <a:xfrm flipV="1">
            <a:off x="3352800" y="5105400"/>
            <a:ext cx="0" cy="228600"/>
          </a:xfrm>
          <a:prstGeom prst="line">
            <a:avLst/>
          </a:prstGeom>
          <a:noFill/>
          <a:ln w="9525">
            <a:solidFill>
              <a:schemeClr val="tx1"/>
            </a:solidFill>
            <a:round/>
            <a:headEnd/>
            <a:tailEnd type="triangle" w="med" len="med"/>
          </a:ln>
          <a:effectLst/>
        </p:spPr>
        <p:txBody>
          <a:bodyPr/>
          <a:lstStyle/>
          <a:p>
            <a:endParaRPr lang="en-US"/>
          </a:p>
        </p:txBody>
      </p:sp>
      <p:sp>
        <p:nvSpPr>
          <p:cNvPr id="8223" name="Line 31"/>
          <p:cNvSpPr>
            <a:spLocks noChangeShapeType="1"/>
          </p:cNvSpPr>
          <p:nvPr/>
        </p:nvSpPr>
        <p:spPr bwMode="auto">
          <a:xfrm flipV="1">
            <a:off x="5334000" y="5105400"/>
            <a:ext cx="0" cy="228600"/>
          </a:xfrm>
          <a:prstGeom prst="line">
            <a:avLst/>
          </a:prstGeom>
          <a:noFill/>
          <a:ln w="9525">
            <a:solidFill>
              <a:schemeClr val="tx1"/>
            </a:solidFill>
            <a:round/>
            <a:headEnd/>
            <a:tailEnd type="triangle" w="med" len="med"/>
          </a:ln>
          <a:effectLst/>
        </p:spPr>
        <p:txBody>
          <a:bodyPr/>
          <a:lstStyle/>
          <a:p>
            <a:endParaRPr lang="en-US"/>
          </a:p>
        </p:txBody>
      </p:sp>
      <p:sp>
        <p:nvSpPr>
          <p:cNvPr id="8224" name="Line 32"/>
          <p:cNvSpPr>
            <a:spLocks noChangeShapeType="1"/>
          </p:cNvSpPr>
          <p:nvPr/>
        </p:nvSpPr>
        <p:spPr bwMode="auto">
          <a:xfrm flipV="1">
            <a:off x="6858000" y="5105400"/>
            <a:ext cx="0" cy="228600"/>
          </a:xfrm>
          <a:prstGeom prst="line">
            <a:avLst/>
          </a:prstGeom>
          <a:noFill/>
          <a:ln w="9525">
            <a:solidFill>
              <a:schemeClr val="tx1"/>
            </a:solidFill>
            <a:round/>
            <a:headEnd/>
            <a:tailEnd type="triangle" w="med" len="med"/>
          </a:ln>
          <a:effectLst/>
        </p:spPr>
        <p:txBody>
          <a:bodyPr/>
          <a:lstStyle/>
          <a:p>
            <a:endParaRPr lang="en-US"/>
          </a:p>
        </p:txBody>
      </p:sp>
      <p:sp>
        <p:nvSpPr>
          <p:cNvPr id="8225" name="Text Box 33"/>
          <p:cNvSpPr txBox="1">
            <a:spLocks noChangeArrowheads="1"/>
          </p:cNvSpPr>
          <p:nvPr/>
        </p:nvSpPr>
        <p:spPr bwMode="auto">
          <a:xfrm>
            <a:off x="6124575" y="6380163"/>
            <a:ext cx="2192338" cy="304800"/>
          </a:xfrm>
          <a:prstGeom prst="rect">
            <a:avLst/>
          </a:prstGeom>
          <a:noFill/>
          <a:ln w="9525">
            <a:noFill/>
            <a:miter lim="800000"/>
            <a:headEnd/>
            <a:tailEnd/>
          </a:ln>
          <a:effectLst/>
        </p:spPr>
        <p:txBody>
          <a:bodyPr wrap="none">
            <a:spAutoFit/>
          </a:bodyPr>
          <a:lstStyle/>
          <a:p>
            <a:r>
              <a:rPr lang="pt-BR" sz="1400"/>
              <a:t>Extraído de Longo (2002)</a:t>
            </a:r>
          </a:p>
        </p:txBody>
      </p:sp>
      <p:sp>
        <p:nvSpPr>
          <p:cNvPr id="8227" name="Text Box 35"/>
          <p:cNvSpPr txBox="1">
            <a:spLocks noChangeArrowheads="1"/>
          </p:cNvSpPr>
          <p:nvPr/>
        </p:nvSpPr>
        <p:spPr bwMode="auto">
          <a:xfrm>
            <a:off x="2824163" y="4506913"/>
            <a:ext cx="1552575" cy="517525"/>
          </a:xfrm>
          <a:prstGeom prst="rect">
            <a:avLst/>
          </a:prstGeom>
          <a:noFill/>
          <a:ln w="9525">
            <a:noFill/>
            <a:miter lim="800000"/>
            <a:headEnd/>
            <a:tailEnd/>
          </a:ln>
          <a:effectLst/>
        </p:spPr>
        <p:txBody>
          <a:bodyPr wrap="none">
            <a:spAutoFit/>
          </a:bodyPr>
          <a:lstStyle/>
          <a:p>
            <a:r>
              <a:rPr lang="pt-BR" sz="1400" b="1">
                <a:solidFill>
                  <a:srgbClr val="FF0000"/>
                </a:solidFill>
                <a:effectLst>
                  <a:outerShdw blurRad="38100" dist="38100" dir="2700000" algn="tl">
                    <a:srgbClr val="C0C0C0"/>
                  </a:outerShdw>
                </a:effectLst>
              </a:rPr>
              <a:t>Reclutamiento y</a:t>
            </a:r>
          </a:p>
          <a:p>
            <a:r>
              <a:rPr lang="pt-BR" sz="1400" b="1">
                <a:solidFill>
                  <a:srgbClr val="FF0000"/>
                </a:solidFill>
                <a:effectLst>
                  <a:outerShdw blurRad="38100" dist="38100" dir="2700000" algn="tl">
                    <a:srgbClr val="C0C0C0"/>
                  </a:outerShdw>
                </a:effectLst>
              </a:rPr>
              <a:t>Selección</a:t>
            </a:r>
          </a:p>
        </p:txBody>
      </p:sp>
      <p:sp>
        <p:nvSpPr>
          <p:cNvPr id="8228" name="Line 36"/>
          <p:cNvSpPr>
            <a:spLocks noChangeShapeType="1"/>
          </p:cNvSpPr>
          <p:nvPr/>
        </p:nvSpPr>
        <p:spPr bwMode="auto">
          <a:xfrm flipH="1">
            <a:off x="3059113" y="3644900"/>
            <a:ext cx="144462" cy="936625"/>
          </a:xfrm>
          <a:prstGeom prst="line">
            <a:avLst/>
          </a:prstGeom>
          <a:noFill/>
          <a:ln w="9525">
            <a:solidFill>
              <a:srgbClr val="FF0000"/>
            </a:solidFill>
            <a:round/>
            <a:headEnd/>
            <a:tailEnd type="triangle" w="med" len="med"/>
          </a:ln>
          <a:effectLst/>
        </p:spPr>
        <p:txBody>
          <a:bodyPr/>
          <a:lstStyle/>
          <a:p>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8" name="Text Box 4"/>
          <p:cNvSpPr txBox="1">
            <a:spLocks noChangeArrowheads="1"/>
          </p:cNvSpPr>
          <p:nvPr/>
        </p:nvSpPr>
        <p:spPr bwMode="auto">
          <a:xfrm>
            <a:off x="0" y="304800"/>
            <a:ext cx="9677400" cy="457200"/>
          </a:xfrm>
          <a:prstGeom prst="rect">
            <a:avLst/>
          </a:prstGeom>
          <a:noFill/>
          <a:ln w="9525">
            <a:noFill/>
            <a:miter lim="800000"/>
            <a:headEnd/>
            <a:tailEnd/>
          </a:ln>
          <a:effectLst/>
        </p:spPr>
        <p:txBody>
          <a:bodyPr>
            <a:spAutoFit/>
          </a:bodyPr>
          <a:lstStyle/>
          <a:p>
            <a:r>
              <a:rPr lang="pt-BR" sz="2400" b="1">
                <a:effectLst>
                  <a:outerShdw blurRad="38100" dist="38100" dir="2700000" algn="tl">
                    <a:srgbClr val="C0C0C0"/>
                  </a:outerShdw>
                </a:effectLst>
                <a:latin typeface="Times New Roman" pitchFamily="18" charset="0"/>
              </a:rPr>
              <a:t>3</a:t>
            </a:r>
            <a:r>
              <a:rPr lang="pt-BR" sz="2400" b="1">
                <a:effectLst>
                  <a:outerShdw blurRad="38100" dist="38100" dir="2700000" algn="tl">
                    <a:srgbClr val="C0C0C0"/>
                  </a:outerShdw>
                </a:effectLst>
              </a:rPr>
              <a:t>. Marco de referencia: las reformas de segunda generación</a:t>
            </a:r>
          </a:p>
        </p:txBody>
      </p:sp>
      <p:graphicFrame>
        <p:nvGraphicFramePr>
          <p:cNvPr id="16471" name="Group 87"/>
          <p:cNvGraphicFramePr>
            <a:graphicFrameLocks noGrp="1"/>
          </p:cNvGraphicFramePr>
          <p:nvPr/>
        </p:nvGraphicFramePr>
        <p:xfrm>
          <a:off x="381000" y="914400"/>
          <a:ext cx="8305800" cy="5854700"/>
        </p:xfrm>
        <a:graphic>
          <a:graphicData uri="http://schemas.openxmlformats.org/drawingml/2006/table">
            <a:tbl>
              <a:tblPr/>
              <a:tblGrid>
                <a:gridCol w="4105275"/>
                <a:gridCol w="4200525"/>
              </a:tblGrid>
              <a:tr h="51276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1400" b="1" i="0" u="none" strike="noStrike" cap="none" normalizeH="0" baseline="0" smtClean="0">
                          <a:ln>
                            <a:noFill/>
                          </a:ln>
                          <a:solidFill>
                            <a:schemeClr val="tx1"/>
                          </a:solidFill>
                          <a:effectLst>
                            <a:outerShdw blurRad="38100" dist="38100" dir="2700000" algn="tl">
                              <a:srgbClr val="C0C0C0"/>
                            </a:outerShdw>
                          </a:effectLst>
                          <a:latin typeface="Arial" pitchFamily="34" charset="0"/>
                          <a:ea typeface="Times New Roman" pitchFamily="18" charset="0"/>
                          <a:cs typeface="Arial" pitchFamily="34" charset="0"/>
                        </a:rPr>
                        <a:t>Gestión pública: de la burocracia ortodoxa a la nueva gestión pública</a:t>
                      </a:r>
                      <a:endParaRPr kumimoji="0" lang="es-ES" sz="1400" b="0" i="0" u="none" strike="noStrike" cap="none" normalizeH="0" baseline="0" smtClean="0">
                        <a:ln>
                          <a:noFill/>
                        </a:ln>
                        <a:solidFill>
                          <a:schemeClr val="tx1"/>
                        </a:solidFill>
                        <a:effectLst>
                          <a:outerShdw blurRad="38100" dist="38100" dir="2700000" algn="tl">
                            <a:srgbClr val="C0C0C0"/>
                          </a:outerShdw>
                        </a:effectLst>
                        <a:latin typeface="Arial" pitchFamily="34" charset="0"/>
                        <a:ea typeface="Times New Roman" pitchFamily="18" charset="0"/>
                        <a:cs typeface="Arial" pitchFamily="34"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1400" b="1" i="0" u="none" strike="noStrike" cap="none" normalizeH="0" baseline="0" smtClean="0">
                          <a:ln>
                            <a:noFill/>
                          </a:ln>
                          <a:solidFill>
                            <a:schemeClr val="tx1"/>
                          </a:solidFill>
                          <a:effectLst>
                            <a:outerShdw blurRad="38100" dist="38100" dir="2700000" algn="tl">
                              <a:srgbClr val="C0C0C0"/>
                            </a:outerShdw>
                          </a:effectLst>
                          <a:latin typeface="Arial" pitchFamily="34" charset="0"/>
                          <a:ea typeface="Times New Roman" pitchFamily="18" charset="0"/>
                          <a:cs typeface="Arial" pitchFamily="34" charset="0"/>
                        </a:rPr>
                        <a:t>Servicio civil: de la administración de personal a la gestión de las personas</a:t>
                      </a:r>
                      <a:endParaRPr kumimoji="0" lang="es-ES" sz="1400" b="0" i="0" u="none" strike="noStrike" cap="none" normalizeH="0" baseline="0" smtClean="0">
                        <a:ln>
                          <a:noFill/>
                        </a:ln>
                        <a:solidFill>
                          <a:schemeClr val="tx1"/>
                        </a:solidFill>
                        <a:effectLst>
                          <a:outerShdw blurRad="38100" dist="38100" dir="2700000" algn="tl">
                            <a:srgbClr val="C0C0C0"/>
                          </a:outerShdw>
                        </a:effectLst>
                        <a:latin typeface="Arial" pitchFamily="34" charset="0"/>
                        <a:ea typeface="Times New Roman" pitchFamily="18" charset="0"/>
                        <a:cs typeface="Arial" pitchFamily="34"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5202238">
                <a:tc>
                  <a:txBody>
                    <a:bodyPr/>
                    <a:lstStyle/>
                    <a:p>
                      <a:pPr marL="0" marR="0" lvl="0" indent="450850" algn="just" defTabSz="914400" rtl="0" eaLnBrk="1" fontAlgn="base" latinLnBrk="0" hangingPunct="1">
                        <a:lnSpc>
                          <a:spcPct val="120000"/>
                        </a:lnSpc>
                        <a:spcBef>
                          <a:spcPct val="0"/>
                        </a:spcBef>
                        <a:spcAft>
                          <a:spcPct val="0"/>
                        </a:spcAft>
                        <a:buClrTx/>
                        <a:buSzTx/>
                        <a:buFontTx/>
                        <a:buNone/>
                        <a:tabLst/>
                      </a:pPr>
                      <a:r>
                        <a:rPr kumimoji="0" lang="es-ES" sz="1400" b="0" i="0" u="none" strike="noStrike" cap="none" normalizeH="0" baseline="0" smtClean="0">
                          <a:ln>
                            <a:noFill/>
                          </a:ln>
                          <a:solidFill>
                            <a:schemeClr val="tx1"/>
                          </a:solidFill>
                          <a:effectLst>
                            <a:outerShdw blurRad="38100" dist="38100" dir="2700000" algn="tl">
                              <a:srgbClr val="C0C0C0"/>
                            </a:outerShdw>
                          </a:effectLst>
                          <a:latin typeface="Arial" pitchFamily="34" charset="0"/>
                          <a:ea typeface="Times New Roman" pitchFamily="18" charset="0"/>
                          <a:cs typeface="Arial" pitchFamily="34" charset="0"/>
                        </a:rPr>
                        <a:t>Alineamiento de los modelos de gestión para alcanzar las metas de desarrollo.</a:t>
                      </a:r>
                      <a:endParaRPr kumimoji="0" lang="es-ES" sz="1400" b="0" i="0" u="none" strike="noStrike" cap="none" normalizeH="0" baseline="0" smtClean="0">
                        <a:ln>
                          <a:noFill/>
                        </a:ln>
                        <a:solidFill>
                          <a:schemeClr val="tx1"/>
                        </a:solidFill>
                        <a:effectLst>
                          <a:outerShdw blurRad="38100" dist="38100" dir="2700000" algn="tl">
                            <a:srgbClr val="C0C0C0"/>
                          </a:outerShdw>
                        </a:effectLst>
                        <a:latin typeface="Times New Roman" pitchFamily="18" charset="0"/>
                        <a:ea typeface="Times New Roman" pitchFamily="18" charset="0"/>
                        <a:cs typeface="Arial" pitchFamily="34" charset="0"/>
                      </a:endParaRPr>
                    </a:p>
                    <a:p>
                      <a:pPr marL="0" marR="0" lvl="0" indent="450850" algn="just" defTabSz="914400" rtl="0" eaLnBrk="0" fontAlgn="base" latinLnBrk="0" hangingPunct="0">
                        <a:lnSpc>
                          <a:spcPct val="130000"/>
                        </a:lnSpc>
                        <a:spcBef>
                          <a:spcPct val="0"/>
                        </a:spcBef>
                        <a:spcAft>
                          <a:spcPct val="0"/>
                        </a:spcAft>
                        <a:buClrTx/>
                        <a:buSzTx/>
                        <a:buFontTx/>
                        <a:buNone/>
                        <a:tabLst/>
                      </a:pPr>
                      <a:r>
                        <a:rPr kumimoji="0" lang="es-ES" sz="1400" b="0" i="0" u="none" strike="noStrike" cap="none" normalizeH="0" baseline="0" smtClean="0">
                          <a:ln>
                            <a:noFill/>
                          </a:ln>
                          <a:solidFill>
                            <a:schemeClr val="tx1"/>
                          </a:solidFill>
                          <a:effectLst>
                            <a:outerShdw blurRad="38100" dist="38100" dir="2700000" algn="tl">
                              <a:srgbClr val="C0C0C0"/>
                            </a:outerShdw>
                          </a:effectLst>
                          <a:latin typeface="Arial" pitchFamily="34" charset="0"/>
                          <a:ea typeface="Times New Roman" pitchFamily="18" charset="0"/>
                          <a:cs typeface="Arial" pitchFamily="34" charset="0"/>
                        </a:rPr>
                        <a:t>Transparencia y responsabilidad democrática en la administración pública. </a:t>
                      </a:r>
                    </a:p>
                    <a:p>
                      <a:pPr marL="0" marR="0" lvl="0" indent="450850" algn="just" defTabSz="914400" rtl="0" eaLnBrk="0" fontAlgn="base" latinLnBrk="0" hangingPunct="0">
                        <a:lnSpc>
                          <a:spcPct val="130000"/>
                        </a:lnSpc>
                        <a:spcBef>
                          <a:spcPct val="0"/>
                        </a:spcBef>
                        <a:spcAft>
                          <a:spcPct val="0"/>
                        </a:spcAft>
                        <a:buClrTx/>
                        <a:buSzTx/>
                        <a:buFontTx/>
                        <a:buNone/>
                        <a:tabLst/>
                      </a:pPr>
                      <a:r>
                        <a:rPr kumimoji="0" lang="es-ES" sz="1400" b="0" i="0" u="none" strike="noStrike" cap="none" normalizeH="0" baseline="0" smtClean="0">
                          <a:ln>
                            <a:noFill/>
                          </a:ln>
                          <a:solidFill>
                            <a:schemeClr val="tx1"/>
                          </a:solidFill>
                          <a:effectLst>
                            <a:outerShdw blurRad="38100" dist="38100" dir="2700000" algn="tl">
                              <a:srgbClr val="C0C0C0"/>
                            </a:outerShdw>
                          </a:effectLst>
                          <a:latin typeface="Arial" pitchFamily="34" charset="0"/>
                          <a:ea typeface="Times New Roman" pitchFamily="18" charset="0"/>
                          <a:cs typeface="Arial" pitchFamily="34" charset="0"/>
                        </a:rPr>
                        <a:t>Descentralización, desconcentración, autonomía, proximidad acción-decisión, construcción de redes de gobernabilidad.</a:t>
                      </a:r>
                      <a:endParaRPr kumimoji="0" lang="es-ES" sz="1400" b="0" i="0" u="none" strike="noStrike" cap="none" normalizeH="0" baseline="0" smtClean="0">
                        <a:ln>
                          <a:noFill/>
                        </a:ln>
                        <a:solidFill>
                          <a:schemeClr val="tx1"/>
                        </a:solidFill>
                        <a:effectLst>
                          <a:outerShdw blurRad="38100" dist="38100" dir="2700000" algn="tl">
                            <a:srgbClr val="C0C0C0"/>
                          </a:outerShdw>
                        </a:effectLst>
                        <a:latin typeface="Times New Roman" pitchFamily="18" charset="0"/>
                        <a:ea typeface="Times New Roman" pitchFamily="18" charset="0"/>
                        <a:cs typeface="Arial" pitchFamily="34" charset="0"/>
                      </a:endParaRPr>
                    </a:p>
                    <a:p>
                      <a:pPr marL="0" marR="0" lvl="0" indent="450850" algn="just" defTabSz="914400" rtl="0" eaLnBrk="0" fontAlgn="base" latinLnBrk="0" hangingPunct="0">
                        <a:lnSpc>
                          <a:spcPct val="120000"/>
                        </a:lnSpc>
                        <a:spcBef>
                          <a:spcPct val="0"/>
                        </a:spcBef>
                        <a:spcAft>
                          <a:spcPct val="0"/>
                        </a:spcAft>
                        <a:buClrTx/>
                        <a:buSzTx/>
                        <a:buFontTx/>
                        <a:buNone/>
                        <a:tabLst/>
                      </a:pPr>
                      <a:r>
                        <a:rPr kumimoji="0" lang="es-ES" sz="1400" b="0" i="0" u="none" strike="noStrike" cap="none" normalizeH="0" baseline="0" smtClean="0">
                          <a:ln>
                            <a:noFill/>
                          </a:ln>
                          <a:solidFill>
                            <a:schemeClr val="tx1"/>
                          </a:solidFill>
                          <a:effectLst>
                            <a:outerShdw blurRad="38100" dist="38100" dir="2700000" algn="tl">
                              <a:srgbClr val="C0C0C0"/>
                            </a:outerShdw>
                          </a:effectLst>
                          <a:latin typeface="Arial" pitchFamily="34" charset="0"/>
                          <a:ea typeface="Times New Roman" pitchFamily="18" charset="0"/>
                          <a:cs typeface="Arial" pitchFamily="34" charset="0"/>
                        </a:rPr>
                        <a:t>Nuevo patrón de gestión de las personas: nuevas competencias, liderazgos y trabajo en equipo, remuneración variable por resultados, horizontalización de las carreras, nueva ética pública. </a:t>
                      </a:r>
                      <a:endParaRPr kumimoji="0" lang="es-ES" sz="1400" b="0" i="0" u="none" strike="noStrike" cap="none" normalizeH="0" baseline="0" smtClean="0">
                        <a:ln>
                          <a:noFill/>
                        </a:ln>
                        <a:solidFill>
                          <a:schemeClr val="tx1"/>
                        </a:solidFill>
                        <a:effectLst>
                          <a:outerShdw blurRad="38100" dist="38100" dir="2700000" algn="tl">
                            <a:srgbClr val="C0C0C0"/>
                          </a:outerShdw>
                        </a:effectLst>
                        <a:latin typeface="Times New Roman" pitchFamily="18" charset="0"/>
                        <a:ea typeface="Times New Roman" pitchFamily="18" charset="0"/>
                        <a:cs typeface="Arial" pitchFamily="34" charset="0"/>
                      </a:endParaRPr>
                    </a:p>
                    <a:p>
                      <a:pPr marL="0" marR="0" lvl="0" indent="450850" algn="just" defTabSz="914400" rtl="0" eaLnBrk="0" fontAlgn="base" latinLnBrk="0" hangingPunct="0">
                        <a:lnSpc>
                          <a:spcPct val="120000"/>
                        </a:lnSpc>
                        <a:spcBef>
                          <a:spcPct val="0"/>
                        </a:spcBef>
                        <a:spcAft>
                          <a:spcPct val="0"/>
                        </a:spcAft>
                        <a:buClrTx/>
                        <a:buSzTx/>
                        <a:buFontTx/>
                        <a:buNone/>
                        <a:tabLst/>
                      </a:pPr>
                      <a:r>
                        <a:rPr kumimoji="0" lang="es-ES" sz="1400" b="0" i="0" u="none" strike="noStrike" cap="none" normalizeH="0" baseline="0" smtClean="0">
                          <a:ln>
                            <a:noFill/>
                          </a:ln>
                          <a:solidFill>
                            <a:schemeClr val="tx1"/>
                          </a:solidFill>
                          <a:effectLst>
                            <a:outerShdw blurRad="38100" dist="38100" dir="2700000" algn="tl">
                              <a:srgbClr val="C0C0C0"/>
                            </a:outerShdw>
                          </a:effectLst>
                          <a:latin typeface="Arial" pitchFamily="34" charset="0"/>
                          <a:ea typeface="Times New Roman" pitchFamily="18" charset="0"/>
                          <a:cs typeface="Arial" pitchFamily="34" charset="0"/>
                        </a:rPr>
                        <a:t>Nuevas formas de prestación de servicios públicos: contratación con entes de cooperación, alianzas público-privado. </a:t>
                      </a:r>
                    </a:p>
                    <a:p>
                      <a:pPr marL="0" marR="0" lvl="0" indent="450850" algn="just" defTabSz="914400" rtl="0" eaLnBrk="0" fontAlgn="base" latinLnBrk="0" hangingPunct="0">
                        <a:lnSpc>
                          <a:spcPct val="120000"/>
                        </a:lnSpc>
                        <a:spcBef>
                          <a:spcPct val="0"/>
                        </a:spcBef>
                        <a:spcAft>
                          <a:spcPct val="0"/>
                        </a:spcAft>
                        <a:buClrTx/>
                        <a:buSzTx/>
                        <a:buFontTx/>
                        <a:buNone/>
                        <a:tabLst/>
                      </a:pPr>
                      <a:r>
                        <a:rPr kumimoji="0" lang="es-ES" sz="1400" b="0" i="0" u="none" strike="noStrike" cap="none" normalizeH="0" baseline="0" smtClean="0">
                          <a:ln>
                            <a:noFill/>
                          </a:ln>
                          <a:solidFill>
                            <a:schemeClr val="tx1"/>
                          </a:solidFill>
                          <a:effectLst>
                            <a:outerShdw blurRad="38100" dist="38100" dir="2700000" algn="tl">
                              <a:srgbClr val="C0C0C0"/>
                            </a:outerShdw>
                          </a:effectLst>
                          <a:latin typeface="Arial" pitchFamily="34" charset="0"/>
                          <a:ea typeface="Times New Roman" pitchFamily="18" charset="0"/>
                          <a:cs typeface="Arial" pitchFamily="34" charset="0"/>
                        </a:rPr>
                        <a:t>Gestión de políticas pública: profesionalización de la alta burocracia, separación formulación-implementación, coordinación e intersectorialidad, relaciones intergubernamentales.</a:t>
                      </a: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450850" algn="just" defTabSz="914400" rtl="0" eaLnBrk="1" fontAlgn="base" latinLnBrk="0" hangingPunct="1">
                        <a:lnSpc>
                          <a:spcPct val="130000"/>
                        </a:lnSpc>
                        <a:spcBef>
                          <a:spcPct val="0"/>
                        </a:spcBef>
                        <a:spcAft>
                          <a:spcPct val="0"/>
                        </a:spcAft>
                        <a:buClrTx/>
                        <a:buSzTx/>
                        <a:buFontTx/>
                        <a:buNone/>
                        <a:tabLst/>
                      </a:pPr>
                      <a:r>
                        <a:rPr kumimoji="0" lang="es-ES" sz="1400" b="0" i="0" u="none" strike="noStrike" cap="none" normalizeH="0" baseline="0" smtClean="0">
                          <a:ln>
                            <a:noFill/>
                          </a:ln>
                          <a:solidFill>
                            <a:schemeClr val="tx1"/>
                          </a:solidFill>
                          <a:effectLst>
                            <a:outerShdw blurRad="38100" dist="38100" dir="2700000" algn="tl">
                              <a:srgbClr val="C0C0C0"/>
                            </a:outerShdw>
                          </a:effectLst>
                          <a:latin typeface="Arial" pitchFamily="34" charset="0"/>
                          <a:ea typeface="Times New Roman" pitchFamily="18" charset="0"/>
                          <a:cs typeface="Arial" pitchFamily="34" charset="0"/>
                        </a:rPr>
                        <a:t>Gestión de las personas como elemento central de la estrategia organizacional: significa promover el alineamiento de las competencias y la reinvención de los métodos de gestión. </a:t>
                      </a:r>
                      <a:endParaRPr kumimoji="0" lang="es-ES" sz="1400" b="0" i="0" u="none" strike="noStrike" cap="none" normalizeH="0" baseline="0" smtClean="0">
                        <a:ln>
                          <a:noFill/>
                        </a:ln>
                        <a:solidFill>
                          <a:schemeClr val="tx1"/>
                        </a:solidFill>
                        <a:effectLst>
                          <a:outerShdw blurRad="38100" dist="38100" dir="2700000" algn="tl">
                            <a:srgbClr val="C0C0C0"/>
                          </a:outerShdw>
                        </a:effectLst>
                        <a:latin typeface="Times New Roman" pitchFamily="18" charset="0"/>
                        <a:ea typeface="Times New Roman" pitchFamily="18" charset="0"/>
                        <a:cs typeface="Arial" pitchFamily="34" charset="0"/>
                      </a:endParaRPr>
                    </a:p>
                    <a:p>
                      <a:pPr marL="0" marR="0" lvl="0" indent="450850" algn="just" defTabSz="914400" rtl="0" eaLnBrk="0" fontAlgn="base" latinLnBrk="0" hangingPunct="0">
                        <a:lnSpc>
                          <a:spcPct val="130000"/>
                        </a:lnSpc>
                        <a:spcBef>
                          <a:spcPct val="0"/>
                        </a:spcBef>
                        <a:spcAft>
                          <a:spcPct val="0"/>
                        </a:spcAft>
                        <a:buClrTx/>
                        <a:buSzTx/>
                        <a:buFontTx/>
                        <a:buNone/>
                        <a:tabLst/>
                      </a:pPr>
                      <a:r>
                        <a:rPr kumimoji="0" lang="es-ES" sz="1400" b="0" i="0" u="none" strike="noStrike" cap="none" normalizeH="0" baseline="0" smtClean="0">
                          <a:ln>
                            <a:noFill/>
                          </a:ln>
                          <a:solidFill>
                            <a:schemeClr val="tx1"/>
                          </a:solidFill>
                          <a:effectLst>
                            <a:outerShdw blurRad="38100" dist="38100" dir="2700000" algn="tl">
                              <a:srgbClr val="C0C0C0"/>
                            </a:outerShdw>
                          </a:effectLst>
                          <a:latin typeface="Arial" pitchFamily="34" charset="0"/>
                          <a:ea typeface="Times New Roman" pitchFamily="18" charset="0"/>
                          <a:cs typeface="Arial" pitchFamily="34" charset="0"/>
                        </a:rPr>
                        <a:t>Gestión de las personas basada en el compromiso (del control de la mano de obra al compromiso de las mentes).</a:t>
                      </a:r>
                      <a:endParaRPr kumimoji="0" lang="es-ES" sz="1400" b="0" i="0" u="none" strike="noStrike" cap="none" normalizeH="0" baseline="0" smtClean="0">
                        <a:ln>
                          <a:noFill/>
                        </a:ln>
                        <a:solidFill>
                          <a:schemeClr val="tx1"/>
                        </a:solidFill>
                        <a:effectLst>
                          <a:outerShdw blurRad="38100" dist="38100" dir="2700000" algn="tl">
                            <a:srgbClr val="C0C0C0"/>
                          </a:outerShdw>
                        </a:effectLst>
                        <a:latin typeface="Times New Roman" pitchFamily="18" charset="0"/>
                        <a:ea typeface="Times New Roman" pitchFamily="18" charset="0"/>
                        <a:cs typeface="Arial" pitchFamily="34" charset="0"/>
                      </a:endParaRPr>
                    </a:p>
                    <a:p>
                      <a:pPr marL="0" marR="0" lvl="0" indent="450850" algn="just" defTabSz="914400" rtl="0" eaLnBrk="0" fontAlgn="base" latinLnBrk="0" hangingPunct="0">
                        <a:lnSpc>
                          <a:spcPct val="130000"/>
                        </a:lnSpc>
                        <a:spcBef>
                          <a:spcPct val="0"/>
                        </a:spcBef>
                        <a:spcAft>
                          <a:spcPct val="0"/>
                        </a:spcAft>
                        <a:buClrTx/>
                        <a:buSzTx/>
                        <a:buFontTx/>
                        <a:buNone/>
                        <a:tabLst/>
                      </a:pPr>
                      <a:r>
                        <a:rPr kumimoji="0" lang="es-ES" sz="1400" b="0" i="0" u="none" strike="noStrike" cap="none" normalizeH="0" baseline="0" smtClean="0">
                          <a:ln>
                            <a:noFill/>
                          </a:ln>
                          <a:solidFill>
                            <a:schemeClr val="tx1"/>
                          </a:solidFill>
                          <a:effectLst>
                            <a:outerShdw blurRad="38100" dist="38100" dir="2700000" algn="tl">
                              <a:srgbClr val="C0C0C0"/>
                            </a:outerShdw>
                          </a:effectLst>
                          <a:latin typeface="Arial" pitchFamily="34" charset="0"/>
                          <a:ea typeface="Times New Roman" pitchFamily="18" charset="0"/>
                          <a:cs typeface="Arial" pitchFamily="34" charset="0"/>
                        </a:rPr>
                        <a:t>Gestión del conocimiento: creación de redes de conocimiento y estímulo al proceso de creación de conocimiento.</a:t>
                      </a:r>
                      <a:endParaRPr kumimoji="0" lang="es-ES" sz="1400" b="0" i="0" u="none" strike="noStrike" cap="none" normalizeH="0" baseline="0" smtClean="0">
                        <a:ln>
                          <a:noFill/>
                        </a:ln>
                        <a:solidFill>
                          <a:schemeClr val="tx1"/>
                        </a:solidFill>
                        <a:effectLst>
                          <a:outerShdw blurRad="38100" dist="38100" dir="2700000" algn="tl">
                            <a:srgbClr val="C0C0C0"/>
                          </a:outerShdw>
                        </a:effectLst>
                        <a:latin typeface="Times New Roman" pitchFamily="18" charset="0"/>
                        <a:ea typeface="Times New Roman" pitchFamily="18" charset="0"/>
                        <a:cs typeface="Arial" pitchFamily="34" charset="0"/>
                      </a:endParaRPr>
                    </a:p>
                    <a:p>
                      <a:pPr marL="0" marR="0" lvl="0" indent="450850" algn="just" defTabSz="914400" rtl="0" eaLnBrk="0" fontAlgn="base" latinLnBrk="0" hangingPunct="0">
                        <a:lnSpc>
                          <a:spcPct val="130000"/>
                        </a:lnSpc>
                        <a:spcBef>
                          <a:spcPct val="0"/>
                        </a:spcBef>
                        <a:spcAft>
                          <a:spcPct val="0"/>
                        </a:spcAft>
                        <a:buClrTx/>
                        <a:buSzTx/>
                        <a:buFontTx/>
                        <a:buNone/>
                        <a:tabLst/>
                      </a:pPr>
                      <a:r>
                        <a:rPr kumimoji="0" lang="es-ES" sz="1400" b="0" i="0" u="none" strike="noStrike" cap="none" normalizeH="0" baseline="0" smtClean="0">
                          <a:ln>
                            <a:noFill/>
                          </a:ln>
                          <a:solidFill>
                            <a:schemeClr val="tx1"/>
                          </a:solidFill>
                          <a:effectLst>
                            <a:outerShdw blurRad="38100" dist="38100" dir="2700000" algn="tl">
                              <a:srgbClr val="C0C0C0"/>
                            </a:outerShdw>
                          </a:effectLst>
                          <a:latin typeface="Arial" pitchFamily="34" charset="0"/>
                          <a:ea typeface="Times New Roman" pitchFamily="18" charset="0"/>
                          <a:cs typeface="Arial" pitchFamily="34" charset="0"/>
                        </a:rPr>
                        <a:t>Flexibilización de los mecanismos de regulación del trabajo (teletrabajo, ambientes virtuales, contrato temporarios, vínculos múltiples, remuneración variable, jornadas flexibles, etc.)</a:t>
                      </a:r>
                    </a:p>
                    <a:p>
                      <a:pPr marL="0" marR="0" lvl="0" indent="450850" algn="just" defTabSz="914400" rtl="0" eaLnBrk="0" fontAlgn="base" latinLnBrk="0" hangingPunct="0">
                        <a:lnSpc>
                          <a:spcPct val="130000"/>
                        </a:lnSpc>
                        <a:spcBef>
                          <a:spcPct val="0"/>
                        </a:spcBef>
                        <a:spcAft>
                          <a:spcPct val="0"/>
                        </a:spcAft>
                        <a:buClrTx/>
                        <a:buSzTx/>
                        <a:buFontTx/>
                        <a:buNone/>
                        <a:tabLst/>
                      </a:pPr>
                      <a:r>
                        <a:rPr kumimoji="0" lang="es-ES" sz="1400" b="0" i="0" u="none" strike="noStrike" cap="none" normalizeH="0" baseline="0" smtClean="0">
                          <a:ln>
                            <a:noFill/>
                          </a:ln>
                          <a:solidFill>
                            <a:schemeClr val="tx1"/>
                          </a:solidFill>
                          <a:effectLst>
                            <a:outerShdw blurRad="38100" dist="38100" dir="2700000" algn="tl">
                              <a:srgbClr val="C0C0C0"/>
                            </a:outerShdw>
                          </a:effectLst>
                          <a:latin typeface="Arial" pitchFamily="34" charset="0"/>
                          <a:ea typeface="Times New Roman" pitchFamily="18" charset="0"/>
                          <a:cs typeface="Arial" pitchFamily="34" charset="0"/>
                        </a:rPr>
                        <a:t>Pérdida gradual de la estabilidad que siempre caracterizó al empleo público. La nueva relación pasa a ser explicada por el concepto de empleabilidad: la seguridad no proviene de estar empleado, sino de la capacidad de ser empleable.</a:t>
                      </a: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323850" y="274638"/>
            <a:ext cx="8569325" cy="633412"/>
          </a:xfrm>
        </p:spPr>
        <p:txBody>
          <a:bodyPr/>
          <a:lstStyle/>
          <a:p>
            <a:pPr marL="838200" indent="-838200"/>
            <a:r>
              <a:rPr lang="es-ES" sz="2800" b="1">
                <a:solidFill>
                  <a:schemeClr val="tx1"/>
                </a:solidFill>
                <a:effectLst>
                  <a:outerShdw blurRad="38100" dist="38100" dir="2700000" algn="tl">
                    <a:srgbClr val="C0C0C0"/>
                  </a:outerShdw>
                </a:effectLst>
              </a:rPr>
              <a:t>4. Estado actual de las reformas (AP y SC) </a:t>
            </a:r>
            <a:br>
              <a:rPr lang="es-ES" sz="2800" b="1">
                <a:solidFill>
                  <a:schemeClr val="tx1"/>
                </a:solidFill>
                <a:effectLst>
                  <a:outerShdw blurRad="38100" dist="38100" dir="2700000" algn="tl">
                    <a:srgbClr val="C0C0C0"/>
                  </a:outerShdw>
                </a:effectLst>
              </a:rPr>
            </a:br>
            <a:r>
              <a:rPr lang="es-ES" sz="2800" b="1">
                <a:solidFill>
                  <a:schemeClr val="tx1"/>
                </a:solidFill>
                <a:effectLst>
                  <a:outerShdw blurRad="38100" dist="38100" dir="2700000" algn="tl">
                    <a:srgbClr val="C0C0C0"/>
                  </a:outerShdw>
                </a:effectLst>
              </a:rPr>
              <a:t>en los países seleccionados</a:t>
            </a:r>
            <a:r>
              <a:rPr lang="pt-BR" sz="2400"/>
              <a:t> </a:t>
            </a:r>
          </a:p>
        </p:txBody>
      </p:sp>
      <p:sp>
        <p:nvSpPr>
          <p:cNvPr id="17411" name="Rectangle 3"/>
          <p:cNvSpPr>
            <a:spLocks noGrp="1" noChangeArrowheads="1"/>
          </p:cNvSpPr>
          <p:nvPr>
            <p:ph type="body" idx="1"/>
          </p:nvPr>
        </p:nvSpPr>
        <p:spPr>
          <a:xfrm>
            <a:off x="457200" y="1125538"/>
            <a:ext cx="8229600" cy="5040312"/>
          </a:xfrm>
        </p:spPr>
        <p:txBody>
          <a:bodyPr/>
          <a:lstStyle/>
          <a:p>
            <a:pPr>
              <a:lnSpc>
                <a:spcPct val="80000"/>
              </a:lnSpc>
              <a:buFontTx/>
              <a:buNone/>
            </a:pPr>
            <a:r>
              <a:rPr lang="es-ES" sz="1600" b="1">
                <a:effectLst>
                  <a:outerShdw blurRad="38100" dist="38100" dir="2700000" algn="tl">
                    <a:srgbClr val="C0C0C0"/>
                  </a:outerShdw>
                </a:effectLst>
              </a:rPr>
              <a:t>CHILE</a:t>
            </a:r>
          </a:p>
          <a:p>
            <a:r>
              <a:rPr lang="es-ES" sz="1600" b="1">
                <a:effectLst>
                  <a:outerShdw blurRad="38100" dist="38100" dir="2700000" algn="tl">
                    <a:srgbClr val="C0C0C0"/>
                  </a:outerShdw>
                </a:effectLst>
              </a:rPr>
              <a:t>Desafío de mantener el equilibrio fiscal y avanzar en la reforma gerencial</a:t>
            </a:r>
          </a:p>
          <a:p>
            <a:r>
              <a:rPr lang="es-ES" sz="1600" b="1">
                <a:effectLst>
                  <a:outerShdw blurRad="38100" dist="38100" dir="2700000" algn="tl">
                    <a:srgbClr val="C0C0C0"/>
                  </a:outerShdw>
                </a:effectLst>
              </a:rPr>
              <a:t>Estrategia actual</a:t>
            </a:r>
            <a:r>
              <a:rPr lang="es-ES" sz="1600">
                <a:effectLst>
                  <a:outerShdw blurRad="38100" dist="38100" dir="2700000" algn="tl">
                    <a:srgbClr val="C0C0C0"/>
                  </a:outerShdw>
                </a:effectLst>
              </a:rPr>
              <a:t>:</a:t>
            </a:r>
          </a:p>
          <a:p>
            <a:pPr lvl="1"/>
            <a:r>
              <a:rPr lang="es-ES" sz="1400">
                <a:effectLst>
                  <a:outerShdw blurRad="38100" dist="38100" dir="2700000" algn="tl">
                    <a:srgbClr val="C0C0C0"/>
                  </a:outerShdw>
                </a:effectLst>
              </a:rPr>
              <a:t>“Estado y servicio a la ciudadanía mediante una gestión eficaz, eficiente y transparente”</a:t>
            </a:r>
          </a:p>
          <a:p>
            <a:pPr lvl="1"/>
            <a:r>
              <a:rPr lang="es-ES" sz="1400">
                <a:effectLst>
                  <a:outerShdw blurRad="38100" dist="38100" dir="2700000" algn="tl">
                    <a:srgbClr val="C0C0C0"/>
                  </a:outerShdw>
                </a:effectLst>
              </a:rPr>
              <a:t>Establecimiento del sistema de Alta Dirección Pública (Nuevo Acuerdo Laboral – Ley 19.882/2003)</a:t>
            </a:r>
          </a:p>
          <a:p>
            <a:pPr>
              <a:buFontTx/>
              <a:buNone/>
            </a:pPr>
            <a:r>
              <a:rPr lang="es-ES" sz="1600" b="1">
                <a:effectLst>
                  <a:outerShdw blurRad="38100" dist="38100" dir="2700000" algn="tl">
                    <a:srgbClr val="C0C0C0"/>
                  </a:outerShdw>
                </a:effectLst>
              </a:rPr>
              <a:t>MÉXICO</a:t>
            </a:r>
          </a:p>
          <a:p>
            <a:r>
              <a:rPr lang="es-ES" sz="1600" b="1">
                <a:effectLst>
                  <a:outerShdw blurRad="38100" dist="38100" dir="2700000" algn="tl">
                    <a:srgbClr val="C0C0C0"/>
                  </a:outerShdw>
                </a:effectLst>
              </a:rPr>
              <a:t>Diversas iniciativas orientadas a la elevación del patrón de GP</a:t>
            </a:r>
          </a:p>
          <a:p>
            <a:r>
              <a:rPr lang="es-ES" sz="1600" b="1">
                <a:effectLst>
                  <a:outerShdw blurRad="38100" dist="38100" dir="2700000" algn="tl">
                    <a:srgbClr val="C0C0C0"/>
                  </a:outerShdw>
                </a:effectLst>
              </a:rPr>
              <a:t>Estrategia actual:</a:t>
            </a:r>
          </a:p>
          <a:p>
            <a:pPr lvl="1"/>
            <a:r>
              <a:rPr lang="es-ES" sz="1400">
                <a:effectLst>
                  <a:outerShdw blurRad="38100" dist="38100" dir="2700000" algn="tl">
                    <a:srgbClr val="C0C0C0"/>
                  </a:outerShdw>
                </a:effectLst>
              </a:rPr>
              <a:t>Definición de la “Agenda del Buen Gobierno” basada en siete estrategias, una de ellas la del gobierno profesional</a:t>
            </a:r>
          </a:p>
          <a:p>
            <a:pPr lvl="1"/>
            <a:r>
              <a:rPr lang="es-ES" sz="1400">
                <a:effectLst>
                  <a:outerShdw blurRad="38100" dist="38100" dir="2700000" algn="tl">
                    <a:srgbClr val="C0C0C0"/>
                  </a:outerShdw>
                </a:effectLst>
              </a:rPr>
              <a:t>Estabelecimento de un marco legal (Ley de Abril/2003) creando el Serivicio Profesional de Carreras</a:t>
            </a:r>
          </a:p>
          <a:p>
            <a:pPr>
              <a:buFontTx/>
              <a:buNone/>
            </a:pPr>
            <a:r>
              <a:rPr lang="es-ES" sz="1600" b="1">
                <a:effectLst>
                  <a:outerShdw blurRad="38100" dist="38100" dir="2700000" algn="tl">
                    <a:srgbClr val="C0C0C0"/>
                  </a:outerShdw>
                </a:effectLst>
              </a:rPr>
              <a:t>BRASIL</a:t>
            </a:r>
          </a:p>
          <a:p>
            <a:r>
              <a:rPr lang="es-ES" sz="1600" b="1">
                <a:effectLst>
                  <a:outerShdw blurRad="38100" dist="38100" dir="2700000" algn="tl">
                    <a:srgbClr val="C0C0C0"/>
                  </a:outerShdw>
                </a:effectLst>
              </a:rPr>
              <a:t>Introducción de la reforma gerencial en 1995 (reforma constitucional, nuevos arreglos institucionales y capacitación)</a:t>
            </a:r>
          </a:p>
          <a:p>
            <a:r>
              <a:rPr lang="es-ES" sz="1600" b="1">
                <a:effectLst>
                  <a:outerShdw blurRad="38100" dist="38100" dir="2700000" algn="tl">
                    <a:srgbClr val="C0C0C0"/>
                  </a:outerShdw>
                </a:effectLst>
              </a:rPr>
              <a:t>Estrategia actual</a:t>
            </a:r>
          </a:p>
          <a:p>
            <a:pPr lvl="1"/>
            <a:r>
              <a:rPr lang="es-ES" sz="1400">
                <a:effectLst>
                  <a:outerShdw blurRad="38100" dist="38100" dir="2700000" algn="tl">
                    <a:srgbClr val="C0C0C0"/>
                  </a:outerShdw>
                </a:effectLst>
              </a:rPr>
              <a:t>Programa de optimización en el Plano de la Gestión Pública (discontinuado)</a:t>
            </a:r>
          </a:p>
          <a:p>
            <a:pPr lvl="1"/>
            <a:r>
              <a:rPr lang="es-ES" sz="1400">
                <a:effectLst>
                  <a:outerShdw blurRad="38100" dist="38100" dir="2700000" algn="tl">
                    <a:srgbClr val="C0C0C0"/>
                  </a:outerShdw>
                </a:effectLst>
              </a:rPr>
              <a:t>Mesa Nacional de Negociación Permanente</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57200" y="274638"/>
            <a:ext cx="8229600" cy="633412"/>
          </a:xfrm>
        </p:spPr>
        <p:txBody>
          <a:bodyPr/>
          <a:lstStyle/>
          <a:p>
            <a:r>
              <a:rPr lang="es-ES" sz="3600" b="1">
                <a:solidFill>
                  <a:schemeClr val="tx1"/>
                </a:solidFill>
                <a:effectLst>
                  <a:outerShdw blurRad="38100" dist="38100" dir="2700000" algn="tl">
                    <a:srgbClr val="C0C0C0"/>
                  </a:outerShdw>
                </a:effectLst>
              </a:rPr>
              <a:t>5. Mejores prácticas: tendencias</a:t>
            </a:r>
          </a:p>
        </p:txBody>
      </p:sp>
      <p:sp>
        <p:nvSpPr>
          <p:cNvPr id="18435" name="Rectangle 3"/>
          <p:cNvSpPr>
            <a:spLocks noGrp="1" noChangeArrowheads="1"/>
          </p:cNvSpPr>
          <p:nvPr>
            <p:ph type="body" idx="1"/>
          </p:nvPr>
        </p:nvSpPr>
        <p:spPr>
          <a:xfrm>
            <a:off x="457200" y="1143000"/>
            <a:ext cx="8229600" cy="4983163"/>
          </a:xfrm>
        </p:spPr>
        <p:txBody>
          <a:bodyPr/>
          <a:lstStyle/>
          <a:p>
            <a:pPr>
              <a:lnSpc>
                <a:spcPct val="130000"/>
              </a:lnSpc>
              <a:buFontTx/>
              <a:buNone/>
            </a:pPr>
            <a:r>
              <a:rPr lang="es-ES" sz="2800" b="1">
                <a:effectLst>
                  <a:outerShdw blurRad="38100" dist="38100" dir="2700000" algn="tl">
                    <a:srgbClr val="C0C0C0"/>
                  </a:outerShdw>
                </a:effectLst>
              </a:rPr>
              <a:t>Perspectiva internacional: orientaciones de las reformas del SC según PUMA/OCDE:</a:t>
            </a:r>
          </a:p>
          <a:p>
            <a:pPr lvl="1">
              <a:lnSpc>
                <a:spcPct val="130000"/>
              </a:lnSpc>
            </a:pPr>
            <a:r>
              <a:rPr lang="es-ES" sz="2400">
                <a:effectLst>
                  <a:outerShdw blurRad="38100" dist="38100" dir="2700000" algn="tl">
                    <a:srgbClr val="C0C0C0"/>
                  </a:outerShdw>
                </a:effectLst>
              </a:rPr>
              <a:t>Reducción de las diferencias de gestión de entre los sectores público y privado (Nueva Zelanda y Suecia)</a:t>
            </a:r>
          </a:p>
          <a:p>
            <a:pPr lvl="1">
              <a:lnSpc>
                <a:spcPct val="130000"/>
              </a:lnSpc>
            </a:pPr>
            <a:r>
              <a:rPr lang="es-ES" sz="2400">
                <a:effectLst>
                  <a:outerShdw blurRad="38100" dist="38100" dir="2700000" algn="tl">
                    <a:srgbClr val="C0C0C0"/>
                  </a:outerShdw>
                </a:effectLst>
              </a:rPr>
              <a:t>Descentralización y flexibilidad de la gestión de RRHH (Nueva Zelanda, Australia y Suecia)</a:t>
            </a:r>
          </a:p>
          <a:p>
            <a:pPr lvl="1">
              <a:lnSpc>
                <a:spcPct val="130000"/>
              </a:lnSpc>
            </a:pPr>
            <a:r>
              <a:rPr lang="es-ES" sz="2400">
                <a:effectLst>
                  <a:outerShdw blurRad="38100" dist="38100" dir="2700000" algn="tl">
                    <a:srgbClr val="C0C0C0"/>
                  </a:outerShdw>
                </a:effectLst>
              </a:rPr>
              <a:t>Cambio en el papel de los órganos centrales</a:t>
            </a:r>
          </a:p>
          <a:p>
            <a:pPr lvl="1">
              <a:lnSpc>
                <a:spcPct val="130000"/>
              </a:lnSpc>
            </a:pPr>
            <a:r>
              <a:rPr lang="es-ES" sz="2400">
                <a:effectLst>
                  <a:outerShdw blurRad="38100" dist="38100" dir="2700000" algn="tl">
                    <a:srgbClr val="C0C0C0"/>
                  </a:outerShdw>
                </a:effectLst>
              </a:rPr>
              <a:t>Aumento de la responsabilidad y la creación de incentivos a cambio de mayor flexibilización (Islandia, Suecia, Reino Unido)</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3"/>
          <p:cNvSpPr>
            <a:spLocks noGrp="1" noChangeArrowheads="1"/>
          </p:cNvSpPr>
          <p:nvPr>
            <p:ph type="body" idx="1"/>
          </p:nvPr>
        </p:nvSpPr>
        <p:spPr>
          <a:xfrm>
            <a:off x="304800" y="1974850"/>
            <a:ext cx="8382000" cy="4191000"/>
          </a:xfrm>
        </p:spPr>
        <p:txBody>
          <a:bodyPr/>
          <a:lstStyle/>
          <a:p>
            <a:pPr>
              <a:lnSpc>
                <a:spcPct val="110000"/>
              </a:lnSpc>
              <a:buFontTx/>
              <a:buNone/>
            </a:pPr>
            <a:r>
              <a:rPr lang="es-ES" sz="1800" b="1">
                <a:effectLst>
                  <a:outerShdw blurRad="38100" dist="38100" dir="2700000" algn="tl">
                    <a:srgbClr val="C0C0C0"/>
                  </a:outerShdw>
                </a:effectLst>
              </a:rPr>
              <a:t>Descripción: </a:t>
            </a:r>
          </a:p>
          <a:p>
            <a:pPr>
              <a:lnSpc>
                <a:spcPct val="110000"/>
              </a:lnSpc>
            </a:pPr>
            <a:r>
              <a:rPr lang="es-ES" sz="1800">
                <a:effectLst>
                  <a:outerShdw blurRad="38100" dist="38100" dir="2700000" algn="tl">
                    <a:srgbClr val="C0C0C0"/>
                  </a:outerShdw>
                </a:effectLst>
              </a:rPr>
              <a:t>Establece las bases para la organización, funconamiento y desarrollo de un nuevo sistema dirigido a asegurar la igualdad de oportunidad en el acceso a la función pública con base en el mérito en beneficio de la sociedad. </a:t>
            </a:r>
          </a:p>
          <a:p>
            <a:pPr>
              <a:lnSpc>
                <a:spcPct val="110000"/>
              </a:lnSpc>
            </a:pPr>
            <a:r>
              <a:rPr lang="es-ES" sz="1800">
                <a:effectLst>
                  <a:outerShdw blurRad="38100" dist="38100" dir="2700000" algn="tl">
                    <a:srgbClr val="C0C0C0"/>
                  </a:outerShdw>
                </a:effectLst>
              </a:rPr>
              <a:t>Los principios fundamentales son: legalidad, eficiencia, objetividad, calidad, imparcialidad, equidad y competencia por mérito. </a:t>
            </a:r>
          </a:p>
          <a:p>
            <a:pPr>
              <a:lnSpc>
                <a:spcPct val="110000"/>
              </a:lnSpc>
            </a:pPr>
            <a:r>
              <a:rPr lang="es-ES" sz="1800">
                <a:effectLst>
                  <a:outerShdw blurRad="38100" dist="38100" dir="2700000" algn="tl">
                    <a:srgbClr val="C0C0C0"/>
                  </a:outerShdw>
                </a:effectLst>
              </a:rPr>
              <a:t>Para efectos de esta política, se considera como Servidor Público de Carrera a la persona física integrante del Servicio Profesional de Carrera en la Administración Pública Federal, que desempeña un cargo de confianza en alguna dependencia (Director General, D.G. Adjunto, Director de Área, SD. Área, Jefe de Departamento y Enlace). </a:t>
            </a:r>
          </a:p>
          <a:p>
            <a:pPr>
              <a:lnSpc>
                <a:spcPct val="110000"/>
              </a:lnSpc>
            </a:pPr>
            <a:r>
              <a:rPr lang="es-ES" sz="1800">
                <a:effectLst>
                  <a:outerShdw blurRad="38100" dist="38100" dir="2700000" algn="tl">
                    <a:srgbClr val="C0C0C0"/>
                  </a:outerShdw>
                </a:effectLst>
              </a:rPr>
              <a:t>Incluye subsistemas de planeamiento de RRHH, ingreso, capacitación y certificación, desarrollo profesional, evaluación de desempeño, retiro y control.</a:t>
            </a:r>
          </a:p>
        </p:txBody>
      </p:sp>
      <p:grpSp>
        <p:nvGrpSpPr>
          <p:cNvPr id="26644" name="Group 20"/>
          <p:cNvGrpSpPr>
            <a:grpSpLocks/>
          </p:cNvGrpSpPr>
          <p:nvPr/>
        </p:nvGrpSpPr>
        <p:grpSpPr bwMode="auto">
          <a:xfrm>
            <a:off x="1447800" y="869950"/>
            <a:ext cx="5988050" cy="1190625"/>
            <a:chOff x="0" y="0"/>
            <a:chExt cx="3772" cy="750"/>
          </a:xfrm>
        </p:grpSpPr>
        <p:grpSp>
          <p:nvGrpSpPr>
            <p:cNvPr id="26641" name="Group 17"/>
            <p:cNvGrpSpPr>
              <a:grpSpLocks/>
            </p:cNvGrpSpPr>
            <p:nvPr/>
          </p:nvGrpSpPr>
          <p:grpSpPr bwMode="auto">
            <a:xfrm>
              <a:off x="0" y="327"/>
              <a:ext cx="2536" cy="423"/>
              <a:chOff x="0" y="327"/>
              <a:chExt cx="2536" cy="423"/>
            </a:xfrm>
          </p:grpSpPr>
          <p:sp>
            <p:nvSpPr>
              <p:cNvPr id="26640" name="Rectangle 16"/>
              <p:cNvSpPr>
                <a:spLocks noChangeArrowheads="1"/>
              </p:cNvSpPr>
              <p:nvPr/>
            </p:nvSpPr>
            <p:spPr bwMode="auto">
              <a:xfrm>
                <a:off x="0" y="327"/>
                <a:ext cx="2536" cy="423"/>
              </a:xfrm>
              <a:prstGeom prst="rect">
                <a:avLst/>
              </a:prstGeom>
              <a:solidFill>
                <a:srgbClr val="F2F2F2"/>
              </a:solidFill>
              <a:ln w="9525">
                <a:noFill/>
                <a:miter lim="800000"/>
                <a:headEnd/>
                <a:tailEnd/>
              </a:ln>
              <a:effectLst/>
            </p:spPr>
            <p:txBody>
              <a:bodyPr/>
              <a:lstStyle/>
              <a:p>
                <a:endParaRPr lang="en-US"/>
              </a:p>
            </p:txBody>
          </p:sp>
          <p:sp>
            <p:nvSpPr>
              <p:cNvPr id="26630" name="Rectangle 6"/>
              <p:cNvSpPr>
                <a:spLocks noChangeArrowheads="1"/>
              </p:cNvSpPr>
              <p:nvPr/>
            </p:nvSpPr>
            <p:spPr bwMode="auto">
              <a:xfrm>
                <a:off x="43" y="327"/>
                <a:ext cx="2450" cy="423"/>
              </a:xfrm>
              <a:prstGeom prst="rect">
                <a:avLst/>
              </a:prstGeom>
              <a:solidFill>
                <a:srgbClr val="F2F2F2"/>
              </a:solidFill>
              <a:ln w="9525">
                <a:noFill/>
                <a:miter lim="800000"/>
                <a:headEnd/>
                <a:tailEnd/>
              </a:ln>
              <a:effectLst/>
            </p:spPr>
            <p:txBody>
              <a:bodyPr/>
              <a:lstStyle/>
              <a:p>
                <a:pPr indent="450850" algn="just"/>
                <a:r>
                  <a:rPr lang="pt-BR" sz="1000" b="1">
                    <a:cs typeface="Times New Roman" pitchFamily="18" charset="0"/>
                  </a:rPr>
                  <a:t>Referencia: </a:t>
                </a:r>
                <a:r>
                  <a:rPr lang="pt-BR" sz="1000">
                    <a:cs typeface="Times New Roman" pitchFamily="18" charset="0"/>
                  </a:rPr>
                  <a:t>Ley del 10 de abril de 2003</a:t>
                </a:r>
                <a:endParaRPr lang="pt-BR" sz="1200">
                  <a:cs typeface="Times New Roman" pitchFamily="18" charset="0"/>
                </a:endParaRPr>
              </a:p>
              <a:p>
                <a:pPr indent="450850" algn="just" eaLnBrk="0" hangingPunct="0"/>
                <a:r>
                  <a:rPr lang="pt-BR" sz="1000">
                    <a:cs typeface="Times New Roman" pitchFamily="18" charset="0"/>
                  </a:rPr>
                  <a:t> </a:t>
                </a:r>
                <a:r>
                  <a:rPr lang="pt-BR" sz="1000">
                    <a:cs typeface="Times New Roman" pitchFamily="18" charset="0"/>
                    <a:hlinkClick r:id="rId2"/>
                  </a:rPr>
                  <a:t>http://www.funcionpublica.gob.mx/leyes/leyspc/lspc.htm</a:t>
                </a:r>
                <a:endParaRPr lang="pt-BR" sz="1200">
                  <a:cs typeface="Times New Roman" pitchFamily="18" charset="0"/>
                </a:endParaRPr>
              </a:p>
              <a:p>
                <a:pPr indent="450850" algn="just" eaLnBrk="0" hangingPunct="0"/>
                <a:endParaRPr lang="pt-BR"/>
              </a:p>
            </p:txBody>
          </p:sp>
        </p:grpSp>
        <p:grpSp>
          <p:nvGrpSpPr>
            <p:cNvPr id="26643" name="Group 19"/>
            <p:cNvGrpSpPr>
              <a:grpSpLocks/>
            </p:cNvGrpSpPr>
            <p:nvPr/>
          </p:nvGrpSpPr>
          <p:grpSpPr bwMode="auto">
            <a:xfrm>
              <a:off x="2536" y="327"/>
              <a:ext cx="1236" cy="423"/>
              <a:chOff x="2536" y="327"/>
              <a:chExt cx="1236" cy="423"/>
            </a:xfrm>
          </p:grpSpPr>
          <p:sp>
            <p:nvSpPr>
              <p:cNvPr id="26642" name="Rectangle 18"/>
              <p:cNvSpPr>
                <a:spLocks noChangeArrowheads="1"/>
              </p:cNvSpPr>
              <p:nvPr/>
            </p:nvSpPr>
            <p:spPr bwMode="auto">
              <a:xfrm>
                <a:off x="2536" y="327"/>
                <a:ext cx="1236" cy="423"/>
              </a:xfrm>
              <a:prstGeom prst="rect">
                <a:avLst/>
              </a:prstGeom>
              <a:solidFill>
                <a:srgbClr val="F2F2F2"/>
              </a:solidFill>
              <a:ln w="9525">
                <a:noFill/>
                <a:miter lim="800000"/>
                <a:headEnd/>
                <a:tailEnd/>
              </a:ln>
              <a:effectLst/>
            </p:spPr>
            <p:txBody>
              <a:bodyPr/>
              <a:lstStyle/>
              <a:p>
                <a:endParaRPr lang="en-US"/>
              </a:p>
            </p:txBody>
          </p:sp>
          <p:sp>
            <p:nvSpPr>
              <p:cNvPr id="26631" name="Rectangle 7"/>
              <p:cNvSpPr>
                <a:spLocks noChangeArrowheads="1"/>
              </p:cNvSpPr>
              <p:nvPr/>
            </p:nvSpPr>
            <p:spPr bwMode="auto">
              <a:xfrm>
                <a:off x="2579" y="327"/>
                <a:ext cx="1150" cy="423"/>
              </a:xfrm>
              <a:prstGeom prst="rect">
                <a:avLst/>
              </a:prstGeom>
              <a:solidFill>
                <a:srgbClr val="F2F2F2"/>
              </a:solidFill>
              <a:ln w="9525">
                <a:noFill/>
                <a:miter lim="800000"/>
                <a:headEnd/>
                <a:tailEnd/>
              </a:ln>
              <a:effectLst/>
            </p:spPr>
            <p:txBody>
              <a:bodyPr/>
              <a:lstStyle/>
              <a:p>
                <a:pPr algn="just"/>
                <a:r>
                  <a:rPr lang="pt-BR" sz="1000" b="1">
                    <a:cs typeface="Times New Roman" pitchFamily="18" charset="0"/>
                  </a:rPr>
                  <a:t>Tipo: </a:t>
                </a:r>
                <a:r>
                  <a:rPr lang="pt-BR" sz="1000">
                    <a:cs typeface="Times New Roman" pitchFamily="18" charset="0"/>
                  </a:rPr>
                  <a:t>POLÍTICA DE GESTION PÚBLICA</a:t>
                </a:r>
                <a:endParaRPr lang="pt-BR" sz="1200">
                  <a:cs typeface="Times New Roman" pitchFamily="18" charset="0"/>
                </a:endParaRPr>
              </a:p>
              <a:p>
                <a:pPr algn="just" eaLnBrk="0" hangingPunct="0"/>
                <a:endParaRPr lang="pt-BR"/>
              </a:p>
            </p:txBody>
          </p:sp>
        </p:grpSp>
        <p:grpSp>
          <p:nvGrpSpPr>
            <p:cNvPr id="26635" name="Group 11"/>
            <p:cNvGrpSpPr>
              <a:grpSpLocks/>
            </p:cNvGrpSpPr>
            <p:nvPr/>
          </p:nvGrpSpPr>
          <p:grpSpPr bwMode="auto">
            <a:xfrm>
              <a:off x="0" y="0"/>
              <a:ext cx="2536" cy="327"/>
              <a:chOff x="0" y="0"/>
              <a:chExt cx="2536" cy="327"/>
            </a:xfrm>
          </p:grpSpPr>
          <p:sp>
            <p:nvSpPr>
              <p:cNvPr id="26634" name="Rectangle 10"/>
              <p:cNvSpPr>
                <a:spLocks noChangeArrowheads="1"/>
              </p:cNvSpPr>
              <p:nvPr/>
            </p:nvSpPr>
            <p:spPr bwMode="auto">
              <a:xfrm>
                <a:off x="0" y="0"/>
                <a:ext cx="2536" cy="327"/>
              </a:xfrm>
              <a:prstGeom prst="rect">
                <a:avLst/>
              </a:prstGeom>
              <a:solidFill>
                <a:srgbClr val="CCCCCC"/>
              </a:solidFill>
              <a:ln w="9525">
                <a:noFill/>
                <a:miter lim="800000"/>
                <a:headEnd/>
                <a:tailEnd/>
              </a:ln>
              <a:effectLst/>
            </p:spPr>
            <p:txBody>
              <a:bodyPr/>
              <a:lstStyle/>
              <a:p>
                <a:endParaRPr lang="en-US"/>
              </a:p>
            </p:txBody>
          </p:sp>
          <p:grpSp>
            <p:nvGrpSpPr>
              <p:cNvPr id="26633" name="Group 9"/>
              <p:cNvGrpSpPr>
                <a:grpSpLocks/>
              </p:cNvGrpSpPr>
              <p:nvPr/>
            </p:nvGrpSpPr>
            <p:grpSpPr bwMode="auto">
              <a:xfrm>
                <a:off x="0" y="0"/>
                <a:ext cx="2536" cy="327"/>
                <a:chOff x="0" y="0"/>
                <a:chExt cx="2536" cy="327"/>
              </a:xfrm>
            </p:grpSpPr>
            <p:sp>
              <p:nvSpPr>
                <p:cNvPr id="26628" name="Rectangle 4"/>
                <p:cNvSpPr>
                  <a:spLocks noChangeArrowheads="1"/>
                </p:cNvSpPr>
                <p:nvPr/>
              </p:nvSpPr>
              <p:spPr bwMode="auto">
                <a:xfrm>
                  <a:off x="43" y="0"/>
                  <a:ext cx="2450" cy="327"/>
                </a:xfrm>
                <a:prstGeom prst="rect">
                  <a:avLst/>
                </a:prstGeom>
                <a:solidFill>
                  <a:srgbClr val="CCCCCC"/>
                </a:solidFill>
                <a:ln w="9525">
                  <a:noFill/>
                  <a:miter lim="800000"/>
                  <a:headEnd/>
                  <a:tailEnd/>
                </a:ln>
                <a:effectLst/>
              </p:spPr>
              <p:txBody>
                <a:bodyPr/>
                <a:lstStyle/>
                <a:p>
                  <a:pPr algn="just"/>
                  <a:r>
                    <a:rPr lang="pt-BR" sz="1000" b="1">
                      <a:cs typeface="Times New Roman" pitchFamily="18" charset="0"/>
                    </a:rPr>
                    <a:t>Iniciativa: SERVICIO PROFISSIONAL DE CARREIRA</a:t>
                  </a:r>
                  <a:endParaRPr lang="pt-BR" sz="1200" b="1">
                    <a:cs typeface="Times New Roman" pitchFamily="18" charset="0"/>
                  </a:endParaRPr>
                </a:p>
                <a:p>
                  <a:pPr algn="just" eaLnBrk="0" hangingPunct="0"/>
                  <a:endParaRPr lang="pt-BR" b="1"/>
                </a:p>
              </p:txBody>
            </p:sp>
            <p:sp>
              <p:nvSpPr>
                <p:cNvPr id="26632" name="Rectangle 8"/>
                <p:cNvSpPr>
                  <a:spLocks noChangeArrowheads="1"/>
                </p:cNvSpPr>
                <p:nvPr/>
              </p:nvSpPr>
              <p:spPr bwMode="auto">
                <a:xfrm>
                  <a:off x="0" y="0"/>
                  <a:ext cx="2536" cy="327"/>
                </a:xfrm>
                <a:prstGeom prst="rect">
                  <a:avLst/>
                </a:prstGeom>
                <a:noFill/>
                <a:ln w="7">
                  <a:solidFill>
                    <a:srgbClr val="A0A0A0"/>
                  </a:solidFill>
                  <a:miter lim="800000"/>
                  <a:headEnd/>
                  <a:tailEnd/>
                </a:ln>
                <a:effectLst/>
              </p:spPr>
              <p:txBody>
                <a:bodyPr/>
                <a:lstStyle/>
                <a:p>
                  <a:endParaRPr lang="en-US"/>
                </a:p>
              </p:txBody>
            </p:sp>
          </p:grpSp>
        </p:grpSp>
        <p:grpSp>
          <p:nvGrpSpPr>
            <p:cNvPr id="26639" name="Group 15"/>
            <p:cNvGrpSpPr>
              <a:grpSpLocks/>
            </p:cNvGrpSpPr>
            <p:nvPr/>
          </p:nvGrpSpPr>
          <p:grpSpPr bwMode="auto">
            <a:xfrm>
              <a:off x="2536" y="0"/>
              <a:ext cx="1236" cy="327"/>
              <a:chOff x="2536" y="0"/>
              <a:chExt cx="1236" cy="327"/>
            </a:xfrm>
          </p:grpSpPr>
          <p:sp>
            <p:nvSpPr>
              <p:cNvPr id="26638" name="Rectangle 14"/>
              <p:cNvSpPr>
                <a:spLocks noChangeArrowheads="1"/>
              </p:cNvSpPr>
              <p:nvPr/>
            </p:nvSpPr>
            <p:spPr bwMode="auto">
              <a:xfrm>
                <a:off x="2536" y="0"/>
                <a:ext cx="1236" cy="327"/>
              </a:xfrm>
              <a:prstGeom prst="rect">
                <a:avLst/>
              </a:prstGeom>
              <a:solidFill>
                <a:srgbClr val="CCCCCC"/>
              </a:solidFill>
              <a:ln w="9525">
                <a:noFill/>
                <a:miter lim="800000"/>
                <a:headEnd/>
                <a:tailEnd/>
              </a:ln>
              <a:effectLst/>
            </p:spPr>
            <p:txBody>
              <a:bodyPr/>
              <a:lstStyle/>
              <a:p>
                <a:endParaRPr lang="en-US"/>
              </a:p>
            </p:txBody>
          </p:sp>
          <p:grpSp>
            <p:nvGrpSpPr>
              <p:cNvPr id="26637" name="Group 13"/>
              <p:cNvGrpSpPr>
                <a:grpSpLocks/>
              </p:cNvGrpSpPr>
              <p:nvPr/>
            </p:nvGrpSpPr>
            <p:grpSpPr bwMode="auto">
              <a:xfrm>
                <a:off x="2536" y="0"/>
                <a:ext cx="1236" cy="327"/>
                <a:chOff x="2536" y="0"/>
                <a:chExt cx="1236" cy="327"/>
              </a:xfrm>
            </p:grpSpPr>
            <p:sp>
              <p:nvSpPr>
                <p:cNvPr id="26629" name="Rectangle 5"/>
                <p:cNvSpPr>
                  <a:spLocks noChangeArrowheads="1"/>
                </p:cNvSpPr>
                <p:nvPr/>
              </p:nvSpPr>
              <p:spPr bwMode="auto">
                <a:xfrm>
                  <a:off x="2579" y="0"/>
                  <a:ext cx="1150" cy="327"/>
                </a:xfrm>
                <a:prstGeom prst="rect">
                  <a:avLst/>
                </a:prstGeom>
                <a:solidFill>
                  <a:srgbClr val="CCCCCC"/>
                </a:solidFill>
                <a:ln w="9525">
                  <a:noFill/>
                  <a:miter lim="800000"/>
                  <a:headEnd/>
                  <a:tailEnd/>
                </a:ln>
                <a:effectLst/>
              </p:spPr>
              <p:txBody>
                <a:bodyPr/>
                <a:lstStyle/>
                <a:p>
                  <a:pPr algn="just"/>
                  <a:r>
                    <a:rPr lang="pt-BR" sz="1000" b="1">
                      <a:cs typeface="Times New Roman" pitchFamily="18" charset="0"/>
                    </a:rPr>
                    <a:t>País: </a:t>
                  </a:r>
                  <a:r>
                    <a:rPr lang="pt-BR" sz="1000">
                      <a:cs typeface="Times New Roman" pitchFamily="18" charset="0"/>
                    </a:rPr>
                    <a:t>MÉXICO</a:t>
                  </a:r>
                  <a:endParaRPr lang="pt-BR" sz="1200">
                    <a:cs typeface="Times New Roman" pitchFamily="18" charset="0"/>
                  </a:endParaRPr>
                </a:p>
                <a:p>
                  <a:pPr algn="just" eaLnBrk="0" hangingPunct="0"/>
                  <a:endParaRPr lang="pt-BR"/>
                </a:p>
              </p:txBody>
            </p:sp>
            <p:sp>
              <p:nvSpPr>
                <p:cNvPr id="26636" name="Rectangle 12"/>
                <p:cNvSpPr>
                  <a:spLocks noChangeArrowheads="1"/>
                </p:cNvSpPr>
                <p:nvPr/>
              </p:nvSpPr>
              <p:spPr bwMode="auto">
                <a:xfrm>
                  <a:off x="2536" y="0"/>
                  <a:ext cx="1236" cy="327"/>
                </a:xfrm>
                <a:prstGeom prst="rect">
                  <a:avLst/>
                </a:prstGeom>
                <a:noFill/>
                <a:ln w="7">
                  <a:solidFill>
                    <a:srgbClr val="A0A0A0"/>
                  </a:solidFill>
                  <a:miter lim="800000"/>
                  <a:headEnd/>
                  <a:tailEnd/>
                </a:ln>
                <a:effectLst/>
              </p:spPr>
              <p:txBody>
                <a:bodyPr/>
                <a:lstStyle/>
                <a:p>
                  <a:endParaRPr lang="en-US"/>
                </a:p>
              </p:txBody>
            </p:sp>
          </p:grpSp>
        </p:grpSp>
      </p:grpSp>
      <p:sp>
        <p:nvSpPr>
          <p:cNvPr id="26645" name="Rectangle 21"/>
          <p:cNvSpPr>
            <a:spLocks noChangeArrowheads="1"/>
          </p:cNvSpPr>
          <p:nvPr/>
        </p:nvSpPr>
        <p:spPr bwMode="auto">
          <a:xfrm>
            <a:off x="1066800" y="333375"/>
            <a:ext cx="7315200" cy="457200"/>
          </a:xfrm>
          <a:prstGeom prst="rect">
            <a:avLst/>
          </a:prstGeom>
          <a:noFill/>
          <a:ln w="9525">
            <a:noFill/>
            <a:miter lim="800000"/>
            <a:headEnd/>
            <a:tailEnd/>
          </a:ln>
          <a:effectLst/>
        </p:spPr>
        <p:txBody>
          <a:bodyPr>
            <a:spAutoFit/>
          </a:bodyPr>
          <a:lstStyle/>
          <a:p>
            <a:pPr algn="ctr"/>
            <a:r>
              <a:rPr lang="pt-BR" sz="2400" b="1">
                <a:effectLst>
                  <a:outerShdw blurRad="38100" dist="38100" dir="2700000" algn="tl">
                    <a:srgbClr val="C0C0C0"/>
                  </a:outerShdw>
                </a:effectLst>
              </a:rPr>
              <a:t>5. Mejores práticas selecionadas</a:t>
            </a:r>
          </a:p>
        </p:txBody>
      </p:sp>
      <p:sp>
        <p:nvSpPr>
          <p:cNvPr id="26647" name="WordArt 23"/>
          <p:cNvSpPr>
            <a:spLocks noChangeArrowheads="1" noChangeShapeType="1" noTextEdit="1"/>
          </p:cNvSpPr>
          <p:nvPr/>
        </p:nvSpPr>
        <p:spPr bwMode="auto">
          <a:xfrm>
            <a:off x="395288" y="692150"/>
            <a:ext cx="576262" cy="360363"/>
          </a:xfrm>
          <a:prstGeom prst="rect">
            <a:avLst/>
          </a:prstGeom>
        </p:spPr>
        <p:txBody>
          <a:bodyPr wrap="none" fromWordArt="1">
            <a:prstTxWarp prst="textPlain">
              <a:avLst>
                <a:gd name="adj" fmla="val 50000"/>
              </a:avLst>
            </a:prstTxWarp>
          </a:bodyPr>
          <a:lstStyle/>
          <a:p>
            <a:pPr algn="ctr"/>
            <a:r>
              <a:rPr lang="en-US" sz="3600" kern="10">
                <a:ln w="9525">
                  <a:solidFill>
                    <a:srgbClr val="000000"/>
                  </a:solidFill>
                  <a:round/>
                  <a:headEnd/>
                  <a:tailEnd/>
                </a:ln>
                <a:solidFill>
                  <a:srgbClr val="FFFFFF"/>
                </a:solidFill>
                <a:latin typeface="Arial Black"/>
              </a:rPr>
              <a:t>5.1</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body" idx="1"/>
          </p:nvPr>
        </p:nvSpPr>
        <p:spPr>
          <a:xfrm>
            <a:off x="304800" y="1524000"/>
            <a:ext cx="8458200" cy="4953000"/>
          </a:xfrm>
        </p:spPr>
        <p:txBody>
          <a:bodyPr/>
          <a:lstStyle/>
          <a:p>
            <a:pPr>
              <a:lnSpc>
                <a:spcPct val="90000"/>
              </a:lnSpc>
              <a:buFontTx/>
              <a:buNone/>
            </a:pPr>
            <a:r>
              <a:rPr lang="es-ES" sz="1800" b="1">
                <a:effectLst>
                  <a:outerShdw blurRad="38100" dist="38100" dir="2700000" algn="tl">
                    <a:srgbClr val="C0C0C0"/>
                  </a:outerShdw>
                </a:effectLst>
              </a:rPr>
              <a:t>Potencialidades: </a:t>
            </a:r>
          </a:p>
          <a:p>
            <a:r>
              <a:rPr lang="es-ES" sz="1600">
                <a:effectLst>
                  <a:outerShdw blurRad="38100" dist="38100" dir="2700000" algn="tl">
                    <a:srgbClr val="C0C0C0"/>
                  </a:outerShdw>
                </a:effectLst>
              </a:rPr>
              <a:t>Substituye la antigua forma de gestión de RRHH caracterizada por el apadrinamiento, contribuyendo a la profesionalización de la función pública. </a:t>
            </a:r>
          </a:p>
          <a:p>
            <a:r>
              <a:rPr lang="es-ES" sz="1600">
                <a:effectLst>
                  <a:outerShdw blurRad="38100" dist="38100" dir="2700000" algn="tl">
                    <a:srgbClr val="C0C0C0"/>
                  </a:outerShdw>
                </a:effectLst>
              </a:rPr>
              <a:t>Introduce importantes innovaciones (creación de un consejo técnico que incluye la participación de representantes externos con el papel de control social, gestión basada en competencias, etc.). </a:t>
            </a:r>
          </a:p>
          <a:p>
            <a:r>
              <a:rPr lang="es-ES" sz="1600">
                <a:effectLst>
                  <a:outerShdw blurRad="38100" dist="38100" dir="2700000" algn="tl">
                    <a:srgbClr val="C0C0C0"/>
                  </a:outerShdw>
                </a:effectLst>
              </a:rPr>
              <a:t>Está sustentado por el RUSP – Registro de Servidores Públicos –, sistema de información de datos curriculares y situación patrimonial de los servidores. Se encuentra en la fase final de registro (91% de las 284 instituiciones de la Administración Pública Federal registraron aproximadamente 20 campos). </a:t>
            </a:r>
          </a:p>
          <a:p>
            <a:r>
              <a:rPr lang="es-ES" sz="1600">
                <a:effectLst>
                  <a:outerShdw blurRad="38100" dist="38100" dir="2700000" algn="tl">
                    <a:srgbClr val="C0C0C0"/>
                  </a:outerShdw>
                </a:effectLst>
              </a:rPr>
              <a:t>El nuevo sistema de gestión – RHNET –  a ser implantado incluye funcionalidades de varios tipos: soluciones de estructura, descripción y evaluación de puestos, soluciones de capacitación vía web, soluciones de ingreso integrando diversas modalidad de evaluación vía web, soluciones de evaluación de desempeño 360º vía web, soluciones de certificación de capacidades vía web y soluciones de control de gestión basada en el Balanced Scorecard. </a:t>
            </a:r>
          </a:p>
          <a:p>
            <a:pPr algn="just">
              <a:spcBef>
                <a:spcPct val="0"/>
              </a:spcBef>
              <a:buFontTx/>
              <a:buNone/>
            </a:pPr>
            <a:r>
              <a:rPr lang="es-ES" sz="1800" b="1">
                <a:effectLst>
                  <a:outerShdw blurRad="38100" dist="38100" dir="2700000" algn="tl">
                    <a:srgbClr val="C0C0C0"/>
                  </a:outerShdw>
                </a:effectLst>
              </a:rPr>
              <a:t>Limitaciones</a:t>
            </a:r>
            <a:r>
              <a:rPr lang="es-ES" sz="1600">
                <a:effectLst>
                  <a:outerShdw blurRad="38100" dist="38100" dir="2700000" algn="tl">
                    <a:srgbClr val="C0C0C0"/>
                  </a:outerShdw>
                </a:effectLst>
              </a:rPr>
              <a:t>: </a:t>
            </a:r>
          </a:p>
          <a:p>
            <a:pPr algn="just">
              <a:spcBef>
                <a:spcPct val="0"/>
              </a:spcBef>
            </a:pPr>
            <a:r>
              <a:rPr lang="es-ES" sz="1600">
                <a:effectLst>
                  <a:outerShdw blurRad="38100" dist="38100" dir="2700000" algn="tl">
                    <a:srgbClr val="C0C0C0"/>
                  </a:outerShdw>
                </a:effectLst>
              </a:rPr>
              <a:t>La nueva política no cubre, en todos los subsistemas, la totalidad  de la APF. En el caso del ingreso, apenas un universo de aproximadamente el 10% de los servidores.</a:t>
            </a:r>
          </a:p>
        </p:txBody>
      </p:sp>
      <p:sp>
        <p:nvSpPr>
          <p:cNvPr id="27703" name="WordArt 55"/>
          <p:cNvSpPr>
            <a:spLocks noChangeArrowheads="1" noChangeShapeType="1" noTextEdit="1"/>
          </p:cNvSpPr>
          <p:nvPr/>
        </p:nvSpPr>
        <p:spPr bwMode="auto">
          <a:xfrm>
            <a:off x="395288" y="692150"/>
            <a:ext cx="576262" cy="360363"/>
          </a:xfrm>
          <a:prstGeom prst="rect">
            <a:avLst/>
          </a:prstGeom>
        </p:spPr>
        <p:txBody>
          <a:bodyPr wrap="none" fromWordArt="1">
            <a:prstTxWarp prst="textPlain">
              <a:avLst>
                <a:gd name="adj" fmla="val 50000"/>
              </a:avLst>
            </a:prstTxWarp>
          </a:bodyPr>
          <a:lstStyle/>
          <a:p>
            <a:pPr algn="ctr"/>
            <a:r>
              <a:rPr lang="en-US" sz="3600" kern="10">
                <a:ln w="9525">
                  <a:solidFill>
                    <a:srgbClr val="000000"/>
                  </a:solidFill>
                  <a:round/>
                  <a:headEnd/>
                  <a:tailEnd/>
                </a:ln>
                <a:solidFill>
                  <a:srgbClr val="FFFFFF"/>
                </a:solidFill>
                <a:latin typeface="Arial Black"/>
              </a:rPr>
              <a:t>5.1</a:t>
            </a:r>
          </a:p>
        </p:txBody>
      </p:sp>
      <p:grpSp>
        <p:nvGrpSpPr>
          <p:cNvPr id="27704" name="Group 56"/>
          <p:cNvGrpSpPr>
            <a:grpSpLocks/>
          </p:cNvGrpSpPr>
          <p:nvPr/>
        </p:nvGrpSpPr>
        <p:grpSpPr bwMode="auto">
          <a:xfrm>
            <a:off x="1371600" y="381000"/>
            <a:ext cx="5943600" cy="990600"/>
            <a:chOff x="0" y="0"/>
            <a:chExt cx="3772" cy="750"/>
          </a:xfrm>
        </p:grpSpPr>
        <p:grpSp>
          <p:nvGrpSpPr>
            <p:cNvPr id="27705" name="Group 57"/>
            <p:cNvGrpSpPr>
              <a:grpSpLocks/>
            </p:cNvGrpSpPr>
            <p:nvPr/>
          </p:nvGrpSpPr>
          <p:grpSpPr bwMode="auto">
            <a:xfrm>
              <a:off x="0" y="327"/>
              <a:ext cx="2536" cy="423"/>
              <a:chOff x="0" y="327"/>
              <a:chExt cx="2536" cy="423"/>
            </a:xfrm>
          </p:grpSpPr>
          <p:sp>
            <p:nvSpPr>
              <p:cNvPr id="27706" name="Rectangle 58"/>
              <p:cNvSpPr>
                <a:spLocks noChangeArrowheads="1"/>
              </p:cNvSpPr>
              <p:nvPr/>
            </p:nvSpPr>
            <p:spPr bwMode="auto">
              <a:xfrm>
                <a:off x="0" y="327"/>
                <a:ext cx="2536" cy="423"/>
              </a:xfrm>
              <a:prstGeom prst="rect">
                <a:avLst/>
              </a:prstGeom>
              <a:solidFill>
                <a:srgbClr val="F2F2F2"/>
              </a:solidFill>
              <a:ln w="9525">
                <a:noFill/>
                <a:miter lim="800000"/>
                <a:headEnd/>
                <a:tailEnd/>
              </a:ln>
              <a:effectLst/>
            </p:spPr>
            <p:txBody>
              <a:bodyPr/>
              <a:lstStyle/>
              <a:p>
                <a:endParaRPr lang="en-US"/>
              </a:p>
            </p:txBody>
          </p:sp>
          <p:sp>
            <p:nvSpPr>
              <p:cNvPr id="27707" name="Rectangle 59"/>
              <p:cNvSpPr>
                <a:spLocks noChangeArrowheads="1"/>
              </p:cNvSpPr>
              <p:nvPr/>
            </p:nvSpPr>
            <p:spPr bwMode="auto">
              <a:xfrm>
                <a:off x="43" y="327"/>
                <a:ext cx="2450" cy="423"/>
              </a:xfrm>
              <a:prstGeom prst="rect">
                <a:avLst/>
              </a:prstGeom>
              <a:solidFill>
                <a:srgbClr val="F2F2F2"/>
              </a:solidFill>
              <a:ln w="9525">
                <a:noFill/>
                <a:miter lim="800000"/>
                <a:headEnd/>
                <a:tailEnd/>
              </a:ln>
              <a:effectLst/>
            </p:spPr>
            <p:txBody>
              <a:bodyPr/>
              <a:lstStyle/>
              <a:p>
                <a:pPr indent="450850" algn="just"/>
                <a:r>
                  <a:rPr lang="pt-BR" sz="1000" b="1">
                    <a:cs typeface="Times New Roman" pitchFamily="18" charset="0"/>
                  </a:rPr>
                  <a:t>Referencia: </a:t>
                </a:r>
                <a:r>
                  <a:rPr lang="pt-BR" sz="1000">
                    <a:cs typeface="Times New Roman" pitchFamily="18" charset="0"/>
                  </a:rPr>
                  <a:t>Ley del 10 de abril de 2003</a:t>
                </a:r>
                <a:endParaRPr lang="pt-BR" sz="1200">
                  <a:cs typeface="Times New Roman" pitchFamily="18" charset="0"/>
                </a:endParaRPr>
              </a:p>
              <a:p>
                <a:pPr indent="450850" algn="just" eaLnBrk="0" hangingPunct="0"/>
                <a:r>
                  <a:rPr lang="pt-BR" sz="1000">
                    <a:cs typeface="Times New Roman" pitchFamily="18" charset="0"/>
                  </a:rPr>
                  <a:t> </a:t>
                </a:r>
                <a:r>
                  <a:rPr lang="pt-BR" sz="1000">
                    <a:cs typeface="Times New Roman" pitchFamily="18" charset="0"/>
                    <a:hlinkClick r:id="rId2"/>
                  </a:rPr>
                  <a:t>http://www.funcionpublica.gob.mx/leyes/leyspc/lspc.htm</a:t>
                </a:r>
                <a:endParaRPr lang="pt-BR" sz="1200">
                  <a:cs typeface="Times New Roman" pitchFamily="18" charset="0"/>
                </a:endParaRPr>
              </a:p>
              <a:p>
                <a:pPr indent="450850" algn="just" eaLnBrk="0" hangingPunct="0"/>
                <a:endParaRPr lang="pt-BR"/>
              </a:p>
            </p:txBody>
          </p:sp>
        </p:grpSp>
        <p:grpSp>
          <p:nvGrpSpPr>
            <p:cNvPr id="27708" name="Group 60"/>
            <p:cNvGrpSpPr>
              <a:grpSpLocks/>
            </p:cNvGrpSpPr>
            <p:nvPr/>
          </p:nvGrpSpPr>
          <p:grpSpPr bwMode="auto">
            <a:xfrm>
              <a:off x="2536" y="327"/>
              <a:ext cx="1236" cy="423"/>
              <a:chOff x="2536" y="327"/>
              <a:chExt cx="1236" cy="423"/>
            </a:xfrm>
          </p:grpSpPr>
          <p:sp>
            <p:nvSpPr>
              <p:cNvPr id="27709" name="Rectangle 61"/>
              <p:cNvSpPr>
                <a:spLocks noChangeArrowheads="1"/>
              </p:cNvSpPr>
              <p:nvPr/>
            </p:nvSpPr>
            <p:spPr bwMode="auto">
              <a:xfrm>
                <a:off x="2536" y="327"/>
                <a:ext cx="1236" cy="423"/>
              </a:xfrm>
              <a:prstGeom prst="rect">
                <a:avLst/>
              </a:prstGeom>
              <a:solidFill>
                <a:srgbClr val="F2F2F2"/>
              </a:solidFill>
              <a:ln w="9525">
                <a:noFill/>
                <a:miter lim="800000"/>
                <a:headEnd/>
                <a:tailEnd/>
              </a:ln>
              <a:effectLst/>
            </p:spPr>
            <p:txBody>
              <a:bodyPr/>
              <a:lstStyle/>
              <a:p>
                <a:endParaRPr lang="en-US"/>
              </a:p>
            </p:txBody>
          </p:sp>
          <p:sp>
            <p:nvSpPr>
              <p:cNvPr id="27710" name="Rectangle 62"/>
              <p:cNvSpPr>
                <a:spLocks noChangeArrowheads="1"/>
              </p:cNvSpPr>
              <p:nvPr/>
            </p:nvSpPr>
            <p:spPr bwMode="auto">
              <a:xfrm>
                <a:off x="2579" y="327"/>
                <a:ext cx="1150" cy="423"/>
              </a:xfrm>
              <a:prstGeom prst="rect">
                <a:avLst/>
              </a:prstGeom>
              <a:solidFill>
                <a:srgbClr val="F2F2F2"/>
              </a:solidFill>
              <a:ln w="9525">
                <a:noFill/>
                <a:miter lim="800000"/>
                <a:headEnd/>
                <a:tailEnd/>
              </a:ln>
              <a:effectLst/>
            </p:spPr>
            <p:txBody>
              <a:bodyPr/>
              <a:lstStyle/>
              <a:p>
                <a:pPr algn="just"/>
                <a:r>
                  <a:rPr lang="pt-BR" sz="1000" b="1">
                    <a:cs typeface="Times New Roman" pitchFamily="18" charset="0"/>
                  </a:rPr>
                  <a:t>Tipo: </a:t>
                </a:r>
                <a:r>
                  <a:rPr lang="pt-BR" sz="1000">
                    <a:cs typeface="Times New Roman" pitchFamily="18" charset="0"/>
                  </a:rPr>
                  <a:t>POLÍTIICA DE GESTION PÚBLICA</a:t>
                </a:r>
                <a:endParaRPr lang="pt-BR" sz="1200">
                  <a:cs typeface="Times New Roman" pitchFamily="18" charset="0"/>
                </a:endParaRPr>
              </a:p>
              <a:p>
                <a:pPr algn="just" eaLnBrk="0" hangingPunct="0"/>
                <a:endParaRPr lang="pt-BR"/>
              </a:p>
            </p:txBody>
          </p:sp>
        </p:grpSp>
        <p:grpSp>
          <p:nvGrpSpPr>
            <p:cNvPr id="27711" name="Group 63"/>
            <p:cNvGrpSpPr>
              <a:grpSpLocks/>
            </p:cNvGrpSpPr>
            <p:nvPr/>
          </p:nvGrpSpPr>
          <p:grpSpPr bwMode="auto">
            <a:xfrm>
              <a:off x="0" y="0"/>
              <a:ext cx="2536" cy="327"/>
              <a:chOff x="0" y="0"/>
              <a:chExt cx="2536" cy="327"/>
            </a:xfrm>
          </p:grpSpPr>
          <p:sp>
            <p:nvSpPr>
              <p:cNvPr id="27712" name="Rectangle 64"/>
              <p:cNvSpPr>
                <a:spLocks noChangeArrowheads="1"/>
              </p:cNvSpPr>
              <p:nvPr/>
            </p:nvSpPr>
            <p:spPr bwMode="auto">
              <a:xfrm>
                <a:off x="0" y="0"/>
                <a:ext cx="2536" cy="327"/>
              </a:xfrm>
              <a:prstGeom prst="rect">
                <a:avLst/>
              </a:prstGeom>
              <a:solidFill>
                <a:srgbClr val="CCCCCC"/>
              </a:solidFill>
              <a:ln w="9525">
                <a:noFill/>
                <a:miter lim="800000"/>
                <a:headEnd/>
                <a:tailEnd/>
              </a:ln>
              <a:effectLst/>
            </p:spPr>
            <p:txBody>
              <a:bodyPr/>
              <a:lstStyle/>
              <a:p>
                <a:endParaRPr lang="en-US"/>
              </a:p>
            </p:txBody>
          </p:sp>
          <p:grpSp>
            <p:nvGrpSpPr>
              <p:cNvPr id="27713" name="Group 65"/>
              <p:cNvGrpSpPr>
                <a:grpSpLocks/>
              </p:cNvGrpSpPr>
              <p:nvPr/>
            </p:nvGrpSpPr>
            <p:grpSpPr bwMode="auto">
              <a:xfrm>
                <a:off x="0" y="0"/>
                <a:ext cx="2536" cy="327"/>
                <a:chOff x="0" y="0"/>
                <a:chExt cx="2536" cy="327"/>
              </a:xfrm>
            </p:grpSpPr>
            <p:sp>
              <p:nvSpPr>
                <p:cNvPr id="27714" name="Rectangle 66"/>
                <p:cNvSpPr>
                  <a:spLocks noChangeArrowheads="1"/>
                </p:cNvSpPr>
                <p:nvPr/>
              </p:nvSpPr>
              <p:spPr bwMode="auto">
                <a:xfrm>
                  <a:off x="43" y="0"/>
                  <a:ext cx="2450" cy="327"/>
                </a:xfrm>
                <a:prstGeom prst="rect">
                  <a:avLst/>
                </a:prstGeom>
                <a:solidFill>
                  <a:srgbClr val="CCCCCC"/>
                </a:solidFill>
                <a:ln w="9525">
                  <a:noFill/>
                  <a:miter lim="800000"/>
                  <a:headEnd/>
                  <a:tailEnd/>
                </a:ln>
                <a:effectLst/>
              </p:spPr>
              <p:txBody>
                <a:bodyPr/>
                <a:lstStyle/>
                <a:p>
                  <a:pPr algn="just"/>
                  <a:r>
                    <a:rPr lang="pt-BR" sz="1000" b="1">
                      <a:cs typeface="Times New Roman" pitchFamily="18" charset="0"/>
                    </a:rPr>
                    <a:t>Iniciativa: SERVICIO PROFESIONAL DE CARREIRA</a:t>
                  </a:r>
                  <a:endParaRPr lang="pt-BR" sz="1200" b="1">
                    <a:cs typeface="Times New Roman" pitchFamily="18" charset="0"/>
                  </a:endParaRPr>
                </a:p>
                <a:p>
                  <a:pPr algn="just" eaLnBrk="0" hangingPunct="0"/>
                  <a:endParaRPr lang="pt-BR" b="1"/>
                </a:p>
              </p:txBody>
            </p:sp>
            <p:sp>
              <p:nvSpPr>
                <p:cNvPr id="27715" name="Rectangle 67"/>
                <p:cNvSpPr>
                  <a:spLocks noChangeArrowheads="1"/>
                </p:cNvSpPr>
                <p:nvPr/>
              </p:nvSpPr>
              <p:spPr bwMode="auto">
                <a:xfrm>
                  <a:off x="0" y="0"/>
                  <a:ext cx="2536" cy="327"/>
                </a:xfrm>
                <a:prstGeom prst="rect">
                  <a:avLst/>
                </a:prstGeom>
                <a:noFill/>
                <a:ln w="7">
                  <a:solidFill>
                    <a:srgbClr val="A0A0A0"/>
                  </a:solidFill>
                  <a:miter lim="800000"/>
                  <a:headEnd/>
                  <a:tailEnd/>
                </a:ln>
                <a:effectLst/>
              </p:spPr>
              <p:txBody>
                <a:bodyPr/>
                <a:lstStyle/>
                <a:p>
                  <a:endParaRPr lang="en-US"/>
                </a:p>
              </p:txBody>
            </p:sp>
          </p:grpSp>
        </p:grpSp>
        <p:grpSp>
          <p:nvGrpSpPr>
            <p:cNvPr id="27716" name="Group 68"/>
            <p:cNvGrpSpPr>
              <a:grpSpLocks/>
            </p:cNvGrpSpPr>
            <p:nvPr/>
          </p:nvGrpSpPr>
          <p:grpSpPr bwMode="auto">
            <a:xfrm>
              <a:off x="2536" y="0"/>
              <a:ext cx="1236" cy="327"/>
              <a:chOff x="2536" y="0"/>
              <a:chExt cx="1236" cy="327"/>
            </a:xfrm>
          </p:grpSpPr>
          <p:sp>
            <p:nvSpPr>
              <p:cNvPr id="27717" name="Rectangle 69"/>
              <p:cNvSpPr>
                <a:spLocks noChangeArrowheads="1"/>
              </p:cNvSpPr>
              <p:nvPr/>
            </p:nvSpPr>
            <p:spPr bwMode="auto">
              <a:xfrm>
                <a:off x="2536" y="0"/>
                <a:ext cx="1236" cy="327"/>
              </a:xfrm>
              <a:prstGeom prst="rect">
                <a:avLst/>
              </a:prstGeom>
              <a:solidFill>
                <a:srgbClr val="CCCCCC"/>
              </a:solidFill>
              <a:ln w="9525">
                <a:noFill/>
                <a:miter lim="800000"/>
                <a:headEnd/>
                <a:tailEnd/>
              </a:ln>
              <a:effectLst/>
            </p:spPr>
            <p:txBody>
              <a:bodyPr/>
              <a:lstStyle/>
              <a:p>
                <a:endParaRPr lang="en-US"/>
              </a:p>
            </p:txBody>
          </p:sp>
          <p:grpSp>
            <p:nvGrpSpPr>
              <p:cNvPr id="27718" name="Group 70"/>
              <p:cNvGrpSpPr>
                <a:grpSpLocks/>
              </p:cNvGrpSpPr>
              <p:nvPr/>
            </p:nvGrpSpPr>
            <p:grpSpPr bwMode="auto">
              <a:xfrm>
                <a:off x="2536" y="0"/>
                <a:ext cx="1236" cy="327"/>
                <a:chOff x="2536" y="0"/>
                <a:chExt cx="1236" cy="327"/>
              </a:xfrm>
            </p:grpSpPr>
            <p:sp>
              <p:nvSpPr>
                <p:cNvPr id="27719" name="Rectangle 71"/>
                <p:cNvSpPr>
                  <a:spLocks noChangeArrowheads="1"/>
                </p:cNvSpPr>
                <p:nvPr/>
              </p:nvSpPr>
              <p:spPr bwMode="auto">
                <a:xfrm>
                  <a:off x="2579" y="0"/>
                  <a:ext cx="1150" cy="327"/>
                </a:xfrm>
                <a:prstGeom prst="rect">
                  <a:avLst/>
                </a:prstGeom>
                <a:solidFill>
                  <a:srgbClr val="CCCCCC"/>
                </a:solidFill>
                <a:ln w="9525">
                  <a:noFill/>
                  <a:miter lim="800000"/>
                  <a:headEnd/>
                  <a:tailEnd/>
                </a:ln>
                <a:effectLst/>
              </p:spPr>
              <p:txBody>
                <a:bodyPr/>
                <a:lstStyle/>
                <a:p>
                  <a:pPr algn="just"/>
                  <a:r>
                    <a:rPr lang="pt-BR" sz="1000" b="1">
                      <a:cs typeface="Times New Roman" pitchFamily="18" charset="0"/>
                    </a:rPr>
                    <a:t>País: </a:t>
                  </a:r>
                  <a:r>
                    <a:rPr lang="pt-BR" sz="1000">
                      <a:cs typeface="Times New Roman" pitchFamily="18" charset="0"/>
                    </a:rPr>
                    <a:t>MÉXICO</a:t>
                  </a:r>
                  <a:endParaRPr lang="pt-BR" sz="1200">
                    <a:cs typeface="Times New Roman" pitchFamily="18" charset="0"/>
                  </a:endParaRPr>
                </a:p>
                <a:p>
                  <a:pPr algn="just" eaLnBrk="0" hangingPunct="0"/>
                  <a:endParaRPr lang="pt-BR"/>
                </a:p>
              </p:txBody>
            </p:sp>
            <p:sp>
              <p:nvSpPr>
                <p:cNvPr id="27720" name="Rectangle 72"/>
                <p:cNvSpPr>
                  <a:spLocks noChangeArrowheads="1"/>
                </p:cNvSpPr>
                <p:nvPr/>
              </p:nvSpPr>
              <p:spPr bwMode="auto">
                <a:xfrm>
                  <a:off x="2536" y="0"/>
                  <a:ext cx="1236" cy="327"/>
                </a:xfrm>
                <a:prstGeom prst="rect">
                  <a:avLst/>
                </a:prstGeom>
                <a:noFill/>
                <a:ln w="7">
                  <a:solidFill>
                    <a:srgbClr val="A0A0A0"/>
                  </a:solidFill>
                  <a:miter lim="800000"/>
                  <a:headEnd/>
                  <a:tailEnd/>
                </a:ln>
                <a:effectLst/>
              </p:spPr>
              <p:txBody>
                <a:bodyPr/>
                <a:lstStyle/>
                <a:p>
                  <a:endParaRPr lang="en-US"/>
                </a:p>
              </p:txBody>
            </p:sp>
          </p:grpSp>
        </p:grpSp>
      </p:grpSp>
    </p:spTree>
  </p:cSld>
  <p:clrMapOvr>
    <a:masterClrMapping/>
  </p:clrMapOvr>
  <p:timing>
    <p:tnLst>
      <p:par>
        <p:cTn id="1" dur="indefinite" restart="never" nodeType="tmRoot"/>
      </p:par>
    </p:tnLst>
  </p:timing>
</p:sld>
</file>

<file path=ppt/theme/theme1.xml><?xml version="1.0" encoding="utf-8"?>
<a:theme xmlns:a="http://schemas.openxmlformats.org/drawingml/2006/main" name="Design padrão">
  <a:themeElements>
    <a:clrScheme name="Design padrã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sign padrão">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sign padrã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sign padrã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sign padrã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sign padrã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sign padrã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sign padrã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sign padrã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sign padrã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sign padrã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sign padrã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sign padrã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sign padrã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875</TotalTime>
  <Words>4203</Words>
  <Application>Microsoft Office PowerPoint</Application>
  <PresentationFormat>On-screen Show (4:3)</PresentationFormat>
  <Paragraphs>305</Paragraphs>
  <Slides>27</Slides>
  <Notes>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27</vt:i4>
      </vt:variant>
    </vt:vector>
  </HeadingPairs>
  <TitlesOfParts>
    <vt:vector size="32" baseType="lpstr">
      <vt:lpstr>Arial</vt:lpstr>
      <vt:lpstr>Times New Roman</vt:lpstr>
      <vt:lpstr>Arial Black</vt:lpstr>
      <vt:lpstr>Symbol</vt:lpstr>
      <vt:lpstr>Design padrão</vt:lpstr>
      <vt:lpstr>ESTUDIO SOBRE EXPERIENCIAS DE GESTION DE PERSONAL:  MEJORES PRÁCTICAS EN LAS POLÍTICAS DE RECLUTAMIENTO, SELECCIÓN Y PROMOCION  BASADAS EN EL MERITO</vt:lpstr>
      <vt:lpstr>Contenido</vt:lpstr>
      <vt:lpstr>Slide 3</vt:lpstr>
      <vt:lpstr>Slide 4</vt:lpstr>
      <vt:lpstr>Slide 5</vt:lpstr>
      <vt:lpstr>4. Estado actual de las reformas (AP y SC)  en los países seleccionados </vt:lpstr>
      <vt:lpstr>5. Mejores prácticas: tendencias</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6. Desafíos y recomendaciones finales</vt:lpstr>
      <vt:lpstr>Premisas para la formulación de una política de gestión de las personas</vt:lpstr>
      <vt:lpstr>Directrices para la Gestión de las Personas </vt:lpstr>
      <vt:lpstr>Recomendaciones específicas para los procesos de reclutamiento, selección y promoción</vt:lpstr>
      <vt:lpstr>Slide 27</vt:lpstr>
    </vt:vector>
  </TitlesOfParts>
  <Company>Home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ESTUDO SOBRE EXPERIENCIAS DE GESTÃO DE PESSOAL: MELHORES PRÁTICAS NAS POLÍTICAS DE RECRUTAMENTO, SELEÇÃO E PROMOÇÃO BASEADAS NO MÉRITO</dc:title>
  <dc:creator>Caio</dc:creator>
  <cp:lastModifiedBy>anarod</cp:lastModifiedBy>
  <cp:revision>32</cp:revision>
  <dcterms:created xsi:type="dcterms:W3CDTF">2005-02-16T13:33:48Z</dcterms:created>
  <dcterms:modified xsi:type="dcterms:W3CDTF">2010-07-12T00:24:39Z</dcterms:modified>
</cp:coreProperties>
</file>